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notesSlides/notesSlide29.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8.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Lst>
  <p:notesMasterIdLst>
    <p:notesMasterId r:id="rId41"/>
  </p:notesMasterIdLst>
  <p:handoutMasterIdLst>
    <p:handoutMasterId r:id="rId42"/>
  </p:handoutMasterIdLst>
  <p:sldIdLst>
    <p:sldId id="256" r:id="rId4"/>
    <p:sldId id="296" r:id="rId5"/>
    <p:sldId id="258" r:id="rId6"/>
    <p:sldId id="285" r:id="rId7"/>
    <p:sldId id="284" r:id="rId8"/>
    <p:sldId id="287" r:id="rId9"/>
    <p:sldId id="259" r:id="rId10"/>
    <p:sldId id="276" r:id="rId11"/>
    <p:sldId id="283" r:id="rId12"/>
    <p:sldId id="266" r:id="rId13"/>
    <p:sldId id="294" r:id="rId14"/>
    <p:sldId id="291" r:id="rId15"/>
    <p:sldId id="269" r:id="rId16"/>
    <p:sldId id="261" r:id="rId17"/>
    <p:sldId id="260" r:id="rId18"/>
    <p:sldId id="265" r:id="rId19"/>
    <p:sldId id="262" r:id="rId20"/>
    <p:sldId id="263" r:id="rId21"/>
    <p:sldId id="264" r:id="rId22"/>
    <p:sldId id="288" r:id="rId23"/>
    <p:sldId id="274" r:id="rId24"/>
    <p:sldId id="279" r:id="rId25"/>
    <p:sldId id="281" r:id="rId26"/>
    <p:sldId id="295" r:id="rId27"/>
    <p:sldId id="278" r:id="rId28"/>
    <p:sldId id="280" r:id="rId29"/>
    <p:sldId id="293" r:id="rId30"/>
    <p:sldId id="271" r:id="rId31"/>
    <p:sldId id="270" r:id="rId32"/>
    <p:sldId id="272" r:id="rId33"/>
    <p:sldId id="292" r:id="rId34"/>
    <p:sldId id="289" r:id="rId35"/>
    <p:sldId id="275" r:id="rId36"/>
    <p:sldId id="282" r:id="rId37"/>
    <p:sldId id="277" r:id="rId38"/>
    <p:sldId id="286" r:id="rId39"/>
    <p:sldId id="257" r:id="rId40"/>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61" autoAdjust="0"/>
    <p:restoredTop sz="79663" autoAdjust="0"/>
  </p:normalViewPr>
  <p:slideViewPr>
    <p:cSldViewPr>
      <p:cViewPr varScale="1">
        <p:scale>
          <a:sx n="70" d="100"/>
          <a:sy n="70" d="100"/>
        </p:scale>
        <p:origin x="-2088" y="-77"/>
      </p:cViewPr>
      <p:guideLst>
        <p:guide orient="horz" pos="2160"/>
        <p:guide pos="2880"/>
      </p:guideLst>
    </p:cSldViewPr>
  </p:slideViewPr>
  <p:notesTextViewPr>
    <p:cViewPr>
      <p:scale>
        <a:sx n="75" d="100"/>
        <a:sy n="75" d="100"/>
      </p:scale>
      <p:origin x="0" y="0"/>
    </p:cViewPr>
  </p:notesTextViewPr>
  <p:notesViewPr>
    <p:cSldViewPr>
      <p:cViewPr varScale="1">
        <p:scale>
          <a:sx n="85" d="100"/>
          <a:sy n="85" d="100"/>
        </p:scale>
        <p:origin x="-3786"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s\AppData\Roaming\OpenText\OTEdit\EC_livelink\c27135904\30%20Answers%20-%20Visibility%20of%20ReferNet%20products%2020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s\AppData\Roaming\OpenText\OTEdit\EC_livelink\c27135904\30%20Answers%20-%20Visibility%20of%20ReferNet%20products%20201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s\AppData\Roaming\OpenText\OTEdit\EC_livelink\c27135904\30%20Answers%20-%20Visibility%20of%20ReferNet%20products%2020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s\AppData\Roaming\OpenText\OTEdit\EC_livelink\c27135904\30%20Answers%20-%20Visibility%20of%20ReferNet%20products%202017.xlsx"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1" Type="http://schemas.openxmlformats.org/officeDocument/2006/relationships/oleObject" Target="file:///C:\Users\ms\AppData\Roaming\OpenText\OTEdit\EC_livelink\c27135904\30%20Answers%20-%20Visibility%20of%20ReferNet%20products%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'[30 Answers - Visibility of ReferNet products 2017.xlsx]Progress 2014-2017'!$B$4</c:f>
              <c:strCache>
                <c:ptCount val="1"/>
                <c:pt idx="0">
                  <c:v>2014</c:v>
                </c:pt>
              </c:strCache>
            </c:strRef>
          </c:tx>
          <c:invertIfNegative val="0"/>
          <c:cat>
            <c:strRef>
              <c:f>'[30 Answers - Visibility of ReferNet products 2017.xlsx]Progress 2014-2017'!$A$5:$A$10</c:f>
              <c:strCache>
                <c:ptCount val="6"/>
                <c:pt idx="0">
                  <c:v>ReferNet website</c:v>
                </c:pt>
                <c:pt idx="1">
                  <c:v>ReferNet newsletter</c:v>
                </c:pt>
                <c:pt idx="2">
                  <c:v>Institutional website</c:v>
                </c:pt>
                <c:pt idx="3">
                  <c:v>Seminars/conferences</c:v>
                </c:pt>
                <c:pt idx="4">
                  <c:v>Career fairs / education fairs / open days / training sessions</c:v>
                </c:pt>
                <c:pt idx="5">
                  <c:v>Others</c:v>
                </c:pt>
              </c:strCache>
            </c:strRef>
          </c:cat>
          <c:val>
            <c:numRef>
              <c:f>'[30 Answers - Visibility of ReferNet products 2017.xlsx]Progress 2014-2017'!$B$5:$B$10</c:f>
              <c:numCache>
                <c:formatCode>General</c:formatCode>
                <c:ptCount val="6"/>
                <c:pt idx="0">
                  <c:v>27</c:v>
                </c:pt>
                <c:pt idx="1">
                  <c:v>8</c:v>
                </c:pt>
                <c:pt idx="2">
                  <c:v>20</c:v>
                </c:pt>
                <c:pt idx="3">
                  <c:v>20</c:v>
                </c:pt>
                <c:pt idx="4">
                  <c:v>7</c:v>
                </c:pt>
                <c:pt idx="5">
                  <c:v>7</c:v>
                </c:pt>
              </c:numCache>
            </c:numRef>
          </c:val>
        </c:ser>
        <c:ser>
          <c:idx val="1"/>
          <c:order val="1"/>
          <c:tx>
            <c:strRef>
              <c:f>'[30 Answers - Visibility of ReferNet products 2017.xlsx]Progress 2014-2017'!$C$4</c:f>
              <c:strCache>
                <c:ptCount val="1"/>
                <c:pt idx="0">
                  <c:v>2015</c:v>
                </c:pt>
              </c:strCache>
            </c:strRef>
          </c:tx>
          <c:invertIfNegative val="0"/>
          <c:cat>
            <c:strRef>
              <c:f>'[30 Answers - Visibility of ReferNet products 2017.xlsx]Progress 2014-2017'!$A$5:$A$10</c:f>
              <c:strCache>
                <c:ptCount val="6"/>
                <c:pt idx="0">
                  <c:v>ReferNet website</c:v>
                </c:pt>
                <c:pt idx="1">
                  <c:v>ReferNet newsletter</c:v>
                </c:pt>
                <c:pt idx="2">
                  <c:v>Institutional website</c:v>
                </c:pt>
                <c:pt idx="3">
                  <c:v>Seminars/conferences</c:v>
                </c:pt>
                <c:pt idx="4">
                  <c:v>Career fairs / education fairs / open days / training sessions</c:v>
                </c:pt>
                <c:pt idx="5">
                  <c:v>Others</c:v>
                </c:pt>
              </c:strCache>
            </c:strRef>
          </c:cat>
          <c:val>
            <c:numRef>
              <c:f>'[30 Answers - Visibility of ReferNet products 2017.xlsx]Progress 2014-2017'!$C$5:$C$10</c:f>
              <c:numCache>
                <c:formatCode>General</c:formatCode>
                <c:ptCount val="6"/>
                <c:pt idx="0">
                  <c:v>29</c:v>
                </c:pt>
                <c:pt idx="1">
                  <c:v>8</c:v>
                </c:pt>
                <c:pt idx="2">
                  <c:v>24</c:v>
                </c:pt>
                <c:pt idx="3">
                  <c:v>23</c:v>
                </c:pt>
                <c:pt idx="4">
                  <c:v>9</c:v>
                </c:pt>
                <c:pt idx="5">
                  <c:v>9</c:v>
                </c:pt>
              </c:numCache>
            </c:numRef>
          </c:val>
        </c:ser>
        <c:ser>
          <c:idx val="2"/>
          <c:order val="2"/>
          <c:tx>
            <c:strRef>
              <c:f>'[30 Answers - Visibility of ReferNet products 2017.xlsx]Progress 2014-2017'!$D$4</c:f>
              <c:strCache>
                <c:ptCount val="1"/>
                <c:pt idx="0">
                  <c:v>2016</c:v>
                </c:pt>
              </c:strCache>
            </c:strRef>
          </c:tx>
          <c:invertIfNegative val="0"/>
          <c:cat>
            <c:strRef>
              <c:f>'[30 Answers - Visibility of ReferNet products 2017.xlsx]Progress 2014-2017'!$A$5:$A$10</c:f>
              <c:strCache>
                <c:ptCount val="6"/>
                <c:pt idx="0">
                  <c:v>ReferNet website</c:v>
                </c:pt>
                <c:pt idx="1">
                  <c:v>ReferNet newsletter</c:v>
                </c:pt>
                <c:pt idx="2">
                  <c:v>Institutional website</c:v>
                </c:pt>
                <c:pt idx="3">
                  <c:v>Seminars/conferences</c:v>
                </c:pt>
                <c:pt idx="4">
                  <c:v>Career fairs / education fairs / open days / training sessions</c:v>
                </c:pt>
                <c:pt idx="5">
                  <c:v>Others</c:v>
                </c:pt>
              </c:strCache>
            </c:strRef>
          </c:cat>
          <c:val>
            <c:numRef>
              <c:f>'[30 Answers - Visibility of ReferNet products 2017.xlsx]Progress 2014-2017'!$D$5:$D$10</c:f>
              <c:numCache>
                <c:formatCode>General</c:formatCode>
                <c:ptCount val="6"/>
                <c:pt idx="0">
                  <c:v>27</c:v>
                </c:pt>
                <c:pt idx="1">
                  <c:v>3</c:v>
                </c:pt>
                <c:pt idx="2">
                  <c:v>21</c:v>
                </c:pt>
                <c:pt idx="3">
                  <c:v>19</c:v>
                </c:pt>
                <c:pt idx="4">
                  <c:v>9</c:v>
                </c:pt>
                <c:pt idx="5">
                  <c:v>8</c:v>
                </c:pt>
              </c:numCache>
            </c:numRef>
          </c:val>
        </c:ser>
        <c:ser>
          <c:idx val="3"/>
          <c:order val="3"/>
          <c:tx>
            <c:strRef>
              <c:f>'[30 Answers - Visibility of ReferNet products 2017.xlsx]Progress 2014-2017'!$E$4</c:f>
              <c:strCache>
                <c:ptCount val="1"/>
                <c:pt idx="0">
                  <c:v>2017</c:v>
                </c:pt>
              </c:strCache>
            </c:strRef>
          </c:tx>
          <c:invertIfNegative val="0"/>
          <c:cat>
            <c:strRef>
              <c:f>'[30 Answers - Visibility of ReferNet products 2017.xlsx]Progress 2014-2017'!$A$5:$A$10</c:f>
              <c:strCache>
                <c:ptCount val="6"/>
                <c:pt idx="0">
                  <c:v>ReferNet website</c:v>
                </c:pt>
                <c:pt idx="1">
                  <c:v>ReferNet newsletter</c:v>
                </c:pt>
                <c:pt idx="2">
                  <c:v>Institutional website</c:v>
                </c:pt>
                <c:pt idx="3">
                  <c:v>Seminars/conferences</c:v>
                </c:pt>
                <c:pt idx="4">
                  <c:v>Career fairs / education fairs / open days / training sessions</c:v>
                </c:pt>
                <c:pt idx="5">
                  <c:v>Others</c:v>
                </c:pt>
              </c:strCache>
            </c:strRef>
          </c:cat>
          <c:val>
            <c:numRef>
              <c:f>'[30 Answers - Visibility of ReferNet products 2017.xlsx]Progress 2014-2017'!$E$5:$E$10</c:f>
              <c:numCache>
                <c:formatCode>General</c:formatCode>
                <c:ptCount val="6"/>
                <c:pt idx="0">
                  <c:v>26</c:v>
                </c:pt>
                <c:pt idx="1">
                  <c:v>4</c:v>
                </c:pt>
                <c:pt idx="2">
                  <c:v>17</c:v>
                </c:pt>
                <c:pt idx="3">
                  <c:v>23</c:v>
                </c:pt>
                <c:pt idx="4">
                  <c:v>13</c:v>
                </c:pt>
                <c:pt idx="5">
                  <c:v>6</c:v>
                </c:pt>
              </c:numCache>
            </c:numRef>
          </c:val>
        </c:ser>
        <c:dLbls>
          <c:showLegendKey val="0"/>
          <c:showVal val="0"/>
          <c:showCatName val="0"/>
          <c:showSerName val="0"/>
          <c:showPercent val="0"/>
          <c:showBubbleSize val="0"/>
        </c:dLbls>
        <c:gapWidth val="150"/>
        <c:axId val="68322432"/>
        <c:axId val="68323968"/>
      </c:barChart>
      <c:catAx>
        <c:axId val="68322432"/>
        <c:scaling>
          <c:orientation val="minMax"/>
        </c:scaling>
        <c:delete val="0"/>
        <c:axPos val="b"/>
        <c:majorTickMark val="out"/>
        <c:minorTickMark val="none"/>
        <c:tickLblPos val="nextTo"/>
        <c:crossAx val="68323968"/>
        <c:crosses val="autoZero"/>
        <c:auto val="1"/>
        <c:lblAlgn val="ctr"/>
        <c:lblOffset val="100"/>
        <c:noMultiLvlLbl val="0"/>
      </c:catAx>
      <c:valAx>
        <c:axId val="68323968"/>
        <c:scaling>
          <c:orientation val="minMax"/>
        </c:scaling>
        <c:delete val="0"/>
        <c:axPos val="l"/>
        <c:majorGridlines/>
        <c:numFmt formatCode="General" sourceLinked="1"/>
        <c:majorTickMark val="out"/>
        <c:minorTickMark val="none"/>
        <c:tickLblPos val="nextTo"/>
        <c:crossAx val="6832243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1728307149982199E-2"/>
          <c:y val="3.5237356466038171E-2"/>
          <c:w val="0.8801472427298167"/>
          <c:h val="0.84651674925252884"/>
        </c:manualLayout>
      </c:layout>
      <c:barChart>
        <c:barDir val="col"/>
        <c:grouping val="clustered"/>
        <c:varyColors val="0"/>
        <c:ser>
          <c:idx val="0"/>
          <c:order val="0"/>
          <c:tx>
            <c:strRef>
              <c:f>'Progress 2014-2017'!$B$13</c:f>
              <c:strCache>
                <c:ptCount val="1"/>
                <c:pt idx="0">
                  <c:v>2014</c:v>
                </c:pt>
              </c:strCache>
            </c:strRef>
          </c:tx>
          <c:invertIfNegative val="0"/>
          <c:cat>
            <c:strRef>
              <c:f>'Progress 2014-2017'!$A$14:$A$20</c:f>
              <c:strCache>
                <c:ptCount val="7"/>
                <c:pt idx="0">
                  <c:v>Highlight in national website</c:v>
                </c:pt>
                <c:pt idx="1">
                  <c:v>Highlight in social media</c:v>
                </c:pt>
                <c:pt idx="2">
                  <c:v>Highlight in ReferNet newsletter</c:v>
                </c:pt>
                <c:pt idx="3">
                  <c:v>Article in specialised press</c:v>
                </c:pt>
                <c:pt idx="4">
                  <c:v>Article/banner on others’ websites</c:v>
                </c:pt>
                <c:pt idx="5">
                  <c:v>Notification in others' newsletters </c:v>
                </c:pt>
                <c:pt idx="6">
                  <c:v>Other (E-mail campaigns / Events)</c:v>
                </c:pt>
              </c:strCache>
            </c:strRef>
          </c:cat>
          <c:val>
            <c:numRef>
              <c:f>'Progress 2014-2017'!$B$14:$B$20</c:f>
              <c:numCache>
                <c:formatCode>General</c:formatCode>
                <c:ptCount val="7"/>
                <c:pt idx="0">
                  <c:v>25</c:v>
                </c:pt>
                <c:pt idx="1">
                  <c:v>7</c:v>
                </c:pt>
                <c:pt idx="2">
                  <c:v>8</c:v>
                </c:pt>
                <c:pt idx="3">
                  <c:v>1</c:v>
                </c:pt>
                <c:pt idx="4">
                  <c:v>5</c:v>
                </c:pt>
                <c:pt idx="5">
                  <c:v>5</c:v>
                </c:pt>
                <c:pt idx="6">
                  <c:v>20</c:v>
                </c:pt>
              </c:numCache>
            </c:numRef>
          </c:val>
        </c:ser>
        <c:ser>
          <c:idx val="1"/>
          <c:order val="1"/>
          <c:tx>
            <c:strRef>
              <c:f>'Progress 2014-2017'!$C$13</c:f>
              <c:strCache>
                <c:ptCount val="1"/>
                <c:pt idx="0">
                  <c:v>2015</c:v>
                </c:pt>
              </c:strCache>
            </c:strRef>
          </c:tx>
          <c:invertIfNegative val="0"/>
          <c:cat>
            <c:strRef>
              <c:f>'Progress 2014-2017'!$A$14:$A$20</c:f>
              <c:strCache>
                <c:ptCount val="7"/>
                <c:pt idx="0">
                  <c:v>Highlight in national website</c:v>
                </c:pt>
                <c:pt idx="1">
                  <c:v>Highlight in social media</c:v>
                </c:pt>
                <c:pt idx="2">
                  <c:v>Highlight in ReferNet newsletter</c:v>
                </c:pt>
                <c:pt idx="3">
                  <c:v>Article in specialised press</c:v>
                </c:pt>
                <c:pt idx="4">
                  <c:v>Article/banner on others’ websites</c:v>
                </c:pt>
                <c:pt idx="5">
                  <c:v>Notification in others' newsletters </c:v>
                </c:pt>
                <c:pt idx="6">
                  <c:v>Other (E-mail campaigns / Events)</c:v>
                </c:pt>
              </c:strCache>
            </c:strRef>
          </c:cat>
          <c:val>
            <c:numRef>
              <c:f>'Progress 2014-2017'!$C$14:$C$20</c:f>
              <c:numCache>
                <c:formatCode>General</c:formatCode>
                <c:ptCount val="7"/>
                <c:pt idx="0">
                  <c:v>29</c:v>
                </c:pt>
                <c:pt idx="1">
                  <c:v>13</c:v>
                </c:pt>
                <c:pt idx="2">
                  <c:v>9</c:v>
                </c:pt>
                <c:pt idx="3">
                  <c:v>5</c:v>
                </c:pt>
                <c:pt idx="4">
                  <c:v>6</c:v>
                </c:pt>
                <c:pt idx="5">
                  <c:v>6</c:v>
                </c:pt>
                <c:pt idx="6">
                  <c:v>21</c:v>
                </c:pt>
              </c:numCache>
            </c:numRef>
          </c:val>
        </c:ser>
        <c:ser>
          <c:idx val="2"/>
          <c:order val="2"/>
          <c:tx>
            <c:strRef>
              <c:f>'Progress 2014-2017'!$D$13</c:f>
              <c:strCache>
                <c:ptCount val="1"/>
                <c:pt idx="0">
                  <c:v>2016</c:v>
                </c:pt>
              </c:strCache>
            </c:strRef>
          </c:tx>
          <c:invertIfNegative val="0"/>
          <c:cat>
            <c:strRef>
              <c:f>'Progress 2014-2017'!$A$14:$A$20</c:f>
              <c:strCache>
                <c:ptCount val="7"/>
                <c:pt idx="0">
                  <c:v>Highlight in national website</c:v>
                </c:pt>
                <c:pt idx="1">
                  <c:v>Highlight in social media</c:v>
                </c:pt>
                <c:pt idx="2">
                  <c:v>Highlight in ReferNet newsletter</c:v>
                </c:pt>
                <c:pt idx="3">
                  <c:v>Article in specialised press</c:v>
                </c:pt>
                <c:pt idx="4">
                  <c:v>Article/banner on others’ websites</c:v>
                </c:pt>
                <c:pt idx="5">
                  <c:v>Notification in others' newsletters </c:v>
                </c:pt>
                <c:pt idx="6">
                  <c:v>Other (E-mail campaigns / Events)</c:v>
                </c:pt>
              </c:strCache>
            </c:strRef>
          </c:cat>
          <c:val>
            <c:numRef>
              <c:f>'Progress 2014-2017'!$D$14:$D$20</c:f>
              <c:numCache>
                <c:formatCode>General</c:formatCode>
                <c:ptCount val="7"/>
                <c:pt idx="0">
                  <c:v>26</c:v>
                </c:pt>
                <c:pt idx="1">
                  <c:v>17</c:v>
                </c:pt>
                <c:pt idx="2">
                  <c:v>3</c:v>
                </c:pt>
                <c:pt idx="3">
                  <c:v>3</c:v>
                </c:pt>
                <c:pt idx="4">
                  <c:v>10</c:v>
                </c:pt>
                <c:pt idx="5">
                  <c:v>4</c:v>
                </c:pt>
                <c:pt idx="6">
                  <c:v>7</c:v>
                </c:pt>
              </c:numCache>
            </c:numRef>
          </c:val>
        </c:ser>
        <c:ser>
          <c:idx val="3"/>
          <c:order val="3"/>
          <c:tx>
            <c:strRef>
              <c:f>'Progress 2014-2017'!$E$13</c:f>
              <c:strCache>
                <c:ptCount val="1"/>
                <c:pt idx="0">
                  <c:v>2017</c:v>
                </c:pt>
              </c:strCache>
            </c:strRef>
          </c:tx>
          <c:invertIfNegative val="0"/>
          <c:cat>
            <c:strRef>
              <c:f>'Progress 2014-2017'!$A$14:$A$20</c:f>
              <c:strCache>
                <c:ptCount val="7"/>
                <c:pt idx="0">
                  <c:v>Highlight in national website</c:v>
                </c:pt>
                <c:pt idx="1">
                  <c:v>Highlight in social media</c:v>
                </c:pt>
                <c:pt idx="2">
                  <c:v>Highlight in ReferNet newsletter</c:v>
                </c:pt>
                <c:pt idx="3">
                  <c:v>Article in specialised press</c:v>
                </c:pt>
                <c:pt idx="4">
                  <c:v>Article/banner on others’ websites</c:v>
                </c:pt>
                <c:pt idx="5">
                  <c:v>Notification in others' newsletters </c:v>
                </c:pt>
                <c:pt idx="6">
                  <c:v>Other (E-mail campaigns / Events)</c:v>
                </c:pt>
              </c:strCache>
            </c:strRef>
          </c:cat>
          <c:val>
            <c:numRef>
              <c:f>'Progress 2014-2017'!$E$14:$E$20</c:f>
              <c:numCache>
                <c:formatCode>General</c:formatCode>
                <c:ptCount val="7"/>
                <c:pt idx="0">
                  <c:v>26</c:v>
                </c:pt>
                <c:pt idx="1">
                  <c:v>16</c:v>
                </c:pt>
                <c:pt idx="2">
                  <c:v>3</c:v>
                </c:pt>
                <c:pt idx="3">
                  <c:v>5</c:v>
                </c:pt>
                <c:pt idx="4">
                  <c:v>10</c:v>
                </c:pt>
                <c:pt idx="5">
                  <c:v>5</c:v>
                </c:pt>
                <c:pt idx="6">
                  <c:v>21</c:v>
                </c:pt>
              </c:numCache>
            </c:numRef>
          </c:val>
        </c:ser>
        <c:dLbls>
          <c:showLegendKey val="0"/>
          <c:showVal val="0"/>
          <c:showCatName val="0"/>
          <c:showSerName val="0"/>
          <c:showPercent val="0"/>
          <c:showBubbleSize val="0"/>
        </c:dLbls>
        <c:gapWidth val="150"/>
        <c:axId val="74607232"/>
        <c:axId val="74609024"/>
      </c:barChart>
      <c:catAx>
        <c:axId val="74607232"/>
        <c:scaling>
          <c:orientation val="minMax"/>
        </c:scaling>
        <c:delete val="0"/>
        <c:axPos val="b"/>
        <c:majorTickMark val="out"/>
        <c:minorTickMark val="none"/>
        <c:tickLblPos val="nextTo"/>
        <c:crossAx val="74609024"/>
        <c:crosses val="autoZero"/>
        <c:auto val="1"/>
        <c:lblAlgn val="ctr"/>
        <c:lblOffset val="100"/>
        <c:noMultiLvlLbl val="0"/>
      </c:catAx>
      <c:valAx>
        <c:axId val="74609024"/>
        <c:scaling>
          <c:orientation val="minMax"/>
        </c:scaling>
        <c:delete val="0"/>
        <c:axPos val="l"/>
        <c:majorGridlines/>
        <c:numFmt formatCode="General" sourceLinked="1"/>
        <c:majorTickMark val="out"/>
        <c:minorTickMark val="none"/>
        <c:tickLblPos val="nextTo"/>
        <c:crossAx val="7460723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'Progress 2014-2017'!$B$23</c:f>
              <c:strCache>
                <c:ptCount val="1"/>
                <c:pt idx="0">
                  <c:v>2014</c:v>
                </c:pt>
              </c:strCache>
            </c:strRef>
          </c:tx>
          <c:invertIfNegative val="0"/>
          <c:cat>
            <c:strRef>
              <c:f>'Progress 2014-2017'!$A$24:$A$28</c:f>
              <c:strCache>
                <c:ptCount val="5"/>
                <c:pt idx="0">
                  <c:v>Redesigning</c:v>
                </c:pt>
                <c:pt idx="1">
                  <c:v>Ensuring content is udpated </c:v>
                </c:pt>
                <c:pt idx="2">
                  <c:v>Adding new content</c:v>
                </c:pt>
                <c:pt idx="3">
                  <c:v>Digital newsletter</c:v>
                </c:pt>
                <c:pt idx="4">
                  <c:v>Implementing SEO</c:v>
                </c:pt>
              </c:strCache>
            </c:strRef>
          </c:cat>
          <c:val>
            <c:numRef>
              <c:f>'Progress 2014-2017'!$B$24:$B$28</c:f>
              <c:numCache>
                <c:formatCode>General</c:formatCode>
                <c:ptCount val="5"/>
                <c:pt idx="0">
                  <c:v>9</c:v>
                </c:pt>
                <c:pt idx="1">
                  <c:v>27</c:v>
                </c:pt>
                <c:pt idx="2">
                  <c:v>20</c:v>
                </c:pt>
                <c:pt idx="3">
                  <c:v>14</c:v>
                </c:pt>
              </c:numCache>
            </c:numRef>
          </c:val>
        </c:ser>
        <c:ser>
          <c:idx val="1"/>
          <c:order val="1"/>
          <c:tx>
            <c:strRef>
              <c:f>'Progress 2014-2017'!$C$23</c:f>
              <c:strCache>
                <c:ptCount val="1"/>
                <c:pt idx="0">
                  <c:v>2015</c:v>
                </c:pt>
              </c:strCache>
            </c:strRef>
          </c:tx>
          <c:invertIfNegative val="0"/>
          <c:cat>
            <c:strRef>
              <c:f>'Progress 2014-2017'!$A$24:$A$28</c:f>
              <c:strCache>
                <c:ptCount val="5"/>
                <c:pt idx="0">
                  <c:v>Redesigning</c:v>
                </c:pt>
                <c:pt idx="1">
                  <c:v>Ensuring content is udpated </c:v>
                </c:pt>
                <c:pt idx="2">
                  <c:v>Adding new content</c:v>
                </c:pt>
                <c:pt idx="3">
                  <c:v>Digital newsletter</c:v>
                </c:pt>
                <c:pt idx="4">
                  <c:v>Implementing SEO</c:v>
                </c:pt>
              </c:strCache>
            </c:strRef>
          </c:cat>
          <c:val>
            <c:numRef>
              <c:f>'Progress 2014-2017'!$C$24:$C$28</c:f>
              <c:numCache>
                <c:formatCode>General</c:formatCode>
                <c:ptCount val="5"/>
                <c:pt idx="0">
                  <c:v>9</c:v>
                </c:pt>
                <c:pt idx="1">
                  <c:v>29</c:v>
                </c:pt>
                <c:pt idx="2">
                  <c:v>23</c:v>
                </c:pt>
                <c:pt idx="3">
                  <c:v>16</c:v>
                </c:pt>
              </c:numCache>
            </c:numRef>
          </c:val>
        </c:ser>
        <c:ser>
          <c:idx val="2"/>
          <c:order val="2"/>
          <c:tx>
            <c:strRef>
              <c:f>'Progress 2014-2017'!$D$23</c:f>
              <c:strCache>
                <c:ptCount val="1"/>
                <c:pt idx="0">
                  <c:v>2016</c:v>
                </c:pt>
              </c:strCache>
            </c:strRef>
          </c:tx>
          <c:invertIfNegative val="0"/>
          <c:cat>
            <c:strRef>
              <c:f>'Progress 2014-2017'!$A$24:$A$28</c:f>
              <c:strCache>
                <c:ptCount val="5"/>
                <c:pt idx="0">
                  <c:v>Redesigning</c:v>
                </c:pt>
                <c:pt idx="1">
                  <c:v>Ensuring content is udpated </c:v>
                </c:pt>
                <c:pt idx="2">
                  <c:v>Adding new content</c:v>
                </c:pt>
                <c:pt idx="3">
                  <c:v>Digital newsletter</c:v>
                </c:pt>
                <c:pt idx="4">
                  <c:v>Implementing SEO</c:v>
                </c:pt>
              </c:strCache>
            </c:strRef>
          </c:cat>
          <c:val>
            <c:numRef>
              <c:f>'Progress 2014-2017'!$D$24:$D$28</c:f>
              <c:numCache>
                <c:formatCode>General</c:formatCode>
                <c:ptCount val="5"/>
                <c:pt idx="0">
                  <c:v>11</c:v>
                </c:pt>
                <c:pt idx="1">
                  <c:v>27</c:v>
                </c:pt>
                <c:pt idx="2">
                  <c:v>23</c:v>
                </c:pt>
                <c:pt idx="3">
                  <c:v>10</c:v>
                </c:pt>
              </c:numCache>
            </c:numRef>
          </c:val>
        </c:ser>
        <c:ser>
          <c:idx val="3"/>
          <c:order val="3"/>
          <c:tx>
            <c:strRef>
              <c:f>'Progress 2014-2017'!$E$23</c:f>
              <c:strCache>
                <c:ptCount val="1"/>
                <c:pt idx="0">
                  <c:v>2017</c:v>
                </c:pt>
              </c:strCache>
            </c:strRef>
          </c:tx>
          <c:invertIfNegative val="0"/>
          <c:cat>
            <c:strRef>
              <c:f>'Progress 2014-2017'!$A$24:$A$28</c:f>
              <c:strCache>
                <c:ptCount val="5"/>
                <c:pt idx="0">
                  <c:v>Redesigning</c:v>
                </c:pt>
                <c:pt idx="1">
                  <c:v>Ensuring content is udpated </c:v>
                </c:pt>
                <c:pt idx="2">
                  <c:v>Adding new content</c:v>
                </c:pt>
                <c:pt idx="3">
                  <c:v>Digital newsletter</c:v>
                </c:pt>
                <c:pt idx="4">
                  <c:v>Implementing SEO</c:v>
                </c:pt>
              </c:strCache>
            </c:strRef>
          </c:cat>
          <c:val>
            <c:numRef>
              <c:f>'Progress 2014-2017'!$E$24:$E$28</c:f>
              <c:numCache>
                <c:formatCode>General</c:formatCode>
                <c:ptCount val="5"/>
                <c:pt idx="0">
                  <c:v>6</c:v>
                </c:pt>
                <c:pt idx="1">
                  <c:v>30</c:v>
                </c:pt>
                <c:pt idx="2">
                  <c:v>22</c:v>
                </c:pt>
                <c:pt idx="3">
                  <c:v>10</c:v>
                </c:pt>
                <c:pt idx="4">
                  <c:v>13</c:v>
                </c:pt>
              </c:numCache>
            </c:numRef>
          </c:val>
        </c:ser>
        <c:dLbls>
          <c:showLegendKey val="0"/>
          <c:showVal val="0"/>
          <c:showCatName val="0"/>
          <c:showSerName val="0"/>
          <c:showPercent val="0"/>
          <c:showBubbleSize val="0"/>
        </c:dLbls>
        <c:gapWidth val="150"/>
        <c:shape val="box"/>
        <c:axId val="74666752"/>
        <c:axId val="74668288"/>
        <c:axId val="0"/>
      </c:bar3DChart>
      <c:catAx>
        <c:axId val="74666752"/>
        <c:scaling>
          <c:orientation val="minMax"/>
        </c:scaling>
        <c:delete val="0"/>
        <c:axPos val="b"/>
        <c:majorTickMark val="out"/>
        <c:minorTickMark val="none"/>
        <c:tickLblPos val="nextTo"/>
        <c:crossAx val="74668288"/>
        <c:crosses val="autoZero"/>
        <c:auto val="1"/>
        <c:lblAlgn val="ctr"/>
        <c:lblOffset val="100"/>
        <c:noMultiLvlLbl val="0"/>
      </c:catAx>
      <c:valAx>
        <c:axId val="74668288"/>
        <c:scaling>
          <c:orientation val="minMax"/>
        </c:scaling>
        <c:delete val="0"/>
        <c:axPos val="l"/>
        <c:majorGridlines/>
        <c:numFmt formatCode="General" sourceLinked="1"/>
        <c:majorTickMark val="out"/>
        <c:minorTickMark val="none"/>
        <c:tickLblPos val="nextTo"/>
        <c:crossAx val="74666752"/>
        <c:crosses val="autoZero"/>
        <c:crossBetween val="between"/>
      </c:valAx>
    </c:plotArea>
    <c:legend>
      <c:legendPos val="r"/>
      <c:layout>
        <c:manualLayout>
          <c:xMode val="edge"/>
          <c:yMode val="edge"/>
          <c:x val="0.89486649416214736"/>
          <c:y val="0.39369097878013554"/>
          <c:w val="0.10513350583785264"/>
          <c:h val="0.27434729474502834"/>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'Progress 2014-2017'!$A$32</c:f>
              <c:strCache>
                <c:ptCount val="1"/>
                <c:pt idx="0">
                  <c:v>Creation of profile</c:v>
                </c:pt>
              </c:strCache>
            </c:strRef>
          </c:tx>
          <c:invertIfNegative val="0"/>
          <c:cat>
            <c:numRef>
              <c:f>'Progress 2014-2017'!$B$31:$E$31</c:f>
              <c:numCache>
                <c:formatCode>General</c:formatCode>
                <c:ptCount val="4"/>
                <c:pt idx="0">
                  <c:v>2014</c:v>
                </c:pt>
                <c:pt idx="1">
                  <c:v>2015</c:v>
                </c:pt>
                <c:pt idx="2">
                  <c:v>2016</c:v>
                </c:pt>
                <c:pt idx="3">
                  <c:v>2017</c:v>
                </c:pt>
              </c:numCache>
            </c:numRef>
          </c:cat>
          <c:val>
            <c:numRef>
              <c:f>'Progress 2014-2017'!$B$32:$E$32</c:f>
              <c:numCache>
                <c:formatCode>General</c:formatCode>
                <c:ptCount val="4"/>
                <c:pt idx="0">
                  <c:v>2</c:v>
                </c:pt>
                <c:pt idx="1">
                  <c:v>0</c:v>
                </c:pt>
                <c:pt idx="2">
                  <c:v>5</c:v>
                </c:pt>
                <c:pt idx="3">
                  <c:v>3</c:v>
                </c:pt>
              </c:numCache>
            </c:numRef>
          </c:val>
        </c:ser>
        <c:ser>
          <c:idx val="1"/>
          <c:order val="1"/>
          <c:tx>
            <c:strRef>
              <c:f>'Progress 2014-2017'!$A$33</c:f>
              <c:strCache>
                <c:ptCount val="1"/>
                <c:pt idx="0">
                  <c:v>Posting items</c:v>
                </c:pt>
              </c:strCache>
            </c:strRef>
          </c:tx>
          <c:invertIfNegative val="0"/>
          <c:cat>
            <c:numRef>
              <c:f>'Progress 2014-2017'!$B$31:$E$31</c:f>
              <c:numCache>
                <c:formatCode>General</c:formatCode>
                <c:ptCount val="4"/>
                <c:pt idx="0">
                  <c:v>2014</c:v>
                </c:pt>
                <c:pt idx="1">
                  <c:v>2015</c:v>
                </c:pt>
                <c:pt idx="2">
                  <c:v>2016</c:v>
                </c:pt>
                <c:pt idx="3">
                  <c:v>2017</c:v>
                </c:pt>
              </c:numCache>
            </c:numRef>
          </c:cat>
          <c:val>
            <c:numRef>
              <c:f>'Progress 2014-2017'!$B$33:$E$33</c:f>
              <c:numCache>
                <c:formatCode>General</c:formatCode>
                <c:ptCount val="4"/>
                <c:pt idx="0">
                  <c:v>10</c:v>
                </c:pt>
                <c:pt idx="1">
                  <c:v>6</c:v>
                </c:pt>
                <c:pt idx="2">
                  <c:v>6</c:v>
                </c:pt>
                <c:pt idx="3">
                  <c:v>18</c:v>
                </c:pt>
              </c:numCache>
            </c:numRef>
          </c:val>
        </c:ser>
        <c:ser>
          <c:idx val="2"/>
          <c:order val="2"/>
          <c:tx>
            <c:strRef>
              <c:f>'Progress 2014-2017'!$A$34</c:f>
              <c:strCache>
                <c:ptCount val="1"/>
                <c:pt idx="0">
                  <c:v>No activity</c:v>
                </c:pt>
              </c:strCache>
            </c:strRef>
          </c:tx>
          <c:invertIfNegative val="0"/>
          <c:cat>
            <c:numRef>
              <c:f>'Progress 2014-2017'!$B$31:$E$31</c:f>
              <c:numCache>
                <c:formatCode>General</c:formatCode>
                <c:ptCount val="4"/>
                <c:pt idx="0">
                  <c:v>2014</c:v>
                </c:pt>
                <c:pt idx="1">
                  <c:v>2015</c:v>
                </c:pt>
                <c:pt idx="2">
                  <c:v>2016</c:v>
                </c:pt>
                <c:pt idx="3">
                  <c:v>2017</c:v>
                </c:pt>
              </c:numCache>
            </c:numRef>
          </c:cat>
          <c:val>
            <c:numRef>
              <c:f>'Progress 2014-2017'!$B$34:$E$34</c:f>
              <c:numCache>
                <c:formatCode>General</c:formatCode>
                <c:ptCount val="4"/>
                <c:pt idx="0">
                  <c:v>21</c:v>
                </c:pt>
                <c:pt idx="1">
                  <c:v>19</c:v>
                </c:pt>
                <c:pt idx="2">
                  <c:v>13</c:v>
                </c:pt>
                <c:pt idx="3">
                  <c:v>12</c:v>
                </c:pt>
              </c:numCache>
            </c:numRef>
          </c:val>
        </c:ser>
        <c:dLbls>
          <c:showLegendKey val="0"/>
          <c:showVal val="0"/>
          <c:showCatName val="0"/>
          <c:showSerName val="0"/>
          <c:showPercent val="0"/>
          <c:showBubbleSize val="0"/>
        </c:dLbls>
        <c:gapWidth val="150"/>
        <c:axId val="74783360"/>
        <c:axId val="74797440"/>
      </c:barChart>
      <c:catAx>
        <c:axId val="74783360"/>
        <c:scaling>
          <c:orientation val="minMax"/>
        </c:scaling>
        <c:delete val="0"/>
        <c:axPos val="b"/>
        <c:numFmt formatCode="General" sourceLinked="1"/>
        <c:majorTickMark val="out"/>
        <c:minorTickMark val="none"/>
        <c:tickLblPos val="nextTo"/>
        <c:crossAx val="74797440"/>
        <c:crosses val="autoZero"/>
        <c:auto val="1"/>
        <c:lblAlgn val="ctr"/>
        <c:lblOffset val="100"/>
        <c:noMultiLvlLbl val="0"/>
      </c:catAx>
      <c:valAx>
        <c:axId val="74797440"/>
        <c:scaling>
          <c:orientation val="minMax"/>
        </c:scaling>
        <c:delete val="0"/>
        <c:axPos val="l"/>
        <c:majorGridlines/>
        <c:numFmt formatCode="General" sourceLinked="1"/>
        <c:majorTickMark val="out"/>
        <c:minorTickMark val="none"/>
        <c:tickLblPos val="nextTo"/>
        <c:crossAx val="7478336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'Progress 2014-2017'!$B$37</c:f>
              <c:strCache>
                <c:ptCount val="1"/>
                <c:pt idx="0">
                  <c:v>2014</c:v>
                </c:pt>
              </c:strCache>
            </c:strRef>
          </c:tx>
          <c:invertIfNegative val="0"/>
          <c:cat>
            <c:strRef>
              <c:f>'Progress 2014-2017'!$A$38:$A$44</c:f>
              <c:strCache>
                <c:ptCount val="7"/>
                <c:pt idx="0">
                  <c:v>Promotional corporate gifts</c:v>
                </c:pt>
                <c:pt idx="1">
                  <c:v>Information brochures</c:v>
                </c:pt>
                <c:pt idx="2">
                  <c:v>Video</c:v>
                </c:pt>
                <c:pt idx="3">
                  <c:v>Banners</c:v>
                </c:pt>
                <c:pt idx="4">
                  <c:v>Posters</c:v>
                </c:pt>
                <c:pt idx="5">
                  <c:v>Bookmarks</c:v>
                </c:pt>
                <c:pt idx="6">
                  <c:v>We have not produced or distributed any promotional material</c:v>
                </c:pt>
              </c:strCache>
            </c:strRef>
          </c:cat>
          <c:val>
            <c:numRef>
              <c:f>'Progress 2014-2017'!$B$38:$B$44</c:f>
              <c:numCache>
                <c:formatCode>General</c:formatCode>
                <c:ptCount val="7"/>
                <c:pt idx="0">
                  <c:v>7</c:v>
                </c:pt>
                <c:pt idx="1">
                  <c:v>5</c:v>
                </c:pt>
                <c:pt idx="2">
                  <c:v>0</c:v>
                </c:pt>
                <c:pt idx="3">
                  <c:v>1</c:v>
                </c:pt>
                <c:pt idx="4">
                  <c:v>0</c:v>
                </c:pt>
                <c:pt idx="5">
                  <c:v>1</c:v>
                </c:pt>
                <c:pt idx="6">
                  <c:v>1</c:v>
                </c:pt>
              </c:numCache>
            </c:numRef>
          </c:val>
        </c:ser>
        <c:ser>
          <c:idx val="1"/>
          <c:order val="1"/>
          <c:tx>
            <c:strRef>
              <c:f>'Progress 2014-2017'!$C$37</c:f>
              <c:strCache>
                <c:ptCount val="1"/>
                <c:pt idx="0">
                  <c:v>2015</c:v>
                </c:pt>
              </c:strCache>
            </c:strRef>
          </c:tx>
          <c:invertIfNegative val="0"/>
          <c:cat>
            <c:strRef>
              <c:f>'Progress 2014-2017'!$A$38:$A$44</c:f>
              <c:strCache>
                <c:ptCount val="7"/>
                <c:pt idx="0">
                  <c:v>Promotional corporate gifts</c:v>
                </c:pt>
                <c:pt idx="1">
                  <c:v>Information brochures</c:v>
                </c:pt>
                <c:pt idx="2">
                  <c:v>Video</c:v>
                </c:pt>
                <c:pt idx="3">
                  <c:v>Banners</c:v>
                </c:pt>
                <c:pt idx="4">
                  <c:v>Posters</c:v>
                </c:pt>
                <c:pt idx="5">
                  <c:v>Bookmarks</c:v>
                </c:pt>
                <c:pt idx="6">
                  <c:v>We have not produced or distributed any promotional material</c:v>
                </c:pt>
              </c:strCache>
            </c:strRef>
          </c:cat>
          <c:val>
            <c:numRef>
              <c:f>'Progress 2014-2017'!$C$38:$C$44</c:f>
              <c:numCache>
                <c:formatCode>General</c:formatCode>
                <c:ptCount val="7"/>
                <c:pt idx="0">
                  <c:v>6</c:v>
                </c:pt>
                <c:pt idx="1">
                  <c:v>8</c:v>
                </c:pt>
                <c:pt idx="2">
                  <c:v>1</c:v>
                </c:pt>
                <c:pt idx="3">
                  <c:v>0</c:v>
                </c:pt>
                <c:pt idx="4">
                  <c:v>2</c:v>
                </c:pt>
                <c:pt idx="5">
                  <c:v>0</c:v>
                </c:pt>
                <c:pt idx="6">
                  <c:v>13</c:v>
                </c:pt>
              </c:numCache>
            </c:numRef>
          </c:val>
        </c:ser>
        <c:ser>
          <c:idx val="2"/>
          <c:order val="2"/>
          <c:tx>
            <c:strRef>
              <c:f>'Progress 2014-2017'!$D$37</c:f>
              <c:strCache>
                <c:ptCount val="1"/>
                <c:pt idx="0">
                  <c:v>2016</c:v>
                </c:pt>
              </c:strCache>
            </c:strRef>
          </c:tx>
          <c:invertIfNegative val="0"/>
          <c:cat>
            <c:strRef>
              <c:f>'Progress 2014-2017'!$A$38:$A$44</c:f>
              <c:strCache>
                <c:ptCount val="7"/>
                <c:pt idx="0">
                  <c:v>Promotional corporate gifts</c:v>
                </c:pt>
                <c:pt idx="1">
                  <c:v>Information brochures</c:v>
                </c:pt>
                <c:pt idx="2">
                  <c:v>Video</c:v>
                </c:pt>
                <c:pt idx="3">
                  <c:v>Banners</c:v>
                </c:pt>
                <c:pt idx="4">
                  <c:v>Posters</c:v>
                </c:pt>
                <c:pt idx="5">
                  <c:v>Bookmarks</c:v>
                </c:pt>
                <c:pt idx="6">
                  <c:v>We have not produced or distributed any promotional material</c:v>
                </c:pt>
              </c:strCache>
            </c:strRef>
          </c:cat>
          <c:val>
            <c:numRef>
              <c:f>'Progress 2014-2017'!$D$38:$D$44</c:f>
              <c:numCache>
                <c:formatCode>General</c:formatCode>
                <c:ptCount val="7"/>
                <c:pt idx="0">
                  <c:v>7</c:v>
                </c:pt>
                <c:pt idx="1">
                  <c:v>10</c:v>
                </c:pt>
                <c:pt idx="2">
                  <c:v>2</c:v>
                </c:pt>
                <c:pt idx="3">
                  <c:v>2</c:v>
                </c:pt>
                <c:pt idx="4">
                  <c:v>3</c:v>
                </c:pt>
                <c:pt idx="5">
                  <c:v>0</c:v>
                </c:pt>
                <c:pt idx="6">
                  <c:v>14</c:v>
                </c:pt>
              </c:numCache>
            </c:numRef>
          </c:val>
        </c:ser>
        <c:ser>
          <c:idx val="3"/>
          <c:order val="3"/>
          <c:tx>
            <c:strRef>
              <c:f>'Progress 2014-2017'!$E$37</c:f>
              <c:strCache>
                <c:ptCount val="1"/>
                <c:pt idx="0">
                  <c:v>2017</c:v>
                </c:pt>
              </c:strCache>
            </c:strRef>
          </c:tx>
          <c:invertIfNegative val="0"/>
          <c:cat>
            <c:strRef>
              <c:f>'Progress 2014-2017'!$A$38:$A$44</c:f>
              <c:strCache>
                <c:ptCount val="7"/>
                <c:pt idx="0">
                  <c:v>Promotional corporate gifts</c:v>
                </c:pt>
                <c:pt idx="1">
                  <c:v>Information brochures</c:v>
                </c:pt>
                <c:pt idx="2">
                  <c:v>Video</c:v>
                </c:pt>
                <c:pt idx="3">
                  <c:v>Banners</c:v>
                </c:pt>
                <c:pt idx="4">
                  <c:v>Posters</c:v>
                </c:pt>
                <c:pt idx="5">
                  <c:v>Bookmarks</c:v>
                </c:pt>
                <c:pt idx="6">
                  <c:v>We have not produced or distributed any promotional material</c:v>
                </c:pt>
              </c:strCache>
            </c:strRef>
          </c:cat>
          <c:val>
            <c:numRef>
              <c:f>'Progress 2014-2017'!$E$38:$E$44</c:f>
              <c:numCache>
                <c:formatCode>General</c:formatCode>
                <c:ptCount val="7"/>
                <c:pt idx="0">
                  <c:v>9</c:v>
                </c:pt>
                <c:pt idx="1">
                  <c:v>9</c:v>
                </c:pt>
                <c:pt idx="2">
                  <c:v>1</c:v>
                </c:pt>
                <c:pt idx="3">
                  <c:v>3</c:v>
                </c:pt>
                <c:pt idx="4">
                  <c:v>0</c:v>
                </c:pt>
                <c:pt idx="5">
                  <c:v>1</c:v>
                </c:pt>
                <c:pt idx="6">
                  <c:v>12</c:v>
                </c:pt>
              </c:numCache>
            </c:numRef>
          </c:val>
        </c:ser>
        <c:dLbls>
          <c:showLegendKey val="0"/>
          <c:showVal val="0"/>
          <c:showCatName val="0"/>
          <c:showSerName val="0"/>
          <c:showPercent val="0"/>
          <c:showBubbleSize val="0"/>
        </c:dLbls>
        <c:gapWidth val="150"/>
        <c:axId val="64835968"/>
        <c:axId val="75619328"/>
      </c:barChart>
      <c:catAx>
        <c:axId val="64835968"/>
        <c:scaling>
          <c:orientation val="minMax"/>
        </c:scaling>
        <c:delete val="0"/>
        <c:axPos val="b"/>
        <c:majorTickMark val="out"/>
        <c:minorTickMark val="none"/>
        <c:tickLblPos val="nextTo"/>
        <c:crossAx val="75619328"/>
        <c:crosses val="autoZero"/>
        <c:auto val="1"/>
        <c:lblAlgn val="ctr"/>
        <c:lblOffset val="100"/>
        <c:noMultiLvlLbl val="0"/>
      </c:catAx>
      <c:valAx>
        <c:axId val="75619328"/>
        <c:scaling>
          <c:orientation val="minMax"/>
        </c:scaling>
        <c:delete val="0"/>
        <c:axPos val="l"/>
        <c:majorGridlines/>
        <c:numFmt formatCode="General" sourceLinked="1"/>
        <c:majorTickMark val="out"/>
        <c:minorTickMark val="none"/>
        <c:tickLblPos val="nextTo"/>
        <c:crossAx val="6483596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'Progress 2014-2017'!$A$48</c:f>
              <c:strCache>
                <c:ptCount val="1"/>
                <c:pt idx="0">
                  <c:v>Organisation of an event</c:v>
                </c:pt>
              </c:strCache>
            </c:strRef>
          </c:tx>
          <c:invertIfNegative val="0"/>
          <c:cat>
            <c:numRef>
              <c:f>'Progress 2014-2017'!$B$47:$E$47</c:f>
              <c:numCache>
                <c:formatCode>General</c:formatCode>
                <c:ptCount val="4"/>
                <c:pt idx="0">
                  <c:v>2014</c:v>
                </c:pt>
                <c:pt idx="1">
                  <c:v>2015</c:v>
                </c:pt>
                <c:pt idx="2">
                  <c:v>2016</c:v>
                </c:pt>
                <c:pt idx="3">
                  <c:v>2017</c:v>
                </c:pt>
              </c:numCache>
            </c:numRef>
          </c:cat>
          <c:val>
            <c:numRef>
              <c:f>'Progress 2014-2017'!$B$48:$E$48</c:f>
              <c:numCache>
                <c:formatCode>General</c:formatCode>
                <c:ptCount val="4"/>
                <c:pt idx="0">
                  <c:v>16</c:v>
                </c:pt>
                <c:pt idx="1">
                  <c:v>13</c:v>
                </c:pt>
                <c:pt idx="2">
                  <c:v>16</c:v>
                </c:pt>
                <c:pt idx="3">
                  <c:v>15</c:v>
                </c:pt>
              </c:numCache>
            </c:numRef>
          </c:val>
        </c:ser>
        <c:ser>
          <c:idx val="1"/>
          <c:order val="1"/>
          <c:tx>
            <c:strRef>
              <c:f>'Progress 2014-2017'!$A$49</c:f>
              <c:strCache>
                <c:ptCount val="1"/>
                <c:pt idx="0">
                  <c:v>Participations in others' event</c:v>
                </c:pt>
              </c:strCache>
            </c:strRef>
          </c:tx>
          <c:invertIfNegative val="0"/>
          <c:cat>
            <c:numRef>
              <c:f>'Progress 2014-2017'!$B$47:$E$47</c:f>
              <c:numCache>
                <c:formatCode>General</c:formatCode>
                <c:ptCount val="4"/>
                <c:pt idx="0">
                  <c:v>2014</c:v>
                </c:pt>
                <c:pt idx="1">
                  <c:v>2015</c:v>
                </c:pt>
                <c:pt idx="2">
                  <c:v>2016</c:v>
                </c:pt>
                <c:pt idx="3">
                  <c:v>2017</c:v>
                </c:pt>
              </c:numCache>
            </c:numRef>
          </c:cat>
          <c:val>
            <c:numRef>
              <c:f>'Progress 2014-2017'!$B$49:$E$49</c:f>
              <c:numCache>
                <c:formatCode>General</c:formatCode>
                <c:ptCount val="4"/>
                <c:pt idx="0">
                  <c:v>24</c:v>
                </c:pt>
                <c:pt idx="1">
                  <c:v>22</c:v>
                </c:pt>
                <c:pt idx="2">
                  <c:v>25</c:v>
                </c:pt>
                <c:pt idx="3">
                  <c:v>21</c:v>
                </c:pt>
              </c:numCache>
            </c:numRef>
          </c:val>
        </c:ser>
        <c:dLbls>
          <c:showLegendKey val="0"/>
          <c:showVal val="0"/>
          <c:showCatName val="0"/>
          <c:showSerName val="0"/>
          <c:showPercent val="0"/>
          <c:showBubbleSize val="0"/>
        </c:dLbls>
        <c:gapWidth val="150"/>
        <c:axId val="114192768"/>
        <c:axId val="114194304"/>
      </c:barChart>
      <c:catAx>
        <c:axId val="114192768"/>
        <c:scaling>
          <c:orientation val="minMax"/>
        </c:scaling>
        <c:delete val="0"/>
        <c:axPos val="b"/>
        <c:numFmt formatCode="General" sourceLinked="1"/>
        <c:majorTickMark val="out"/>
        <c:minorTickMark val="none"/>
        <c:tickLblPos val="nextTo"/>
        <c:crossAx val="114194304"/>
        <c:crosses val="autoZero"/>
        <c:auto val="1"/>
        <c:lblAlgn val="ctr"/>
        <c:lblOffset val="100"/>
        <c:noMultiLvlLbl val="0"/>
      </c:catAx>
      <c:valAx>
        <c:axId val="114194304"/>
        <c:scaling>
          <c:orientation val="minMax"/>
        </c:scaling>
        <c:delete val="0"/>
        <c:axPos val="l"/>
        <c:majorGridlines/>
        <c:numFmt formatCode="General" sourceLinked="1"/>
        <c:majorTickMark val="out"/>
        <c:minorTickMark val="none"/>
        <c:tickLblPos val="nextTo"/>
        <c:crossAx val="11419276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922134921545022E-2"/>
          <c:y val="6.0994392746361252E-2"/>
          <c:w val="0.87798315424851781"/>
          <c:h val="0.77058995466475777"/>
        </c:manualLayout>
      </c:layout>
      <c:barChart>
        <c:barDir val="col"/>
        <c:grouping val="clustered"/>
        <c:varyColors val="0"/>
        <c:ser>
          <c:idx val="0"/>
          <c:order val="0"/>
          <c:tx>
            <c:strRef>
              <c:f>'Progress 2014-2017'!$B$52</c:f>
              <c:strCache>
                <c:ptCount val="1"/>
                <c:pt idx="0">
                  <c:v>2014</c:v>
                </c:pt>
              </c:strCache>
            </c:strRef>
          </c:tx>
          <c:invertIfNegative val="0"/>
          <c:cat>
            <c:strRef>
              <c:f>'Progress 2014-2017'!$A$53:$A$61</c:f>
              <c:strCache>
                <c:ptCount val="9"/>
                <c:pt idx="0">
                  <c:v>LLP national agency</c:v>
                </c:pt>
                <c:pt idx="1">
                  <c:v>National Europass Centre</c:v>
                </c:pt>
                <c:pt idx="2">
                  <c:v>Eurydice national unit</c:v>
                </c:pt>
                <c:pt idx="3">
                  <c:v>Euroguidance centre</c:v>
                </c:pt>
                <c:pt idx="4">
                  <c:v>National  NQF / ECVET</c:v>
                </c:pt>
                <c:pt idx="5">
                  <c:v>Libraries</c:v>
                </c:pt>
                <c:pt idx="6">
                  <c:v>Universities</c:v>
                </c:pt>
                <c:pt idx="7">
                  <c:v>We did not reinforce</c:v>
                </c:pt>
                <c:pt idx="8">
                  <c:v>Other  </c:v>
                </c:pt>
              </c:strCache>
            </c:strRef>
          </c:cat>
          <c:val>
            <c:numRef>
              <c:f>'Progress 2014-2017'!$B$53:$B$61</c:f>
              <c:numCache>
                <c:formatCode>General</c:formatCode>
                <c:ptCount val="9"/>
                <c:pt idx="0">
                  <c:v>20</c:v>
                </c:pt>
                <c:pt idx="1">
                  <c:v>18</c:v>
                </c:pt>
                <c:pt idx="2">
                  <c:v>16</c:v>
                </c:pt>
                <c:pt idx="3">
                  <c:v>14</c:v>
                </c:pt>
                <c:pt idx="4">
                  <c:v>26</c:v>
                </c:pt>
                <c:pt idx="5">
                  <c:v>10</c:v>
                </c:pt>
                <c:pt idx="6">
                  <c:v>16</c:v>
                </c:pt>
                <c:pt idx="7">
                  <c:v>1</c:v>
                </c:pt>
                <c:pt idx="8">
                  <c:v>15</c:v>
                </c:pt>
              </c:numCache>
            </c:numRef>
          </c:val>
        </c:ser>
        <c:ser>
          <c:idx val="1"/>
          <c:order val="1"/>
          <c:tx>
            <c:strRef>
              <c:f>'Progress 2014-2017'!$C$52</c:f>
              <c:strCache>
                <c:ptCount val="1"/>
                <c:pt idx="0">
                  <c:v>2015</c:v>
                </c:pt>
              </c:strCache>
            </c:strRef>
          </c:tx>
          <c:invertIfNegative val="0"/>
          <c:cat>
            <c:strRef>
              <c:f>'Progress 2014-2017'!$A$53:$A$61</c:f>
              <c:strCache>
                <c:ptCount val="9"/>
                <c:pt idx="0">
                  <c:v>LLP national agency</c:v>
                </c:pt>
                <c:pt idx="1">
                  <c:v>National Europass Centre</c:v>
                </c:pt>
                <c:pt idx="2">
                  <c:v>Eurydice national unit</c:v>
                </c:pt>
                <c:pt idx="3">
                  <c:v>Euroguidance centre</c:v>
                </c:pt>
                <c:pt idx="4">
                  <c:v>National  NQF / ECVET</c:v>
                </c:pt>
                <c:pt idx="5">
                  <c:v>Libraries</c:v>
                </c:pt>
                <c:pt idx="6">
                  <c:v>Universities</c:v>
                </c:pt>
                <c:pt idx="7">
                  <c:v>We did not reinforce</c:v>
                </c:pt>
                <c:pt idx="8">
                  <c:v>Other  </c:v>
                </c:pt>
              </c:strCache>
            </c:strRef>
          </c:cat>
          <c:val>
            <c:numRef>
              <c:f>'Progress 2014-2017'!$C$53:$C$61</c:f>
              <c:numCache>
                <c:formatCode>General</c:formatCode>
                <c:ptCount val="9"/>
                <c:pt idx="0">
                  <c:v>25</c:v>
                </c:pt>
                <c:pt idx="1">
                  <c:v>24</c:v>
                </c:pt>
                <c:pt idx="2">
                  <c:v>16</c:v>
                </c:pt>
                <c:pt idx="3">
                  <c:v>19</c:v>
                </c:pt>
                <c:pt idx="4">
                  <c:v>30</c:v>
                </c:pt>
                <c:pt idx="5">
                  <c:v>8</c:v>
                </c:pt>
                <c:pt idx="6">
                  <c:v>17</c:v>
                </c:pt>
                <c:pt idx="7">
                  <c:v>0</c:v>
                </c:pt>
                <c:pt idx="8">
                  <c:v>13</c:v>
                </c:pt>
              </c:numCache>
            </c:numRef>
          </c:val>
        </c:ser>
        <c:ser>
          <c:idx val="2"/>
          <c:order val="2"/>
          <c:tx>
            <c:strRef>
              <c:f>'Progress 2014-2017'!$D$52</c:f>
              <c:strCache>
                <c:ptCount val="1"/>
                <c:pt idx="0">
                  <c:v>2016</c:v>
                </c:pt>
              </c:strCache>
            </c:strRef>
          </c:tx>
          <c:invertIfNegative val="0"/>
          <c:cat>
            <c:strRef>
              <c:f>'Progress 2014-2017'!$A$53:$A$61</c:f>
              <c:strCache>
                <c:ptCount val="9"/>
                <c:pt idx="0">
                  <c:v>LLP national agency</c:v>
                </c:pt>
                <c:pt idx="1">
                  <c:v>National Europass Centre</c:v>
                </c:pt>
                <c:pt idx="2">
                  <c:v>Eurydice national unit</c:v>
                </c:pt>
                <c:pt idx="3">
                  <c:v>Euroguidance centre</c:v>
                </c:pt>
                <c:pt idx="4">
                  <c:v>National  NQF / ECVET</c:v>
                </c:pt>
                <c:pt idx="5">
                  <c:v>Libraries</c:v>
                </c:pt>
                <c:pt idx="6">
                  <c:v>Universities</c:v>
                </c:pt>
                <c:pt idx="7">
                  <c:v>We did not reinforce</c:v>
                </c:pt>
                <c:pt idx="8">
                  <c:v>Other  </c:v>
                </c:pt>
              </c:strCache>
            </c:strRef>
          </c:cat>
          <c:val>
            <c:numRef>
              <c:f>'Progress 2014-2017'!$D$53:$D$61</c:f>
              <c:numCache>
                <c:formatCode>General</c:formatCode>
                <c:ptCount val="9"/>
                <c:pt idx="0">
                  <c:v>18</c:v>
                </c:pt>
                <c:pt idx="1">
                  <c:v>17</c:v>
                </c:pt>
                <c:pt idx="2">
                  <c:v>14</c:v>
                </c:pt>
                <c:pt idx="3">
                  <c:v>16</c:v>
                </c:pt>
                <c:pt idx="4">
                  <c:v>25</c:v>
                </c:pt>
                <c:pt idx="5">
                  <c:v>5</c:v>
                </c:pt>
                <c:pt idx="6">
                  <c:v>6</c:v>
                </c:pt>
                <c:pt idx="7">
                  <c:v>1</c:v>
                </c:pt>
                <c:pt idx="8">
                  <c:v>12</c:v>
                </c:pt>
              </c:numCache>
            </c:numRef>
          </c:val>
        </c:ser>
        <c:ser>
          <c:idx val="3"/>
          <c:order val="3"/>
          <c:tx>
            <c:strRef>
              <c:f>'Progress 2014-2017'!$E$52</c:f>
              <c:strCache>
                <c:ptCount val="1"/>
                <c:pt idx="0">
                  <c:v>2017</c:v>
                </c:pt>
              </c:strCache>
            </c:strRef>
          </c:tx>
          <c:invertIfNegative val="0"/>
          <c:cat>
            <c:strRef>
              <c:f>'Progress 2014-2017'!$A$53:$A$61</c:f>
              <c:strCache>
                <c:ptCount val="9"/>
                <c:pt idx="0">
                  <c:v>LLP national agency</c:v>
                </c:pt>
                <c:pt idx="1">
                  <c:v>National Europass Centre</c:v>
                </c:pt>
                <c:pt idx="2">
                  <c:v>Eurydice national unit</c:v>
                </c:pt>
                <c:pt idx="3">
                  <c:v>Euroguidance centre</c:v>
                </c:pt>
                <c:pt idx="4">
                  <c:v>National  NQF / ECVET</c:v>
                </c:pt>
                <c:pt idx="5">
                  <c:v>Libraries</c:v>
                </c:pt>
                <c:pt idx="6">
                  <c:v>Universities</c:v>
                </c:pt>
                <c:pt idx="7">
                  <c:v>We did not reinforce</c:v>
                </c:pt>
                <c:pt idx="8">
                  <c:v>Other  </c:v>
                </c:pt>
              </c:strCache>
            </c:strRef>
          </c:cat>
          <c:val>
            <c:numRef>
              <c:f>'Progress 2014-2017'!$E$53:$E$61</c:f>
              <c:numCache>
                <c:formatCode>General</c:formatCode>
                <c:ptCount val="9"/>
                <c:pt idx="0">
                  <c:v>18</c:v>
                </c:pt>
                <c:pt idx="1">
                  <c:v>18</c:v>
                </c:pt>
                <c:pt idx="2">
                  <c:v>18</c:v>
                </c:pt>
                <c:pt idx="3">
                  <c:v>17</c:v>
                </c:pt>
                <c:pt idx="4">
                  <c:v>22</c:v>
                </c:pt>
                <c:pt idx="5">
                  <c:v>5</c:v>
                </c:pt>
                <c:pt idx="6">
                  <c:v>15</c:v>
                </c:pt>
                <c:pt idx="7">
                  <c:v>1</c:v>
                </c:pt>
                <c:pt idx="8">
                  <c:v>13</c:v>
                </c:pt>
              </c:numCache>
            </c:numRef>
          </c:val>
        </c:ser>
        <c:dLbls>
          <c:showLegendKey val="0"/>
          <c:showVal val="0"/>
          <c:showCatName val="0"/>
          <c:showSerName val="0"/>
          <c:showPercent val="0"/>
          <c:showBubbleSize val="0"/>
        </c:dLbls>
        <c:gapWidth val="150"/>
        <c:axId val="114313088"/>
        <c:axId val="114314624"/>
      </c:barChart>
      <c:catAx>
        <c:axId val="114313088"/>
        <c:scaling>
          <c:orientation val="minMax"/>
        </c:scaling>
        <c:delete val="0"/>
        <c:axPos val="b"/>
        <c:majorTickMark val="out"/>
        <c:minorTickMark val="none"/>
        <c:tickLblPos val="nextTo"/>
        <c:crossAx val="114314624"/>
        <c:crosses val="autoZero"/>
        <c:auto val="1"/>
        <c:lblAlgn val="ctr"/>
        <c:lblOffset val="100"/>
        <c:noMultiLvlLbl val="0"/>
      </c:catAx>
      <c:valAx>
        <c:axId val="114314624"/>
        <c:scaling>
          <c:orientation val="minMax"/>
        </c:scaling>
        <c:delete val="0"/>
        <c:axPos val="l"/>
        <c:majorGridlines/>
        <c:numFmt formatCode="General" sourceLinked="1"/>
        <c:majorTickMark val="out"/>
        <c:minorTickMark val="none"/>
        <c:tickLblPos val="nextTo"/>
        <c:crossAx val="114313088"/>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872860026023647E-2"/>
          <c:y val="6.0994392746361245E-2"/>
          <c:w val="0.87798315424851781"/>
          <c:h val="0.77058995466475777"/>
        </c:manualLayout>
      </c:layout>
      <c:barChart>
        <c:barDir val="col"/>
        <c:grouping val="clustered"/>
        <c:varyColors val="0"/>
        <c:ser>
          <c:idx val="0"/>
          <c:order val="0"/>
          <c:tx>
            <c:strRef>
              <c:f>'Progress 2014-2017'!$B$64</c:f>
              <c:strCache>
                <c:ptCount val="1"/>
                <c:pt idx="0">
                  <c:v>2014</c:v>
                </c:pt>
              </c:strCache>
            </c:strRef>
          </c:tx>
          <c:invertIfNegative val="0"/>
          <c:cat>
            <c:strRef>
              <c:f>'Progress 2014-2017'!$A$65:$A$72</c:f>
              <c:strCache>
                <c:ptCount val="8"/>
                <c:pt idx="0">
                  <c:v>Translating Flyer</c:v>
                </c:pt>
                <c:pt idx="1">
                  <c:v>Policy reporting questionnaire</c:v>
                </c:pt>
                <c:pt idx="2">
                  <c:v>VET in Europe country report</c:v>
                </c:pt>
                <c:pt idx="3">
                  <c:v>Spotlight</c:v>
                </c:pt>
                <c:pt idx="4">
                  <c:v>Thematic perspectives</c:v>
                </c:pt>
                <c:pt idx="5">
                  <c:v>News items</c:v>
                </c:pt>
                <c:pt idx="6">
                  <c:v>None</c:v>
                </c:pt>
                <c:pt idx="7">
                  <c:v>Other (please specify) / Comments</c:v>
                </c:pt>
              </c:strCache>
            </c:strRef>
          </c:cat>
          <c:val>
            <c:numRef>
              <c:f>'Progress 2014-2017'!$B$65:$B$72</c:f>
              <c:numCache>
                <c:formatCode>General</c:formatCode>
                <c:ptCount val="8"/>
                <c:pt idx="0">
                  <c:v>3</c:v>
                </c:pt>
                <c:pt idx="1">
                  <c:v>3</c:v>
                </c:pt>
                <c:pt idx="2">
                  <c:v>9</c:v>
                </c:pt>
                <c:pt idx="3">
                  <c:v>10</c:v>
                </c:pt>
                <c:pt idx="4">
                  <c:v>10</c:v>
                </c:pt>
                <c:pt idx="5">
                  <c:v>0</c:v>
                </c:pt>
                <c:pt idx="6">
                  <c:v>14</c:v>
                </c:pt>
              </c:numCache>
            </c:numRef>
          </c:val>
        </c:ser>
        <c:ser>
          <c:idx val="1"/>
          <c:order val="1"/>
          <c:tx>
            <c:strRef>
              <c:f>'Progress 2014-2017'!$C$64</c:f>
              <c:strCache>
                <c:ptCount val="1"/>
                <c:pt idx="0">
                  <c:v>2015</c:v>
                </c:pt>
              </c:strCache>
            </c:strRef>
          </c:tx>
          <c:invertIfNegative val="0"/>
          <c:cat>
            <c:strRef>
              <c:f>'Progress 2014-2017'!$A$65:$A$72</c:f>
              <c:strCache>
                <c:ptCount val="8"/>
                <c:pt idx="0">
                  <c:v>Translating Flyer</c:v>
                </c:pt>
                <c:pt idx="1">
                  <c:v>Policy reporting questionnaire</c:v>
                </c:pt>
                <c:pt idx="2">
                  <c:v>VET in Europe country report</c:v>
                </c:pt>
                <c:pt idx="3">
                  <c:v>Spotlight</c:v>
                </c:pt>
                <c:pt idx="4">
                  <c:v>Thematic perspectives</c:v>
                </c:pt>
                <c:pt idx="5">
                  <c:v>News items</c:v>
                </c:pt>
                <c:pt idx="6">
                  <c:v>None</c:v>
                </c:pt>
                <c:pt idx="7">
                  <c:v>Other (please specify) / Comments</c:v>
                </c:pt>
              </c:strCache>
            </c:strRef>
          </c:cat>
          <c:val>
            <c:numRef>
              <c:f>'Progress 2014-2017'!$C$65:$C$72</c:f>
              <c:numCache>
                <c:formatCode>General</c:formatCode>
                <c:ptCount val="8"/>
                <c:pt idx="0">
                  <c:v>3</c:v>
                </c:pt>
                <c:pt idx="1">
                  <c:v>3</c:v>
                </c:pt>
                <c:pt idx="2">
                  <c:v>9</c:v>
                </c:pt>
                <c:pt idx="3">
                  <c:v>10</c:v>
                </c:pt>
                <c:pt idx="4">
                  <c:v>7</c:v>
                </c:pt>
                <c:pt idx="5">
                  <c:v>8</c:v>
                </c:pt>
                <c:pt idx="6">
                  <c:v>12</c:v>
                </c:pt>
              </c:numCache>
            </c:numRef>
          </c:val>
        </c:ser>
        <c:ser>
          <c:idx val="2"/>
          <c:order val="2"/>
          <c:tx>
            <c:strRef>
              <c:f>'Progress 2014-2017'!$D$64</c:f>
              <c:strCache>
                <c:ptCount val="1"/>
                <c:pt idx="0">
                  <c:v>2016</c:v>
                </c:pt>
              </c:strCache>
            </c:strRef>
          </c:tx>
          <c:invertIfNegative val="0"/>
          <c:cat>
            <c:strRef>
              <c:f>'Progress 2014-2017'!$A$65:$A$72</c:f>
              <c:strCache>
                <c:ptCount val="8"/>
                <c:pt idx="0">
                  <c:v>Translating Flyer</c:v>
                </c:pt>
                <c:pt idx="1">
                  <c:v>Policy reporting questionnaire</c:v>
                </c:pt>
                <c:pt idx="2">
                  <c:v>VET in Europe country report</c:v>
                </c:pt>
                <c:pt idx="3">
                  <c:v>Spotlight</c:v>
                </c:pt>
                <c:pt idx="4">
                  <c:v>Thematic perspectives</c:v>
                </c:pt>
                <c:pt idx="5">
                  <c:v>News items</c:v>
                </c:pt>
                <c:pt idx="6">
                  <c:v>None</c:v>
                </c:pt>
                <c:pt idx="7">
                  <c:v>Other (please specify) / Comments</c:v>
                </c:pt>
              </c:strCache>
            </c:strRef>
          </c:cat>
          <c:val>
            <c:numRef>
              <c:f>'Progress 2014-2017'!$D$65:$D$72</c:f>
              <c:numCache>
                <c:formatCode>General</c:formatCode>
                <c:ptCount val="8"/>
                <c:pt idx="0">
                  <c:v>4</c:v>
                </c:pt>
                <c:pt idx="1">
                  <c:v>5</c:v>
                </c:pt>
                <c:pt idx="2">
                  <c:v>8</c:v>
                </c:pt>
                <c:pt idx="3">
                  <c:v>10</c:v>
                </c:pt>
                <c:pt idx="4">
                  <c:v>5</c:v>
                </c:pt>
                <c:pt idx="5">
                  <c:v>9</c:v>
                </c:pt>
                <c:pt idx="6">
                  <c:v>11</c:v>
                </c:pt>
              </c:numCache>
            </c:numRef>
          </c:val>
        </c:ser>
        <c:ser>
          <c:idx val="3"/>
          <c:order val="3"/>
          <c:tx>
            <c:strRef>
              <c:f>'Progress 2014-2017'!$E$64</c:f>
              <c:strCache>
                <c:ptCount val="1"/>
                <c:pt idx="0">
                  <c:v>2017</c:v>
                </c:pt>
              </c:strCache>
            </c:strRef>
          </c:tx>
          <c:invertIfNegative val="0"/>
          <c:cat>
            <c:strRef>
              <c:f>'Progress 2014-2017'!$A$65:$A$72</c:f>
              <c:strCache>
                <c:ptCount val="8"/>
                <c:pt idx="0">
                  <c:v>Translating Flyer</c:v>
                </c:pt>
                <c:pt idx="1">
                  <c:v>Policy reporting questionnaire</c:v>
                </c:pt>
                <c:pt idx="2">
                  <c:v>VET in Europe country report</c:v>
                </c:pt>
                <c:pt idx="3">
                  <c:v>Spotlight</c:v>
                </c:pt>
                <c:pt idx="4">
                  <c:v>Thematic perspectives</c:v>
                </c:pt>
                <c:pt idx="5">
                  <c:v>News items</c:v>
                </c:pt>
                <c:pt idx="6">
                  <c:v>None</c:v>
                </c:pt>
                <c:pt idx="7">
                  <c:v>Other (please specify) / Comments</c:v>
                </c:pt>
              </c:strCache>
            </c:strRef>
          </c:cat>
          <c:val>
            <c:numRef>
              <c:f>'Progress 2014-2017'!$E$65:$E$72</c:f>
              <c:numCache>
                <c:formatCode>General</c:formatCode>
                <c:ptCount val="8"/>
                <c:pt idx="0">
                  <c:v>2</c:v>
                </c:pt>
                <c:pt idx="1">
                  <c:v>4</c:v>
                </c:pt>
                <c:pt idx="2">
                  <c:v>8</c:v>
                </c:pt>
                <c:pt idx="3">
                  <c:v>7</c:v>
                </c:pt>
                <c:pt idx="4">
                  <c:v>12</c:v>
                </c:pt>
                <c:pt idx="5">
                  <c:v>12</c:v>
                </c:pt>
                <c:pt idx="6">
                  <c:v>14</c:v>
                </c:pt>
                <c:pt idx="7">
                  <c:v>8</c:v>
                </c:pt>
              </c:numCache>
            </c:numRef>
          </c:val>
        </c:ser>
        <c:dLbls>
          <c:showLegendKey val="0"/>
          <c:showVal val="0"/>
          <c:showCatName val="0"/>
          <c:showSerName val="0"/>
          <c:showPercent val="0"/>
          <c:showBubbleSize val="0"/>
        </c:dLbls>
        <c:gapWidth val="150"/>
        <c:axId val="75113984"/>
        <c:axId val="75115520"/>
      </c:barChart>
      <c:catAx>
        <c:axId val="75113984"/>
        <c:scaling>
          <c:orientation val="minMax"/>
        </c:scaling>
        <c:delete val="0"/>
        <c:axPos val="b"/>
        <c:majorTickMark val="out"/>
        <c:minorTickMark val="none"/>
        <c:tickLblPos val="nextTo"/>
        <c:crossAx val="75115520"/>
        <c:crosses val="autoZero"/>
        <c:auto val="1"/>
        <c:lblAlgn val="ctr"/>
        <c:lblOffset val="100"/>
        <c:noMultiLvlLbl val="0"/>
      </c:catAx>
      <c:valAx>
        <c:axId val="75115520"/>
        <c:scaling>
          <c:orientation val="minMax"/>
        </c:scaling>
        <c:delete val="0"/>
        <c:axPos val="l"/>
        <c:majorGridlines/>
        <c:numFmt formatCode="General" sourceLinked="1"/>
        <c:majorTickMark val="out"/>
        <c:minorTickMark val="none"/>
        <c:tickLblPos val="nextTo"/>
        <c:crossAx val="75113984"/>
        <c:crosses val="autoZero"/>
        <c:crossBetween val="between"/>
      </c:valAx>
    </c:plotArea>
    <c:legend>
      <c:legendPos val="r"/>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7046"/>
          </a:xfrm>
          <a:prstGeom prst="rect">
            <a:avLst/>
          </a:prstGeom>
        </p:spPr>
        <p:txBody>
          <a:bodyPr vert="horz" lIns="91440" tIns="45720" rIns="91440" bIns="45720" rtlCol="0"/>
          <a:lstStyle>
            <a:lvl1pPr algn="r">
              <a:defRPr sz="1200"/>
            </a:lvl1pPr>
          </a:lstStyle>
          <a:p>
            <a:fld id="{8F9A560F-8DE7-4FCB-B2E4-BB9B2693ABD1}" type="datetimeFigureOut">
              <a:rPr lang="en-GB" smtClean="0"/>
              <a:t>21/11/2018</a:t>
            </a:fld>
            <a:endParaRPr lang="en-GB"/>
          </a:p>
        </p:txBody>
      </p:sp>
      <p:sp>
        <p:nvSpPr>
          <p:cNvPr id="4" name="Footer Placeholder 3"/>
          <p:cNvSpPr>
            <a:spLocks noGrp="1"/>
          </p:cNvSpPr>
          <p:nvPr>
            <p:ph type="ftr" sz="quarter" idx="2"/>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7046"/>
          </a:xfrm>
          <a:prstGeom prst="rect">
            <a:avLst/>
          </a:prstGeom>
        </p:spPr>
        <p:txBody>
          <a:bodyPr vert="horz" lIns="91440" tIns="45720" rIns="91440" bIns="45720" rtlCol="0" anchor="b"/>
          <a:lstStyle>
            <a:lvl1pPr algn="r">
              <a:defRPr sz="1200"/>
            </a:lvl1pPr>
          </a:lstStyle>
          <a:p>
            <a:fld id="{079A11EF-420E-4780-937E-6F6619E20364}" type="slidenum">
              <a:rPr lang="en-GB" smtClean="0"/>
              <a:t>‹#›</a:t>
            </a:fld>
            <a:endParaRPr lang="en-GB"/>
          </a:p>
        </p:txBody>
      </p:sp>
    </p:spTree>
    <p:extLst>
      <p:ext uri="{BB962C8B-B14F-4D97-AF65-F5344CB8AC3E}">
        <p14:creationId xmlns:p14="http://schemas.microsoft.com/office/powerpoint/2010/main" val="20223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3F827DF6-1561-4A2F-A25B-B39C0881D3CA}" type="datetimeFigureOut">
              <a:rPr lang="en-GB" smtClean="0"/>
              <a:t>21/11/2018</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0600AB40-8735-4772-A386-EE7333FBB8FD}" type="slidenum">
              <a:rPr lang="en-GB" smtClean="0"/>
              <a:t>‹#›</a:t>
            </a:fld>
            <a:endParaRPr lang="en-GB"/>
          </a:p>
        </p:txBody>
      </p:sp>
    </p:spTree>
    <p:extLst>
      <p:ext uri="{BB962C8B-B14F-4D97-AF65-F5344CB8AC3E}">
        <p14:creationId xmlns:p14="http://schemas.microsoft.com/office/powerpoint/2010/main" val="3971363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Good</a:t>
            </a:r>
            <a:r>
              <a:rPr lang="es-ES" dirty="0" smtClean="0"/>
              <a:t> </a:t>
            </a:r>
            <a:r>
              <a:rPr lang="es-ES" dirty="0" err="1" smtClean="0"/>
              <a:t>afternoon</a:t>
            </a:r>
            <a:r>
              <a:rPr lang="es-ES" dirty="0" smtClean="0"/>
              <a:t> </a:t>
            </a:r>
            <a:r>
              <a:rPr lang="es-ES" dirty="0" err="1" smtClean="0"/>
              <a:t>from</a:t>
            </a:r>
            <a:r>
              <a:rPr lang="es-ES" baseline="0" dirty="0" smtClean="0"/>
              <a:t> </a:t>
            </a:r>
            <a:r>
              <a:rPr lang="es-ES" baseline="0" dirty="0" err="1" smtClean="0"/>
              <a:t>my</a:t>
            </a:r>
            <a:r>
              <a:rPr lang="es-ES" baseline="0" dirty="0" smtClean="0"/>
              <a:t> </a:t>
            </a:r>
            <a:r>
              <a:rPr lang="es-ES" baseline="0" dirty="0" err="1" smtClean="0"/>
              <a:t>side</a:t>
            </a:r>
            <a:endParaRPr lang="es-ES" baseline="0" dirty="0" smtClean="0"/>
          </a:p>
          <a:p>
            <a:r>
              <a:rPr lang="es-ES" baseline="0" dirty="0" err="1" smtClean="0"/>
              <a:t>We</a:t>
            </a:r>
            <a:r>
              <a:rPr lang="es-ES" baseline="0" dirty="0" smtClean="0"/>
              <a:t> are </a:t>
            </a:r>
            <a:r>
              <a:rPr lang="es-ES" baseline="0" dirty="0" err="1" smtClean="0"/>
              <a:t>approaching</a:t>
            </a:r>
            <a:r>
              <a:rPr lang="es-ES" baseline="0" dirty="0" smtClean="0"/>
              <a:t> the </a:t>
            </a:r>
            <a:r>
              <a:rPr lang="es-ES" baseline="0" dirty="0" err="1" smtClean="0"/>
              <a:t>end</a:t>
            </a:r>
            <a:r>
              <a:rPr lang="es-ES" baseline="0" dirty="0" smtClean="0"/>
              <a:t> of the meeting </a:t>
            </a:r>
            <a:r>
              <a:rPr lang="es-ES" baseline="0" dirty="0" err="1" smtClean="0"/>
              <a:t>after</a:t>
            </a:r>
            <a:r>
              <a:rPr lang="es-ES" baseline="0" dirty="0" smtClean="0"/>
              <a:t> 2, and </a:t>
            </a:r>
            <a:r>
              <a:rPr lang="es-ES" baseline="0" dirty="0" err="1" smtClean="0"/>
              <a:t>for</a:t>
            </a:r>
            <a:r>
              <a:rPr lang="es-ES" baseline="0" dirty="0" smtClean="0"/>
              <a:t> </a:t>
            </a:r>
            <a:r>
              <a:rPr lang="es-ES" baseline="0" dirty="0" err="1" smtClean="0"/>
              <a:t>some</a:t>
            </a:r>
            <a:r>
              <a:rPr lang="es-ES" baseline="0" dirty="0" smtClean="0"/>
              <a:t> of </a:t>
            </a:r>
            <a:r>
              <a:rPr lang="es-ES" baseline="0" dirty="0" err="1" smtClean="0"/>
              <a:t>you</a:t>
            </a:r>
            <a:r>
              <a:rPr lang="es-ES" baseline="0" dirty="0" smtClean="0"/>
              <a:t>, 3 </a:t>
            </a:r>
            <a:r>
              <a:rPr lang="es-ES" baseline="0" dirty="0" err="1" smtClean="0"/>
              <a:t>long</a:t>
            </a:r>
            <a:r>
              <a:rPr lang="es-ES" baseline="0" dirty="0" smtClean="0"/>
              <a:t> </a:t>
            </a:r>
            <a:r>
              <a:rPr lang="es-ES" baseline="0" dirty="0" err="1" smtClean="0"/>
              <a:t>days</a:t>
            </a:r>
            <a:r>
              <a:rPr lang="es-ES" baseline="0" dirty="0" smtClean="0"/>
              <a:t> of intense meeting</a:t>
            </a:r>
          </a:p>
          <a:p>
            <a:r>
              <a:rPr lang="es-ES" baseline="0" dirty="0" smtClean="0"/>
              <a:t>I </a:t>
            </a:r>
            <a:r>
              <a:rPr lang="es-ES" baseline="0" dirty="0" err="1" smtClean="0"/>
              <a:t>promise</a:t>
            </a:r>
            <a:r>
              <a:rPr lang="es-ES" baseline="0" dirty="0" smtClean="0"/>
              <a:t>, </a:t>
            </a:r>
            <a:r>
              <a:rPr lang="es-ES" baseline="0" dirty="0" err="1" smtClean="0"/>
              <a:t>my</a:t>
            </a:r>
            <a:r>
              <a:rPr lang="es-ES" baseline="0" dirty="0" smtClean="0"/>
              <a:t> </a:t>
            </a:r>
            <a:r>
              <a:rPr lang="es-ES" baseline="0" dirty="0" err="1" smtClean="0"/>
              <a:t>presentation</a:t>
            </a:r>
            <a:r>
              <a:rPr lang="es-ES" baseline="0" dirty="0" smtClean="0"/>
              <a:t> </a:t>
            </a:r>
            <a:r>
              <a:rPr lang="es-ES" baseline="0" dirty="0" err="1" smtClean="0"/>
              <a:t>won’t</a:t>
            </a:r>
            <a:r>
              <a:rPr lang="es-ES" baseline="0" dirty="0" smtClean="0"/>
              <a:t> tire </a:t>
            </a:r>
            <a:r>
              <a:rPr lang="es-ES" baseline="0" dirty="0" err="1" smtClean="0"/>
              <a:t>you</a:t>
            </a:r>
            <a:r>
              <a:rPr lang="es-ES" baseline="0" dirty="0" smtClean="0"/>
              <a:t> more, </a:t>
            </a:r>
            <a:r>
              <a:rPr lang="es-ES" baseline="0" dirty="0" err="1" smtClean="0"/>
              <a:t>it</a:t>
            </a:r>
            <a:r>
              <a:rPr lang="es-ES" baseline="0" dirty="0" smtClean="0"/>
              <a:t> </a:t>
            </a:r>
            <a:r>
              <a:rPr lang="es-ES" baseline="0" dirty="0" err="1" smtClean="0"/>
              <a:t>will</a:t>
            </a:r>
            <a:r>
              <a:rPr lang="es-ES" baseline="0" dirty="0" smtClean="0"/>
              <a:t> be more visual, and </a:t>
            </a:r>
            <a:r>
              <a:rPr lang="es-ES" baseline="0" dirty="0" err="1" smtClean="0"/>
              <a:t>perhaps</a:t>
            </a:r>
            <a:r>
              <a:rPr lang="es-ES" baseline="0" dirty="0" smtClean="0"/>
              <a:t> more </a:t>
            </a:r>
            <a:r>
              <a:rPr lang="es-ES" baseline="0" dirty="0" err="1" smtClean="0"/>
              <a:t>entertaiining</a:t>
            </a:r>
            <a:r>
              <a:rPr lang="es-ES" baseline="0" dirty="0" smtClean="0"/>
              <a:t> … </a:t>
            </a:r>
            <a:endParaRPr lang="es-ES" dirty="0" smtClean="0"/>
          </a:p>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a:t>
            </a:fld>
            <a:endParaRPr lang="en-GB"/>
          </a:p>
        </p:txBody>
      </p:sp>
    </p:spTree>
    <p:extLst>
      <p:ext uri="{BB962C8B-B14F-4D97-AF65-F5344CB8AC3E}">
        <p14:creationId xmlns:p14="http://schemas.microsoft.com/office/powerpoint/2010/main" val="3771591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topic</a:t>
            </a:r>
            <a:r>
              <a:rPr lang="en-GB" baseline="0" dirty="0" smtClean="0"/>
              <a:t> of this session is about another deliverable: visibility actions </a:t>
            </a:r>
          </a:p>
          <a:p>
            <a:r>
              <a:rPr lang="en-GB" baseline="0" dirty="0" smtClean="0"/>
              <a:t>We will be talking specifically about the visibility survey that you submit looking at your answers from the last 4 years, 2014-17</a:t>
            </a:r>
          </a:p>
          <a:p>
            <a:r>
              <a:rPr lang="en-GB" baseline="0" dirty="0" smtClean="0"/>
              <a:t>2014 was the last time we share with you feedback about it</a:t>
            </a:r>
          </a:p>
          <a:p>
            <a:r>
              <a:rPr lang="en-GB" baseline="0" dirty="0" smtClean="0"/>
              <a:t>Looking at some examples, some practices that might be an </a:t>
            </a:r>
            <a:r>
              <a:rPr lang="en-GB" baseline="0" dirty="0" err="1" smtClean="0"/>
              <a:t>inspirationfor</a:t>
            </a:r>
            <a:r>
              <a:rPr lang="en-GB" baseline="0" dirty="0" smtClean="0"/>
              <a:t> others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a:t>
            </a:fld>
            <a:endParaRPr lang="en-GB"/>
          </a:p>
        </p:txBody>
      </p:sp>
    </p:spTree>
    <p:extLst>
      <p:ext uri="{BB962C8B-B14F-4D97-AF65-F5344CB8AC3E}">
        <p14:creationId xmlns:p14="http://schemas.microsoft.com/office/powerpoint/2010/main" val="2735857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Let’s put </a:t>
            </a:r>
            <a:r>
              <a:rPr lang="en-GB" baseline="0" dirty="0" smtClean="0"/>
              <a:t>visibility actions in context, those are activities that you perform all year round</a:t>
            </a:r>
          </a:p>
          <a:p>
            <a:r>
              <a:rPr lang="en-GB" baseline="0" dirty="0" smtClean="0"/>
              <a:t>Where you partners act as multipliers and dissemination channels of VET related info and Cedefop products and activities</a:t>
            </a:r>
          </a:p>
          <a:p>
            <a:r>
              <a:rPr lang="en-GB" baseline="0" dirty="0" smtClean="0"/>
              <a:t>With the objective to raise the visibility of VET</a:t>
            </a:r>
          </a:p>
          <a:p>
            <a:r>
              <a:rPr lang="en-GB" baseline="0" dirty="0" smtClean="0"/>
              <a:t>Customised at national level, at your national needs</a:t>
            </a:r>
            <a:r>
              <a:rPr lang="en-GB" baseline="0" dirty="0"/>
              <a:t> </a:t>
            </a:r>
            <a:r>
              <a:rPr lang="en-GB" baseline="0" dirty="0" smtClean="0"/>
              <a:t>and </a:t>
            </a:r>
          </a:p>
          <a:p>
            <a:r>
              <a:rPr lang="en-GB" baseline="0" dirty="0" smtClean="0"/>
              <a:t>Targeting your national audiences that you know best</a:t>
            </a:r>
          </a:p>
        </p:txBody>
      </p:sp>
      <p:sp>
        <p:nvSpPr>
          <p:cNvPr id="4" name="Slide Number Placeholder 3"/>
          <p:cNvSpPr>
            <a:spLocks noGrp="1"/>
          </p:cNvSpPr>
          <p:nvPr>
            <p:ph type="sldNum" sz="quarter" idx="10"/>
          </p:nvPr>
        </p:nvSpPr>
        <p:spPr/>
        <p:txBody>
          <a:bodyPr/>
          <a:lstStyle/>
          <a:p>
            <a:fld id="{0600AB40-8735-4772-A386-EE7333FBB8FD}" type="slidenum">
              <a:rPr lang="en-GB" smtClean="0"/>
              <a:t>3</a:t>
            </a:fld>
            <a:endParaRPr lang="en-GB"/>
          </a:p>
        </p:txBody>
      </p:sp>
    </p:spTree>
    <p:extLst>
      <p:ext uri="{BB962C8B-B14F-4D97-AF65-F5344CB8AC3E}">
        <p14:creationId xmlns:p14="http://schemas.microsoft.com/office/powerpoint/2010/main" val="3865083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Visibility</a:t>
            </a:r>
            <a:r>
              <a:rPr lang="en-GB" baseline="0" dirty="0" smtClean="0"/>
              <a:t> survey is an annex that you submit together with the financial report at the end of the year where you report about the activities that you have performed that specific year.</a:t>
            </a:r>
          </a:p>
          <a:p>
            <a:r>
              <a:rPr lang="en-GB" baseline="0" dirty="0" smtClean="0"/>
              <a:t>All of you answer … We use survey monkey as the platform</a:t>
            </a:r>
          </a:p>
          <a:p>
            <a:r>
              <a:rPr lang="en-GB" baseline="0" dirty="0" smtClean="0"/>
              <a:t>It is divided into 5 main actions:</a:t>
            </a:r>
          </a:p>
          <a:p>
            <a:endParaRPr lang="en-GB" baseline="0" dirty="0" smtClean="0"/>
          </a:p>
          <a:p>
            <a:r>
              <a:rPr lang="en-GB" baseline="0" dirty="0" smtClean="0"/>
              <a:t>Now we will see some graphs taken from the questions and answer you have submitted during the last 4 years. </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4</a:t>
            </a:fld>
            <a:endParaRPr lang="en-GB"/>
          </a:p>
        </p:txBody>
      </p:sp>
    </p:spTree>
    <p:extLst>
      <p:ext uri="{BB962C8B-B14F-4D97-AF65-F5344CB8AC3E}">
        <p14:creationId xmlns:p14="http://schemas.microsoft.com/office/powerpoint/2010/main" val="900803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 this graph we see which</a:t>
            </a:r>
            <a:r>
              <a:rPr lang="en-GB" baseline="0" dirty="0" smtClean="0"/>
              <a:t> platforms and channels you have used to promote </a:t>
            </a:r>
            <a:r>
              <a:rPr lang="en-GB" baseline="0" dirty="0" err="1" smtClean="0"/>
              <a:t>Cedefop’s</a:t>
            </a:r>
            <a:r>
              <a:rPr lang="en-GB" baseline="0" dirty="0" smtClean="0"/>
              <a:t> products and activities</a:t>
            </a:r>
          </a:p>
          <a:p>
            <a:r>
              <a:rPr lang="en-GB" baseline="0" dirty="0" smtClean="0"/>
              <a:t>We see that your national website is the main platform used for promotion, nearly all of you use it, as well as the institutional website</a:t>
            </a:r>
          </a:p>
          <a:p>
            <a:r>
              <a:rPr lang="en-GB" baseline="0" dirty="0" smtClean="0"/>
              <a:t>Some of you produce a digital newsletter </a:t>
            </a:r>
          </a:p>
          <a:p>
            <a:r>
              <a:rPr lang="en-GB" baseline="0" dirty="0" smtClean="0"/>
              <a:t>As well as organisation or participations in events, conferences, career fairs, open days, etc.</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5</a:t>
            </a:fld>
            <a:endParaRPr lang="en-GB"/>
          </a:p>
        </p:txBody>
      </p:sp>
    </p:spTree>
    <p:extLst>
      <p:ext uri="{BB962C8B-B14F-4D97-AF65-F5344CB8AC3E}">
        <p14:creationId xmlns:p14="http://schemas.microsoft.com/office/powerpoint/2010/main" val="3380938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do you promote</a:t>
            </a:r>
            <a:r>
              <a:rPr lang="en-GB" baseline="0" dirty="0" smtClean="0"/>
              <a:t> RN activities?</a:t>
            </a:r>
          </a:p>
          <a:p>
            <a:r>
              <a:rPr lang="en-GB" baseline="0" dirty="0" smtClean="0"/>
              <a:t>Again we see that most of your energy goes to the national website, posting highlights there, but you also post content in social media, and not only, as you send email campaigns, </a:t>
            </a:r>
          </a:p>
          <a:p>
            <a:r>
              <a:rPr lang="en-GB" baseline="0" dirty="0" smtClean="0"/>
              <a:t>Some of you write articles in specialised press, in RN newsletters or in other institutions’ newsletters</a:t>
            </a:r>
          </a:p>
          <a:p>
            <a:endParaRPr lang="en-GB" baseline="0" dirty="0" smtClean="0"/>
          </a:p>
          <a:p>
            <a:r>
              <a:rPr lang="en-GB" baseline="0" dirty="0" smtClean="0"/>
              <a:t>Let’s have a closer look at the national websites</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6</a:t>
            </a:fld>
            <a:endParaRPr lang="en-GB"/>
          </a:p>
        </p:txBody>
      </p:sp>
    </p:spTree>
    <p:extLst>
      <p:ext uri="{BB962C8B-B14F-4D97-AF65-F5344CB8AC3E}">
        <p14:creationId xmlns:p14="http://schemas.microsoft.com/office/powerpoint/2010/main" val="707837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 the graph we see that all</a:t>
            </a:r>
            <a:r>
              <a:rPr lang="en-GB" baseline="0" dirty="0" smtClean="0"/>
              <a:t> of you make sure the content is updated, you also add new content on a regular basis, some of you produce digital newsletters.</a:t>
            </a:r>
          </a:p>
          <a:p>
            <a:r>
              <a:rPr lang="en-GB" baseline="0" dirty="0" smtClean="0"/>
              <a:t>Some partners have performed a complete redesign, we will see some examples later</a:t>
            </a:r>
          </a:p>
          <a:p>
            <a:r>
              <a:rPr lang="en-GB" baseline="0" dirty="0" smtClean="0"/>
              <a:t>We are happy to see that already 13 have started to apply the SEO recommendations we sent last year</a:t>
            </a:r>
          </a:p>
          <a:p>
            <a:r>
              <a:rPr lang="en-GB" baseline="0" dirty="0" smtClean="0"/>
              <a:t>You might remember that we had a workshop on digital marketing where an external consultant did a SEO audit giving some recommendations on how best to position your national website </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7</a:t>
            </a:fld>
            <a:endParaRPr lang="en-GB"/>
          </a:p>
        </p:txBody>
      </p:sp>
    </p:spTree>
    <p:extLst>
      <p:ext uri="{BB962C8B-B14F-4D97-AF65-F5344CB8AC3E}">
        <p14:creationId xmlns:p14="http://schemas.microsoft.com/office/powerpoint/2010/main" val="3865083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 me show</a:t>
            </a:r>
            <a:r>
              <a:rPr lang="en-GB" baseline="0" dirty="0" smtClean="0"/>
              <a:t> some examples of partners that have recently redesign their national websites</a:t>
            </a:r>
          </a:p>
          <a:p>
            <a:r>
              <a:rPr lang="en-GB" baseline="0" dirty="0" smtClean="0"/>
              <a:t>Italy</a:t>
            </a:r>
          </a:p>
          <a:p>
            <a:r>
              <a:rPr lang="en-GB" dirty="0" smtClean="0"/>
              <a:t>Spain </a:t>
            </a:r>
            <a:r>
              <a:rPr lang="en-GB" dirty="0" smtClean="0"/>
              <a:t>– A new design with a more secure server</a:t>
            </a:r>
            <a:r>
              <a:rPr lang="en-GB" dirty="0" smtClean="0"/>
              <a:t>. They</a:t>
            </a:r>
            <a:r>
              <a:rPr lang="en-GB" baseline="0" dirty="0" smtClean="0"/>
              <a:t> </a:t>
            </a:r>
            <a:r>
              <a:rPr lang="en-GB" dirty="0" smtClean="0"/>
              <a:t>set up an online survey </a:t>
            </a:r>
            <a:r>
              <a:rPr lang="en-GB" dirty="0" smtClean="0"/>
              <a:t>asking</a:t>
            </a:r>
            <a:r>
              <a:rPr lang="en-GB" baseline="0" dirty="0" smtClean="0"/>
              <a:t> visitors for their opinion</a:t>
            </a:r>
          </a:p>
          <a:p>
            <a:endParaRPr lang="en-GB" baseline="0" dirty="0" smtClean="0"/>
          </a:p>
          <a:p>
            <a:r>
              <a:rPr lang="en-GB" baseline="0" dirty="0" smtClean="0"/>
              <a:t>	</a:t>
            </a:r>
            <a:endParaRPr lang="en-GB" baseline="0" dirty="0" smtClean="0"/>
          </a:p>
          <a:p>
            <a:endParaRPr lang="es-ES" baseline="0"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8</a:t>
            </a:fld>
            <a:endParaRPr lang="en-GB"/>
          </a:p>
        </p:txBody>
      </p:sp>
    </p:spTree>
    <p:extLst>
      <p:ext uri="{BB962C8B-B14F-4D97-AF65-F5344CB8AC3E}">
        <p14:creationId xmlns:p14="http://schemas.microsoft.com/office/powerpoint/2010/main" val="9530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Germany</a:t>
            </a:r>
            <a:r>
              <a:rPr lang="es-ES" baseline="0" dirty="0" smtClean="0"/>
              <a:t> – new </a:t>
            </a:r>
            <a:r>
              <a:rPr lang="es-ES" baseline="0" dirty="0" err="1" smtClean="0"/>
              <a:t>design</a:t>
            </a:r>
            <a:r>
              <a:rPr lang="es-ES" baseline="0" dirty="0" smtClean="0"/>
              <a:t> – </a:t>
            </a:r>
            <a:r>
              <a:rPr lang="es-ES" baseline="0" dirty="0" err="1" smtClean="0"/>
              <a:t>Implementation</a:t>
            </a:r>
            <a:r>
              <a:rPr lang="es-ES" baseline="0" dirty="0" smtClean="0"/>
              <a:t> of SEO </a:t>
            </a:r>
            <a:r>
              <a:rPr lang="es-ES" baseline="0" dirty="0" err="1" smtClean="0"/>
              <a:t>recommendations</a:t>
            </a:r>
            <a:endParaRPr lang="es-ES" baseline="0" dirty="0" smtClean="0"/>
          </a:p>
          <a:p>
            <a:r>
              <a:rPr lang="es-ES" baseline="0" dirty="0" smtClean="0"/>
              <a:t>Portugal – new </a:t>
            </a:r>
            <a:r>
              <a:rPr lang="es-ES" baseline="0" dirty="0" err="1" smtClean="0"/>
              <a:t>design</a:t>
            </a:r>
            <a:r>
              <a:rPr lang="es-ES" baseline="0" dirty="0" smtClean="0"/>
              <a:t> </a:t>
            </a:r>
            <a:r>
              <a:rPr lang="es-ES" baseline="0" dirty="0" err="1" smtClean="0"/>
              <a:t>with</a:t>
            </a:r>
            <a:r>
              <a:rPr lang="es-ES" baseline="0" dirty="0" smtClean="0"/>
              <a:t> new </a:t>
            </a:r>
            <a:r>
              <a:rPr lang="es-ES" baseline="0" dirty="0" err="1" smtClean="0"/>
              <a:t>wireframes</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9</a:t>
            </a:fld>
            <a:endParaRPr lang="en-GB"/>
          </a:p>
        </p:txBody>
      </p:sp>
    </p:spTree>
    <p:extLst>
      <p:ext uri="{BB962C8B-B14F-4D97-AF65-F5344CB8AC3E}">
        <p14:creationId xmlns:p14="http://schemas.microsoft.com/office/powerpoint/2010/main" val="1664583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Some other examples of digital newsletters that you produce or together with your institution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United </a:t>
            </a:r>
            <a:r>
              <a:rPr lang="en-GB" baseline="0" dirty="0" smtClean="0"/>
              <a:t>Kingdom, </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Netherlands</a:t>
            </a:r>
            <a:r>
              <a:rPr lang="en-GB" baseline="0" dirty="0" smtClean="0"/>
              <a:t>, </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Latvia</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Germany</a:t>
            </a:r>
            <a:r>
              <a:rPr lang="en-GB" baseline="0" dirty="0" smtClean="0"/>
              <a:t>, </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Slovenia</a:t>
            </a:r>
            <a:r>
              <a:rPr lang="en-GB" baseline="0" dirty="0" smtClean="0"/>
              <a:t>, </a:t>
            </a:r>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10</a:t>
            </a:fld>
            <a:endParaRPr lang="en-GB"/>
          </a:p>
        </p:txBody>
      </p:sp>
    </p:spTree>
    <p:extLst>
      <p:ext uri="{BB962C8B-B14F-4D97-AF65-F5344CB8AC3E}">
        <p14:creationId xmlns:p14="http://schemas.microsoft.com/office/powerpoint/2010/main" val="1656918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France</a:t>
            </a:r>
          </a:p>
          <a:p>
            <a:r>
              <a:rPr lang="es-ES" dirty="0" err="1" smtClean="0"/>
              <a:t>Article</a:t>
            </a:r>
            <a:r>
              <a:rPr lang="es-ES" dirty="0" smtClean="0"/>
              <a:t> </a:t>
            </a:r>
            <a:r>
              <a:rPr lang="es-ES" dirty="0" smtClean="0"/>
              <a:t>in</a:t>
            </a:r>
            <a:r>
              <a:rPr lang="es-ES" baseline="0" dirty="0" smtClean="0"/>
              <a:t> </a:t>
            </a:r>
            <a:r>
              <a:rPr lang="es-ES" baseline="0" dirty="0" err="1" smtClean="0"/>
              <a:t>newsletter</a:t>
            </a:r>
            <a:endParaRPr lang="es-ES" baseline="0" dirty="0" smtClean="0"/>
          </a:p>
          <a:p>
            <a:r>
              <a:rPr lang="es-ES" baseline="0" dirty="0" err="1" smtClean="0"/>
              <a:t>Tranlation</a:t>
            </a:r>
            <a:r>
              <a:rPr lang="es-ES" baseline="0" dirty="0" smtClean="0"/>
              <a:t> of </a:t>
            </a:r>
            <a:r>
              <a:rPr lang="es-ES" baseline="0" dirty="0" err="1" smtClean="0"/>
              <a:t>Cedefo</a:t>
            </a:r>
            <a:r>
              <a:rPr lang="es-ES" baseline="0" dirty="0" smtClean="0"/>
              <a:t> </a:t>
            </a:r>
            <a:r>
              <a:rPr lang="es-ES" baseline="0" dirty="0" err="1" smtClean="0"/>
              <a:t>news</a:t>
            </a:r>
            <a:r>
              <a:rPr lang="es-ES" baseline="0" dirty="0" smtClean="0"/>
              <a:t> </a:t>
            </a:r>
            <a:r>
              <a:rPr lang="es-ES" baseline="0" dirty="0" err="1" smtClean="0"/>
              <a:t>into</a:t>
            </a:r>
            <a:r>
              <a:rPr lang="es-ES" baseline="0" dirty="0" smtClean="0"/>
              <a:t> French</a:t>
            </a:r>
          </a:p>
          <a:p>
            <a:endParaRPr lang="es-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Some of you said that social media posting works better that newsletters - Iceland</a:t>
            </a:r>
          </a:p>
          <a:p>
            <a:r>
              <a:rPr lang="en-GB" baseline="0" dirty="0" smtClean="0"/>
              <a:t>*Some of you create blog entries or dedicated news instead – Spain, Czech, Cyprus</a:t>
            </a:r>
          </a:p>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11</a:t>
            </a:fld>
            <a:endParaRPr lang="en-GB"/>
          </a:p>
        </p:txBody>
      </p:sp>
    </p:spTree>
    <p:extLst>
      <p:ext uri="{BB962C8B-B14F-4D97-AF65-F5344CB8AC3E}">
        <p14:creationId xmlns:p14="http://schemas.microsoft.com/office/powerpoint/2010/main" val="3935977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Hungary</a:t>
            </a:r>
            <a:r>
              <a:rPr lang="es-ES" baseline="0" dirty="0" smtClean="0"/>
              <a:t> – </a:t>
            </a:r>
            <a:r>
              <a:rPr lang="es-ES" baseline="0" dirty="0" err="1" smtClean="0"/>
              <a:t>newsletter</a:t>
            </a:r>
            <a:r>
              <a:rPr lang="es-ES" baseline="0" dirty="0" smtClean="0"/>
              <a:t> in </a:t>
            </a:r>
            <a:r>
              <a:rPr lang="es-ES" baseline="0" dirty="0" err="1" smtClean="0"/>
              <a:t>Hungarian</a:t>
            </a:r>
            <a:r>
              <a:rPr lang="es-ES" baseline="0" dirty="0" smtClean="0"/>
              <a:t> and </a:t>
            </a:r>
            <a:r>
              <a:rPr lang="es-ES" baseline="0" dirty="0" err="1" smtClean="0"/>
              <a:t>news</a:t>
            </a:r>
            <a:r>
              <a:rPr lang="es-ES" baseline="0" dirty="0" smtClean="0"/>
              <a:t> </a:t>
            </a:r>
            <a:r>
              <a:rPr lang="es-ES" baseline="0" dirty="0" err="1" smtClean="0"/>
              <a:t>items</a:t>
            </a:r>
            <a:r>
              <a:rPr lang="es-ES" baseline="0" dirty="0" smtClean="0"/>
              <a:t> in English</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12</a:t>
            </a:fld>
            <a:endParaRPr lang="en-GB"/>
          </a:p>
        </p:txBody>
      </p:sp>
    </p:spTree>
    <p:extLst>
      <p:ext uri="{BB962C8B-B14F-4D97-AF65-F5344CB8AC3E}">
        <p14:creationId xmlns:p14="http://schemas.microsoft.com/office/powerpoint/2010/main" val="2911865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Regarding</a:t>
            </a:r>
            <a:r>
              <a:rPr lang="en-GB" baseline="0" dirty="0" smtClean="0"/>
              <a:t> recipients to whom those newsletters have been sent .. You indicated an average of more than 500 recipients</a:t>
            </a:r>
          </a:p>
          <a:p>
            <a:r>
              <a:rPr lang="en-GB" baseline="0" dirty="0" smtClean="0"/>
              <a:t>As reference we can say that Cedefop newsletter is sent to 6,500 subscribers	</a:t>
            </a:r>
            <a:endParaRPr lang="en-GB" dirty="0" smtClean="0"/>
          </a:p>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13</a:t>
            </a:fld>
            <a:endParaRPr lang="en-GB"/>
          </a:p>
        </p:txBody>
      </p:sp>
    </p:spTree>
    <p:extLst>
      <p:ext uri="{BB962C8B-B14F-4D97-AF65-F5344CB8AC3E}">
        <p14:creationId xmlns:p14="http://schemas.microsoft.com/office/powerpoint/2010/main" val="2371822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Let’s talk about another activity - Social </a:t>
            </a:r>
            <a:r>
              <a:rPr lang="en-GB" baseline="0" dirty="0" smtClean="0"/>
              <a:t>media</a:t>
            </a:r>
          </a:p>
          <a:p>
            <a:r>
              <a:rPr lang="en-GB" baseline="0" dirty="0" smtClean="0"/>
              <a:t>Here I would like to ask the question: how many of us use social media in our personal life? I think most of us  </a:t>
            </a:r>
            <a:endParaRPr lang="en-GB" baseline="0" dirty="0" smtClean="0"/>
          </a:p>
          <a:p>
            <a:r>
              <a:rPr lang="en-GB" baseline="0" dirty="0" smtClean="0"/>
              <a:t>However, from your answers we see that those partners that answer ‘no </a:t>
            </a:r>
            <a:r>
              <a:rPr lang="en-GB" baseline="0" dirty="0" err="1" smtClean="0"/>
              <a:t>actiivity</a:t>
            </a:r>
            <a:r>
              <a:rPr lang="en-GB" baseline="0" dirty="0" smtClean="0"/>
              <a:t>’ decrease from 2014, something positive, we would like to encourage to start using </a:t>
            </a:r>
          </a:p>
          <a:p>
            <a:r>
              <a:rPr lang="en-GB" baseline="0" dirty="0" smtClean="0"/>
              <a:t>I can tell you, it is easy, quick and </a:t>
            </a:r>
            <a:r>
              <a:rPr lang="en-GB" baseline="0" dirty="0" err="1" smtClean="0"/>
              <a:t>iitcan</a:t>
            </a:r>
            <a:r>
              <a:rPr lang="en-GB" baseline="0" dirty="0" smtClean="0"/>
              <a:t> be very fun as well…. </a:t>
            </a:r>
          </a:p>
        </p:txBody>
      </p:sp>
      <p:sp>
        <p:nvSpPr>
          <p:cNvPr id="4" name="Slide Number Placeholder 3"/>
          <p:cNvSpPr>
            <a:spLocks noGrp="1"/>
          </p:cNvSpPr>
          <p:nvPr>
            <p:ph type="sldNum" sz="quarter" idx="10"/>
          </p:nvPr>
        </p:nvSpPr>
        <p:spPr/>
        <p:txBody>
          <a:bodyPr/>
          <a:lstStyle/>
          <a:p>
            <a:fld id="{0600AB40-8735-4772-A386-EE7333FBB8FD}" type="slidenum">
              <a:rPr lang="en-GB" smtClean="0"/>
              <a:t>14</a:t>
            </a:fld>
            <a:endParaRPr lang="en-GB"/>
          </a:p>
        </p:txBody>
      </p:sp>
    </p:spTree>
    <p:extLst>
      <p:ext uri="{BB962C8B-B14F-4D97-AF65-F5344CB8AC3E}">
        <p14:creationId xmlns:p14="http://schemas.microsoft.com/office/powerpoint/2010/main" val="3865083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example</a:t>
            </a:r>
            <a:r>
              <a:rPr lang="en-GB" baseline="0" dirty="0" smtClean="0"/>
              <a:t> of ReferNet </a:t>
            </a:r>
            <a:r>
              <a:rPr lang="en-GB" baseline="0" dirty="0" err="1" smtClean="0"/>
              <a:t>facebook</a:t>
            </a:r>
            <a:r>
              <a:rPr lang="en-GB" baseline="0" dirty="0" smtClean="0"/>
              <a:t> account are:</a:t>
            </a:r>
          </a:p>
          <a:p>
            <a:r>
              <a:rPr lang="en-GB" dirty="0" smtClean="0"/>
              <a:t>Iceland</a:t>
            </a:r>
            <a:r>
              <a:rPr lang="en-GB" dirty="0" smtClean="0"/>
              <a:t>,</a:t>
            </a:r>
            <a:r>
              <a:rPr lang="en-GB" baseline="0" dirty="0" smtClean="0"/>
              <a:t> </a:t>
            </a:r>
            <a:r>
              <a:rPr lang="en-GB" baseline="0" dirty="0" smtClean="0"/>
              <a:t>- they use it very regularly as they declare that this works better that having a website, and address stakeholders better in this way </a:t>
            </a:r>
          </a:p>
          <a:p>
            <a:r>
              <a:rPr lang="en-GB" baseline="0" dirty="0" smtClean="0"/>
              <a:t>Spain</a:t>
            </a:r>
            <a:r>
              <a:rPr lang="en-GB" baseline="0" dirty="0" smtClean="0"/>
              <a:t>, </a:t>
            </a:r>
            <a:endParaRPr lang="en-GB" baseline="0" dirty="0" smtClean="0"/>
          </a:p>
          <a:p>
            <a:r>
              <a:rPr lang="en-GB" baseline="0" dirty="0" smtClean="0"/>
              <a:t>Romania</a:t>
            </a:r>
            <a:r>
              <a:rPr lang="en-GB" baseline="0" dirty="0" smtClean="0"/>
              <a:t>, </a:t>
            </a:r>
            <a:endParaRPr lang="en-GB" baseline="0" dirty="0" smtClean="0"/>
          </a:p>
          <a:p>
            <a:r>
              <a:rPr lang="en-GB" baseline="0" dirty="0" smtClean="0"/>
              <a:t>Hungary</a:t>
            </a:r>
            <a:r>
              <a:rPr lang="en-GB" baseline="0" dirty="0" smtClean="0"/>
              <a:t>, </a:t>
            </a:r>
            <a:r>
              <a:rPr lang="en-GB" baseline="0" dirty="0" smtClean="0"/>
              <a:t>P</a:t>
            </a:r>
          </a:p>
          <a:p>
            <a:r>
              <a:rPr lang="en-GB" baseline="0" dirty="0" err="1" smtClean="0"/>
              <a:t>oland</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15</a:t>
            </a:fld>
            <a:endParaRPr lang="en-GB"/>
          </a:p>
        </p:txBody>
      </p:sp>
    </p:spTree>
    <p:extLst>
      <p:ext uri="{BB962C8B-B14F-4D97-AF65-F5344CB8AC3E}">
        <p14:creationId xmlns:p14="http://schemas.microsoft.com/office/powerpoint/2010/main" val="3865083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Other use the </a:t>
            </a:r>
            <a:r>
              <a:rPr lang="en-GB" baseline="0" dirty="0" smtClean="0"/>
              <a:t>FCBK </a:t>
            </a:r>
            <a:r>
              <a:rPr lang="en-GB" baseline="0" dirty="0" smtClean="0"/>
              <a:t>institutional accounts to promote Cedefop content</a:t>
            </a:r>
          </a:p>
          <a:p>
            <a:r>
              <a:rPr lang="es-ES" baseline="0" dirty="0" smtClean="0"/>
              <a:t>Bulgaria NAPOO</a:t>
            </a:r>
            <a:endParaRPr lang="en-GB" baseline="0" dirty="0" smtClean="0"/>
          </a:p>
          <a:p>
            <a:r>
              <a:rPr lang="en-GB" baseline="0" dirty="0" smtClean="0"/>
              <a:t>Lithuania, </a:t>
            </a:r>
            <a:r>
              <a:rPr lang="en-GB" baseline="0" dirty="0" err="1" smtClean="0"/>
              <a:t>kmpc</a:t>
            </a:r>
            <a:endParaRPr lang="en-GB" baseline="0" dirty="0" smtClean="0"/>
          </a:p>
          <a:p>
            <a:r>
              <a:rPr lang="en-GB" baseline="0" dirty="0" smtClean="0"/>
              <a:t>Slovenia ,</a:t>
            </a:r>
          </a:p>
          <a:p>
            <a:r>
              <a:rPr lang="es-ES" baseline="0" dirty="0" err="1" smtClean="0"/>
              <a:t>Slovakia</a:t>
            </a:r>
            <a:r>
              <a:rPr lang="es-ES" baseline="0" dirty="0" smtClean="0"/>
              <a:t> SIOV</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Finland, </a:t>
            </a:r>
          </a:p>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16</a:t>
            </a:fld>
            <a:endParaRPr lang="en-GB"/>
          </a:p>
        </p:txBody>
      </p:sp>
    </p:spTree>
    <p:extLst>
      <p:ext uri="{BB962C8B-B14F-4D97-AF65-F5344CB8AC3E}">
        <p14:creationId xmlns:p14="http://schemas.microsoft.com/office/powerpoint/2010/main" val="4162487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Tweetr</a:t>
            </a:r>
            <a:r>
              <a:rPr lang="es-ES" dirty="0" smtClean="0"/>
              <a:t> </a:t>
            </a:r>
            <a:r>
              <a:rPr lang="es-ES" dirty="0" err="1" smtClean="0"/>
              <a:t>is</a:t>
            </a:r>
            <a:r>
              <a:rPr lang="es-ES" dirty="0" smtClean="0"/>
              <a:t> </a:t>
            </a:r>
            <a:r>
              <a:rPr lang="es-ES" dirty="0" err="1" smtClean="0"/>
              <a:t>another</a:t>
            </a:r>
            <a:r>
              <a:rPr lang="es-ES" dirty="0" smtClean="0"/>
              <a:t> </a:t>
            </a:r>
            <a:r>
              <a:rPr lang="es-ES" dirty="0" err="1" smtClean="0"/>
              <a:t>platform</a:t>
            </a:r>
            <a:r>
              <a:rPr lang="es-ES" dirty="0" smtClean="0"/>
              <a:t> </a:t>
            </a:r>
            <a:r>
              <a:rPr lang="es-ES" dirty="0" err="1" smtClean="0"/>
              <a:t>you</a:t>
            </a:r>
            <a:r>
              <a:rPr lang="es-ES" dirty="0" smtClean="0"/>
              <a:t> use</a:t>
            </a:r>
          </a:p>
          <a:p>
            <a:r>
              <a:rPr lang="es-ES" dirty="0" smtClean="0"/>
              <a:t>I </a:t>
            </a:r>
            <a:r>
              <a:rPr lang="es-ES" dirty="0" err="1" smtClean="0"/>
              <a:t>would</a:t>
            </a:r>
            <a:r>
              <a:rPr lang="es-ES" dirty="0" smtClean="0"/>
              <a:t> </a:t>
            </a:r>
            <a:r>
              <a:rPr lang="es-ES" dirty="0" err="1" smtClean="0"/>
              <a:t>like</a:t>
            </a:r>
            <a:r>
              <a:rPr lang="es-ES" dirty="0" smtClean="0"/>
              <a:t> to </a:t>
            </a:r>
            <a:r>
              <a:rPr lang="es-ES" dirty="0" err="1" smtClean="0"/>
              <a:t>encourage</a:t>
            </a:r>
            <a:r>
              <a:rPr lang="es-ES" dirty="0" smtClean="0"/>
              <a:t> </a:t>
            </a:r>
            <a:r>
              <a:rPr lang="es-ES" dirty="0" smtClean="0"/>
              <a:t>to </a:t>
            </a:r>
            <a:r>
              <a:rPr lang="es-ES" dirty="0" err="1" smtClean="0"/>
              <a:t>create</a:t>
            </a:r>
            <a:r>
              <a:rPr lang="es-ES" baseline="0" dirty="0" smtClean="0"/>
              <a:t> a </a:t>
            </a:r>
            <a:r>
              <a:rPr lang="es-ES" baseline="0" dirty="0" err="1" smtClean="0"/>
              <a:t>profile</a:t>
            </a:r>
            <a:r>
              <a:rPr lang="es-ES" baseline="0" dirty="0" smtClean="0"/>
              <a:t>, </a:t>
            </a:r>
            <a:r>
              <a:rPr lang="es-ES" baseline="0" dirty="0" err="1" smtClean="0"/>
              <a:t>start</a:t>
            </a:r>
            <a:r>
              <a:rPr lang="es-ES" baseline="0" dirty="0" smtClean="0"/>
              <a:t> </a:t>
            </a:r>
            <a:r>
              <a:rPr lang="es-ES" baseline="0" dirty="0" err="1" smtClean="0"/>
              <a:t>posting</a:t>
            </a:r>
            <a:r>
              <a:rPr lang="es-ES" baseline="0" dirty="0" smtClean="0"/>
              <a:t> </a:t>
            </a:r>
            <a:r>
              <a:rPr lang="es-ES" baseline="0" dirty="0" err="1" smtClean="0"/>
              <a:t>items</a:t>
            </a:r>
            <a:r>
              <a:rPr lang="es-ES" baseline="0" dirty="0" smtClean="0"/>
              <a:t> </a:t>
            </a:r>
          </a:p>
          <a:p>
            <a:r>
              <a:rPr lang="en-GB" baseline="0" dirty="0" smtClean="0"/>
              <a:t>NL</a:t>
            </a:r>
          </a:p>
          <a:p>
            <a:r>
              <a:rPr lang="en-GB" baseline="0" dirty="0" smtClean="0"/>
              <a:t>ES</a:t>
            </a:r>
          </a:p>
          <a:p>
            <a:r>
              <a:rPr lang="en-GB" baseline="0" dirty="0" smtClean="0"/>
              <a:t>FR some examples</a:t>
            </a:r>
            <a:endParaRPr lang="es-ES" baseline="0"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17</a:t>
            </a:fld>
            <a:endParaRPr lang="en-GB"/>
          </a:p>
        </p:txBody>
      </p:sp>
    </p:spTree>
    <p:extLst>
      <p:ext uri="{BB962C8B-B14F-4D97-AF65-F5344CB8AC3E}">
        <p14:creationId xmlns:p14="http://schemas.microsoft.com/office/powerpoint/2010/main" val="3040573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Other partners use their</a:t>
            </a:r>
            <a:r>
              <a:rPr lang="en-GB" baseline="0" dirty="0" smtClean="0"/>
              <a:t> Tweeter institutional account</a:t>
            </a:r>
          </a:p>
          <a:p>
            <a:r>
              <a:rPr lang="en-GB" baseline="0" dirty="0" smtClean="0"/>
              <a:t>NL </a:t>
            </a:r>
          </a:p>
          <a:p>
            <a:r>
              <a:rPr lang="en-GB" baseline="0" dirty="0" smtClean="0"/>
              <a:t>FR</a:t>
            </a:r>
          </a:p>
          <a:p>
            <a:r>
              <a:rPr lang="en-GB" baseline="0" dirty="0" smtClean="0"/>
              <a:t>DE</a:t>
            </a:r>
          </a:p>
          <a:p>
            <a:r>
              <a:rPr lang="en-GB" baseline="0" dirty="0" smtClean="0"/>
              <a:t>ES</a:t>
            </a:r>
          </a:p>
          <a:p>
            <a:r>
              <a:rPr lang="en-GB" baseline="0" dirty="0" smtClean="0"/>
              <a:t>UK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18</a:t>
            </a:fld>
            <a:endParaRPr lang="en-GB"/>
          </a:p>
        </p:txBody>
      </p:sp>
    </p:spTree>
    <p:extLst>
      <p:ext uri="{BB962C8B-B14F-4D97-AF65-F5344CB8AC3E}">
        <p14:creationId xmlns:p14="http://schemas.microsoft.com/office/powerpoint/2010/main" val="4056237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Finland</a:t>
            </a:r>
            <a:endParaRPr lang="es-ES" dirty="0" smtClean="0"/>
          </a:p>
          <a:p>
            <a:r>
              <a:rPr lang="es-ES" dirty="0" smtClean="0"/>
              <a:t>Estonia</a:t>
            </a:r>
          </a:p>
          <a:p>
            <a:r>
              <a:rPr lang="es-ES" dirty="0" err="1" smtClean="0"/>
              <a:t>Latvia</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19</a:t>
            </a:fld>
            <a:endParaRPr lang="en-GB"/>
          </a:p>
        </p:txBody>
      </p:sp>
    </p:spTree>
    <p:extLst>
      <p:ext uri="{BB962C8B-B14F-4D97-AF65-F5344CB8AC3E}">
        <p14:creationId xmlns:p14="http://schemas.microsoft.com/office/powerpoint/2010/main" val="1069321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Another activity included in your visibility actions is</a:t>
            </a:r>
            <a:r>
              <a:rPr lang="en-GB" baseline="0" dirty="0" smtClean="0"/>
              <a:t> the production of promotional material</a:t>
            </a:r>
          </a:p>
          <a:p>
            <a:r>
              <a:rPr lang="en-GB" baseline="0" dirty="0" smtClean="0"/>
              <a:t>From your answers we see that not all of you use it but those that invest money you produce very nice corporate gifts, information brochures, videos, banners, posters, etc.</a:t>
            </a:r>
          </a:p>
          <a:p>
            <a:r>
              <a:rPr lang="en-GB" baseline="0" dirty="0" smtClean="0"/>
              <a:t>Let’s have a look the samples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20</a:t>
            </a:fld>
            <a:endParaRPr lang="en-GB"/>
          </a:p>
        </p:txBody>
      </p:sp>
    </p:spTree>
    <p:extLst>
      <p:ext uri="{BB962C8B-B14F-4D97-AF65-F5344CB8AC3E}">
        <p14:creationId xmlns:p14="http://schemas.microsoft.com/office/powerpoint/2010/main" val="789147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err="1" smtClean="0"/>
              <a:t>Greece</a:t>
            </a:r>
            <a:r>
              <a:rPr lang="es-ES" baseline="0" dirty="0" smtClean="0"/>
              <a:t>: </a:t>
            </a:r>
            <a:r>
              <a:rPr lang="es-ES" baseline="0" dirty="0" err="1" smtClean="0"/>
              <a:t>umbrellas</a:t>
            </a:r>
            <a:r>
              <a:rPr lang="es-ES" baseline="0" dirty="0" smtClean="0"/>
              <a:t>, USB</a:t>
            </a:r>
          </a:p>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err="1" smtClean="0"/>
              <a:t>Hungary</a:t>
            </a:r>
            <a:r>
              <a:rPr lang="es-ES" baseline="0" dirty="0" smtClean="0"/>
              <a:t>: Chocolate box, </a:t>
            </a:r>
            <a:r>
              <a:rPr lang="es-ES" baseline="0" dirty="0" err="1" smtClean="0"/>
              <a:t>biscuits</a:t>
            </a:r>
            <a:endParaRPr lang="en-GB" dirty="0" smtClean="0"/>
          </a:p>
          <a:p>
            <a:endParaRPr lang="es-ES" dirty="0" smtClean="0"/>
          </a:p>
          <a:p>
            <a:endParaRPr lang="es-ES" baseline="0"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21</a:t>
            </a:fld>
            <a:endParaRPr lang="en-GB"/>
          </a:p>
        </p:txBody>
      </p:sp>
    </p:spTree>
    <p:extLst>
      <p:ext uri="{BB962C8B-B14F-4D97-AF65-F5344CB8AC3E}">
        <p14:creationId xmlns:p14="http://schemas.microsoft.com/office/powerpoint/2010/main" val="2720187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Lithuania</a:t>
            </a:r>
            <a:r>
              <a:rPr lang="es-ES" dirty="0" smtClean="0"/>
              <a:t>:</a:t>
            </a:r>
            <a:r>
              <a:rPr lang="es-ES" baseline="0" dirty="0" smtClean="0"/>
              <a:t> </a:t>
            </a:r>
            <a:r>
              <a:rPr lang="es-ES" baseline="0" dirty="0" err="1" smtClean="0"/>
              <a:t>corporate</a:t>
            </a:r>
            <a:r>
              <a:rPr lang="es-ES" baseline="0" dirty="0" smtClean="0"/>
              <a:t> </a:t>
            </a:r>
            <a:r>
              <a:rPr lang="es-ES" baseline="0" dirty="0" err="1" smtClean="0"/>
              <a:t>gifts</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22</a:t>
            </a:fld>
            <a:endParaRPr lang="en-GB"/>
          </a:p>
        </p:txBody>
      </p:sp>
    </p:spTree>
    <p:extLst>
      <p:ext uri="{BB962C8B-B14F-4D97-AF65-F5344CB8AC3E}">
        <p14:creationId xmlns:p14="http://schemas.microsoft.com/office/powerpoint/2010/main" val="2484555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Slovenia</a:t>
            </a:r>
            <a:r>
              <a:rPr lang="es-ES" dirty="0" smtClean="0"/>
              <a:t>:</a:t>
            </a:r>
            <a:r>
              <a:rPr lang="es-ES" baseline="0" dirty="0" smtClean="0"/>
              <a:t> notebook, pen, </a:t>
            </a:r>
            <a:r>
              <a:rPr lang="es-ES" baseline="0" dirty="0" err="1" smtClean="0"/>
              <a:t>usb</a:t>
            </a:r>
            <a:r>
              <a:rPr lang="es-ES" baseline="0" dirty="0" smtClean="0"/>
              <a:t>, poster</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23</a:t>
            </a:fld>
            <a:endParaRPr lang="en-GB"/>
          </a:p>
        </p:txBody>
      </p:sp>
    </p:spTree>
    <p:extLst>
      <p:ext uri="{BB962C8B-B14F-4D97-AF65-F5344CB8AC3E}">
        <p14:creationId xmlns:p14="http://schemas.microsoft.com/office/powerpoint/2010/main" val="3758998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Bulgaria: poster, bag, USB, notebooks,</a:t>
            </a:r>
            <a:r>
              <a:rPr lang="en-GB" baseline="0" dirty="0" smtClean="0"/>
              <a:t> pens, USB, very nice material that stakeholders will be happy to receive</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24</a:t>
            </a:fld>
            <a:endParaRPr lang="en-GB"/>
          </a:p>
        </p:txBody>
      </p:sp>
    </p:spTree>
    <p:extLst>
      <p:ext uri="{BB962C8B-B14F-4D97-AF65-F5344CB8AC3E}">
        <p14:creationId xmlns:p14="http://schemas.microsoft.com/office/powerpoint/2010/main" val="35758707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Portugal has produced very nice </a:t>
            </a:r>
            <a:r>
              <a:rPr lang="en-GB" baseline="0" dirty="0" smtClean="0"/>
              <a:t>videos </a:t>
            </a:r>
            <a:r>
              <a:rPr lang="en-GB" baseline="0" dirty="0" smtClean="0"/>
              <a:t>about ReferNet and Cedefop </a:t>
            </a:r>
          </a:p>
          <a:p>
            <a:r>
              <a:rPr lang="es-ES" baseline="0" dirty="0" err="1" smtClean="0"/>
              <a:t>Presentation</a:t>
            </a:r>
            <a:r>
              <a:rPr lang="es-ES" baseline="0" dirty="0" smtClean="0"/>
              <a:t> </a:t>
            </a:r>
            <a:r>
              <a:rPr lang="es-ES" baseline="0" dirty="0" err="1" smtClean="0"/>
              <a:t>from</a:t>
            </a:r>
            <a:r>
              <a:rPr lang="es-ES" baseline="0" dirty="0" smtClean="0"/>
              <a:t> Loukas </a:t>
            </a:r>
            <a:r>
              <a:rPr lang="es-ES" baseline="0" dirty="0" err="1" smtClean="0"/>
              <a:t>on</a:t>
            </a:r>
            <a:r>
              <a:rPr lang="es-ES" baseline="0" dirty="0" smtClean="0"/>
              <a:t> the </a:t>
            </a:r>
            <a:r>
              <a:rPr lang="es-ES" baseline="0" dirty="0" err="1" smtClean="0"/>
              <a:t>future</a:t>
            </a:r>
            <a:r>
              <a:rPr lang="es-ES" baseline="0" dirty="0" smtClean="0"/>
              <a:t> of VET </a:t>
            </a:r>
            <a:r>
              <a:rPr lang="es-ES" baseline="0" dirty="0" err="1" smtClean="0"/>
              <a:t>into</a:t>
            </a:r>
            <a:r>
              <a:rPr lang="es-ES" baseline="0" dirty="0" smtClean="0"/>
              <a:t> </a:t>
            </a:r>
            <a:r>
              <a:rPr lang="es-ES" baseline="0" dirty="0" err="1" smtClean="0"/>
              <a:t>Portuguese</a:t>
            </a:r>
            <a:r>
              <a:rPr lang="es-ES" baseline="0" dirty="0" smtClean="0"/>
              <a:t> </a:t>
            </a:r>
            <a:endParaRPr lang="en-GB" baseline="0"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25</a:t>
            </a:fld>
            <a:endParaRPr lang="en-GB"/>
          </a:p>
        </p:txBody>
      </p:sp>
    </p:spTree>
    <p:extLst>
      <p:ext uri="{BB962C8B-B14F-4D97-AF65-F5344CB8AC3E}">
        <p14:creationId xmlns:p14="http://schemas.microsoft.com/office/powerpoint/2010/main" val="1916246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Spain has produced a nice </a:t>
            </a:r>
            <a:r>
              <a:rPr lang="en-GB" dirty="0" err="1" smtClean="0"/>
              <a:t>infograph</a:t>
            </a:r>
            <a:r>
              <a:rPr lang="en-GB" dirty="0" smtClean="0"/>
              <a:t>,</a:t>
            </a:r>
            <a:r>
              <a:rPr lang="en-GB" baseline="0" dirty="0" smtClean="0"/>
              <a:t> and it has been distributed in the social media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26</a:t>
            </a:fld>
            <a:endParaRPr lang="en-GB"/>
          </a:p>
        </p:txBody>
      </p:sp>
    </p:spTree>
    <p:extLst>
      <p:ext uri="{BB962C8B-B14F-4D97-AF65-F5344CB8AC3E}">
        <p14:creationId xmlns:p14="http://schemas.microsoft.com/office/powerpoint/2010/main" val="563029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Poland had a</a:t>
            </a:r>
            <a:r>
              <a:rPr lang="en-GB" baseline="0" dirty="0" smtClean="0"/>
              <a:t> very original initiative</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It is the organisation of a film contest for VET students to promote VET </a:t>
            </a:r>
            <a:r>
              <a:rPr lang="es-ES" baseline="0" dirty="0" err="1" smtClean="0"/>
              <a:t>Within</a:t>
            </a:r>
            <a:r>
              <a:rPr lang="es-ES" baseline="0" dirty="0" smtClean="0"/>
              <a:t> the </a:t>
            </a:r>
            <a:r>
              <a:rPr lang="es-ES" baseline="0" dirty="0" err="1" smtClean="0"/>
              <a:t>frameworkf</a:t>
            </a:r>
            <a:r>
              <a:rPr lang="es-ES" baseline="0" dirty="0" smtClean="0"/>
              <a:t> of VET </a:t>
            </a:r>
            <a:r>
              <a:rPr lang="es-ES" baseline="0" dirty="0" err="1" smtClean="0"/>
              <a:t>week</a:t>
            </a:r>
            <a:endParaRPr lang="en-GB" dirty="0" smtClean="0"/>
          </a:p>
          <a:p>
            <a:r>
              <a:rPr lang="en-GB" baseline="0" dirty="0" smtClean="0"/>
              <a:t>Two topics were suggested: my occupation </a:t>
            </a:r>
            <a:r>
              <a:rPr lang="en-GB" baseline="0" dirty="0" err="1" smtClean="0"/>
              <a:t>iin</a:t>
            </a:r>
            <a:r>
              <a:rPr lang="en-GB" baseline="0" dirty="0" smtClean="0"/>
              <a:t> the global job market and vocational school I </a:t>
            </a:r>
            <a:r>
              <a:rPr lang="en-GB" baseline="0" dirty="0" err="1" smtClean="0"/>
              <a:t>llike</a:t>
            </a:r>
            <a:r>
              <a:rPr lang="en-GB" baseline="0" dirty="0" smtClean="0"/>
              <a:t> it</a:t>
            </a:r>
          </a:p>
          <a:p>
            <a:r>
              <a:rPr lang="en-GB" dirty="0" smtClean="0"/>
              <a:t>http</a:t>
            </a:r>
            <a:r>
              <a:rPr lang="en-GB" dirty="0" smtClean="0"/>
              <a:t>://refernet.ibe.edu.pl/index.php/en/115-winners-chosen-in-poland-s-contest-for-the-best-video-promoting-ivet </a:t>
            </a:r>
          </a:p>
          <a:p>
            <a:r>
              <a:rPr lang="es-ES" dirty="0" smtClean="0"/>
              <a:t>64 </a:t>
            </a:r>
            <a:r>
              <a:rPr lang="es-ES" dirty="0" err="1" smtClean="0"/>
              <a:t>entries</a:t>
            </a:r>
            <a:r>
              <a:rPr lang="es-ES" dirty="0" smtClean="0"/>
              <a:t> </a:t>
            </a:r>
            <a:r>
              <a:rPr lang="es-ES" dirty="0" err="1" smtClean="0"/>
              <a:t>were</a:t>
            </a:r>
            <a:r>
              <a:rPr lang="es-ES" dirty="0" smtClean="0"/>
              <a:t> </a:t>
            </a:r>
            <a:r>
              <a:rPr lang="es-ES" dirty="0" err="1" smtClean="0"/>
              <a:t>submitted</a:t>
            </a:r>
            <a:endParaRPr lang="es-ES" dirty="0" smtClean="0"/>
          </a:p>
          <a:p>
            <a:r>
              <a:rPr lang="es-ES" dirty="0" smtClean="0"/>
              <a:t>4</a:t>
            </a:r>
            <a:r>
              <a:rPr lang="es-ES" baseline="0" dirty="0" smtClean="0"/>
              <a:t> </a:t>
            </a:r>
            <a:r>
              <a:rPr lang="es-ES" baseline="0" dirty="0" err="1" smtClean="0"/>
              <a:t>winners</a:t>
            </a:r>
            <a:r>
              <a:rPr lang="es-ES" baseline="0" dirty="0" smtClean="0"/>
              <a:t> in the gala ceremonia </a:t>
            </a:r>
            <a:endParaRPr lang="es-ES" baseline="0" dirty="0" smtClean="0"/>
          </a:p>
          <a:p>
            <a:r>
              <a:rPr lang="es-ES" baseline="0" dirty="0" err="1" smtClean="0"/>
              <a:t>Very</a:t>
            </a:r>
            <a:r>
              <a:rPr lang="es-ES" baseline="0" dirty="0" smtClean="0"/>
              <a:t> </a:t>
            </a:r>
            <a:r>
              <a:rPr lang="es-ES" baseline="0" dirty="0" err="1" smtClean="0"/>
              <a:t>nice</a:t>
            </a:r>
            <a:r>
              <a:rPr lang="es-ES" baseline="0" dirty="0" smtClean="0"/>
              <a:t> </a:t>
            </a:r>
            <a:r>
              <a:rPr lang="es-ES" baseline="0" dirty="0" err="1" smtClean="0"/>
              <a:t>prize</a:t>
            </a:r>
            <a:r>
              <a:rPr lang="es-ES" baseline="0" dirty="0" smtClean="0"/>
              <a:t>: a </a:t>
            </a:r>
            <a:r>
              <a:rPr lang="es-ES" baseline="0" dirty="0" err="1" smtClean="0"/>
              <a:t>drone</a:t>
            </a:r>
            <a:r>
              <a:rPr lang="es-ES" baseline="0" dirty="0" smtClean="0"/>
              <a:t> </a:t>
            </a:r>
            <a:r>
              <a:rPr lang="es-ES" baseline="0" dirty="0" err="1" smtClean="0"/>
              <a:t>for</a:t>
            </a:r>
            <a:r>
              <a:rPr lang="es-ES" baseline="0" dirty="0" smtClean="0"/>
              <a:t> the </a:t>
            </a:r>
            <a:r>
              <a:rPr lang="es-ES" baseline="0" dirty="0" err="1" smtClean="0"/>
              <a:t>winner</a:t>
            </a:r>
            <a:endParaRPr lang="es-ES" baseline="0" dirty="0" smtClean="0"/>
          </a:p>
          <a:p>
            <a:r>
              <a:rPr lang="es-ES" baseline="0" dirty="0" err="1" smtClean="0"/>
              <a:t>Here</a:t>
            </a:r>
            <a:r>
              <a:rPr lang="es-ES" baseline="0" dirty="0" smtClean="0"/>
              <a:t> </a:t>
            </a:r>
            <a:r>
              <a:rPr lang="es-ES" baseline="0" dirty="0" err="1" smtClean="0"/>
              <a:t>is</a:t>
            </a:r>
            <a:r>
              <a:rPr lang="es-ES" baseline="0" dirty="0" smtClean="0"/>
              <a:t> a </a:t>
            </a:r>
            <a:r>
              <a:rPr lang="es-ES" baseline="0" dirty="0" err="1" smtClean="0"/>
              <a:t>picture</a:t>
            </a:r>
            <a:r>
              <a:rPr lang="es-ES" baseline="0" dirty="0" smtClean="0"/>
              <a:t> of the </a:t>
            </a:r>
            <a:r>
              <a:rPr lang="es-ES" baseline="0" dirty="0" err="1" smtClean="0"/>
              <a:t>winners</a:t>
            </a:r>
            <a:r>
              <a:rPr lang="es-ES" baseline="0" dirty="0" smtClean="0"/>
              <a:t> </a:t>
            </a:r>
            <a:r>
              <a:rPr lang="es-ES" baseline="0" dirty="0" err="1" smtClean="0"/>
              <a:t>where</a:t>
            </a:r>
            <a:r>
              <a:rPr lang="es-ES" baseline="0" dirty="0" smtClean="0"/>
              <a:t> the </a:t>
            </a:r>
            <a:r>
              <a:rPr lang="es-ES" baseline="0" dirty="0" err="1" smtClean="0"/>
              <a:t>Minsiter</a:t>
            </a:r>
            <a:r>
              <a:rPr lang="es-ES" baseline="0" dirty="0" smtClean="0"/>
              <a:t> </a:t>
            </a:r>
            <a:r>
              <a:rPr lang="es-ES" baseline="0" dirty="0" err="1" smtClean="0"/>
              <a:t>was</a:t>
            </a:r>
            <a:r>
              <a:rPr lang="es-ES" baseline="0" dirty="0" smtClean="0"/>
              <a:t> </a:t>
            </a:r>
            <a:r>
              <a:rPr lang="es-ES" baseline="0" dirty="0" err="1" smtClean="0"/>
              <a:t>also</a:t>
            </a:r>
            <a:r>
              <a:rPr lang="es-ES" baseline="0" dirty="0" smtClean="0"/>
              <a:t> </a:t>
            </a:r>
            <a:r>
              <a:rPr lang="es-ES" baseline="0" dirty="0" err="1" smtClean="0"/>
              <a:t>present</a:t>
            </a:r>
            <a:r>
              <a:rPr lang="es-ES" baseline="0" dirty="0" smtClean="0"/>
              <a:t> </a:t>
            </a:r>
          </a:p>
          <a:p>
            <a:r>
              <a:rPr lang="es-ES" baseline="0" dirty="0" err="1" smtClean="0"/>
              <a:t>Very</a:t>
            </a:r>
            <a:r>
              <a:rPr lang="es-ES" baseline="0" dirty="0" smtClean="0"/>
              <a:t> </a:t>
            </a:r>
            <a:r>
              <a:rPr lang="es-ES" baseline="0" dirty="0" err="1" smtClean="0"/>
              <a:t>nice</a:t>
            </a:r>
            <a:r>
              <a:rPr lang="es-ES" baseline="0" dirty="0" smtClean="0"/>
              <a:t> </a:t>
            </a:r>
            <a:r>
              <a:rPr lang="es-ES" baseline="0" dirty="0" err="1" smtClean="0"/>
              <a:t>activity</a:t>
            </a:r>
            <a:r>
              <a:rPr lang="es-ES" baseline="0" dirty="0" smtClean="0"/>
              <a:t> </a:t>
            </a:r>
            <a:r>
              <a:rPr lang="es-ES" baseline="0" dirty="0" err="1" smtClean="0"/>
              <a:t>where</a:t>
            </a:r>
            <a:r>
              <a:rPr lang="es-ES" baseline="0" dirty="0" smtClean="0"/>
              <a:t> I </a:t>
            </a:r>
            <a:r>
              <a:rPr lang="es-ES" baseline="0" dirty="0" err="1" smtClean="0"/>
              <a:t>think</a:t>
            </a:r>
            <a:r>
              <a:rPr lang="es-ES" baseline="0" dirty="0" smtClean="0"/>
              <a:t> </a:t>
            </a:r>
            <a:r>
              <a:rPr lang="es-ES" baseline="0" dirty="0" err="1" smtClean="0"/>
              <a:t>you</a:t>
            </a:r>
            <a:r>
              <a:rPr lang="es-ES" baseline="0" dirty="0" smtClean="0"/>
              <a:t> </a:t>
            </a:r>
            <a:r>
              <a:rPr lang="es-ES" baseline="0" dirty="0" err="1" smtClean="0"/>
              <a:t>must</a:t>
            </a:r>
            <a:r>
              <a:rPr lang="es-ES" baseline="0" dirty="0" smtClean="0"/>
              <a:t> </a:t>
            </a:r>
            <a:r>
              <a:rPr lang="es-ES" baseline="0" dirty="0" err="1" smtClean="0"/>
              <a:t>have</a:t>
            </a:r>
            <a:r>
              <a:rPr lang="es-ES" baseline="0" dirty="0" smtClean="0"/>
              <a:t> </a:t>
            </a:r>
            <a:r>
              <a:rPr lang="es-ES" baseline="0" dirty="0" err="1" smtClean="0"/>
              <a:t>had</a:t>
            </a:r>
            <a:r>
              <a:rPr lang="es-ES" baseline="0" dirty="0" smtClean="0"/>
              <a:t> </a:t>
            </a:r>
            <a:r>
              <a:rPr lang="es-ES" baseline="0" dirty="0" err="1" smtClean="0"/>
              <a:t>fun</a:t>
            </a:r>
            <a:r>
              <a:rPr lang="es-ES" baseline="0" dirty="0" smtClean="0"/>
              <a:t> in </a:t>
            </a:r>
            <a:r>
              <a:rPr lang="es-ES" baseline="0" dirty="0" err="1" smtClean="0"/>
              <a:t>organising</a:t>
            </a:r>
            <a:r>
              <a:rPr lang="es-ES" baseline="0" dirty="0" smtClean="0"/>
              <a:t> </a:t>
            </a:r>
          </a:p>
          <a:p>
            <a:endParaRPr lang="es-ES" baseline="0"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27</a:t>
            </a:fld>
            <a:endParaRPr lang="en-GB"/>
          </a:p>
        </p:txBody>
      </p:sp>
    </p:spTree>
    <p:extLst>
      <p:ext uri="{BB962C8B-B14F-4D97-AF65-F5344CB8AC3E}">
        <p14:creationId xmlns:p14="http://schemas.microsoft.com/office/powerpoint/2010/main" val="3132538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Talking</a:t>
            </a:r>
            <a:r>
              <a:rPr lang="en-GB" baseline="0" dirty="0" smtClean="0"/>
              <a:t> about networking within your country, we see that most of you organise events yourself, to promote Cedefop products, while others participate in other events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28</a:t>
            </a:fld>
            <a:endParaRPr lang="en-GB"/>
          </a:p>
        </p:txBody>
      </p:sp>
    </p:spTree>
    <p:extLst>
      <p:ext uri="{BB962C8B-B14F-4D97-AF65-F5344CB8AC3E}">
        <p14:creationId xmlns:p14="http://schemas.microsoft.com/office/powerpoint/2010/main" val="5714363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Who are those local stakeholders you are strengthening links?</a:t>
            </a:r>
          </a:p>
          <a:p>
            <a:r>
              <a:rPr lang="en-GB" baseline="0" dirty="0" smtClean="0"/>
              <a:t>We see are mainly coordination unit of European programmes: </a:t>
            </a:r>
            <a:r>
              <a:rPr lang="en-GB" baseline="0" dirty="0" err="1" smtClean="0"/>
              <a:t>Europass</a:t>
            </a:r>
            <a:r>
              <a:rPr lang="en-GB" baseline="0" dirty="0" smtClean="0"/>
              <a:t>, Eurydice, NQF, ECVET, </a:t>
            </a:r>
            <a:endParaRPr lang="en-GB" baseline="0" dirty="0" smtClean="0"/>
          </a:p>
          <a:p>
            <a:r>
              <a:rPr lang="en-GB" baseline="0" dirty="0" smtClean="0"/>
              <a:t>Other say that not </a:t>
            </a:r>
            <a:r>
              <a:rPr lang="en-GB" baseline="0" dirty="0" smtClean="0"/>
              <a:t>much contact with stakeholders as education system is decentralised </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29</a:t>
            </a:fld>
            <a:endParaRPr lang="en-GB"/>
          </a:p>
        </p:txBody>
      </p:sp>
    </p:spTree>
    <p:extLst>
      <p:ext uri="{BB962C8B-B14F-4D97-AF65-F5344CB8AC3E}">
        <p14:creationId xmlns:p14="http://schemas.microsoft.com/office/powerpoint/2010/main" val="3128955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examples</a:t>
            </a:r>
            <a:r>
              <a:rPr lang="en-GB" baseline="0" dirty="0" smtClean="0"/>
              <a:t> of events that you have organised or participated </a:t>
            </a:r>
          </a:p>
          <a:p>
            <a:r>
              <a:rPr lang="en-GB" baseline="0" dirty="0" smtClean="0"/>
              <a:t>We see Fernanda together with the Minister taking a photo with a nice frame Portugal prepared for the </a:t>
            </a:r>
            <a:r>
              <a:rPr lang="en-GB" baseline="0" dirty="0" err="1" smtClean="0"/>
              <a:t>futuralia</a:t>
            </a:r>
            <a:r>
              <a:rPr lang="en-GB" baseline="0" dirty="0" smtClean="0"/>
              <a:t>, one of the </a:t>
            </a:r>
            <a:r>
              <a:rPr lang="en-GB" baseline="0" dirty="0" err="1" smtClean="0"/>
              <a:t>bigest</a:t>
            </a:r>
            <a:r>
              <a:rPr lang="en-GB" baseline="0" dirty="0" smtClean="0"/>
              <a:t> event in Portugal</a:t>
            </a:r>
            <a:endParaRPr lang="en-GB" baseline="0" dirty="0" smtClean="0"/>
          </a:p>
          <a:p>
            <a:r>
              <a:rPr lang="en-GB" baseline="0" dirty="0" smtClean="0"/>
              <a:t>Photo of Spain in Valencia </a:t>
            </a:r>
            <a:r>
              <a:rPr lang="en-GB" baseline="0" dirty="0" smtClean="0"/>
              <a:t>at the forum </a:t>
            </a:r>
            <a:r>
              <a:rPr lang="en-GB" baseline="0" dirty="0" smtClean="0"/>
              <a:t>of </a:t>
            </a:r>
            <a:r>
              <a:rPr lang="en-GB" baseline="0" dirty="0" smtClean="0"/>
              <a:t>opportunities - Sophia </a:t>
            </a:r>
            <a:r>
              <a:rPr lang="en-GB" baseline="0" dirty="0" smtClean="0"/>
              <a:t>presenting the results of the opinion </a:t>
            </a:r>
            <a:r>
              <a:rPr lang="en-GB" baseline="0" dirty="0" smtClean="0"/>
              <a:t>survey</a:t>
            </a:r>
            <a:endParaRPr lang="en-GB" baseline="0"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30</a:t>
            </a:fld>
            <a:endParaRPr lang="en-GB"/>
          </a:p>
        </p:txBody>
      </p:sp>
    </p:spTree>
    <p:extLst>
      <p:ext uri="{BB962C8B-B14F-4D97-AF65-F5344CB8AC3E}">
        <p14:creationId xmlns:p14="http://schemas.microsoft.com/office/powerpoint/2010/main" val="2910244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Poland</a:t>
            </a:r>
            <a:r>
              <a:rPr lang="es-ES" dirty="0" smtClean="0"/>
              <a:t> </a:t>
            </a:r>
            <a:r>
              <a:rPr lang="es-ES" dirty="0" err="1" smtClean="0"/>
              <a:t>that</a:t>
            </a:r>
            <a:r>
              <a:rPr lang="es-ES" dirty="0" smtClean="0"/>
              <a:t> </a:t>
            </a:r>
            <a:r>
              <a:rPr lang="es-ES" dirty="0" err="1" smtClean="0"/>
              <a:t>inn</a:t>
            </a:r>
            <a:r>
              <a:rPr lang="es-ES" dirty="0" smtClean="0"/>
              <a:t> </a:t>
            </a:r>
            <a:r>
              <a:rPr lang="es-ES" dirty="0" err="1" smtClean="0"/>
              <a:t>commemoration</a:t>
            </a:r>
            <a:r>
              <a:rPr lang="es-ES" dirty="0" smtClean="0"/>
              <a:t> of the </a:t>
            </a:r>
            <a:r>
              <a:rPr lang="es-ES" dirty="0" err="1" smtClean="0"/>
              <a:t>accession</a:t>
            </a:r>
            <a:r>
              <a:rPr lang="es-ES" dirty="0" smtClean="0"/>
              <a:t> of </a:t>
            </a:r>
            <a:r>
              <a:rPr lang="es-ES" dirty="0" err="1" smtClean="0"/>
              <a:t>Poland</a:t>
            </a:r>
            <a:r>
              <a:rPr lang="es-ES" dirty="0" smtClean="0"/>
              <a:t> to the UE </a:t>
            </a:r>
            <a:r>
              <a:rPr lang="es-ES" dirty="0" err="1" smtClean="0"/>
              <a:t>they</a:t>
            </a:r>
            <a:r>
              <a:rPr lang="es-ES" dirty="0" smtClean="0"/>
              <a:t> </a:t>
            </a:r>
            <a:r>
              <a:rPr lang="es-ES" dirty="0" err="1" smtClean="0"/>
              <a:t>organise</a:t>
            </a:r>
            <a:r>
              <a:rPr lang="es-ES" dirty="0" smtClean="0"/>
              <a:t> </a:t>
            </a:r>
            <a:r>
              <a:rPr lang="es-ES" dirty="0" err="1" smtClean="0"/>
              <a:t>an</a:t>
            </a:r>
            <a:r>
              <a:rPr lang="es-ES" dirty="0" smtClean="0"/>
              <a:t> </a:t>
            </a:r>
            <a:r>
              <a:rPr lang="es-ES" dirty="0" err="1" smtClean="0"/>
              <a:t>exhibition</a:t>
            </a:r>
            <a:r>
              <a:rPr lang="es-ES" dirty="0" smtClean="0"/>
              <a:t> at</a:t>
            </a:r>
            <a:r>
              <a:rPr lang="es-ES" baseline="0" dirty="0" smtClean="0"/>
              <a:t> the </a:t>
            </a:r>
            <a:r>
              <a:rPr lang="es-ES" baseline="0" dirty="0" err="1" smtClean="0"/>
              <a:t>University</a:t>
            </a:r>
            <a:r>
              <a:rPr lang="es-ES" baseline="0" dirty="0" smtClean="0"/>
              <a:t> Library of </a:t>
            </a:r>
            <a:r>
              <a:rPr lang="es-ES" baseline="0" dirty="0" err="1" smtClean="0"/>
              <a:t>Cracow</a:t>
            </a:r>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31</a:t>
            </a:fld>
            <a:endParaRPr lang="en-GB"/>
          </a:p>
        </p:txBody>
      </p:sp>
    </p:spTree>
    <p:extLst>
      <p:ext uri="{BB962C8B-B14F-4D97-AF65-F5344CB8AC3E}">
        <p14:creationId xmlns:p14="http://schemas.microsoft.com/office/powerpoint/2010/main" val="2959983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Translations</a:t>
            </a:r>
            <a:r>
              <a:rPr lang="en-GB" baseline="0" dirty="0" smtClean="0"/>
              <a:t> is another activity that you perform as Cedefop produces more of its content in English</a:t>
            </a:r>
          </a:p>
          <a:p>
            <a:r>
              <a:rPr lang="en-GB" baseline="0" dirty="0" err="1" smtClean="0"/>
              <a:t>Yorgos</a:t>
            </a:r>
            <a:r>
              <a:rPr lang="en-GB" baseline="0" dirty="0" smtClean="0"/>
              <a:t> has already talked about it yesterday</a:t>
            </a:r>
          </a:p>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32</a:t>
            </a:fld>
            <a:endParaRPr lang="en-GB"/>
          </a:p>
        </p:txBody>
      </p:sp>
    </p:spTree>
    <p:extLst>
      <p:ext uri="{BB962C8B-B14F-4D97-AF65-F5344CB8AC3E}">
        <p14:creationId xmlns:p14="http://schemas.microsoft.com/office/powerpoint/2010/main" val="158168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err="1" smtClean="0"/>
              <a:t>Examples</a:t>
            </a:r>
            <a:r>
              <a:rPr lang="es-ES" baseline="0" dirty="0" smtClean="0"/>
              <a:t> </a:t>
            </a:r>
            <a:r>
              <a:rPr lang="es-ES" baseline="0" dirty="0" err="1" smtClean="0"/>
              <a:t>from</a:t>
            </a:r>
            <a:r>
              <a:rPr lang="es-E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s-ES" baseline="0" dirty="0" err="1" smtClean="0"/>
              <a:t>Germany</a:t>
            </a:r>
            <a:r>
              <a:rPr lang="es-ES" baseline="0" dirty="0" smtClean="0"/>
              <a:t>: </a:t>
            </a:r>
            <a:r>
              <a:rPr lang="es-ES" baseline="0" dirty="0" err="1" smtClean="0"/>
              <a:t>Flyer</a:t>
            </a:r>
            <a:endParaRPr lang="en-GB" dirty="0" smtClean="0"/>
          </a:p>
          <a:p>
            <a:r>
              <a:rPr lang="en-GB" baseline="0" dirty="0" smtClean="0"/>
              <a:t>Portugal – you can see on the display table outside</a:t>
            </a:r>
          </a:p>
          <a:p>
            <a:r>
              <a:rPr lang="en-GB" baseline="0" dirty="0" smtClean="0"/>
              <a:t>Estonia: 2 volumes on early leaving </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Latvia: guidelines of validation, handbook on LO, Global inventory of </a:t>
            </a:r>
            <a:r>
              <a:rPr lang="en-GB" dirty="0" smtClean="0"/>
              <a:t>NQFs</a:t>
            </a:r>
            <a:endParaRPr lang="en-GB"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33</a:t>
            </a:fld>
            <a:endParaRPr lang="en-GB"/>
          </a:p>
        </p:txBody>
      </p:sp>
    </p:spTree>
    <p:extLst>
      <p:ext uri="{BB962C8B-B14F-4D97-AF65-F5344CB8AC3E}">
        <p14:creationId xmlns:p14="http://schemas.microsoft.com/office/powerpoint/2010/main" val="2334200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France: Thematic perspective on</a:t>
            </a:r>
            <a:r>
              <a:rPr lang="en-GB" baseline="0" dirty="0" smtClean="0"/>
              <a:t> innovation in VET</a:t>
            </a:r>
          </a:p>
          <a:p>
            <a:r>
              <a:rPr lang="en-GB" dirty="0" smtClean="0"/>
              <a:t>Spain</a:t>
            </a:r>
            <a:r>
              <a:rPr lang="en-GB" dirty="0" smtClean="0"/>
              <a:t>: VET in Europe</a:t>
            </a:r>
          </a:p>
          <a:p>
            <a:r>
              <a:rPr lang="es-ES" dirty="0" err="1" smtClean="0"/>
              <a:t>Iceland</a:t>
            </a:r>
            <a:r>
              <a:rPr lang="es-ES" dirty="0" smtClean="0"/>
              <a:t> – </a:t>
            </a:r>
            <a:r>
              <a:rPr lang="es-ES" dirty="0" err="1" smtClean="0"/>
              <a:t>Briefing</a:t>
            </a:r>
            <a:r>
              <a:rPr lang="es-ES" dirty="0" smtClean="0"/>
              <a:t> Note </a:t>
            </a:r>
            <a:r>
              <a:rPr lang="es-ES" dirty="0" err="1" smtClean="0"/>
              <a:t>Looking</a:t>
            </a:r>
            <a:r>
              <a:rPr lang="es-ES" dirty="0" smtClean="0"/>
              <a:t> back to look</a:t>
            </a:r>
            <a:r>
              <a:rPr lang="es-ES" baseline="0" dirty="0" smtClean="0"/>
              <a:t> </a:t>
            </a:r>
            <a:r>
              <a:rPr lang="es-ES" baseline="0" dirty="0" err="1" smtClean="0"/>
              <a:t>ahead</a:t>
            </a:r>
            <a:r>
              <a:rPr lang="es-ES" baseline="0" dirty="0" smtClean="0"/>
              <a:t> </a:t>
            </a:r>
            <a:r>
              <a:rPr lang="es-ES" baseline="0" dirty="0" err="1" smtClean="0"/>
              <a:t>although</a:t>
            </a:r>
            <a:r>
              <a:rPr lang="es-ES" baseline="0" dirty="0" smtClean="0"/>
              <a:t> </a:t>
            </a:r>
            <a:r>
              <a:rPr lang="es-ES" baseline="0" dirty="0" err="1" smtClean="0"/>
              <a:t>they</a:t>
            </a:r>
            <a:r>
              <a:rPr lang="es-ES" baseline="0" dirty="0" smtClean="0"/>
              <a:t> </a:t>
            </a:r>
            <a:r>
              <a:rPr lang="es-ES" baseline="0" dirty="0" err="1" smtClean="0"/>
              <a:t>say</a:t>
            </a:r>
            <a:r>
              <a:rPr lang="es-ES" baseline="0" dirty="0" smtClean="0"/>
              <a:t> </a:t>
            </a:r>
            <a:r>
              <a:rPr lang="es-ES" baseline="0" dirty="0" err="1" smtClean="0"/>
              <a:t>that</a:t>
            </a:r>
            <a:r>
              <a:rPr lang="es-ES" baseline="0" dirty="0" smtClean="0"/>
              <a:t> </a:t>
            </a:r>
            <a:r>
              <a:rPr lang="es-ES" baseline="0" dirty="0" err="1" smtClean="0"/>
              <a:t>is</a:t>
            </a:r>
            <a:r>
              <a:rPr lang="es-ES" baseline="0" dirty="0" smtClean="0"/>
              <a:t> </a:t>
            </a:r>
            <a:r>
              <a:rPr lang="es-ES" baseline="0" dirty="0" err="1" smtClean="0"/>
              <a:t>very</a:t>
            </a:r>
            <a:r>
              <a:rPr lang="es-ES" baseline="0" dirty="0" smtClean="0"/>
              <a:t> </a:t>
            </a:r>
            <a:r>
              <a:rPr lang="es-ES" baseline="0" dirty="0" err="1" smtClean="0"/>
              <a:t>expensice</a:t>
            </a:r>
            <a:r>
              <a:rPr lang="es-ES" baseline="0" dirty="0" smtClean="0"/>
              <a:t> and </a:t>
            </a:r>
            <a:r>
              <a:rPr lang="es-ES" baseline="0" dirty="0" err="1" smtClean="0"/>
              <a:t>they</a:t>
            </a:r>
            <a:r>
              <a:rPr lang="es-ES" baseline="0" dirty="0" smtClean="0"/>
              <a:t> </a:t>
            </a:r>
            <a:r>
              <a:rPr lang="es-ES" baseline="0" dirty="0" err="1" smtClean="0"/>
              <a:t>don’t</a:t>
            </a:r>
            <a:r>
              <a:rPr lang="es-ES" baseline="0" dirty="0" smtClean="0"/>
              <a:t> do </a:t>
            </a:r>
            <a:r>
              <a:rPr lang="es-ES" baseline="0" dirty="0" err="1" smtClean="0"/>
              <a:t>much</a:t>
            </a:r>
            <a:endParaRPr lang="es-ES" baseline="0" dirty="0" smtClean="0"/>
          </a:p>
          <a:p>
            <a:r>
              <a:rPr lang="en-GB" sz="1200" kern="1200" dirty="0" smtClean="0">
                <a:solidFill>
                  <a:schemeClr val="tx1"/>
                </a:solidFill>
                <a:latin typeface="+mn-lt"/>
                <a:ea typeface="+mn-ea"/>
                <a:cs typeface="+mn-cs"/>
              </a:rPr>
              <a:t>Belgium</a:t>
            </a:r>
            <a:r>
              <a:rPr lang="en-GB" sz="1200" kern="1200" dirty="0" smtClean="0">
                <a:solidFill>
                  <a:schemeClr val="tx1"/>
                </a:solidFill>
                <a:latin typeface="+mn-lt"/>
                <a:ea typeface="+mn-ea"/>
                <a:cs typeface="+mn-cs"/>
              </a:rPr>
              <a:t>: outreach and guidance and key competences (FR and NL)</a:t>
            </a:r>
          </a:p>
        </p:txBody>
      </p:sp>
      <p:sp>
        <p:nvSpPr>
          <p:cNvPr id="4" name="Slide Number Placeholder 3"/>
          <p:cNvSpPr>
            <a:spLocks noGrp="1"/>
          </p:cNvSpPr>
          <p:nvPr>
            <p:ph type="sldNum" sz="quarter" idx="10"/>
          </p:nvPr>
        </p:nvSpPr>
        <p:spPr/>
        <p:txBody>
          <a:bodyPr/>
          <a:lstStyle/>
          <a:p>
            <a:fld id="{0600AB40-8735-4772-A386-EE7333FBB8FD}" type="slidenum">
              <a:rPr lang="en-GB" smtClean="0"/>
              <a:t>34</a:t>
            </a:fld>
            <a:endParaRPr lang="en-GB"/>
          </a:p>
        </p:txBody>
      </p:sp>
    </p:spTree>
    <p:extLst>
      <p:ext uri="{BB962C8B-B14F-4D97-AF65-F5344CB8AC3E}">
        <p14:creationId xmlns:p14="http://schemas.microsoft.com/office/powerpoint/2010/main" val="14568046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Last I would like to talk about an activity of this year, 2018,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Commission </a:t>
            </a:r>
            <a:r>
              <a:rPr lang="en-GB" dirty="0" smtClean="0"/>
              <a:t>put in place a network </a:t>
            </a:r>
            <a:r>
              <a:rPr lang="en-GB" baseline="0" dirty="0" smtClean="0"/>
              <a:t> for VET week ambassadors in 2017 and asked ReferNet for candidates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ReferNet partners from 10 countries proposed 26 names and 5 names were selected to be Ambassadors. </a:t>
            </a:r>
          </a:p>
          <a:p>
            <a:r>
              <a:rPr lang="en-GB" sz="1200" kern="1200" dirty="0" smtClean="0">
                <a:solidFill>
                  <a:schemeClr val="tx1"/>
                </a:solidFill>
                <a:effectLst/>
                <a:latin typeface="+mn-lt"/>
                <a:ea typeface="+mn-ea"/>
                <a:cs typeface="+mn-cs"/>
              </a:rPr>
              <a:t>Half of the countries that sent names were selected’ </a:t>
            </a:r>
          </a:p>
          <a:p>
            <a:r>
              <a:rPr lang="en-GB"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600AB40-8735-4772-A386-EE7333FBB8FD}" type="slidenum">
              <a:rPr lang="en-GB" smtClean="0"/>
              <a:t>35</a:t>
            </a:fld>
            <a:endParaRPr lang="en-GB"/>
          </a:p>
        </p:txBody>
      </p:sp>
    </p:spTree>
    <p:extLst>
      <p:ext uri="{BB962C8B-B14F-4D97-AF65-F5344CB8AC3E}">
        <p14:creationId xmlns:p14="http://schemas.microsoft.com/office/powerpoint/2010/main" val="1901930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That’s about it …</a:t>
            </a:r>
          </a:p>
          <a:p>
            <a:r>
              <a:rPr lang="en-GB" dirty="0" smtClean="0"/>
              <a:t>I leave the floor</a:t>
            </a:r>
            <a:r>
              <a:rPr lang="en-GB" baseline="0" dirty="0" smtClean="0"/>
              <a:t> to you about ideas on how to organise the 2018 survey,</a:t>
            </a:r>
            <a:r>
              <a:rPr lang="en-GB" baseline="0" dirty="0"/>
              <a:t> </a:t>
            </a:r>
            <a:r>
              <a:rPr lang="en-GB" baseline="0" dirty="0" smtClean="0"/>
              <a:t>how to improve visibility for next FPA, updating guidelines for national websites or other ideas you might have and we can implement …</a:t>
            </a:r>
          </a:p>
          <a:p>
            <a:endParaRPr lang="en-GB" baseline="0" dirty="0" smtClean="0"/>
          </a:p>
          <a:p>
            <a:r>
              <a:rPr lang="en-GB" baseline="0" dirty="0" smtClean="0"/>
              <a:t>Thank you .. I leave the floor to you and </a:t>
            </a:r>
            <a:r>
              <a:rPr lang="en-GB" baseline="0" smtClean="0"/>
              <a:t>Sylvie </a:t>
            </a:r>
            <a:endParaRPr lang="en-GB" baseline="0" dirty="0" smtClean="0"/>
          </a:p>
        </p:txBody>
      </p:sp>
      <p:sp>
        <p:nvSpPr>
          <p:cNvPr id="4" name="Slide Number Placeholder 3"/>
          <p:cNvSpPr>
            <a:spLocks noGrp="1"/>
          </p:cNvSpPr>
          <p:nvPr>
            <p:ph type="sldNum" sz="quarter" idx="10"/>
          </p:nvPr>
        </p:nvSpPr>
        <p:spPr/>
        <p:txBody>
          <a:bodyPr/>
          <a:lstStyle/>
          <a:p>
            <a:fld id="{0600AB40-8735-4772-A386-EE7333FBB8FD}" type="slidenum">
              <a:rPr lang="en-GB" smtClean="0"/>
              <a:t>36</a:t>
            </a:fld>
            <a:endParaRPr lang="en-GB"/>
          </a:p>
        </p:txBody>
      </p:sp>
    </p:spTree>
    <p:extLst>
      <p:ext uri="{BB962C8B-B14F-4D97-AF65-F5344CB8AC3E}">
        <p14:creationId xmlns:p14="http://schemas.microsoft.com/office/powerpoint/2010/main" val="23221508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37</a:t>
            </a:fld>
            <a:endParaRPr lang="en-GB"/>
          </a:p>
        </p:txBody>
      </p:sp>
    </p:spTree>
    <p:extLst>
      <p:ext uri="{BB962C8B-B14F-4D97-AF65-F5344CB8AC3E}">
        <p14:creationId xmlns:p14="http://schemas.microsoft.com/office/powerpoint/2010/main" val="33706488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fld id="{862E5098-D114-44FE-BDA2-8BB7B00C7BA9}" type="datetimeFigureOut">
              <a:rPr lang="en-GB" smtClean="0"/>
              <a:t>21/11/2018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CC9F71C-E81D-43C1-9BBE-808798C9DDCC}"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1789"/>
          <a:stretch/>
        </p:blipFill>
        <p:spPr>
          <a:xfrm>
            <a:off x="-36512" y="0"/>
            <a:ext cx="9180000" cy="6858000"/>
          </a:xfrm>
          <a:prstGeom prst="rect">
            <a:avLst/>
          </a:prstGeom>
        </p:spPr>
      </p:pic>
      <p:sp>
        <p:nvSpPr>
          <p:cNvPr id="8" name="Rectangle 7"/>
          <p:cNvSpPr/>
          <p:nvPr userDrawn="1"/>
        </p:nvSpPr>
        <p:spPr>
          <a:xfrm>
            <a:off x="3635896" y="0"/>
            <a:ext cx="3456384" cy="6858000"/>
          </a:xfrm>
          <a:prstGeom prst="rect">
            <a:avLst/>
          </a:prstGeom>
          <a:solidFill>
            <a:srgbClr val="0E419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userDrawn="1"/>
        </p:nvSpPr>
        <p:spPr>
          <a:xfrm>
            <a:off x="6822798" y="-2"/>
            <a:ext cx="2321202" cy="6858001"/>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Triangle 9"/>
          <p:cNvSpPr/>
          <p:nvPr userDrawn="1"/>
        </p:nvSpPr>
        <p:spPr>
          <a:xfrm flipH="1">
            <a:off x="6119664" y="4286960"/>
            <a:ext cx="3024336" cy="25710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userDrawn="1"/>
        </p:nvSpPr>
        <p:spPr>
          <a:xfrm>
            <a:off x="-36512" y="9525"/>
            <a:ext cx="5400600" cy="6858000"/>
          </a:xfrm>
          <a:prstGeom prst="rect">
            <a:avLst/>
          </a:prstGeom>
          <a:solidFill>
            <a:srgbClr val="0096D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3" descr="H:\Area_CID\00 Common\IMAGE BANK\Photos\Resources\Logos\Cedefop\2008-today\EN\V2\JPG_PNG\V2_RGB_72_EN.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08304" y="6021288"/>
            <a:ext cx="2016224" cy="672074"/>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2"/>
          <p:cNvSpPr>
            <a:spLocks noGrp="1"/>
          </p:cNvSpPr>
          <p:nvPr>
            <p:ph type="subTitle" idx="1"/>
          </p:nvPr>
        </p:nvSpPr>
        <p:spPr>
          <a:xfrm>
            <a:off x="377534" y="4687788"/>
            <a:ext cx="6400800" cy="665262"/>
          </a:xfrm>
          <a:prstGeom prst="rect">
            <a:avLst/>
          </a:prstGeom>
        </p:spPr>
        <p:txBody>
          <a:bodyPr/>
          <a:lstStyle>
            <a:lvl1pPr marL="0" indent="0" algn="l">
              <a:buNone/>
              <a:defRPr>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14" name="Title 1"/>
          <p:cNvSpPr>
            <a:spLocks noGrp="1"/>
          </p:cNvSpPr>
          <p:nvPr>
            <p:ph type="ctrTitle"/>
          </p:nvPr>
        </p:nvSpPr>
        <p:spPr>
          <a:xfrm>
            <a:off x="377534" y="3187700"/>
            <a:ext cx="6714746" cy="1470025"/>
          </a:xfrm>
          <a:prstGeom prst="rect">
            <a:avLst/>
          </a:prstGeom>
        </p:spPr>
        <p:txBody>
          <a:bodyPr>
            <a:normAutofit/>
          </a:bodyPr>
          <a:lstStyle>
            <a:lvl1pPr algn="l">
              <a:lnSpc>
                <a:spcPct val="100000"/>
              </a:lnSpc>
              <a:defRPr sz="4000">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3406702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75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 slide">
    <p:spTree>
      <p:nvGrpSpPr>
        <p:cNvPr id="1" name=""/>
        <p:cNvGrpSpPr/>
        <p:nvPr/>
      </p:nvGrpSpPr>
      <p:grpSpPr>
        <a:xfrm>
          <a:off x="0" y="0"/>
          <a:ext cx="0" cy="0"/>
          <a:chOff x="0" y="0"/>
          <a:chExt cx="0" cy="0"/>
        </a:xfrm>
      </p:grpSpPr>
      <p:grpSp>
        <p:nvGrpSpPr>
          <p:cNvPr id="7" name="Group 6"/>
          <p:cNvGrpSpPr/>
          <p:nvPr userDrawn="1"/>
        </p:nvGrpSpPr>
        <p:grpSpPr>
          <a:xfrm>
            <a:off x="2212937" y="6517826"/>
            <a:ext cx="6247495" cy="64027"/>
            <a:chOff x="-4475" y="6751484"/>
            <a:chExt cx="9160962" cy="130813"/>
          </a:xfrm>
        </p:grpSpPr>
        <p:sp>
          <p:nvSpPr>
            <p:cNvPr id="8" name="Rectangle 7"/>
            <p:cNvSpPr/>
            <p:nvPr/>
          </p:nvSpPr>
          <p:spPr>
            <a:xfrm>
              <a:off x="-4475" y="6751485"/>
              <a:ext cx="9160962" cy="128108"/>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p:cNvGrpSpPr/>
            <p:nvPr userDrawn="1"/>
          </p:nvGrpSpPr>
          <p:grpSpPr>
            <a:xfrm>
              <a:off x="896786" y="6751484"/>
              <a:ext cx="7586765" cy="130813"/>
              <a:chOff x="896786" y="6751484"/>
              <a:chExt cx="7586765" cy="130813"/>
            </a:xfrm>
          </p:grpSpPr>
          <p:sp>
            <p:nvSpPr>
              <p:cNvPr id="10" name="Rectangle 9"/>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17" name="Picture 2" descr="H:\Area_CID\00 Common\IMAGE BANK\Photos\Resources\Logos\Cedefop\2008-today\Logo no lines\H2_CMYK_EN_no lin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7544" y="6428382"/>
            <a:ext cx="1619250" cy="238125"/>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a:spLocks noGrp="1"/>
          </p:cNvSpPr>
          <p:nvPr>
            <p:ph type="title"/>
          </p:nvPr>
        </p:nvSpPr>
        <p:spPr>
          <a:xfrm>
            <a:off x="457199" y="418654"/>
            <a:ext cx="5174673" cy="634082"/>
          </a:xfrm>
          <a:prstGeom prst="rect">
            <a:avLst/>
          </a:prstGeom>
        </p:spPr>
        <p:txBody>
          <a:bodyPr>
            <a:normAutofit/>
          </a:bodyPr>
          <a:lstStyle>
            <a:lvl1pPr algn="l">
              <a:defRPr sz="3000" b="1" cap="none" baseline="0">
                <a:solidFill>
                  <a:srgbClr val="009CFA"/>
                </a:solidFill>
                <a:latin typeface="Arial" panose="020B0604020202020204" pitchFamily="34" charset="0"/>
                <a:cs typeface="Arial" panose="020B0604020202020204" pitchFamily="34" charset="0"/>
              </a:defRPr>
            </a:lvl1pPr>
          </a:lstStyle>
          <a:p>
            <a:endParaRPr lang="en-GB" dirty="0"/>
          </a:p>
        </p:txBody>
      </p:sp>
      <p:sp>
        <p:nvSpPr>
          <p:cNvPr id="19" name="Content Placeholder 2"/>
          <p:cNvSpPr>
            <a:spLocks noGrp="1"/>
          </p:cNvSpPr>
          <p:nvPr>
            <p:ph idx="1"/>
          </p:nvPr>
        </p:nvSpPr>
        <p:spPr>
          <a:xfrm>
            <a:off x="467543" y="1155553"/>
            <a:ext cx="8346847" cy="3353567"/>
          </a:xfrm>
          <a:prstGeom prst="rect">
            <a:avLst/>
          </a:prstGeom>
        </p:spPr>
        <p:txBody>
          <a:bodyPr>
            <a:normAutofit/>
          </a:bodyPr>
          <a:lstStyle>
            <a:lvl1pPr marL="0" indent="0">
              <a:buNone/>
              <a:defRPr sz="2400" b="1">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smtClean="0"/>
              <a:t>Click to edit Master text styles</a:t>
            </a:r>
          </a:p>
        </p:txBody>
      </p:sp>
      <p:sp>
        <p:nvSpPr>
          <p:cNvPr id="22" name="Slide Number Placeholder 5"/>
          <p:cNvSpPr>
            <a:spLocks noGrp="1"/>
          </p:cNvSpPr>
          <p:nvPr>
            <p:ph type="sldNum" sz="quarter" idx="4"/>
          </p:nvPr>
        </p:nvSpPr>
        <p:spPr>
          <a:xfrm>
            <a:off x="6804248" y="6356350"/>
            <a:ext cx="2133600"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406D096F-D2FF-402B-9C21-4B024CA87131}" type="slidenum">
              <a:rPr lang="en-GB" smtClean="0"/>
              <a:pPr/>
              <a:t>‹#›</a:t>
            </a:fld>
            <a:endParaRPr lang="en-GB" dirty="0"/>
          </a:p>
        </p:txBody>
      </p:sp>
    </p:spTree>
    <p:extLst>
      <p:ext uri="{BB962C8B-B14F-4D97-AF65-F5344CB8AC3E}">
        <p14:creationId xmlns:p14="http://schemas.microsoft.com/office/powerpoint/2010/main" val="9380677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Date Placeholder 3"/>
          <p:cNvSpPr>
            <a:spLocks noGrp="1"/>
          </p:cNvSpPr>
          <p:nvPr>
            <p:ph type="dt" sz="half" idx="2"/>
          </p:nvPr>
        </p:nvSpPr>
        <p:spPr>
          <a:xfrm>
            <a:off x="457200" y="6356350"/>
            <a:ext cx="2133600" cy="365125"/>
          </a:xfrm>
          <a:prstGeom prst="rect">
            <a:avLst/>
          </a:prstGeom>
        </p:spPr>
        <p:txBody>
          <a:bodyPr/>
          <a:lstStyle/>
          <a:p>
            <a:fld id="{862E5098-D114-44FE-BDA2-8BB7B00C7BA9}" type="datetimeFigureOut">
              <a:rPr lang="en-GB" smtClean="0"/>
              <a:t>21/11/2018</a:t>
            </a:fld>
            <a:endParaRPr lang="en-GB"/>
          </a:p>
        </p:txBody>
      </p:sp>
      <p:sp>
        <p:nvSpPr>
          <p:cNvPr id="20" name="Footer Placeholder 4"/>
          <p:cNvSpPr>
            <a:spLocks noGrp="1"/>
          </p:cNvSpPr>
          <p:nvPr>
            <p:ph type="ftr" sz="quarter" idx="3"/>
          </p:nvPr>
        </p:nvSpPr>
        <p:spPr>
          <a:xfrm>
            <a:off x="3124200" y="6356350"/>
            <a:ext cx="2895600" cy="365125"/>
          </a:xfrm>
          <a:prstGeom prst="rect">
            <a:avLst/>
          </a:prstGeom>
        </p:spPr>
        <p:txBody>
          <a:bodyPr/>
          <a:lstStyle/>
          <a:p>
            <a:endParaRPr lang="en-GB"/>
          </a:p>
        </p:txBody>
      </p:sp>
      <p:sp>
        <p:nvSpPr>
          <p:cNvPr id="21" name="Slide Number Placeholder 5"/>
          <p:cNvSpPr>
            <a:spLocks noGrp="1"/>
          </p:cNvSpPr>
          <p:nvPr>
            <p:ph type="sldNum" sz="quarter" idx="4"/>
          </p:nvPr>
        </p:nvSpPr>
        <p:spPr>
          <a:xfrm>
            <a:off x="6553200" y="6356350"/>
            <a:ext cx="2133600" cy="365125"/>
          </a:xfrm>
          <a:prstGeom prst="rect">
            <a:avLst/>
          </a:prstGeom>
        </p:spPr>
        <p:txBody>
          <a:bodyPr/>
          <a:lstStyle/>
          <a:p>
            <a:fld id="{6CC9F71C-E81D-43C1-9BBE-808798C9DDCC}" type="slidenum">
              <a:rPr lang="en-GB" smtClean="0"/>
              <a:t>‹#›</a:t>
            </a:fld>
            <a:endParaRPr lang="en-GB"/>
          </a:p>
        </p:txBody>
      </p:sp>
      <p:pic>
        <p:nvPicPr>
          <p:cNvPr id="22" name="Picture 21"/>
          <p:cNvPicPr>
            <a:picLocks noChangeAspect="1"/>
          </p:cNvPicPr>
          <p:nvPr userDrawn="1"/>
        </p:nvPicPr>
        <p:blipFill rotWithShape="1">
          <a:blip r:embed="rId3">
            <a:extLst>
              <a:ext uri="{28A0092B-C50C-407E-A947-70E740481C1C}">
                <a14:useLocalDpi xmlns:a14="http://schemas.microsoft.com/office/drawing/2010/main" val="0"/>
              </a:ext>
            </a:extLst>
          </a:blip>
          <a:srcRect b="1789"/>
          <a:stretch/>
        </p:blipFill>
        <p:spPr>
          <a:xfrm>
            <a:off x="-36512" y="0"/>
            <a:ext cx="9180000" cy="6858000"/>
          </a:xfrm>
          <a:prstGeom prst="rect">
            <a:avLst/>
          </a:prstGeom>
        </p:spPr>
      </p:pic>
      <p:sp>
        <p:nvSpPr>
          <p:cNvPr id="23" name="Rectangle 22"/>
          <p:cNvSpPr/>
          <p:nvPr userDrawn="1"/>
        </p:nvSpPr>
        <p:spPr>
          <a:xfrm>
            <a:off x="3635896" y="0"/>
            <a:ext cx="3456384" cy="6858000"/>
          </a:xfrm>
          <a:prstGeom prst="rect">
            <a:avLst/>
          </a:prstGeom>
          <a:solidFill>
            <a:srgbClr val="0E419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userDrawn="1"/>
        </p:nvSpPr>
        <p:spPr>
          <a:xfrm>
            <a:off x="6822798" y="-2"/>
            <a:ext cx="2321202" cy="6858001"/>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Triangle 24"/>
          <p:cNvSpPr/>
          <p:nvPr userDrawn="1"/>
        </p:nvSpPr>
        <p:spPr>
          <a:xfrm flipH="1">
            <a:off x="6119664" y="4286960"/>
            <a:ext cx="3024336" cy="25710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userDrawn="1"/>
        </p:nvSpPr>
        <p:spPr>
          <a:xfrm>
            <a:off x="-36512" y="9525"/>
            <a:ext cx="5400600" cy="6858000"/>
          </a:xfrm>
          <a:prstGeom prst="rect">
            <a:avLst/>
          </a:prstGeom>
          <a:solidFill>
            <a:srgbClr val="0096D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3" descr="H:\Area_CID\00 Common\IMAGE BANK\Photos\Resources\Logos\Cedefop\2008-today\EN\V2\JPG_PNG\V2_RGB_72_EN.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08304" y="6021288"/>
            <a:ext cx="2016224" cy="672074"/>
          </a:xfrm>
          <a:prstGeom prst="rect">
            <a:avLst/>
          </a:prstGeom>
          <a:noFill/>
          <a:extLst>
            <a:ext uri="{909E8E84-426E-40DD-AFC4-6F175D3DCCD1}">
              <a14:hiddenFill xmlns:a14="http://schemas.microsoft.com/office/drawing/2010/main">
                <a:solidFill>
                  <a:srgbClr val="FFFFFF"/>
                </a:solidFill>
              </a14:hiddenFill>
            </a:ext>
          </a:extLst>
        </p:spPr>
      </p:pic>
      <p:sp>
        <p:nvSpPr>
          <p:cNvPr id="28" name="Subtitle 2"/>
          <p:cNvSpPr txBox="1">
            <a:spLocks/>
          </p:cNvSpPr>
          <p:nvPr userDrawn="1"/>
        </p:nvSpPr>
        <p:spPr>
          <a:xfrm>
            <a:off x="377534" y="4687788"/>
            <a:ext cx="6400800" cy="6652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mtClean="0"/>
              <a:t>Click to edit Master subtitle style</a:t>
            </a:r>
            <a:endParaRPr lang="en-GB" dirty="0"/>
          </a:p>
        </p:txBody>
      </p:sp>
      <p:sp>
        <p:nvSpPr>
          <p:cNvPr id="29" name="Title 1"/>
          <p:cNvSpPr txBox="1">
            <a:spLocks/>
          </p:cNvSpPr>
          <p:nvPr userDrawn="1"/>
        </p:nvSpPr>
        <p:spPr>
          <a:xfrm>
            <a:off x="377534" y="3187700"/>
            <a:ext cx="6714746" cy="1470025"/>
          </a:xfrm>
          <a:prstGeom prst="rect">
            <a:avLst/>
          </a:prstGeom>
        </p:spPr>
        <p:txBody>
          <a:bodyPr>
            <a:normAutofit/>
          </a:bodyPr>
          <a:lstStyle>
            <a:lvl1pPr algn="l" defTabSz="914400" rtl="0" eaLnBrk="1" latinLnBrk="0" hangingPunct="1">
              <a:lnSpc>
                <a:spcPct val="100000"/>
              </a:lnSpc>
              <a:spcBef>
                <a:spcPct val="0"/>
              </a:spcBef>
              <a:buNone/>
              <a:defRPr sz="4000" kern="1200">
                <a:solidFill>
                  <a:schemeClr val="bg1"/>
                </a:solidFill>
                <a:latin typeface="Arial" panose="020B0604020202020204" pitchFamily="34" charset="0"/>
                <a:ea typeface="+mj-ea"/>
                <a:cs typeface="Arial" panose="020B0604020202020204" pitchFamily="34"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3303741846"/>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29270"/>
          <a:stretch/>
        </p:blipFill>
        <p:spPr>
          <a:xfrm>
            <a:off x="-54053" y="1771"/>
            <a:ext cx="7276165" cy="6856229"/>
          </a:xfrm>
          <a:prstGeom prst="rect">
            <a:avLst/>
          </a:prstGeom>
          <a:noFill/>
          <a:ln>
            <a:noFill/>
          </a:ln>
        </p:spPr>
      </p:pic>
      <p:sp>
        <p:nvSpPr>
          <p:cNvPr id="8" name="Right Triangle 7"/>
          <p:cNvSpPr/>
          <p:nvPr userDrawn="1"/>
        </p:nvSpPr>
        <p:spPr>
          <a:xfrm flipH="1">
            <a:off x="6119664" y="4286960"/>
            <a:ext cx="3024336" cy="25710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userDrawn="1"/>
        </p:nvSpPr>
        <p:spPr>
          <a:xfrm>
            <a:off x="4499992" y="1771"/>
            <a:ext cx="4646388" cy="6883613"/>
          </a:xfrm>
          <a:prstGeom prst="rect">
            <a:avLst/>
          </a:prstGeom>
          <a:solidFill>
            <a:srgbClr val="0096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2"/>
          <p:cNvSpPr txBox="1">
            <a:spLocks/>
          </p:cNvSpPr>
          <p:nvPr userDrawn="1"/>
        </p:nvSpPr>
        <p:spPr>
          <a:xfrm>
            <a:off x="4865507" y="2276872"/>
            <a:ext cx="3600400" cy="129614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000" dirty="0" smtClean="0">
                <a:solidFill>
                  <a:schemeClr val="bg1"/>
                </a:solidFill>
                <a:latin typeface="Arial" panose="020B0604020202020204" pitchFamily="34" charset="0"/>
                <a:ea typeface="+mn-ea"/>
                <a:cs typeface="Arial" panose="020B0604020202020204" pitchFamily="34" charset="0"/>
              </a:rPr>
              <a:t>Thank</a:t>
            </a:r>
            <a:r>
              <a:rPr lang="en-GB" sz="4000" baseline="0" dirty="0" smtClean="0">
                <a:solidFill>
                  <a:schemeClr val="bg1"/>
                </a:solidFill>
                <a:latin typeface="Arial" panose="020B0604020202020204" pitchFamily="34" charset="0"/>
                <a:ea typeface="+mn-ea"/>
                <a:cs typeface="Arial" panose="020B0604020202020204" pitchFamily="34" charset="0"/>
              </a:rPr>
              <a:t> you</a:t>
            </a:r>
            <a:endParaRPr lang="en-GB" sz="4000" dirty="0" smtClean="0">
              <a:solidFill>
                <a:schemeClr val="bg1"/>
              </a:solidFill>
              <a:latin typeface="Arial" panose="020B0604020202020204" pitchFamily="34" charset="0"/>
              <a:ea typeface="+mn-ea"/>
              <a:cs typeface="Arial" panose="020B0604020202020204" pitchFamily="34" charset="0"/>
            </a:endParaRPr>
          </a:p>
          <a:p>
            <a:pPr algn="l"/>
            <a:r>
              <a:rPr lang="en-GB" sz="2400" b="0" dirty="0" smtClean="0">
                <a:solidFill>
                  <a:schemeClr val="bg1"/>
                </a:solidFill>
                <a:latin typeface="Arial" panose="020B0604020202020204" pitchFamily="34" charset="0"/>
                <a:ea typeface="+mn-ea"/>
                <a:cs typeface="Arial" panose="020B0604020202020204" pitchFamily="34" charset="0"/>
              </a:rPr>
              <a:t>www.cedefop.europa.eu</a:t>
            </a:r>
            <a:endParaRPr lang="en-GB" sz="2400" b="0" dirty="0">
              <a:solidFill>
                <a:schemeClr val="bg1"/>
              </a:solidFill>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11332" y="4948452"/>
            <a:ext cx="496772" cy="496772"/>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659404" y="4948452"/>
            <a:ext cx="496772" cy="496772"/>
          </a:xfrm>
          <a:prstGeom prst="rect">
            <a:avLst/>
          </a:prstGeom>
        </p:spPr>
      </p:pic>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307476" y="4948452"/>
            <a:ext cx="496772" cy="496772"/>
          </a:xfrm>
          <a:prstGeom prst="rect">
            <a:avLst/>
          </a:prstGeom>
        </p:spPr>
      </p:pic>
      <p:sp>
        <p:nvSpPr>
          <p:cNvPr id="14" name="Title 2"/>
          <p:cNvSpPr txBox="1">
            <a:spLocks/>
          </p:cNvSpPr>
          <p:nvPr userDrawn="1"/>
        </p:nvSpPr>
        <p:spPr>
          <a:xfrm>
            <a:off x="4921871" y="4437112"/>
            <a:ext cx="3600400" cy="5113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000" dirty="0" smtClean="0">
                <a:solidFill>
                  <a:schemeClr val="bg1"/>
                </a:solidFill>
                <a:latin typeface="Arial" panose="020B0604020202020204" pitchFamily="34" charset="0"/>
                <a:ea typeface="+mn-ea"/>
                <a:cs typeface="Arial" panose="020B0604020202020204" pitchFamily="34" charset="0"/>
              </a:rPr>
              <a:t>Follow us on social media:</a:t>
            </a:r>
            <a:endParaRPr lang="en-GB" sz="2000" b="0" dirty="0">
              <a:solidFill>
                <a:schemeClr val="bg1"/>
              </a:solidFill>
              <a:latin typeface="Arial" panose="020B0604020202020204" pitchFamily="34" charset="0"/>
              <a:cs typeface="Arial" panose="020B0604020202020204" pitchFamily="34" charset="0"/>
            </a:endParaRPr>
          </a:p>
        </p:txBody>
      </p:sp>
      <p:sp>
        <p:nvSpPr>
          <p:cNvPr id="15" name="Rectangle 14"/>
          <p:cNvSpPr/>
          <p:nvPr userDrawn="1"/>
        </p:nvSpPr>
        <p:spPr>
          <a:xfrm>
            <a:off x="3419872" y="1771"/>
            <a:ext cx="466742" cy="6856229"/>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flipH="1">
            <a:off x="6119664" y="4314344"/>
            <a:ext cx="3024336" cy="25710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userDrawn="1"/>
        </p:nvSpPr>
        <p:spPr>
          <a:xfrm>
            <a:off x="3886614" y="0"/>
            <a:ext cx="406027" cy="6858000"/>
          </a:xfrm>
          <a:prstGeom prst="rect">
            <a:avLst/>
          </a:prstGeom>
          <a:solidFill>
            <a:srgbClr val="0E419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userDrawn="1"/>
        </p:nvSpPr>
        <p:spPr>
          <a:xfrm>
            <a:off x="4085290" y="-6591"/>
            <a:ext cx="414702" cy="6858000"/>
          </a:xfrm>
          <a:prstGeom prst="rect">
            <a:avLst/>
          </a:prstGeom>
          <a:solidFill>
            <a:srgbClr val="0096D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3" descr="H:\Area_CID\00 Common\IMAGE BANK\Photos\Resources\Logos\Cedefop\2008-today\EN\V2\JPG_PNG\V2_RGB_72_EN.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308304" y="6021288"/>
            <a:ext cx="2016224" cy="672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644448"/>
      </p:ext>
    </p:extLst>
  </p:cSld>
  <p:clrMap bg1="lt1" tx1="dk1" bg2="lt2" tx2="dk2" accent1="accent1" accent2="accent2" accent3="accent3" accent4="accent4" accent5="accent5" accent6="accent6" hlink="hlink" folHlink="folHlink"/>
  <p:sldLayoutIdLst>
    <p:sldLayoutId id="214748365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94" name="Group 93"/>
          <p:cNvGrpSpPr/>
          <p:nvPr userDrawn="1"/>
        </p:nvGrpSpPr>
        <p:grpSpPr>
          <a:xfrm>
            <a:off x="2212937" y="6517826"/>
            <a:ext cx="6247495" cy="64027"/>
            <a:chOff x="-4475" y="6751484"/>
            <a:chExt cx="9160962" cy="130813"/>
          </a:xfrm>
        </p:grpSpPr>
        <p:sp>
          <p:nvSpPr>
            <p:cNvPr id="95" name="Rectangle 94"/>
            <p:cNvSpPr/>
            <p:nvPr/>
          </p:nvSpPr>
          <p:spPr>
            <a:xfrm>
              <a:off x="-4475" y="6751485"/>
              <a:ext cx="9160962" cy="128108"/>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6" name="Group 95"/>
            <p:cNvGrpSpPr/>
            <p:nvPr userDrawn="1"/>
          </p:nvGrpSpPr>
          <p:grpSpPr>
            <a:xfrm>
              <a:off x="896786" y="6751484"/>
              <a:ext cx="7586765" cy="130813"/>
              <a:chOff x="896786" y="6751484"/>
              <a:chExt cx="7586765" cy="130813"/>
            </a:xfrm>
          </p:grpSpPr>
          <p:sp>
            <p:nvSpPr>
              <p:cNvPr id="97" name="Rectangle 96"/>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104" name="Picture 2" descr="H:\Area_CID\00 Common\IMAGE BANK\Photos\Resources\Logos\Cedefop\2008-today\Logo no lines\H2_CMYK_EN_no lines.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7544" y="6428382"/>
            <a:ext cx="1619250" cy="238125"/>
          </a:xfrm>
          <a:prstGeom prst="rect">
            <a:avLst/>
          </a:prstGeom>
          <a:noFill/>
          <a:extLst>
            <a:ext uri="{909E8E84-426E-40DD-AFC4-6F175D3DCCD1}">
              <a14:hiddenFill xmlns:a14="http://schemas.microsoft.com/office/drawing/2010/main">
                <a:solidFill>
                  <a:srgbClr val="FFFFFF"/>
                </a:solidFill>
              </a14:hiddenFill>
            </a:ext>
          </a:extLst>
        </p:spPr>
      </p:pic>
      <p:sp>
        <p:nvSpPr>
          <p:cNvPr id="105" name="Title 1"/>
          <p:cNvSpPr txBox="1">
            <a:spLocks/>
          </p:cNvSpPr>
          <p:nvPr userDrawn="1"/>
        </p:nvSpPr>
        <p:spPr>
          <a:xfrm>
            <a:off x="457200" y="418654"/>
            <a:ext cx="2242592" cy="562074"/>
          </a:xfrm>
          <a:prstGeom prst="rect">
            <a:avLst/>
          </a:prstGeom>
        </p:spPr>
        <p:txBody>
          <a:bodyPr>
            <a:normAutofit/>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dirty="0"/>
          </a:p>
        </p:txBody>
      </p:sp>
      <p:sp>
        <p:nvSpPr>
          <p:cNvPr id="109" name="Title 1"/>
          <p:cNvSpPr txBox="1">
            <a:spLocks/>
          </p:cNvSpPr>
          <p:nvPr userDrawn="1"/>
        </p:nvSpPr>
        <p:spPr>
          <a:xfrm>
            <a:off x="2710223" y="418654"/>
            <a:ext cx="2242592" cy="562074"/>
          </a:xfrm>
          <a:prstGeom prst="rect">
            <a:avLst/>
          </a:prstGeom>
        </p:spPr>
        <p:txBody>
          <a:bodyPr>
            <a:normAutofit/>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dirty="0">
              <a:solidFill>
                <a:schemeClr val="tx1"/>
              </a:solidFill>
            </a:endParaRPr>
          </a:p>
        </p:txBody>
      </p:sp>
      <p:sp>
        <p:nvSpPr>
          <p:cNvPr id="110" name="Content Placeholder 2"/>
          <p:cNvSpPr txBox="1">
            <a:spLocks/>
          </p:cNvSpPr>
          <p:nvPr userDrawn="1"/>
        </p:nvSpPr>
        <p:spPr>
          <a:xfrm>
            <a:off x="467543" y="1155553"/>
            <a:ext cx="8346847"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smtClean="0"/>
          </a:p>
        </p:txBody>
      </p:sp>
      <p:sp>
        <p:nvSpPr>
          <p:cNvPr id="113" name="Slide Number Placeholder 5"/>
          <p:cNvSpPr>
            <a:spLocks noGrp="1"/>
          </p:cNvSpPr>
          <p:nvPr>
            <p:ph type="sldNum" sz="quarter" idx="4"/>
          </p:nvPr>
        </p:nvSpPr>
        <p:spPr>
          <a:xfrm>
            <a:off x="8388424" y="6364881"/>
            <a:ext cx="568524"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3694383844"/>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www.facebook.com/Refernet.is/" TargetMode="External"/><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hyperlink" Target="https://twitter.com/DutchReferNet" TargetMode="External"/><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65.jpeg"/><Relationship Id="rId4" Type="http://schemas.openxmlformats.org/officeDocument/2006/relationships/image" Target="../media/image64.jpe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JsWeSOtQ54E&amp;feature=youtu.be"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bibb.de/veroeffentlichungen/en/publication/download/9010"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hyperlink" Target="https://www.refernet.es/docs/default-source/informesactividades/informe_nacional_2016_es.pdf"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s-ES" dirty="0" smtClean="0"/>
              <a:t>				Maite Santos</a:t>
            </a:r>
            <a:endParaRPr lang="en-GB" dirty="0"/>
          </a:p>
        </p:txBody>
      </p:sp>
      <p:sp>
        <p:nvSpPr>
          <p:cNvPr id="4" name="Title 3"/>
          <p:cNvSpPr>
            <a:spLocks noGrp="1"/>
          </p:cNvSpPr>
          <p:nvPr>
            <p:ph type="ctrTitle"/>
          </p:nvPr>
        </p:nvSpPr>
        <p:spPr/>
        <p:txBody>
          <a:bodyPr>
            <a:normAutofit fontScale="90000"/>
          </a:bodyPr>
          <a:lstStyle/>
          <a:p>
            <a:r>
              <a:rPr lang="es-ES" dirty="0" smtClean="0"/>
              <a:t>ReferNet </a:t>
            </a:r>
            <a:r>
              <a:rPr lang="es-ES" dirty="0" err="1" smtClean="0"/>
              <a:t>Plenary</a:t>
            </a:r>
            <a:r>
              <a:rPr lang="es-ES" dirty="0" smtClean="0"/>
              <a:t> meeting 2018 </a:t>
            </a:r>
            <a:br>
              <a:rPr lang="es-ES" dirty="0" smtClean="0"/>
            </a:br>
            <a:r>
              <a:rPr lang="es-ES" dirty="0" smtClean="0"/>
              <a:t>21-23 </a:t>
            </a:r>
            <a:r>
              <a:rPr lang="es-ES" dirty="0" err="1" smtClean="0"/>
              <a:t>November</a:t>
            </a:r>
            <a:r>
              <a:rPr lang="es-ES" dirty="0" smtClean="0"/>
              <a:t> 2018		</a:t>
            </a:r>
            <a:endParaRPr lang="en-GB" dirty="0"/>
          </a:p>
        </p:txBody>
      </p:sp>
    </p:spTree>
    <p:extLst>
      <p:ext uri="{BB962C8B-B14F-4D97-AF65-F5344CB8AC3E}">
        <p14:creationId xmlns:p14="http://schemas.microsoft.com/office/powerpoint/2010/main" val="3625580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859217" cy="922114"/>
          </a:xfrm>
        </p:spPr>
        <p:txBody>
          <a:bodyPr>
            <a:normAutofit fontScale="90000"/>
          </a:bodyPr>
          <a:lstStyle/>
          <a:p>
            <a:r>
              <a:rPr lang="es-ES" dirty="0" err="1"/>
              <a:t>Visibility</a:t>
            </a:r>
            <a:r>
              <a:rPr lang="es-ES" dirty="0"/>
              <a:t> </a:t>
            </a:r>
            <a:r>
              <a:rPr lang="es-ES" dirty="0" err="1"/>
              <a:t>survey</a:t>
            </a:r>
            <a:r>
              <a:rPr lang="es-ES" dirty="0"/>
              <a:t> 2014-17: </a:t>
            </a:r>
            <a:r>
              <a:rPr lang="es-ES" dirty="0" err="1"/>
              <a:t>Observing</a:t>
            </a:r>
            <a:r>
              <a:rPr lang="es-ES" dirty="0"/>
              <a:t> </a:t>
            </a:r>
            <a:r>
              <a:rPr lang="es-ES" dirty="0" err="1"/>
              <a:t>trends</a:t>
            </a:r>
            <a:r>
              <a:rPr lang="es-ES" dirty="0"/>
              <a:t> and </a:t>
            </a:r>
            <a:r>
              <a:rPr lang="es-ES" dirty="0" err="1"/>
              <a:t>sharing</a:t>
            </a:r>
            <a:r>
              <a:rPr lang="es-ES" dirty="0"/>
              <a:t> </a:t>
            </a:r>
            <a:r>
              <a:rPr lang="es-ES" dirty="0" err="1"/>
              <a:t>practices</a:t>
            </a:r>
            <a:r>
              <a:rPr lang="es-ES" dirty="0"/>
              <a:t/>
            </a:r>
            <a:br>
              <a:rPr lang="es-ES" dirty="0"/>
            </a:br>
            <a:endParaRPr lang="en-GB"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91880" y="2996953"/>
            <a:ext cx="5173200" cy="3435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827584" y="1772816"/>
            <a:ext cx="4572000" cy="1384995"/>
          </a:xfrm>
          <a:prstGeom prst="rect">
            <a:avLst/>
          </a:prstGeom>
        </p:spPr>
        <p:txBody>
          <a:bodyPr>
            <a:spAutoFit/>
          </a:bodyPr>
          <a:lstStyle/>
          <a:p>
            <a:pPr marL="285750" indent="-285750">
              <a:buFont typeface="Arial" panose="020B0604020202020204" pitchFamily="34" charset="0"/>
              <a:buChar char="•"/>
            </a:pPr>
            <a:r>
              <a:rPr lang="en-GB" sz="2800" b="1" dirty="0"/>
              <a:t>Trends from 2014-17 </a:t>
            </a:r>
          </a:p>
          <a:p>
            <a:pPr marL="285750" indent="-285750">
              <a:buFont typeface="Arial" panose="020B0604020202020204" pitchFamily="34" charset="0"/>
              <a:buChar char="•"/>
            </a:pPr>
            <a:r>
              <a:rPr lang="en-GB" sz="2800" b="1" dirty="0"/>
              <a:t>Inspiring practices</a:t>
            </a:r>
          </a:p>
          <a:p>
            <a:pPr marL="285750" indent="-285750">
              <a:buFont typeface="Arial" panose="020B0604020202020204" pitchFamily="34" charset="0"/>
              <a:buChar char="•"/>
            </a:pPr>
            <a:r>
              <a:rPr lang="en-GB" sz="2800" b="1" dirty="0"/>
              <a:t>Learning from each other</a:t>
            </a:r>
          </a:p>
        </p:txBody>
      </p:sp>
    </p:spTree>
    <p:extLst>
      <p:ext uri="{BB962C8B-B14F-4D97-AF65-F5344CB8AC3E}">
        <p14:creationId xmlns:p14="http://schemas.microsoft.com/office/powerpoint/2010/main" val="388141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dirty="0" err="1" smtClean="0"/>
              <a:t>Visibility</a:t>
            </a:r>
            <a:r>
              <a:rPr lang="es-ES" dirty="0" smtClean="0"/>
              <a:t> </a:t>
            </a:r>
            <a:r>
              <a:rPr lang="es-ES" dirty="0" err="1" smtClean="0"/>
              <a:t>actions</a:t>
            </a:r>
            <a:endParaRPr lang="en-GB" dirty="0">
              <a:solidFill>
                <a:schemeClr val="tx1"/>
              </a:solidFill>
            </a:endParaRPr>
          </a:p>
        </p:txBody>
      </p:sp>
      <p:sp>
        <p:nvSpPr>
          <p:cNvPr id="17" name="Content Placeholder 16"/>
          <p:cNvSpPr>
            <a:spLocks noGrp="1"/>
          </p:cNvSpPr>
          <p:nvPr>
            <p:ph idx="1"/>
          </p:nvPr>
        </p:nvSpPr>
        <p:spPr>
          <a:xfrm>
            <a:off x="467543" y="1155553"/>
            <a:ext cx="8346847" cy="4505695"/>
          </a:xfrm>
        </p:spPr>
        <p:txBody>
          <a:bodyPr>
            <a:normAutofit/>
          </a:bodyPr>
          <a:lstStyle/>
          <a:p>
            <a:endParaRPr lang="en-GB" dirty="0" smtClean="0"/>
          </a:p>
          <a:p>
            <a:pPr marL="342900" indent="-342900">
              <a:buFont typeface="Arial" panose="020B0604020202020204" pitchFamily="34" charset="0"/>
              <a:buChar char="•"/>
            </a:pPr>
            <a:r>
              <a:rPr lang="es-ES" dirty="0" err="1" smtClean="0"/>
              <a:t>Continuous</a:t>
            </a:r>
            <a:r>
              <a:rPr lang="es-ES" dirty="0" smtClean="0"/>
              <a:t> </a:t>
            </a:r>
            <a:r>
              <a:rPr lang="es-ES" dirty="0" err="1" smtClean="0"/>
              <a:t>activity</a:t>
            </a:r>
            <a:r>
              <a:rPr lang="es-ES" dirty="0" smtClean="0"/>
              <a:t> – </a:t>
            </a:r>
            <a:r>
              <a:rPr lang="es-ES" dirty="0" err="1" smtClean="0"/>
              <a:t>all</a:t>
            </a:r>
            <a:r>
              <a:rPr lang="es-ES" dirty="0" smtClean="0"/>
              <a:t> </a:t>
            </a:r>
            <a:r>
              <a:rPr lang="es-ES" dirty="0" err="1" smtClean="0"/>
              <a:t>year</a:t>
            </a:r>
            <a:r>
              <a:rPr lang="es-ES" dirty="0" smtClean="0"/>
              <a:t> </a:t>
            </a:r>
            <a:endParaRPr lang="es-ES" dirty="0"/>
          </a:p>
          <a:p>
            <a:pPr marL="342900" indent="-342900">
              <a:buFont typeface="Arial" panose="020B0604020202020204" pitchFamily="34" charset="0"/>
              <a:buChar char="•"/>
            </a:pPr>
            <a:r>
              <a:rPr lang="es-ES" dirty="0" err="1" smtClean="0"/>
              <a:t>Partners</a:t>
            </a:r>
            <a:r>
              <a:rPr lang="es-ES" dirty="0" smtClean="0"/>
              <a:t> </a:t>
            </a:r>
            <a:r>
              <a:rPr lang="es-ES" dirty="0" err="1" smtClean="0"/>
              <a:t>act</a:t>
            </a:r>
            <a:r>
              <a:rPr lang="es-ES" dirty="0" smtClean="0"/>
              <a:t> as </a:t>
            </a:r>
            <a:r>
              <a:rPr lang="es-ES" dirty="0" err="1" smtClean="0"/>
              <a:t>multipliers</a:t>
            </a:r>
            <a:r>
              <a:rPr lang="es-ES" dirty="0" smtClean="0"/>
              <a:t> and </a:t>
            </a:r>
            <a:r>
              <a:rPr lang="es-ES" dirty="0" err="1" smtClean="0"/>
              <a:t>dissemination</a:t>
            </a:r>
            <a:r>
              <a:rPr lang="es-ES" dirty="0" smtClean="0"/>
              <a:t> </a:t>
            </a:r>
            <a:r>
              <a:rPr lang="es-ES" dirty="0" err="1" smtClean="0"/>
              <a:t>channels</a:t>
            </a:r>
            <a:endParaRPr lang="es-ES" dirty="0" smtClean="0"/>
          </a:p>
          <a:p>
            <a:pPr marL="342900" indent="-342900">
              <a:buFont typeface="Arial" panose="020B0604020202020204" pitchFamily="34" charset="0"/>
              <a:buChar char="•"/>
            </a:pPr>
            <a:r>
              <a:rPr lang="es-ES" dirty="0" err="1"/>
              <a:t>Raising</a:t>
            </a:r>
            <a:r>
              <a:rPr lang="es-ES" dirty="0"/>
              <a:t> the </a:t>
            </a:r>
            <a:r>
              <a:rPr lang="es-ES" dirty="0" err="1"/>
              <a:t>visibility</a:t>
            </a:r>
            <a:r>
              <a:rPr lang="es-ES" dirty="0"/>
              <a:t> of VET</a:t>
            </a:r>
          </a:p>
          <a:p>
            <a:pPr marL="342900" indent="-342900">
              <a:buFont typeface="Arial" panose="020B0604020202020204" pitchFamily="34" charset="0"/>
              <a:buChar char="•"/>
            </a:pPr>
            <a:r>
              <a:rPr lang="es-ES" dirty="0" err="1" smtClean="0"/>
              <a:t>Customisation</a:t>
            </a:r>
            <a:r>
              <a:rPr lang="es-ES" dirty="0" smtClean="0"/>
              <a:t> at </a:t>
            </a:r>
            <a:r>
              <a:rPr lang="es-ES" dirty="0" err="1" smtClean="0"/>
              <a:t>national</a:t>
            </a:r>
            <a:r>
              <a:rPr lang="es-ES" dirty="0" smtClean="0"/>
              <a:t> </a:t>
            </a:r>
            <a:r>
              <a:rPr lang="es-ES" dirty="0" err="1" smtClean="0"/>
              <a:t>level</a:t>
            </a:r>
            <a:endParaRPr lang="es-ES" dirty="0" smtClean="0"/>
          </a:p>
          <a:p>
            <a:pPr marL="342900" indent="-342900">
              <a:buFont typeface="Arial" panose="020B0604020202020204" pitchFamily="34" charset="0"/>
              <a:buChar char="•"/>
            </a:pPr>
            <a:r>
              <a:rPr lang="es-ES" dirty="0" err="1" smtClean="0"/>
              <a:t>Targeting</a:t>
            </a:r>
            <a:r>
              <a:rPr lang="es-ES" dirty="0" smtClean="0"/>
              <a:t> </a:t>
            </a:r>
            <a:r>
              <a:rPr lang="es-ES" dirty="0" err="1" smtClean="0"/>
              <a:t>various</a:t>
            </a:r>
            <a:r>
              <a:rPr lang="es-ES" dirty="0" smtClean="0"/>
              <a:t> </a:t>
            </a:r>
            <a:r>
              <a:rPr lang="es-ES" dirty="0" err="1" smtClean="0"/>
              <a:t>audiences</a:t>
            </a:r>
            <a:endParaRPr lang="es-ES" dirty="0" smtClean="0"/>
          </a:p>
          <a:p>
            <a:pPr marL="342900" indent="-342900">
              <a:buFont typeface="Arial" panose="020B0604020202020204" pitchFamily="34" charset="0"/>
              <a:buChar char="•"/>
            </a:pPr>
            <a:endParaRPr lang="es-ES" dirty="0" smtClean="0"/>
          </a:p>
        </p:txBody>
      </p:sp>
      <p:sp>
        <p:nvSpPr>
          <p:cNvPr id="18" name="Slide Number Placeholder 5"/>
          <p:cNvSpPr>
            <a:spLocks noGrp="1"/>
          </p:cNvSpPr>
          <p:nvPr>
            <p:ph type="sldNum" sz="quarter" idx="4"/>
          </p:nvPr>
        </p:nvSpPr>
        <p:spPr>
          <a:xfrm>
            <a:off x="8532000" y="6346800"/>
            <a:ext cx="405408"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r>
              <a:rPr lang="en-GB" dirty="0" smtClean="0"/>
              <a:t>1</a:t>
            </a:r>
            <a:endParaRPr lang="en-GB" dirty="0"/>
          </a:p>
        </p:txBody>
      </p:sp>
    </p:spTree>
    <p:extLst>
      <p:ext uri="{BB962C8B-B14F-4D97-AF65-F5344CB8AC3E}">
        <p14:creationId xmlns:p14="http://schemas.microsoft.com/office/powerpoint/2010/main" val="237368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Effect transition="in" filter="fade">
                                      <p:cBhvr>
                                        <p:cTn id="7" dur="500"/>
                                        <p:tgtEl>
                                          <p:spTgt spid="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fade">
                                      <p:cBhvr>
                                        <p:cTn id="12" dur="500"/>
                                        <p:tgtEl>
                                          <p:spTgt spid="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animEffect transition="in" filter="fade">
                                      <p:cBhvr>
                                        <p:cTn id="17" dur="500"/>
                                        <p:tgtEl>
                                          <p:spTgt spid="1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4" end="4"/>
                                            </p:txEl>
                                          </p:spTgt>
                                        </p:tgtEl>
                                        <p:attrNameLst>
                                          <p:attrName>style.visibility</p:attrName>
                                        </p:attrNameLst>
                                      </p:cBhvr>
                                      <p:to>
                                        <p:strVal val="visible"/>
                                      </p:to>
                                    </p:set>
                                    <p:animEffect transition="in" filter="fade">
                                      <p:cBhvr>
                                        <p:cTn id="22" dur="500"/>
                                        <p:tgtEl>
                                          <p:spTgt spid="1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xEl>
                                              <p:pRg st="5" end="5"/>
                                            </p:txEl>
                                          </p:spTgt>
                                        </p:tgtEl>
                                        <p:attrNameLst>
                                          <p:attrName>style.visibility</p:attrName>
                                        </p:attrNameLst>
                                      </p:cBhvr>
                                      <p:to>
                                        <p:strVal val="visible"/>
                                      </p:to>
                                    </p:set>
                                    <p:animEffect transition="in" filter="fade">
                                      <p:cBhvr>
                                        <p:cTn id="27" dur="500"/>
                                        <p:tgtEl>
                                          <p:spTgt spid="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715201" cy="634082"/>
          </a:xfrm>
        </p:spPr>
        <p:txBody>
          <a:bodyPr>
            <a:normAutofit fontScale="90000"/>
          </a:bodyPr>
          <a:lstStyle/>
          <a:p>
            <a:r>
              <a:rPr lang="en-GB" dirty="0"/>
              <a:t>Visibility </a:t>
            </a:r>
            <a:r>
              <a:rPr lang="en-GB" dirty="0" smtClean="0"/>
              <a:t>survey</a:t>
            </a:r>
            <a:r>
              <a:rPr lang="en-GB" dirty="0"/>
              <a:t/>
            </a:r>
            <a:br>
              <a:rPr lang="en-GB" dirty="0"/>
            </a:br>
            <a:endParaRPr lang="en-GB" dirty="0"/>
          </a:p>
        </p:txBody>
      </p:sp>
      <p:sp>
        <p:nvSpPr>
          <p:cNvPr id="3" name="Content Placeholder 2"/>
          <p:cNvSpPr>
            <a:spLocks noGrp="1"/>
          </p:cNvSpPr>
          <p:nvPr>
            <p:ph idx="1"/>
          </p:nvPr>
        </p:nvSpPr>
        <p:spPr>
          <a:xfrm>
            <a:off x="467543" y="1412776"/>
            <a:ext cx="8346847" cy="4320480"/>
          </a:xfrm>
        </p:spPr>
        <p:txBody>
          <a:bodyPr>
            <a:normAutofit/>
          </a:bodyPr>
          <a:lstStyle/>
          <a:p>
            <a:pPr marL="342900" indent="-342900">
              <a:buFont typeface="Arial" panose="020B0604020202020204" pitchFamily="34" charset="0"/>
              <a:buChar char="•"/>
            </a:pPr>
            <a:r>
              <a:rPr lang="es-ES" dirty="0" err="1" smtClean="0"/>
              <a:t>Annex</a:t>
            </a:r>
            <a:r>
              <a:rPr lang="es-ES" dirty="0" smtClean="0"/>
              <a:t> </a:t>
            </a:r>
            <a:r>
              <a:rPr lang="es-ES" dirty="0"/>
              <a:t>of the </a:t>
            </a:r>
            <a:r>
              <a:rPr lang="es-ES" dirty="0" err="1"/>
              <a:t>financial</a:t>
            </a:r>
            <a:r>
              <a:rPr lang="es-ES" dirty="0"/>
              <a:t> </a:t>
            </a:r>
            <a:r>
              <a:rPr lang="es-ES" dirty="0" err="1"/>
              <a:t>report</a:t>
            </a:r>
            <a:r>
              <a:rPr lang="es-ES" dirty="0"/>
              <a:t> at the </a:t>
            </a:r>
            <a:r>
              <a:rPr lang="es-ES" dirty="0" err="1"/>
              <a:t>end</a:t>
            </a:r>
            <a:r>
              <a:rPr lang="es-ES" dirty="0"/>
              <a:t> of the </a:t>
            </a:r>
            <a:r>
              <a:rPr lang="es-ES" dirty="0" err="1"/>
              <a:t>year</a:t>
            </a:r>
            <a:endParaRPr lang="en-GB" dirty="0"/>
          </a:p>
          <a:p>
            <a:pPr marL="342900" indent="-342900">
              <a:buFont typeface="Arial" panose="020B0604020202020204" pitchFamily="34" charset="0"/>
              <a:buChar char="•"/>
            </a:pPr>
            <a:r>
              <a:rPr lang="en-GB" dirty="0" smtClean="0"/>
              <a:t>30 Respondents – Survey monkey</a:t>
            </a:r>
          </a:p>
          <a:p>
            <a:pPr marL="342900" indent="-342900">
              <a:buFont typeface="Arial" panose="020B0604020202020204" pitchFamily="34" charset="0"/>
              <a:buChar char="•"/>
            </a:pPr>
            <a:r>
              <a:rPr lang="es-ES" dirty="0" err="1"/>
              <a:t>Five</a:t>
            </a:r>
            <a:r>
              <a:rPr lang="es-ES" dirty="0"/>
              <a:t> </a:t>
            </a:r>
            <a:r>
              <a:rPr lang="es-ES" dirty="0" err="1"/>
              <a:t>actions</a:t>
            </a:r>
            <a:r>
              <a:rPr lang="es-ES" dirty="0"/>
              <a:t>:</a:t>
            </a:r>
          </a:p>
          <a:p>
            <a:pPr marL="1085850" lvl="1" indent="-342900">
              <a:buFont typeface="Arial" panose="020B0604020202020204" pitchFamily="34" charset="0"/>
              <a:buChar char="•"/>
            </a:pPr>
            <a:r>
              <a:rPr lang="es-ES" dirty="0" err="1"/>
              <a:t>National</a:t>
            </a:r>
            <a:r>
              <a:rPr lang="es-ES" dirty="0"/>
              <a:t> </a:t>
            </a:r>
            <a:r>
              <a:rPr lang="es-ES" dirty="0" err="1"/>
              <a:t>websites</a:t>
            </a:r>
            <a:endParaRPr lang="es-ES" dirty="0"/>
          </a:p>
          <a:p>
            <a:pPr marL="1085850" lvl="1" indent="-342900">
              <a:buFont typeface="Arial" panose="020B0604020202020204" pitchFamily="34" charset="0"/>
              <a:buChar char="•"/>
            </a:pPr>
            <a:r>
              <a:rPr lang="es-ES" dirty="0"/>
              <a:t>Social media</a:t>
            </a:r>
          </a:p>
          <a:p>
            <a:pPr marL="1085850" lvl="1" indent="-342900">
              <a:buFont typeface="Arial" panose="020B0604020202020204" pitchFamily="34" charset="0"/>
              <a:buChar char="•"/>
            </a:pPr>
            <a:r>
              <a:rPr lang="es-ES" dirty="0" err="1"/>
              <a:t>Networking</a:t>
            </a:r>
            <a:r>
              <a:rPr lang="es-ES" dirty="0"/>
              <a:t> &amp; </a:t>
            </a:r>
            <a:r>
              <a:rPr lang="es-ES" dirty="0" err="1"/>
              <a:t>organisation</a:t>
            </a:r>
            <a:r>
              <a:rPr lang="es-ES" dirty="0"/>
              <a:t> of </a:t>
            </a:r>
            <a:r>
              <a:rPr lang="es-ES" dirty="0" err="1"/>
              <a:t>events</a:t>
            </a:r>
            <a:endParaRPr lang="es-ES" dirty="0"/>
          </a:p>
          <a:p>
            <a:pPr marL="1085850" lvl="1" indent="-342900">
              <a:buFont typeface="Arial" panose="020B0604020202020204" pitchFamily="34" charset="0"/>
              <a:buChar char="•"/>
            </a:pPr>
            <a:r>
              <a:rPr lang="es-ES" dirty="0" err="1"/>
              <a:t>Promotional</a:t>
            </a:r>
            <a:r>
              <a:rPr lang="es-ES" dirty="0"/>
              <a:t> material</a:t>
            </a:r>
          </a:p>
          <a:p>
            <a:pPr marL="1085850" lvl="1" indent="-342900">
              <a:buFont typeface="Arial" panose="020B0604020202020204" pitchFamily="34" charset="0"/>
              <a:buChar char="•"/>
            </a:pPr>
            <a:r>
              <a:rPr lang="es-ES" dirty="0" err="1"/>
              <a:t>Translation</a:t>
            </a: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00735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8219257" cy="778098"/>
          </a:xfrm>
        </p:spPr>
        <p:txBody>
          <a:bodyPr>
            <a:normAutofit fontScale="90000"/>
          </a:bodyPr>
          <a:lstStyle/>
          <a:p>
            <a:r>
              <a:rPr lang="en-GB" dirty="0"/>
              <a:t>Which channel have you used to promote </a:t>
            </a:r>
            <a:r>
              <a:rPr lang="en-GB" dirty="0" err="1"/>
              <a:t>Cedefop’s</a:t>
            </a:r>
            <a:r>
              <a:rPr lang="en-GB" dirty="0"/>
              <a:t> products and activities?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34629174"/>
              </p:ext>
            </p:extLst>
          </p:nvPr>
        </p:nvGraphicFramePr>
        <p:xfrm>
          <a:off x="323528" y="1844824"/>
          <a:ext cx="8345487" cy="3352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790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8075241" cy="634082"/>
          </a:xfrm>
        </p:spPr>
        <p:txBody>
          <a:bodyPr>
            <a:normAutofit fontScale="90000"/>
          </a:bodyPr>
          <a:lstStyle/>
          <a:p>
            <a:r>
              <a:rPr lang="es-ES" dirty="0" err="1" smtClean="0"/>
              <a:t>How</a:t>
            </a:r>
            <a:r>
              <a:rPr lang="es-ES" dirty="0" smtClean="0"/>
              <a:t> </a:t>
            </a:r>
            <a:r>
              <a:rPr lang="es-ES" dirty="0" err="1" smtClean="0"/>
              <a:t>have</a:t>
            </a:r>
            <a:r>
              <a:rPr lang="es-ES" dirty="0" smtClean="0"/>
              <a:t> </a:t>
            </a:r>
            <a:r>
              <a:rPr lang="es-ES" dirty="0" err="1" smtClean="0"/>
              <a:t>you</a:t>
            </a:r>
            <a:r>
              <a:rPr lang="es-ES" dirty="0" smtClean="0"/>
              <a:t> </a:t>
            </a:r>
            <a:r>
              <a:rPr lang="es-ES" dirty="0" err="1" smtClean="0"/>
              <a:t>promoted</a:t>
            </a:r>
            <a:r>
              <a:rPr lang="es-ES" dirty="0" smtClean="0"/>
              <a:t> ReferNet </a:t>
            </a:r>
            <a:r>
              <a:rPr lang="es-ES" dirty="0" err="1" smtClean="0"/>
              <a:t>activities</a:t>
            </a:r>
            <a:r>
              <a:rPr lang="es-ES" dirty="0" smtClean="0"/>
              <a:t>?</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94235484"/>
              </p:ext>
            </p:extLst>
          </p:nvPr>
        </p:nvGraphicFramePr>
        <p:xfrm>
          <a:off x="395536" y="1700808"/>
          <a:ext cx="8496175" cy="40014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360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dirty="0" err="1" smtClean="0"/>
              <a:t>National</a:t>
            </a:r>
            <a:r>
              <a:rPr lang="es-ES" dirty="0" smtClean="0"/>
              <a:t> </a:t>
            </a:r>
            <a:r>
              <a:rPr lang="es-ES" dirty="0" err="1" smtClean="0"/>
              <a:t>websites</a:t>
            </a:r>
            <a:endParaRPr lang="en-GB" dirty="0">
              <a:solidFill>
                <a:schemeClr val="tx1"/>
              </a:solidFill>
            </a:endParaRPr>
          </a:p>
        </p:txBody>
      </p:sp>
      <p:sp>
        <p:nvSpPr>
          <p:cNvPr id="17" name="Content Placeholder 16"/>
          <p:cNvSpPr>
            <a:spLocks noGrp="1"/>
          </p:cNvSpPr>
          <p:nvPr>
            <p:ph idx="1"/>
          </p:nvPr>
        </p:nvSpPr>
        <p:spPr>
          <a:xfrm>
            <a:off x="467543" y="1155553"/>
            <a:ext cx="8346847" cy="5081759"/>
          </a:xfrm>
        </p:spPr>
        <p:txBody>
          <a:bodyPr/>
          <a:lstStyle/>
          <a:p>
            <a:r>
              <a:rPr lang="es-ES" dirty="0" err="1" smtClean="0"/>
              <a:t>Which</a:t>
            </a:r>
            <a:r>
              <a:rPr lang="es-ES" dirty="0" smtClean="0"/>
              <a:t> </a:t>
            </a:r>
            <a:r>
              <a:rPr lang="es-ES" dirty="0" err="1" smtClean="0"/>
              <a:t>activity</a:t>
            </a:r>
            <a:r>
              <a:rPr lang="es-ES" dirty="0" smtClean="0"/>
              <a:t> </a:t>
            </a:r>
            <a:r>
              <a:rPr lang="es-ES" dirty="0" err="1" smtClean="0"/>
              <a:t>have</a:t>
            </a:r>
            <a:r>
              <a:rPr lang="es-ES" dirty="0" smtClean="0"/>
              <a:t> </a:t>
            </a:r>
            <a:r>
              <a:rPr lang="es-ES" dirty="0" err="1" smtClean="0"/>
              <a:t>you</a:t>
            </a:r>
            <a:r>
              <a:rPr lang="es-ES" dirty="0" smtClean="0"/>
              <a:t> </a:t>
            </a:r>
            <a:r>
              <a:rPr lang="es-ES" dirty="0" err="1" smtClean="0"/>
              <a:t>performed</a:t>
            </a:r>
            <a:r>
              <a:rPr lang="es-ES" dirty="0" smtClean="0"/>
              <a:t>?</a:t>
            </a:r>
            <a:endParaRPr lang="en-GB" dirty="0"/>
          </a:p>
          <a:p>
            <a:endParaRPr lang="en-GB" dirty="0"/>
          </a:p>
        </p:txBody>
      </p:sp>
      <p:sp>
        <p:nvSpPr>
          <p:cNvPr id="18" name="Slide Number Placeholder 5"/>
          <p:cNvSpPr>
            <a:spLocks noGrp="1"/>
          </p:cNvSpPr>
          <p:nvPr>
            <p:ph type="sldNum" sz="quarter" idx="4"/>
          </p:nvPr>
        </p:nvSpPr>
        <p:spPr>
          <a:xfrm>
            <a:off x="8532000" y="6346800"/>
            <a:ext cx="405408"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endParaRPr lang="en-GB" dirty="0"/>
          </a:p>
        </p:txBody>
      </p:sp>
      <p:graphicFrame>
        <p:nvGraphicFramePr>
          <p:cNvPr id="6" name="Chart 5"/>
          <p:cNvGraphicFramePr>
            <a:graphicFrameLocks/>
          </p:cNvGraphicFramePr>
          <p:nvPr>
            <p:extLst>
              <p:ext uri="{D42A27DB-BD31-4B8C-83A1-F6EECF244321}">
                <p14:modId xmlns:p14="http://schemas.microsoft.com/office/powerpoint/2010/main" val="2190614967"/>
              </p:ext>
            </p:extLst>
          </p:nvPr>
        </p:nvGraphicFramePr>
        <p:xfrm>
          <a:off x="1619672" y="1772816"/>
          <a:ext cx="6192688" cy="43204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3865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National websites</a:t>
            </a:r>
            <a:endParaRPr lang="en-GB" dirty="0"/>
          </a:p>
        </p:txBody>
      </p:sp>
      <p:pic>
        <p:nvPicPr>
          <p:cNvPr id="921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3212976"/>
            <a:ext cx="4752528" cy="2773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1" y="980728"/>
            <a:ext cx="5470517" cy="2073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4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fade">
                                      <p:cBhvr>
                                        <p:cTn id="7" dur="500"/>
                                        <p:tgtEl>
                                          <p:spTgt spid="92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9"/>
                                        </p:tgtEl>
                                        <p:attrNameLst>
                                          <p:attrName>style.visibility</p:attrName>
                                        </p:attrNameLst>
                                      </p:cBhvr>
                                      <p:to>
                                        <p:strVal val="visible"/>
                                      </p:to>
                                    </p:set>
                                    <p:animEffect transition="in" filter="fade">
                                      <p:cBhvr>
                                        <p:cTn id="12"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smtClean="0"/>
              <a:t>National</a:t>
            </a:r>
            <a:r>
              <a:rPr lang="es-ES" dirty="0" smtClean="0"/>
              <a:t> </a:t>
            </a:r>
            <a:r>
              <a:rPr lang="es-ES" dirty="0" err="1" smtClean="0"/>
              <a:t>websites</a:t>
            </a:r>
            <a:endParaRPr lang="en-GB" dirty="0"/>
          </a:p>
        </p:txBody>
      </p:sp>
      <p:pic>
        <p:nvPicPr>
          <p:cNvPr id="1024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73864" y="1155700"/>
            <a:ext cx="6074703" cy="2633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3284984"/>
            <a:ext cx="5482671" cy="2975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664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fade">
                                      <p:cBhvr>
                                        <p:cTn id="12"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Digital newsletter</a:t>
            </a:r>
            <a:endParaRPr lang="en-GB" dirty="0"/>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482" y="1180606"/>
            <a:ext cx="4019550"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510" y="548680"/>
            <a:ext cx="3534357"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5564" y="2952750"/>
            <a:ext cx="3293612" cy="1240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3995936" y="4193282"/>
            <a:ext cx="4876800" cy="1737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9632" y="3573016"/>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38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fade">
                                      <p:cBhvr>
                                        <p:cTn id="7" dur="5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3"/>
                                        </p:tgtEl>
                                        <p:attrNameLst>
                                          <p:attrName>style.visibility</p:attrName>
                                        </p:attrNameLst>
                                      </p:cBhvr>
                                      <p:to>
                                        <p:strVal val="visible"/>
                                      </p:to>
                                    </p:set>
                                    <p:animEffect transition="in" filter="fade">
                                      <p:cBhvr>
                                        <p:cTn id="12" dur="500"/>
                                        <p:tgtEl>
                                          <p:spTgt spid="717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5"/>
                                        </p:tgtEl>
                                        <p:attrNameLst>
                                          <p:attrName>style.visibility</p:attrName>
                                        </p:attrNameLst>
                                      </p:cBhvr>
                                      <p:to>
                                        <p:strVal val="visible"/>
                                      </p:to>
                                    </p:set>
                                    <p:animEffect transition="in" filter="fade">
                                      <p:cBhvr>
                                        <p:cTn id="17" dur="500"/>
                                        <p:tgtEl>
                                          <p:spTgt spid="717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74"/>
                                        </p:tgtEl>
                                        <p:attrNameLst>
                                          <p:attrName>style.visibility</p:attrName>
                                        </p:attrNameLst>
                                      </p:cBhvr>
                                      <p:to>
                                        <p:strVal val="visible"/>
                                      </p:to>
                                    </p:set>
                                    <p:animEffect transition="in" filter="fade">
                                      <p:cBhvr>
                                        <p:cTn id="22" dur="500"/>
                                        <p:tgtEl>
                                          <p:spTgt spid="717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Digital </a:t>
            </a:r>
            <a:r>
              <a:rPr lang="es-ES" dirty="0" err="1" smtClean="0"/>
              <a:t>Newsleters</a:t>
            </a:r>
            <a:endParaRPr lang="en-GB" dirty="0"/>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096793" y="908720"/>
            <a:ext cx="4856102" cy="342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4222643"/>
            <a:ext cx="5741765" cy="2001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359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Digital </a:t>
            </a:r>
            <a:r>
              <a:rPr lang="es-ES" dirty="0" err="1" smtClean="0"/>
              <a:t>newsletter</a:t>
            </a:r>
            <a:endParaRPr lang="en-GB"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3568" y="3645024"/>
            <a:ext cx="8345487" cy="1767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1196752"/>
            <a:ext cx="4548187" cy="242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57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Digital newsletter 2017</a:t>
            </a:r>
            <a:endParaRPr lang="en-GB" dirty="0"/>
          </a:p>
        </p:txBody>
      </p:sp>
      <p:sp>
        <p:nvSpPr>
          <p:cNvPr id="3" name="Content Placeholder 2"/>
          <p:cNvSpPr>
            <a:spLocks noGrp="1"/>
          </p:cNvSpPr>
          <p:nvPr>
            <p:ph idx="1"/>
          </p:nvPr>
        </p:nvSpPr>
        <p:spPr/>
        <p:txBody>
          <a:bodyPr/>
          <a:lstStyle/>
          <a:p>
            <a:endParaRPr lang="en-GB" dirty="0" smtClean="0"/>
          </a:p>
          <a:p>
            <a:endParaRPr lang="en-GB"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111289"/>
            <a:ext cx="7170192" cy="4382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862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199" y="418654"/>
            <a:ext cx="8147249" cy="634082"/>
          </a:xfrm>
        </p:spPr>
        <p:txBody>
          <a:bodyPr/>
          <a:lstStyle/>
          <a:p>
            <a:r>
              <a:rPr lang="es-ES" dirty="0" smtClean="0"/>
              <a:t>Social media </a:t>
            </a:r>
            <a:endParaRPr lang="en-GB" dirty="0">
              <a:solidFill>
                <a:schemeClr val="tx1"/>
              </a:solidFill>
            </a:endParaRPr>
          </a:p>
        </p:txBody>
      </p:sp>
      <p:sp>
        <p:nvSpPr>
          <p:cNvPr id="17" name="Content Placeholder 16"/>
          <p:cNvSpPr>
            <a:spLocks noGrp="1"/>
          </p:cNvSpPr>
          <p:nvPr>
            <p:ph idx="1"/>
          </p:nvPr>
        </p:nvSpPr>
        <p:spPr/>
        <p:txBody>
          <a:bodyPr/>
          <a:lstStyle/>
          <a:p>
            <a:endParaRPr lang="en-GB" dirty="0" smtClean="0"/>
          </a:p>
          <a:p>
            <a:endParaRPr lang="en-GB" dirty="0"/>
          </a:p>
          <a:p>
            <a:endParaRPr lang="en-GB" dirty="0"/>
          </a:p>
        </p:txBody>
      </p:sp>
      <p:graphicFrame>
        <p:nvGraphicFramePr>
          <p:cNvPr id="6" name="Chart 5"/>
          <p:cNvGraphicFramePr>
            <a:graphicFrameLocks/>
          </p:cNvGraphicFramePr>
          <p:nvPr>
            <p:extLst>
              <p:ext uri="{D42A27DB-BD31-4B8C-83A1-F6EECF244321}">
                <p14:modId xmlns:p14="http://schemas.microsoft.com/office/powerpoint/2010/main" val="1661372093"/>
              </p:ext>
            </p:extLst>
          </p:nvPr>
        </p:nvGraphicFramePr>
        <p:xfrm>
          <a:off x="1259632" y="1484784"/>
          <a:ext cx="5976664" cy="3672408"/>
        </p:xfrm>
        <a:graphic>
          <a:graphicData uri="http://schemas.openxmlformats.org/drawingml/2006/chart">
            <c:chart xmlns:c="http://schemas.openxmlformats.org/drawingml/2006/chart" xmlns:r="http://schemas.openxmlformats.org/officeDocument/2006/relationships" r:id="rId3"/>
          </a:graphicData>
        </a:graphic>
      </p:graphicFrame>
      <p:pic>
        <p:nvPicPr>
          <p:cNvPr id="7" name="chart"/>
          <p:cNvPicPr>
            <a:picLocks noChangeAspect="1"/>
          </p:cNvPicPr>
          <p:nvPr/>
        </p:nvPicPr>
        <p:blipFill>
          <a:blip r:embed="rId4"/>
          <a:stretch>
            <a:fillRect/>
          </a:stretch>
        </p:blipFill>
        <p:spPr>
          <a:xfrm>
            <a:off x="3275856" y="476672"/>
            <a:ext cx="725487" cy="725487"/>
          </a:xfrm>
          <a:prstGeom prst="rect">
            <a:avLst/>
          </a:prstGeom>
        </p:spPr>
      </p:pic>
      <p:pic>
        <p:nvPicPr>
          <p:cNvPr id="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2324" y="505799"/>
            <a:ext cx="700104" cy="696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088" y="497309"/>
            <a:ext cx="915716" cy="627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44208" y="538224"/>
            <a:ext cx="684130" cy="663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038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199" y="418654"/>
            <a:ext cx="8147249" cy="634082"/>
          </a:xfrm>
        </p:spPr>
        <p:txBody>
          <a:bodyPr>
            <a:normAutofit fontScale="90000"/>
          </a:bodyPr>
          <a:lstStyle/>
          <a:p>
            <a:r>
              <a:rPr lang="es-ES" dirty="0" smtClean="0"/>
              <a:t>Social media – Facebook ReferNet </a:t>
            </a:r>
            <a:r>
              <a:rPr lang="es-ES" dirty="0" err="1" smtClean="0"/>
              <a:t>accounts</a:t>
            </a:r>
            <a:r>
              <a:rPr lang="es-ES" dirty="0" smtClean="0"/>
              <a:t>  </a:t>
            </a:r>
            <a:endParaRPr lang="en-GB" dirty="0">
              <a:solidFill>
                <a:schemeClr val="tx1"/>
              </a:solidFill>
            </a:endParaRPr>
          </a:p>
        </p:txBody>
      </p:sp>
      <p:sp>
        <p:nvSpPr>
          <p:cNvPr id="17" name="Content Placeholder 16"/>
          <p:cNvSpPr>
            <a:spLocks noGrp="1"/>
          </p:cNvSpPr>
          <p:nvPr>
            <p:ph idx="1"/>
          </p:nvPr>
        </p:nvSpPr>
        <p:spPr/>
        <p:txBody>
          <a:bodyPr/>
          <a:lstStyle/>
          <a:p>
            <a:endParaRPr lang="en-GB" dirty="0" smtClean="0"/>
          </a:p>
          <a:p>
            <a:endParaRPr lang="en-GB" dirty="0"/>
          </a:p>
          <a:p>
            <a:endParaRPr lang="en-GB" dirty="0"/>
          </a:p>
        </p:txBody>
      </p:sp>
      <p:sp>
        <p:nvSpPr>
          <p:cNvPr id="18" name="Slide Number Placeholder 5"/>
          <p:cNvSpPr>
            <a:spLocks noGrp="1"/>
          </p:cNvSpPr>
          <p:nvPr>
            <p:ph type="sldNum" sz="quarter" idx="4"/>
          </p:nvPr>
        </p:nvSpPr>
        <p:spPr>
          <a:xfrm>
            <a:off x="8532000" y="6346800"/>
            <a:ext cx="405408"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r>
              <a:rPr lang="en-GB" dirty="0" smtClean="0"/>
              <a:t>1</a:t>
            </a:r>
            <a:endParaRPr lang="en-GB" dirty="0"/>
          </a:p>
        </p:txBody>
      </p:sp>
      <p:pic>
        <p:nvPicPr>
          <p:cNvPr id="2051"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723" y="1111957"/>
            <a:ext cx="2704131" cy="1831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0598" y="1111957"/>
            <a:ext cx="17526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4363" y="3501008"/>
            <a:ext cx="1743075" cy="216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28542" y="3498224"/>
            <a:ext cx="165735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1"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24890" y="2926116"/>
            <a:ext cx="144780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52822" y="412964"/>
            <a:ext cx="506413"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347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5"/>
                                        </p:tgtEl>
                                        <p:attrNameLst>
                                          <p:attrName>style.visibility</p:attrName>
                                        </p:attrNameLst>
                                      </p:cBhvr>
                                      <p:to>
                                        <p:strVal val="visible"/>
                                      </p:to>
                                    </p:set>
                                    <p:animEffect transition="in" filter="fade">
                                      <p:cBhvr>
                                        <p:cTn id="12" dur="500"/>
                                        <p:tgtEl>
                                          <p:spTgt spid="20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6"/>
                                        </p:tgtEl>
                                        <p:attrNameLst>
                                          <p:attrName>style.visibility</p:attrName>
                                        </p:attrNameLst>
                                      </p:cBhvr>
                                      <p:to>
                                        <p:strVal val="visible"/>
                                      </p:to>
                                    </p:set>
                                    <p:animEffect transition="in" filter="fade">
                                      <p:cBhvr>
                                        <p:cTn id="17" dur="500"/>
                                        <p:tgtEl>
                                          <p:spTgt spid="20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0"/>
                                        </p:tgtEl>
                                        <p:attrNameLst>
                                          <p:attrName>style.visibility</p:attrName>
                                        </p:attrNameLst>
                                      </p:cBhvr>
                                      <p:to>
                                        <p:strVal val="visible"/>
                                      </p:to>
                                    </p:set>
                                    <p:animEffect transition="in" filter="fade">
                                      <p:cBhvr>
                                        <p:cTn id="22" dur="500"/>
                                        <p:tgtEl>
                                          <p:spTgt spid="20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61"/>
                                        </p:tgtEl>
                                        <p:attrNameLst>
                                          <p:attrName>style.visibility</p:attrName>
                                        </p:attrNameLst>
                                      </p:cBhvr>
                                      <p:to>
                                        <p:strVal val="visible"/>
                                      </p:to>
                                    </p:set>
                                    <p:animEffect transition="in" filter="fade">
                                      <p:cBhvr>
                                        <p:cTn id="27" dur="500"/>
                                        <p:tgtEl>
                                          <p:spTgt spid="2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803109" cy="634082"/>
          </a:xfrm>
        </p:spPr>
        <p:txBody>
          <a:bodyPr/>
          <a:lstStyle/>
          <a:p>
            <a:r>
              <a:rPr lang="es-ES" dirty="0"/>
              <a:t>Social media </a:t>
            </a:r>
            <a:r>
              <a:rPr lang="es-ES" dirty="0" smtClean="0"/>
              <a:t>– </a:t>
            </a:r>
            <a:r>
              <a:rPr lang="es-ES" dirty="0" err="1" smtClean="0"/>
              <a:t>institutional</a:t>
            </a:r>
            <a:r>
              <a:rPr lang="es-ES" dirty="0" smtClean="0"/>
              <a:t> </a:t>
            </a:r>
            <a:r>
              <a:rPr lang="es-ES" dirty="0" err="1" smtClean="0"/>
              <a:t>accounts</a:t>
            </a:r>
            <a:endParaRPr lang="en-GB"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4056032"/>
            <a:ext cx="1593506" cy="2245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11"/>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43608" y="908720"/>
            <a:ext cx="4831080" cy="2910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955121"/>
            <a:ext cx="1816100" cy="298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872" y="4007155"/>
            <a:ext cx="1371600"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648" y="3933743"/>
            <a:ext cx="1307680" cy="235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4368" y="451065"/>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45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fade">
                                      <p:cBhvr>
                                        <p:cTn id="12" dur="500"/>
                                        <p:tgtEl>
                                          <p:spTgt spid="61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fade">
                                      <p:cBhvr>
                                        <p:cTn id="17" dur="50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8"/>
                                        </p:tgtEl>
                                        <p:attrNameLst>
                                          <p:attrName>style.visibility</p:attrName>
                                        </p:attrNameLst>
                                      </p:cBhvr>
                                      <p:to>
                                        <p:strVal val="visible"/>
                                      </p:to>
                                    </p:set>
                                    <p:animEffect transition="in" filter="fade">
                                      <p:cBhvr>
                                        <p:cTn id="22" dur="500"/>
                                        <p:tgtEl>
                                          <p:spTgt spid="614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46"/>
                                        </p:tgtEl>
                                        <p:attrNameLst>
                                          <p:attrName>style.visibility</p:attrName>
                                        </p:attrNameLst>
                                      </p:cBhvr>
                                      <p:to>
                                        <p:strVal val="visible"/>
                                      </p:to>
                                    </p:set>
                                    <p:animEffect transition="in" filter="fade">
                                      <p:cBhvr>
                                        <p:cTn id="2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283153" cy="634082"/>
          </a:xfrm>
        </p:spPr>
        <p:txBody>
          <a:bodyPr>
            <a:normAutofit fontScale="90000"/>
          </a:bodyPr>
          <a:lstStyle/>
          <a:p>
            <a:r>
              <a:rPr lang="en-GB" dirty="0" smtClean="0"/>
              <a:t>Social media – Tweeter ReferNet accounts</a:t>
            </a:r>
            <a:endParaRPr lang="en-GB" dirty="0"/>
          </a:p>
        </p:txBody>
      </p:sp>
      <p:pic>
        <p:nvPicPr>
          <p:cNvPr id="4" name="Picture 5">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39552" y="1268760"/>
            <a:ext cx="2116817" cy="2556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89681" y="345491"/>
            <a:ext cx="638653" cy="635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2044" y="2539251"/>
            <a:ext cx="1795275" cy="3236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0520" y="1949489"/>
            <a:ext cx="1847324" cy="2201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667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80"/>
                                        </p:tgtEl>
                                        <p:attrNameLst>
                                          <p:attrName>style.visibility</p:attrName>
                                        </p:attrNameLst>
                                      </p:cBhvr>
                                      <p:to>
                                        <p:strVal val="visible"/>
                                      </p:to>
                                    </p:set>
                                    <p:animEffect transition="in" filter="fade">
                                      <p:cBhvr>
                                        <p:cTn id="12" dur="500"/>
                                        <p:tgtEl>
                                          <p:spTgt spid="30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7"/>
                                        </p:tgtEl>
                                        <p:attrNameLst>
                                          <p:attrName>style.visibility</p:attrName>
                                        </p:attrNameLst>
                                      </p:cBhvr>
                                      <p:to>
                                        <p:strVal val="visible"/>
                                      </p:to>
                                    </p:set>
                                    <p:animEffect transition="in" filter="fade">
                                      <p:cBhvr>
                                        <p:cTn id="17"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8219257" cy="634082"/>
          </a:xfrm>
        </p:spPr>
        <p:txBody>
          <a:bodyPr>
            <a:normAutofit fontScale="90000"/>
          </a:bodyPr>
          <a:lstStyle/>
          <a:p>
            <a:r>
              <a:rPr lang="en-GB" dirty="0"/>
              <a:t>Social media – </a:t>
            </a:r>
            <a:r>
              <a:rPr lang="en-GB" dirty="0" smtClean="0"/>
              <a:t>Tweeter institutional </a:t>
            </a:r>
            <a:r>
              <a:rPr lang="en-GB" dirty="0"/>
              <a:t>accounts</a:t>
            </a: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868144" y="1020336"/>
            <a:ext cx="1798320" cy="2225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2124472"/>
            <a:ext cx="1833397" cy="2231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889" y="1178212"/>
            <a:ext cx="1908175" cy="22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592" y="3686267"/>
            <a:ext cx="1317625"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4208" y="4005064"/>
            <a:ext cx="1420813"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28384" y="404664"/>
            <a:ext cx="558281" cy="558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051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fade">
                                      <p:cBhvr>
                                        <p:cTn id="12" dur="500"/>
                                        <p:tgtEl>
                                          <p:spTgt spid="4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fade">
                                      <p:cBhvr>
                                        <p:cTn id="17" dur="500"/>
                                        <p:tgtEl>
                                          <p:spTgt spid="409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98"/>
                                        </p:tgtEl>
                                        <p:attrNameLst>
                                          <p:attrName>style.visibility</p:attrName>
                                        </p:attrNameLst>
                                      </p:cBhvr>
                                      <p:to>
                                        <p:strVal val="visible"/>
                                      </p:to>
                                    </p:set>
                                    <p:animEffect transition="in" filter="fade">
                                      <p:cBhvr>
                                        <p:cTn id="22" dur="500"/>
                                        <p:tgtEl>
                                          <p:spTgt spid="409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104"/>
                                        </p:tgtEl>
                                        <p:attrNameLst>
                                          <p:attrName>style.visibility</p:attrName>
                                        </p:attrNameLst>
                                      </p:cBhvr>
                                      <p:to>
                                        <p:strVal val="visible"/>
                                      </p:to>
                                    </p:set>
                                    <p:animEffect transition="in" filter="fade">
                                      <p:cBhvr>
                                        <p:cTn id="27"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media - Tweeter</a:t>
            </a:r>
            <a:endParaRPr lang="en-GB" dirty="0"/>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1340768"/>
            <a:ext cx="1795145"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4838" y="1772816"/>
            <a:ext cx="2498238"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200" y="2194721"/>
            <a:ext cx="2164872" cy="4101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59598" y="476672"/>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54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715201" cy="634082"/>
          </a:xfrm>
        </p:spPr>
        <p:txBody>
          <a:bodyPr>
            <a:normAutofit fontScale="90000"/>
          </a:bodyPr>
          <a:lstStyle/>
          <a:p>
            <a:r>
              <a:rPr lang="en-GB" dirty="0"/>
              <a:t>Have you produced promotional material?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94915245"/>
              </p:ext>
            </p:extLst>
          </p:nvPr>
        </p:nvGraphicFramePr>
        <p:xfrm>
          <a:off x="395536" y="1772816"/>
          <a:ext cx="8417495" cy="3528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618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8147249" cy="634082"/>
          </a:xfrm>
        </p:spPr>
        <p:txBody>
          <a:bodyPr>
            <a:normAutofit/>
          </a:bodyPr>
          <a:lstStyle/>
          <a:p>
            <a:r>
              <a:rPr lang="en-GB" dirty="0" smtClean="0"/>
              <a:t>Promotional material 		</a:t>
            </a:r>
            <a:endParaRPr lang="en-GB" dirty="0"/>
          </a:p>
        </p:txBody>
      </p:sp>
      <p:sp>
        <p:nvSpPr>
          <p:cNvPr id="3" name="Content Placeholder 2"/>
          <p:cNvSpPr>
            <a:spLocks noGrp="1"/>
          </p:cNvSpPr>
          <p:nvPr>
            <p:ph idx="1"/>
          </p:nvPr>
        </p:nvSpPr>
        <p:spPr>
          <a:xfrm>
            <a:off x="467543" y="1155553"/>
            <a:ext cx="8346847" cy="4577703"/>
          </a:xfrm>
        </p:spPr>
        <p:txBody>
          <a:bodyPr/>
          <a:lstStyle/>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n-GB"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645" y="1369368"/>
            <a:ext cx="2321778"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110953"/>
            <a:ext cx="2979790" cy="1188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923928" y="3736845"/>
            <a:ext cx="2099243" cy="2327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3815416" y="1052736"/>
            <a:ext cx="2207755" cy="2325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6231493" y="1329248"/>
            <a:ext cx="2405261" cy="169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291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fade">
                                      <p:cBhvr>
                                        <p:cTn id="10" dur="500"/>
                                        <p:tgtEl>
                                          <p:spTgt spid="205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animEffect transition="in" filter="fade">
                                      <p:cBhvr>
                                        <p:cTn id="15" dur="500"/>
                                        <p:tgtEl>
                                          <p:spTgt spid="2053"/>
                                        </p:tgtEl>
                                      </p:cBhvr>
                                    </p:animEffect>
                                  </p:childTnLst>
                                </p:cTn>
                              </p:par>
                              <p:par>
                                <p:cTn id="16" presetID="10" presetClass="entr" presetSubtype="0" fill="hold" nodeType="with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500"/>
                                        <p:tgtEl>
                                          <p:spTgt spid="205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fade">
                                      <p:cBhvr>
                                        <p:cTn id="23"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8147249" cy="634082"/>
          </a:xfrm>
        </p:spPr>
        <p:txBody>
          <a:bodyPr>
            <a:normAutofit/>
          </a:bodyPr>
          <a:lstStyle/>
          <a:p>
            <a:r>
              <a:rPr lang="es-ES" dirty="0" err="1" smtClean="0"/>
              <a:t>Promotional</a:t>
            </a:r>
            <a:r>
              <a:rPr lang="es-ES" dirty="0" smtClean="0"/>
              <a:t> material – </a:t>
            </a:r>
            <a:r>
              <a:rPr lang="es-ES" dirty="0" err="1" smtClean="0"/>
              <a:t>corporate</a:t>
            </a:r>
            <a:r>
              <a:rPr lang="es-ES" dirty="0" smtClean="0"/>
              <a:t> </a:t>
            </a:r>
            <a:r>
              <a:rPr lang="es-ES" dirty="0" err="1" smtClean="0"/>
              <a:t>gifts</a:t>
            </a:r>
            <a:endParaRPr lang="en-GB"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9273" y="1340768"/>
            <a:ext cx="3811707"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1322" y="3645024"/>
            <a:ext cx="371475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1463798"/>
            <a:ext cx="2736304" cy="422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95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fade">
                                      <p:cBhvr>
                                        <p:cTn id="10" dur="500"/>
                                        <p:tgtEl>
                                          <p:spTgt spid="3075"/>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344816" cy="634082"/>
          </a:xfrm>
        </p:spPr>
        <p:txBody>
          <a:bodyPr>
            <a:normAutofit/>
          </a:bodyPr>
          <a:lstStyle/>
          <a:p>
            <a:r>
              <a:rPr lang="es-ES" dirty="0" err="1"/>
              <a:t>Promotional</a:t>
            </a:r>
            <a:r>
              <a:rPr lang="es-ES" dirty="0"/>
              <a:t> </a:t>
            </a:r>
            <a:r>
              <a:rPr lang="es-ES" dirty="0" smtClean="0"/>
              <a:t>material – </a:t>
            </a:r>
            <a:r>
              <a:rPr lang="es-ES" dirty="0" err="1" smtClean="0"/>
              <a:t>corporate</a:t>
            </a:r>
            <a:r>
              <a:rPr lang="es-ES" dirty="0" smtClean="0"/>
              <a:t> </a:t>
            </a:r>
            <a:r>
              <a:rPr lang="es-ES" dirty="0" err="1" smtClean="0"/>
              <a:t>gifts</a:t>
            </a:r>
            <a:endParaRPr lang="en-GB"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3568" y="1240957"/>
            <a:ext cx="3168352" cy="2436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4393307" y="1735485"/>
            <a:ext cx="3648075" cy="271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923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par>
                                <p:cTn id="8" presetID="10" presetClass="entr" presetSubtype="0" fill="hold" nodeType="withEffect">
                                  <p:stCondLst>
                                    <p:cond delay="0"/>
                                  </p:stCondLst>
                                  <p:childTnLst>
                                    <p:set>
                                      <p:cBhvr>
                                        <p:cTn id="9" dur="1" fill="hold">
                                          <p:stCondLst>
                                            <p:cond delay="0"/>
                                          </p:stCondLst>
                                        </p:cTn>
                                        <p:tgtEl>
                                          <p:spTgt spid="7171"/>
                                        </p:tgtEl>
                                        <p:attrNameLst>
                                          <p:attrName>style.visibility</p:attrName>
                                        </p:attrNameLst>
                                      </p:cBhvr>
                                      <p:to>
                                        <p:strVal val="visible"/>
                                      </p:to>
                                    </p:set>
                                    <p:animEffect transition="in" filter="fade">
                                      <p:cBhvr>
                                        <p:cTn id="10"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smtClean="0"/>
              <a:t>Promotional</a:t>
            </a:r>
            <a:r>
              <a:rPr lang="es-ES" dirty="0" smtClean="0"/>
              <a:t> material</a:t>
            </a:r>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87624" y="1268759"/>
            <a:ext cx="2232248" cy="3968441"/>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332656"/>
            <a:ext cx="3312368" cy="331420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5896" y="3861048"/>
            <a:ext cx="2448272" cy="2448272"/>
          </a:xfrm>
          <a:prstGeom prst="rect">
            <a:avLst/>
          </a:prstGeom>
        </p:spPr>
      </p:pic>
    </p:spTree>
    <p:extLst>
      <p:ext uri="{BB962C8B-B14F-4D97-AF65-F5344CB8AC3E}">
        <p14:creationId xmlns:p14="http://schemas.microsoft.com/office/powerpoint/2010/main" val="145640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859217" cy="634082"/>
          </a:xfrm>
        </p:spPr>
        <p:txBody>
          <a:bodyPr>
            <a:normAutofit/>
          </a:bodyPr>
          <a:lstStyle/>
          <a:p>
            <a:r>
              <a:rPr lang="en-GB" dirty="0" smtClean="0"/>
              <a:t>Promotional material – videos</a:t>
            </a:r>
            <a:endParaRPr lang="en-GB" dirty="0"/>
          </a:p>
        </p:txBody>
      </p:sp>
      <p:pic>
        <p:nvPicPr>
          <p:cNvPr id="16386" name="Picture 2">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39552" y="980728"/>
            <a:ext cx="3760746" cy="2435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6430" y="2060848"/>
            <a:ext cx="3725133" cy="2622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5616" y="3933056"/>
            <a:ext cx="3348013" cy="2233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321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fade">
                                      <p:cBhvr>
                                        <p:cTn id="1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smtClean="0"/>
              <a:t>Promotional</a:t>
            </a:r>
            <a:r>
              <a:rPr lang="es-ES" dirty="0" smtClean="0"/>
              <a:t> material</a:t>
            </a:r>
            <a:endParaRPr lang="en-GB" dirty="0"/>
          </a:p>
        </p:txBody>
      </p:sp>
      <p:sp>
        <p:nvSpPr>
          <p:cNvPr id="3" name="Content Placeholder 2"/>
          <p:cNvSpPr>
            <a:spLocks noGrp="1"/>
          </p:cNvSpPr>
          <p:nvPr>
            <p:ph idx="1"/>
          </p:nvPr>
        </p:nvSpPr>
        <p:spPr/>
        <p:txBody>
          <a:bodyPr/>
          <a:lstStyle/>
          <a:p>
            <a:r>
              <a:rPr lang="es-ES" dirty="0" err="1" smtClean="0"/>
              <a:t>Spain</a:t>
            </a:r>
            <a:r>
              <a:rPr lang="es-ES" dirty="0" smtClean="0"/>
              <a:t> – </a:t>
            </a:r>
            <a:r>
              <a:rPr lang="es-ES" dirty="0" err="1" smtClean="0"/>
              <a:t>Infograph</a:t>
            </a:r>
            <a:r>
              <a:rPr lang="es-ES" dirty="0" smtClean="0"/>
              <a:t> in social media</a:t>
            </a:r>
          </a:p>
          <a:p>
            <a:endParaRPr lang="en-GB"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412776"/>
            <a:ext cx="2299719"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72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smtClean="0"/>
              <a:t>Promotional</a:t>
            </a:r>
            <a:r>
              <a:rPr lang="es-ES" dirty="0" smtClean="0"/>
              <a:t> material</a:t>
            </a:r>
            <a:endParaRPr lang="en-GB" dirty="0"/>
          </a:p>
        </p:txBody>
      </p:sp>
      <p:sp>
        <p:nvSpPr>
          <p:cNvPr id="3" name="Content Placeholder 2"/>
          <p:cNvSpPr>
            <a:spLocks noGrp="1"/>
          </p:cNvSpPr>
          <p:nvPr>
            <p:ph idx="1"/>
          </p:nvPr>
        </p:nvSpPr>
        <p:spPr/>
        <p:txBody>
          <a:bodyPr/>
          <a:lstStyle/>
          <a:p>
            <a:r>
              <a:rPr lang="es-ES" dirty="0" err="1"/>
              <a:t>Poland</a:t>
            </a:r>
            <a:r>
              <a:rPr lang="es-ES" dirty="0"/>
              <a:t> - film </a:t>
            </a:r>
            <a:r>
              <a:rPr lang="es-ES" dirty="0" err="1"/>
              <a:t>contest</a:t>
            </a:r>
            <a:r>
              <a:rPr lang="es-ES" dirty="0"/>
              <a:t> </a:t>
            </a:r>
          </a:p>
          <a:p>
            <a:endParaRPr lang="en-GB"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73205"/>
            <a:ext cx="7096125"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3429000"/>
            <a:ext cx="5228073" cy="2966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572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427169" cy="778098"/>
          </a:xfrm>
        </p:spPr>
        <p:txBody>
          <a:bodyPr>
            <a:normAutofit/>
          </a:bodyPr>
          <a:lstStyle/>
          <a:p>
            <a:r>
              <a:rPr lang="en-GB" dirty="0" smtClean="0"/>
              <a:t>Networking – Organisation of events</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40318532"/>
              </p:ext>
            </p:extLst>
          </p:nvPr>
        </p:nvGraphicFramePr>
        <p:xfrm>
          <a:off x="467544" y="1700808"/>
          <a:ext cx="8345487" cy="3352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569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8147249" cy="634082"/>
          </a:xfrm>
        </p:spPr>
        <p:txBody>
          <a:bodyPr>
            <a:normAutofit fontScale="90000"/>
          </a:bodyPr>
          <a:lstStyle/>
          <a:p>
            <a:r>
              <a:rPr lang="en-GB" dirty="0" smtClean="0"/>
              <a:t>Networking – Strengthening local stakeholders</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144651183"/>
              </p:ext>
            </p:extLst>
          </p:nvPr>
        </p:nvGraphicFramePr>
        <p:xfrm>
          <a:off x="395536" y="1772816"/>
          <a:ext cx="8345487" cy="3352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5200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283153" cy="634082"/>
          </a:xfrm>
        </p:spPr>
        <p:txBody>
          <a:bodyPr>
            <a:normAutofit/>
          </a:bodyPr>
          <a:lstStyle/>
          <a:p>
            <a:r>
              <a:rPr lang="en-GB" dirty="0"/>
              <a:t>Networking – Local stakeholders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101294" y="2184882"/>
            <a:ext cx="3503817" cy="1970117"/>
          </a:xfrm>
          <a:prstGeom prst="rect">
            <a:avLst/>
          </a:prstGeom>
        </p:spPr>
      </p:pic>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492896"/>
            <a:ext cx="4769274" cy="3241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
          </p:nvPr>
        </p:nvSpPr>
        <p:spPr>
          <a:xfrm>
            <a:off x="251520" y="1418032"/>
            <a:ext cx="8346847" cy="3353567"/>
          </a:xfrm>
        </p:spPr>
        <p:txBody>
          <a:bodyPr/>
          <a:lstStyle/>
          <a:p>
            <a:r>
              <a:rPr lang="en-GB" dirty="0" err="1" smtClean="0"/>
              <a:t>Futuralia</a:t>
            </a:r>
            <a:r>
              <a:rPr lang="en-GB" dirty="0" smtClean="0"/>
              <a:t> – Portugal</a:t>
            </a:r>
          </a:p>
          <a:p>
            <a:r>
              <a:rPr lang="en-GB" dirty="0" smtClean="0"/>
              <a:t>Forum of Opportunities - Spain</a:t>
            </a:r>
            <a:endParaRPr lang="en-GB" dirty="0"/>
          </a:p>
        </p:txBody>
      </p:sp>
    </p:spTree>
    <p:extLst>
      <p:ext uri="{BB962C8B-B14F-4D97-AF65-F5344CB8AC3E}">
        <p14:creationId xmlns:p14="http://schemas.microsoft.com/office/powerpoint/2010/main" val="3472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Effect transition="in" filter="fade">
                                      <p:cBhvr>
                                        <p:cTn id="12"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7787209" cy="634082"/>
          </a:xfrm>
        </p:spPr>
        <p:txBody>
          <a:bodyPr>
            <a:normAutofit/>
          </a:bodyPr>
          <a:lstStyle/>
          <a:p>
            <a:r>
              <a:rPr lang="es-ES" dirty="0" err="1" smtClean="0"/>
              <a:t>Networking</a:t>
            </a:r>
            <a:r>
              <a:rPr lang="es-ES" dirty="0" smtClean="0"/>
              <a:t> – Local </a:t>
            </a:r>
            <a:r>
              <a:rPr lang="es-ES" dirty="0" err="1" smtClean="0"/>
              <a:t>stakeholders</a:t>
            </a:r>
            <a:endParaRPr lang="en-GB" dirty="0"/>
          </a:p>
        </p:txBody>
      </p:sp>
      <p:sp>
        <p:nvSpPr>
          <p:cNvPr id="3" name="Content Placeholder 2"/>
          <p:cNvSpPr>
            <a:spLocks noGrp="1"/>
          </p:cNvSpPr>
          <p:nvPr>
            <p:ph idx="1"/>
          </p:nvPr>
        </p:nvSpPr>
        <p:spPr/>
        <p:txBody>
          <a:bodyPr/>
          <a:lstStyle/>
          <a:p>
            <a:r>
              <a:rPr lang="es-ES" dirty="0" err="1" smtClean="0"/>
              <a:t>Poland</a:t>
            </a:r>
            <a:r>
              <a:rPr lang="es-ES" dirty="0" smtClean="0"/>
              <a:t> – </a:t>
            </a:r>
            <a:r>
              <a:rPr lang="es-ES" dirty="0" err="1" smtClean="0"/>
              <a:t>Exhibition</a:t>
            </a:r>
            <a:r>
              <a:rPr lang="es-ES" dirty="0" smtClean="0"/>
              <a:t> in the </a:t>
            </a:r>
            <a:r>
              <a:rPr lang="es-ES" dirty="0" err="1" smtClean="0"/>
              <a:t>University</a:t>
            </a:r>
            <a:r>
              <a:rPr lang="es-ES" dirty="0" smtClean="0"/>
              <a:t> Library of </a:t>
            </a:r>
            <a:r>
              <a:rPr lang="es-ES" dirty="0" err="1" smtClean="0"/>
              <a:t>Cracow</a:t>
            </a:r>
            <a:endParaRPr lang="es-ES" dirty="0" smtClean="0"/>
          </a:p>
          <a:p>
            <a:endParaRPr lang="es-ES" dirty="0"/>
          </a:p>
          <a:p>
            <a:endParaRPr lang="en-GB"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3" y="1876815"/>
            <a:ext cx="4849341" cy="3871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441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smtClean="0"/>
              <a:t>Translations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248544"/>
              </p:ext>
            </p:extLst>
          </p:nvPr>
        </p:nvGraphicFramePr>
        <p:xfrm>
          <a:off x="395536" y="1412776"/>
          <a:ext cx="8345487" cy="3352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941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Translations</a:t>
            </a:r>
            <a:endParaRPr lang="en-GB" dirty="0"/>
          </a:p>
        </p:txBody>
      </p:sp>
      <p:pic>
        <p:nvPicPr>
          <p:cNvPr id="1026" name="Picture 2">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43608" y="1628800"/>
            <a:ext cx="1249680" cy="2621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3023548" y="1881110"/>
            <a:ext cx="2808311" cy="2303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2160" y="1844824"/>
            <a:ext cx="2682800" cy="3049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332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err="1" smtClean="0"/>
              <a:t>Translations</a:t>
            </a:r>
            <a:endParaRPr lang="en-GB" dirty="0"/>
          </a:p>
        </p:txBody>
      </p:sp>
      <p:pic>
        <p:nvPicPr>
          <p:cNvPr id="4" name="Content Placeholder 3">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275856" y="1844824"/>
            <a:ext cx="247355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1666" y="2564904"/>
            <a:ext cx="2508466"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1052736"/>
            <a:ext cx="2428042" cy="3573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702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fade">
                                      <p:cBhvr>
                                        <p:cTn id="1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5785669" cy="634082"/>
          </a:xfrm>
        </p:spPr>
        <p:txBody>
          <a:bodyPr>
            <a:normAutofit/>
          </a:bodyPr>
          <a:lstStyle/>
          <a:p>
            <a:r>
              <a:rPr lang="en-GB" dirty="0" smtClean="0"/>
              <a:t>VET week ambassadors 2018</a:t>
            </a:r>
            <a:endParaRPr lang="en-GB" dirty="0"/>
          </a:p>
        </p:txBody>
      </p:sp>
      <p:pic>
        <p:nvPicPr>
          <p:cNvPr id="1741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1052736"/>
            <a:ext cx="5001516" cy="3744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3031" y="1052736"/>
            <a:ext cx="2262327"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4081" y="2564904"/>
            <a:ext cx="180022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968" y="4964872"/>
            <a:ext cx="1958900" cy="1287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9632" y="4964872"/>
            <a:ext cx="1866900"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3030" y="3944191"/>
            <a:ext cx="2195513" cy="1686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093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fade">
                                      <p:cBhvr>
                                        <p:cTn id="12" dur="500"/>
                                        <p:tgtEl>
                                          <p:spTgt spid="17411"/>
                                        </p:tgtEl>
                                      </p:cBhvr>
                                    </p:animEffect>
                                  </p:childTnLst>
                                </p:cTn>
                              </p:par>
                              <p:par>
                                <p:cTn id="13" presetID="10" presetClass="entr" presetSubtype="0" fill="hold" nodeType="withEffect">
                                  <p:stCondLst>
                                    <p:cond delay="0"/>
                                  </p:stCondLst>
                                  <p:childTnLst>
                                    <p:set>
                                      <p:cBhvr>
                                        <p:cTn id="14" dur="1" fill="hold">
                                          <p:stCondLst>
                                            <p:cond delay="0"/>
                                          </p:stCondLst>
                                        </p:cTn>
                                        <p:tgtEl>
                                          <p:spTgt spid="17412"/>
                                        </p:tgtEl>
                                        <p:attrNameLst>
                                          <p:attrName>style.visibility</p:attrName>
                                        </p:attrNameLst>
                                      </p:cBhvr>
                                      <p:to>
                                        <p:strVal val="visible"/>
                                      </p:to>
                                    </p:set>
                                    <p:animEffect transition="in" filter="fade">
                                      <p:cBhvr>
                                        <p:cTn id="15" dur="500"/>
                                        <p:tgtEl>
                                          <p:spTgt spid="17412"/>
                                        </p:tgtEl>
                                      </p:cBhvr>
                                    </p:animEffect>
                                  </p:childTnLst>
                                </p:cTn>
                              </p:par>
                              <p:par>
                                <p:cTn id="16" presetID="10" presetClass="entr" presetSubtype="0" fill="hold" nodeType="withEffect">
                                  <p:stCondLst>
                                    <p:cond delay="0"/>
                                  </p:stCondLst>
                                  <p:childTnLst>
                                    <p:set>
                                      <p:cBhvr>
                                        <p:cTn id="17" dur="1" fill="hold">
                                          <p:stCondLst>
                                            <p:cond delay="0"/>
                                          </p:stCondLst>
                                        </p:cTn>
                                        <p:tgtEl>
                                          <p:spTgt spid="17415"/>
                                        </p:tgtEl>
                                        <p:attrNameLst>
                                          <p:attrName>style.visibility</p:attrName>
                                        </p:attrNameLst>
                                      </p:cBhvr>
                                      <p:to>
                                        <p:strVal val="visible"/>
                                      </p:to>
                                    </p:set>
                                    <p:animEffect transition="in" filter="fade">
                                      <p:cBhvr>
                                        <p:cTn id="18" dur="500"/>
                                        <p:tgtEl>
                                          <p:spTgt spid="17415"/>
                                        </p:tgtEl>
                                      </p:cBhvr>
                                    </p:animEffect>
                                  </p:childTnLst>
                                </p:cTn>
                              </p:par>
                              <p:par>
                                <p:cTn id="19" presetID="10" presetClass="entr" presetSubtype="0" fill="hold" nodeType="withEffect">
                                  <p:stCondLst>
                                    <p:cond delay="0"/>
                                  </p:stCondLst>
                                  <p:childTnLst>
                                    <p:set>
                                      <p:cBhvr>
                                        <p:cTn id="20" dur="1" fill="hold">
                                          <p:stCondLst>
                                            <p:cond delay="0"/>
                                          </p:stCondLst>
                                        </p:cTn>
                                        <p:tgtEl>
                                          <p:spTgt spid="17413"/>
                                        </p:tgtEl>
                                        <p:attrNameLst>
                                          <p:attrName>style.visibility</p:attrName>
                                        </p:attrNameLst>
                                      </p:cBhvr>
                                      <p:to>
                                        <p:strVal val="visible"/>
                                      </p:to>
                                    </p:set>
                                    <p:animEffect transition="in" filter="fade">
                                      <p:cBhvr>
                                        <p:cTn id="21" dur="500"/>
                                        <p:tgtEl>
                                          <p:spTgt spid="17413"/>
                                        </p:tgtEl>
                                      </p:cBhvr>
                                    </p:animEffect>
                                  </p:childTnLst>
                                </p:cTn>
                              </p:par>
                              <p:par>
                                <p:cTn id="22" presetID="10" presetClass="entr" presetSubtype="0" fill="hold" nodeType="withEffect">
                                  <p:stCondLst>
                                    <p:cond delay="0"/>
                                  </p:stCondLst>
                                  <p:childTnLst>
                                    <p:set>
                                      <p:cBhvr>
                                        <p:cTn id="23" dur="1" fill="hold">
                                          <p:stCondLst>
                                            <p:cond delay="0"/>
                                          </p:stCondLst>
                                        </p:cTn>
                                        <p:tgtEl>
                                          <p:spTgt spid="17414"/>
                                        </p:tgtEl>
                                        <p:attrNameLst>
                                          <p:attrName>style.visibility</p:attrName>
                                        </p:attrNameLst>
                                      </p:cBhvr>
                                      <p:to>
                                        <p:strVal val="visible"/>
                                      </p:to>
                                    </p:set>
                                    <p:animEffect transition="in" filter="fade">
                                      <p:cBhvr>
                                        <p:cTn id="24"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8654"/>
            <a:ext cx="6491065" cy="850106"/>
          </a:xfrm>
        </p:spPr>
        <p:txBody>
          <a:bodyPr>
            <a:normAutofit fontScale="90000"/>
          </a:bodyPr>
          <a:lstStyle/>
          <a:p>
            <a:pPr algn="ctr"/>
            <a:r>
              <a:rPr lang="es-ES" sz="4400" dirty="0" err="1" smtClean="0"/>
              <a:t>Visibility</a:t>
            </a:r>
            <a:r>
              <a:rPr lang="es-ES" sz="4400" dirty="0" smtClean="0"/>
              <a:t> </a:t>
            </a:r>
            <a:r>
              <a:rPr lang="es-ES" sz="4400" dirty="0" err="1" smtClean="0"/>
              <a:t>survey</a:t>
            </a:r>
            <a:r>
              <a:rPr lang="es-ES" sz="4400" dirty="0" smtClean="0"/>
              <a:t> 2018 </a:t>
            </a:r>
            <a:r>
              <a:rPr lang="es-ES" dirty="0" smtClean="0"/>
              <a:t/>
            </a:r>
            <a:br>
              <a:rPr lang="es-ES" dirty="0" smtClean="0"/>
            </a:br>
            <a:r>
              <a:rPr lang="es-ES" dirty="0"/>
              <a:t/>
            </a:r>
            <a:br>
              <a:rPr lang="es-ES" dirty="0"/>
            </a:br>
            <a:r>
              <a:rPr lang="es-ES" dirty="0"/>
              <a:t/>
            </a:r>
            <a:br>
              <a:rPr lang="es-ES" dirty="0"/>
            </a:br>
            <a:endParaRPr lang="en-GB" dirty="0"/>
          </a:p>
        </p:txBody>
      </p:sp>
      <p:sp>
        <p:nvSpPr>
          <p:cNvPr id="3" name="Content Placeholder 2"/>
          <p:cNvSpPr>
            <a:spLocks noGrp="1"/>
          </p:cNvSpPr>
          <p:nvPr>
            <p:ph idx="1"/>
          </p:nvPr>
        </p:nvSpPr>
        <p:spPr>
          <a:xfrm>
            <a:off x="467543" y="1988840"/>
            <a:ext cx="8346847" cy="4176464"/>
          </a:xfrm>
        </p:spPr>
        <p:txBody>
          <a:bodyPr>
            <a:normAutofit/>
          </a:bodyPr>
          <a:lstStyle/>
          <a:p>
            <a:pPr algn="ctr"/>
            <a:r>
              <a:rPr lang="es-ES" dirty="0" err="1"/>
              <a:t>Survey</a:t>
            </a:r>
            <a:r>
              <a:rPr lang="es-ES" dirty="0"/>
              <a:t> </a:t>
            </a:r>
            <a:r>
              <a:rPr lang="es-ES" dirty="0" err="1"/>
              <a:t>questions</a:t>
            </a:r>
            <a:r>
              <a:rPr lang="es-ES" dirty="0"/>
              <a:t>?</a:t>
            </a:r>
          </a:p>
          <a:p>
            <a:pPr algn="ctr"/>
            <a:endParaRPr lang="es-ES" dirty="0" smtClean="0"/>
          </a:p>
          <a:p>
            <a:pPr algn="ctr"/>
            <a:r>
              <a:rPr lang="es-ES" dirty="0" err="1" smtClean="0"/>
              <a:t>How</a:t>
            </a:r>
            <a:r>
              <a:rPr lang="es-ES" dirty="0" smtClean="0"/>
              <a:t> </a:t>
            </a:r>
            <a:r>
              <a:rPr lang="es-ES" dirty="0"/>
              <a:t>to </a:t>
            </a:r>
            <a:r>
              <a:rPr lang="es-ES" dirty="0" err="1"/>
              <a:t>improve</a:t>
            </a:r>
            <a:r>
              <a:rPr lang="es-ES" dirty="0"/>
              <a:t> </a:t>
            </a:r>
            <a:r>
              <a:rPr lang="es-ES" dirty="0" err="1"/>
              <a:t>visibility</a:t>
            </a:r>
            <a:r>
              <a:rPr lang="es-ES" dirty="0"/>
              <a:t>?</a:t>
            </a:r>
            <a:br>
              <a:rPr lang="es-ES" dirty="0"/>
            </a:br>
            <a:endParaRPr lang="es-ES" dirty="0" smtClean="0"/>
          </a:p>
          <a:p>
            <a:pPr algn="ctr"/>
            <a:r>
              <a:rPr lang="es-ES" dirty="0" err="1" smtClean="0"/>
              <a:t>Guidelines</a:t>
            </a:r>
            <a:r>
              <a:rPr lang="es-ES" dirty="0" smtClean="0"/>
              <a:t> </a:t>
            </a:r>
            <a:r>
              <a:rPr lang="es-ES" dirty="0" err="1" smtClean="0"/>
              <a:t>for</a:t>
            </a:r>
            <a:r>
              <a:rPr lang="es-ES" dirty="0" smtClean="0"/>
              <a:t> </a:t>
            </a:r>
            <a:r>
              <a:rPr lang="es-ES" dirty="0" err="1" smtClean="0"/>
              <a:t>national</a:t>
            </a:r>
            <a:r>
              <a:rPr lang="es-ES" dirty="0" smtClean="0"/>
              <a:t> </a:t>
            </a:r>
            <a:r>
              <a:rPr lang="es-ES" dirty="0" err="1" smtClean="0"/>
              <a:t>websites</a:t>
            </a:r>
            <a:r>
              <a:rPr lang="es-ES" dirty="0" smtClean="0"/>
              <a:t> </a:t>
            </a:r>
            <a:r>
              <a:rPr lang="es-ES" dirty="0"/>
              <a:t/>
            </a:r>
            <a:br>
              <a:rPr lang="es-ES" dirty="0"/>
            </a:br>
            <a:endParaRPr lang="es-ES" dirty="0" smtClean="0"/>
          </a:p>
          <a:p>
            <a:pPr algn="ctr"/>
            <a:r>
              <a:rPr lang="es-ES" dirty="0" err="1" smtClean="0"/>
              <a:t>Your</a:t>
            </a:r>
            <a:r>
              <a:rPr lang="es-ES" dirty="0" smtClean="0"/>
              <a:t> </a:t>
            </a:r>
            <a:r>
              <a:rPr lang="es-ES" dirty="0"/>
              <a:t>ideas </a:t>
            </a:r>
            <a:r>
              <a:rPr lang="es-ES" dirty="0" smtClean="0"/>
              <a:t>!</a:t>
            </a:r>
          </a:p>
          <a:p>
            <a:pPr algn="ctr"/>
            <a:r>
              <a:rPr lang="en-GB" dirty="0"/>
              <a:t/>
            </a:r>
            <a:br>
              <a:rPr lang="en-GB" dirty="0"/>
            </a:br>
            <a:endParaRPr lang="es-ES" dirty="0" smtClean="0"/>
          </a:p>
        </p:txBody>
      </p:sp>
    </p:spTree>
    <p:extLst>
      <p:ext uri="{BB962C8B-B14F-4D97-AF65-F5344CB8AC3E}">
        <p14:creationId xmlns:p14="http://schemas.microsoft.com/office/powerpoint/2010/main" val="305509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73270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nd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n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7401</TotalTime>
  <Words>1705</Words>
  <Application>Microsoft Office PowerPoint</Application>
  <PresentationFormat>On-screen Show (4:3)</PresentationFormat>
  <Paragraphs>252</Paragraphs>
  <Slides>37</Slides>
  <Notes>37</Notes>
  <HiddenSlides>0</HiddenSlides>
  <MMClips>0</MMClips>
  <ScaleCrop>false</ScaleCrop>
  <HeadingPairs>
    <vt:vector size="4" baseType="variant">
      <vt:variant>
        <vt:lpstr>Theme</vt:lpstr>
      </vt:variant>
      <vt:variant>
        <vt:i4>3</vt:i4>
      </vt:variant>
      <vt:variant>
        <vt:lpstr>Slide Titles</vt:lpstr>
      </vt:variant>
      <vt:variant>
        <vt:i4>37</vt:i4>
      </vt:variant>
    </vt:vector>
  </HeadingPairs>
  <TitlesOfParts>
    <vt:vector size="40" baseType="lpstr">
      <vt:lpstr>Office Theme</vt:lpstr>
      <vt:lpstr>End slide</vt:lpstr>
      <vt:lpstr>In slide</vt:lpstr>
      <vt:lpstr>ReferNet Plenary meeting 2018  21-23 November 2018  </vt:lpstr>
      <vt:lpstr>Visibility survey 2014-17: Observing trends and sharing practices </vt:lpstr>
      <vt:lpstr>Visibility actions</vt:lpstr>
      <vt:lpstr>Visibility survey </vt:lpstr>
      <vt:lpstr>Which channel have you used to promote Cedefop’s products and activities?</vt:lpstr>
      <vt:lpstr>How have you promoted ReferNet activities?</vt:lpstr>
      <vt:lpstr>National websites</vt:lpstr>
      <vt:lpstr>National websites</vt:lpstr>
      <vt:lpstr>National websites</vt:lpstr>
      <vt:lpstr>Digital newsletter</vt:lpstr>
      <vt:lpstr>Digital Newsleters</vt:lpstr>
      <vt:lpstr>Digital newsletter</vt:lpstr>
      <vt:lpstr>Digital newsletter 2017</vt:lpstr>
      <vt:lpstr>Social media </vt:lpstr>
      <vt:lpstr>Social media – Facebook ReferNet accounts  </vt:lpstr>
      <vt:lpstr>Social media – institutional accounts</vt:lpstr>
      <vt:lpstr>Social media – Tweeter ReferNet accounts</vt:lpstr>
      <vt:lpstr>Social media – Tweeter institutional accounts</vt:lpstr>
      <vt:lpstr>Social media - Tweeter</vt:lpstr>
      <vt:lpstr>Have you produced promotional material?</vt:lpstr>
      <vt:lpstr>Promotional material   </vt:lpstr>
      <vt:lpstr>Promotional material – corporate gifts</vt:lpstr>
      <vt:lpstr>Promotional material – corporate gifts</vt:lpstr>
      <vt:lpstr>Promotional material</vt:lpstr>
      <vt:lpstr>Promotional material – videos</vt:lpstr>
      <vt:lpstr>Promotional material</vt:lpstr>
      <vt:lpstr>Promotional material</vt:lpstr>
      <vt:lpstr>Networking – Organisation of events</vt:lpstr>
      <vt:lpstr>Networking – Strengthening local stakeholders</vt:lpstr>
      <vt:lpstr>Networking – Local stakeholders</vt:lpstr>
      <vt:lpstr>Networking – Local stakeholders</vt:lpstr>
      <vt:lpstr>Translations</vt:lpstr>
      <vt:lpstr>Translations</vt:lpstr>
      <vt:lpstr>Translations</vt:lpstr>
      <vt:lpstr>VET week ambassadors 2018</vt:lpstr>
      <vt:lpstr>Visibility survey 2018    </vt:lpstr>
      <vt:lpstr>PowerPoint Presentation</vt:lpstr>
    </vt:vector>
  </TitlesOfParts>
  <Company>kkostas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BARA, Evangelia</dc:creator>
  <cp:lastModifiedBy>SANTOS, Maite</cp:lastModifiedBy>
  <cp:revision>117</cp:revision>
  <cp:lastPrinted>2018-11-16T15:03:29Z</cp:lastPrinted>
  <dcterms:created xsi:type="dcterms:W3CDTF">2018-05-07T11:52:35Z</dcterms:created>
  <dcterms:modified xsi:type="dcterms:W3CDTF">2018-11-21T16:40:49Z</dcterms:modified>
</cp:coreProperties>
</file>