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29"/>
  </p:notesMasterIdLst>
  <p:handoutMasterIdLst>
    <p:handoutMasterId r:id="rId30"/>
  </p:handoutMasterIdLst>
  <p:sldIdLst>
    <p:sldId id="275" r:id="rId5"/>
    <p:sldId id="282" r:id="rId6"/>
    <p:sldId id="271" r:id="rId7"/>
    <p:sldId id="272" r:id="rId8"/>
    <p:sldId id="276" r:id="rId9"/>
    <p:sldId id="277" r:id="rId10"/>
    <p:sldId id="278" r:id="rId11"/>
    <p:sldId id="279" r:id="rId12"/>
    <p:sldId id="283" r:id="rId13"/>
    <p:sldId id="267" r:id="rId14"/>
    <p:sldId id="273" r:id="rId15"/>
    <p:sldId id="286" r:id="rId16"/>
    <p:sldId id="287" r:id="rId17"/>
    <p:sldId id="259" r:id="rId18"/>
    <p:sldId id="260" r:id="rId19"/>
    <p:sldId id="261" r:id="rId20"/>
    <p:sldId id="262" r:id="rId21"/>
    <p:sldId id="263" r:id="rId22"/>
    <p:sldId id="264" r:id="rId23"/>
    <p:sldId id="265" r:id="rId24"/>
    <p:sldId id="269" r:id="rId25"/>
    <p:sldId id="270" r:id="rId26"/>
    <p:sldId id="285" r:id="rId27"/>
    <p:sldId id="268" r:id="rId28"/>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9176" autoAdjust="0"/>
  </p:normalViewPr>
  <p:slideViewPr>
    <p:cSldViewPr snapToGrid="0">
      <p:cViewPr varScale="1">
        <p:scale>
          <a:sx n="100" d="100"/>
          <a:sy n="100" d="100"/>
        </p:scale>
        <p:origin x="-1860" y="-96"/>
      </p:cViewPr>
      <p:guideLst>
        <p:guide orient="horz" pos="2160"/>
        <p:guide pos="2880"/>
      </p:guideLst>
    </p:cSldViewPr>
  </p:slideViewPr>
  <p:notesTextViewPr>
    <p:cViewPr>
      <p:scale>
        <a:sx n="1" d="1"/>
        <a:sy n="1" d="1"/>
      </p:scale>
      <p:origin x="0" y="0"/>
    </p:cViewPr>
  </p:notesTextViewPr>
  <p:notesViewPr>
    <p:cSldViewPr snapToGrid="0" showGuides="1">
      <p:cViewPr varScale="1">
        <p:scale>
          <a:sx n="74" d="100"/>
          <a:sy n="74" d="100"/>
        </p:scale>
        <p:origin x="2124" y="5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francisco.sanchez\Downloads\rptSeries03.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Hoja1!$E$1</c:f>
              <c:strCache>
                <c:ptCount val="1"/>
                <c:pt idx="0">
                  <c:v>AAFF</c:v>
                </c:pt>
              </c:strCache>
            </c:strRef>
          </c:tx>
          <c:spPr>
            <a:solidFill>
              <a:schemeClr val="accent1"/>
            </a:solidFill>
            <a:ln>
              <a:noFill/>
            </a:ln>
            <a:effectLst/>
          </c:spPr>
          <c:invertIfNegative val="0"/>
          <c:cat>
            <c:numRef>
              <c:f>Hoja1!$A$2:$A$15</c:f>
              <c:numCache>
                <c:formatCode>_(* #,##0_);_(* \(#,##0\);_(* "-"??_);_(@_)</c:formatCode>
                <c:ptCount val="14"/>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numCache>
            </c:numRef>
          </c:cat>
          <c:val>
            <c:numRef>
              <c:f>Hoja1!$E$2:$E$15</c:f>
              <c:numCache>
                <c:formatCode>_-* #,##0\ _€_-;\-* #,##0\ _€_-;_-* "-"?\ _€_-;_-@_-</c:formatCode>
                <c:ptCount val="14"/>
                <c:pt idx="0">
                  <c:v>39884</c:v>
                </c:pt>
                <c:pt idx="1">
                  <c:v>70053</c:v>
                </c:pt>
                <c:pt idx="2">
                  <c:v>86926</c:v>
                </c:pt>
                <c:pt idx="3">
                  <c:v>124495</c:v>
                </c:pt>
                <c:pt idx="4">
                  <c:v>155873</c:v>
                </c:pt>
                <c:pt idx="5">
                  <c:v>197481</c:v>
                </c:pt>
                <c:pt idx="6">
                  <c:v>242618</c:v>
                </c:pt>
                <c:pt idx="7">
                  <c:v>302194</c:v>
                </c:pt>
                <c:pt idx="8">
                  <c:v>334986</c:v>
                </c:pt>
                <c:pt idx="9">
                  <c:v>365238</c:v>
                </c:pt>
                <c:pt idx="10">
                  <c:v>370609</c:v>
                </c:pt>
                <c:pt idx="11">
                  <c:v>365583</c:v>
                </c:pt>
                <c:pt idx="12">
                  <c:v>345338</c:v>
                </c:pt>
                <c:pt idx="13">
                  <c:v>345899</c:v>
                </c:pt>
              </c:numCache>
            </c:numRef>
          </c:val>
        </c:ser>
        <c:dLbls>
          <c:showLegendKey val="0"/>
          <c:showVal val="0"/>
          <c:showCatName val="0"/>
          <c:showSerName val="0"/>
          <c:showPercent val="0"/>
          <c:showBubbleSize val="0"/>
        </c:dLbls>
        <c:gapWidth val="33"/>
        <c:overlap val="-27"/>
        <c:axId val="86046976"/>
        <c:axId val="89600000"/>
      </c:barChart>
      <c:catAx>
        <c:axId val="86046976"/>
        <c:scaling>
          <c:orientation val="minMax"/>
        </c:scaling>
        <c:delete val="0"/>
        <c:axPos val="b"/>
        <c:numFmt formatCode="_(* #,##0_);_(* \(#,##0\);_(* &quot;-&quot;??_);_(@_)"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9600000"/>
        <c:crosses val="autoZero"/>
        <c:auto val="1"/>
        <c:lblAlgn val="ctr"/>
        <c:lblOffset val="100"/>
        <c:noMultiLvlLbl val="0"/>
      </c:catAx>
      <c:valAx>
        <c:axId val="89600000"/>
        <c:scaling>
          <c:orientation val="minMax"/>
          <c:max val="400000"/>
          <c:min val="0"/>
        </c:scaling>
        <c:delete val="0"/>
        <c:axPos val="l"/>
        <c:majorGridlines>
          <c:spPr>
            <a:ln w="9525" cap="flat" cmpd="sng" algn="ctr">
              <a:solidFill>
                <a:schemeClr val="tx1">
                  <a:lumMod val="15000"/>
                  <a:lumOff val="85000"/>
                </a:schemeClr>
              </a:solidFill>
              <a:round/>
            </a:ln>
            <a:effectLst/>
          </c:spPr>
        </c:majorGridlines>
        <c:numFmt formatCode="_-* #,##0\ _€_-;\-* #,##0\ _€_-;_-* &quot;-&quot;?\ _€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86046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2"/>
            <a:ext cx="2945659" cy="498055"/>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sz="quarter" idx="1"/>
          </p:nvPr>
        </p:nvSpPr>
        <p:spPr>
          <a:xfrm>
            <a:off x="3850443" y="2"/>
            <a:ext cx="2945659" cy="498055"/>
          </a:xfrm>
          <a:prstGeom prst="rect">
            <a:avLst/>
          </a:prstGeom>
        </p:spPr>
        <p:txBody>
          <a:bodyPr vert="horz" lIns="91440" tIns="45720" rIns="91440" bIns="45720" rtlCol="0"/>
          <a:lstStyle>
            <a:lvl1pPr algn="r">
              <a:defRPr sz="1200"/>
            </a:lvl1pPr>
          </a:lstStyle>
          <a:p>
            <a:fld id="{82071528-73D8-46DE-A7BB-4409B6832741}" type="datetimeFigureOut">
              <a:rPr lang="en-GB" smtClean="0"/>
              <a:t>19/11/2018</a:t>
            </a:fld>
            <a:endParaRPr lang="en-GB"/>
          </a:p>
        </p:txBody>
      </p:sp>
      <p:sp>
        <p:nvSpPr>
          <p:cNvPr id="4" name="Marcador de pie de página 3"/>
          <p:cNvSpPr>
            <a:spLocks noGrp="1"/>
          </p:cNvSpPr>
          <p:nvPr>
            <p:ph type="ftr" sz="quarter" idx="2"/>
          </p:nvPr>
        </p:nvSpPr>
        <p:spPr>
          <a:xfrm>
            <a:off x="0" y="9428585"/>
            <a:ext cx="2945659" cy="498054"/>
          </a:xfrm>
          <a:prstGeom prst="rect">
            <a:avLst/>
          </a:prstGeom>
        </p:spPr>
        <p:txBody>
          <a:bodyPr vert="horz" lIns="91440" tIns="45720" rIns="91440" bIns="45720" rtlCol="0" anchor="b"/>
          <a:lstStyle>
            <a:lvl1pPr algn="l">
              <a:defRPr sz="1200"/>
            </a:lvl1pPr>
          </a:lstStyle>
          <a:p>
            <a:endParaRPr lang="en-GB"/>
          </a:p>
        </p:txBody>
      </p:sp>
      <p:sp>
        <p:nvSpPr>
          <p:cNvPr id="5" name="Marcador de número de diapositiva 4"/>
          <p:cNvSpPr>
            <a:spLocks noGrp="1"/>
          </p:cNvSpPr>
          <p:nvPr>
            <p:ph type="sldNum" sz="quarter" idx="3"/>
          </p:nvPr>
        </p:nvSpPr>
        <p:spPr>
          <a:xfrm>
            <a:off x="3850443" y="9428585"/>
            <a:ext cx="2945659" cy="498054"/>
          </a:xfrm>
          <a:prstGeom prst="rect">
            <a:avLst/>
          </a:prstGeom>
        </p:spPr>
        <p:txBody>
          <a:bodyPr vert="horz" lIns="91440" tIns="45720" rIns="91440" bIns="45720" rtlCol="0" anchor="b"/>
          <a:lstStyle>
            <a:lvl1pPr algn="r">
              <a:defRPr sz="1200"/>
            </a:lvl1pPr>
          </a:lstStyle>
          <a:p>
            <a:fld id="{BA66BC8B-C366-48F3-BDFB-52386F0CD744}" type="slidenum">
              <a:rPr lang="en-GB" smtClean="0"/>
              <a:t>‹#›</a:t>
            </a:fld>
            <a:endParaRPr lang="en-GB"/>
          </a:p>
        </p:txBody>
      </p:sp>
    </p:spTree>
    <p:extLst>
      <p:ext uri="{BB962C8B-B14F-4D97-AF65-F5344CB8AC3E}">
        <p14:creationId xmlns:p14="http://schemas.microsoft.com/office/powerpoint/2010/main" val="41023141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2"/>
            <a:ext cx="2945659" cy="498055"/>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50443" y="2"/>
            <a:ext cx="2945659" cy="498055"/>
          </a:xfrm>
          <a:prstGeom prst="rect">
            <a:avLst/>
          </a:prstGeom>
        </p:spPr>
        <p:txBody>
          <a:bodyPr vert="horz" lIns="91440" tIns="45720" rIns="91440" bIns="45720" rtlCol="0"/>
          <a:lstStyle>
            <a:lvl1pPr algn="r">
              <a:defRPr sz="1200"/>
            </a:lvl1pPr>
          </a:lstStyle>
          <a:p>
            <a:fld id="{8152BBEC-9A26-400C-AA5D-B37CE6DB074F}" type="datetimeFigureOut">
              <a:rPr lang="es-ES" smtClean="0"/>
              <a:t>19/11/2018</a:t>
            </a:fld>
            <a:endParaRPr lang="es-ES"/>
          </a:p>
        </p:txBody>
      </p:sp>
      <p:sp>
        <p:nvSpPr>
          <p:cNvPr id="4" name="Marcador de imagen de diapositiva 3"/>
          <p:cNvSpPr>
            <a:spLocks noGrp="1" noRot="1" noChangeAspect="1"/>
          </p:cNvSpPr>
          <p:nvPr>
            <p:ph type="sldImg" idx="2"/>
          </p:nvPr>
        </p:nvSpPr>
        <p:spPr>
          <a:xfrm>
            <a:off x="1165225" y="1239838"/>
            <a:ext cx="4467225" cy="334962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9428585"/>
            <a:ext cx="2945659" cy="498054"/>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0443" y="9428585"/>
            <a:ext cx="2945659" cy="498054"/>
          </a:xfrm>
          <a:prstGeom prst="rect">
            <a:avLst/>
          </a:prstGeom>
        </p:spPr>
        <p:txBody>
          <a:bodyPr vert="horz" lIns="91440" tIns="45720" rIns="91440" bIns="45720" rtlCol="0" anchor="b"/>
          <a:lstStyle>
            <a:lvl1pPr algn="r">
              <a:defRPr sz="1200"/>
            </a:lvl1pPr>
          </a:lstStyle>
          <a:p>
            <a:fld id="{7FEDD72F-0F1F-47C3-B36D-50EEFAB48D9F}" type="slidenum">
              <a:rPr lang="es-ES" smtClean="0"/>
              <a:t>‹#›</a:t>
            </a:fld>
            <a:endParaRPr lang="es-ES"/>
          </a:p>
        </p:txBody>
      </p:sp>
    </p:spTree>
    <p:extLst>
      <p:ext uri="{BB962C8B-B14F-4D97-AF65-F5344CB8AC3E}">
        <p14:creationId xmlns:p14="http://schemas.microsoft.com/office/powerpoint/2010/main" val="1908895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1</a:t>
            </a:fld>
            <a:endParaRPr lang="es-ES" dirty="0"/>
          </a:p>
        </p:txBody>
      </p:sp>
    </p:spTree>
    <p:extLst>
      <p:ext uri="{BB962C8B-B14F-4D97-AF65-F5344CB8AC3E}">
        <p14:creationId xmlns:p14="http://schemas.microsoft.com/office/powerpoint/2010/main" val="1498792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2</a:t>
            </a:fld>
            <a:endParaRPr lang="es-ES"/>
          </a:p>
        </p:txBody>
      </p:sp>
    </p:spTree>
    <p:extLst>
      <p:ext uri="{BB962C8B-B14F-4D97-AF65-F5344CB8AC3E}">
        <p14:creationId xmlns:p14="http://schemas.microsoft.com/office/powerpoint/2010/main" val="3356102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sz="1200" dirty="0">
              <a:solidFill>
                <a:srgbClr val="404040"/>
              </a:solidFill>
              <a:ea typeface="Montserrat"/>
              <a:cs typeface="Montserrat"/>
              <a:sym typeface="Open Sans"/>
            </a:endParaRPr>
          </a:p>
        </p:txBody>
      </p:sp>
      <p:sp>
        <p:nvSpPr>
          <p:cNvPr id="4" name="Marcador de número de diapositiva 3"/>
          <p:cNvSpPr>
            <a:spLocks noGrp="1"/>
          </p:cNvSpPr>
          <p:nvPr>
            <p:ph type="sldNum" sz="quarter" idx="10"/>
          </p:nvPr>
        </p:nvSpPr>
        <p:spPr/>
        <p:txBody>
          <a:bodyPr/>
          <a:lstStyle/>
          <a:p>
            <a:fld id="{7FEDD72F-0F1F-47C3-B36D-50EEFAB48D9F}" type="slidenum">
              <a:rPr lang="es-ES" smtClean="0"/>
              <a:t>3</a:t>
            </a:fld>
            <a:endParaRPr lang="es-ES" dirty="0"/>
          </a:p>
        </p:txBody>
      </p:sp>
    </p:spTree>
    <p:extLst>
      <p:ext uri="{BB962C8B-B14F-4D97-AF65-F5344CB8AC3E}">
        <p14:creationId xmlns:p14="http://schemas.microsoft.com/office/powerpoint/2010/main" val="3863205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i="1"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4</a:t>
            </a:fld>
            <a:endParaRPr lang="es-ES"/>
          </a:p>
        </p:txBody>
      </p:sp>
    </p:spTree>
    <p:extLst>
      <p:ext uri="{BB962C8B-B14F-4D97-AF65-F5344CB8AC3E}">
        <p14:creationId xmlns:p14="http://schemas.microsoft.com/office/powerpoint/2010/main" val="3363257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5</a:t>
            </a:fld>
            <a:endParaRPr lang="es-ES"/>
          </a:p>
        </p:txBody>
      </p:sp>
    </p:spTree>
    <p:extLst>
      <p:ext uri="{BB962C8B-B14F-4D97-AF65-F5344CB8AC3E}">
        <p14:creationId xmlns:p14="http://schemas.microsoft.com/office/powerpoint/2010/main" val="374957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6</a:t>
            </a:fld>
            <a:endParaRPr lang="es-ES"/>
          </a:p>
        </p:txBody>
      </p:sp>
    </p:spTree>
    <p:extLst>
      <p:ext uri="{BB962C8B-B14F-4D97-AF65-F5344CB8AC3E}">
        <p14:creationId xmlns:p14="http://schemas.microsoft.com/office/powerpoint/2010/main" val="4174683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7</a:t>
            </a:fld>
            <a:endParaRPr lang="es-ES"/>
          </a:p>
        </p:txBody>
      </p:sp>
    </p:spTree>
    <p:extLst>
      <p:ext uri="{BB962C8B-B14F-4D97-AF65-F5344CB8AC3E}">
        <p14:creationId xmlns:p14="http://schemas.microsoft.com/office/powerpoint/2010/main" val="799172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s-ES" baseline="0" dirty="0" smtClean="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8</a:t>
            </a:fld>
            <a:endParaRPr lang="es-ES"/>
          </a:p>
        </p:txBody>
      </p:sp>
    </p:spTree>
    <p:extLst>
      <p:ext uri="{BB962C8B-B14F-4D97-AF65-F5344CB8AC3E}">
        <p14:creationId xmlns:p14="http://schemas.microsoft.com/office/powerpoint/2010/main" val="2057319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9</a:t>
            </a:fld>
            <a:endParaRPr lang="es-ES"/>
          </a:p>
        </p:txBody>
      </p:sp>
    </p:spTree>
    <p:extLst>
      <p:ext uri="{BB962C8B-B14F-4D97-AF65-F5344CB8AC3E}">
        <p14:creationId xmlns:p14="http://schemas.microsoft.com/office/powerpoint/2010/main" val="3109780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10</a:t>
            </a:fld>
            <a:endParaRPr lang="es-ES"/>
          </a:p>
        </p:txBody>
      </p:sp>
    </p:spTree>
    <p:extLst>
      <p:ext uri="{BB962C8B-B14F-4D97-AF65-F5344CB8AC3E}">
        <p14:creationId xmlns:p14="http://schemas.microsoft.com/office/powerpoint/2010/main" val="3901174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11</a:t>
            </a:fld>
            <a:endParaRPr lang="es-ES"/>
          </a:p>
        </p:txBody>
      </p:sp>
    </p:spTree>
    <p:extLst>
      <p:ext uri="{BB962C8B-B14F-4D97-AF65-F5344CB8AC3E}">
        <p14:creationId xmlns:p14="http://schemas.microsoft.com/office/powerpoint/2010/main" val="2154954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12</a:t>
            </a:fld>
            <a:endParaRPr lang="es-ES"/>
          </a:p>
        </p:txBody>
      </p:sp>
    </p:spTree>
    <p:extLst>
      <p:ext uri="{BB962C8B-B14F-4D97-AF65-F5344CB8AC3E}">
        <p14:creationId xmlns:p14="http://schemas.microsoft.com/office/powerpoint/2010/main" val="3439889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pPr lvl="0" rtl="0">
              <a:spcBef>
                <a:spcPts val="0"/>
              </a:spcBef>
              <a:buNone/>
            </a:pPr>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13</a:t>
            </a:fld>
            <a:endParaRPr lang="es-ES"/>
          </a:p>
        </p:txBody>
      </p:sp>
    </p:spTree>
    <p:extLst>
      <p:ext uri="{BB962C8B-B14F-4D97-AF65-F5344CB8AC3E}">
        <p14:creationId xmlns:p14="http://schemas.microsoft.com/office/powerpoint/2010/main" val="2941767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Shape 353"/>
          <p:cNvSpPr txBox="1">
            <a:spLocks noGrp="1"/>
          </p:cNvSpPr>
          <p:nvPr>
            <p:ph type="body" idx="1"/>
          </p:nvPr>
        </p:nvSpPr>
        <p:spPr>
          <a:xfrm>
            <a:off x="679768" y="4715154"/>
            <a:ext cx="5438140" cy="4466987"/>
          </a:xfrm>
          <a:prstGeom prst="rect">
            <a:avLst/>
          </a:prstGeom>
        </p:spPr>
        <p:txBody>
          <a:bodyPr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
        <p:nvSpPr>
          <p:cNvPr id="354" name="Shape 354"/>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6961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Shape 395"/>
          <p:cNvSpPr txBox="1">
            <a:spLocks noGrp="1"/>
          </p:cNvSpPr>
          <p:nvPr>
            <p:ph type="body" idx="1"/>
          </p:nvPr>
        </p:nvSpPr>
        <p:spPr>
          <a:xfrm>
            <a:off x="679768" y="4715154"/>
            <a:ext cx="5438140" cy="4466987"/>
          </a:xfrm>
          <a:prstGeom prst="rect">
            <a:avLst/>
          </a:prstGeom>
        </p:spPr>
        <p:txBody>
          <a:bodyPr lIns="91425" tIns="91425" rIns="91425" bIns="91425" anchor="t" anchorCtr="0">
            <a:noAutofit/>
          </a:bodyPr>
          <a:lstStyle/>
          <a:p>
            <a:pPr lvl="0"/>
            <a:endParaRPr dirty="0"/>
          </a:p>
        </p:txBody>
      </p:sp>
      <p:sp>
        <p:nvSpPr>
          <p:cNvPr id="396" name="Shape 396"/>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2325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Shape 419"/>
          <p:cNvSpPr txBox="1">
            <a:spLocks noGrp="1"/>
          </p:cNvSpPr>
          <p:nvPr>
            <p:ph type="body" idx="1"/>
          </p:nvPr>
        </p:nvSpPr>
        <p:spPr>
          <a:xfrm>
            <a:off x="679768" y="4715154"/>
            <a:ext cx="5438140" cy="4466987"/>
          </a:xfrm>
          <a:prstGeom prst="rect">
            <a:avLst/>
          </a:prstGeom>
        </p:spPr>
        <p:txBody>
          <a:bodyPr lIns="91425" tIns="91425" rIns="91425" bIns="91425" anchor="t" anchorCtr="0">
            <a:noAutofit/>
          </a:bodyPr>
          <a:lstStyle/>
          <a:p>
            <a:pPr lvl="0" rtl="0">
              <a:spcBef>
                <a:spcPts val="0"/>
              </a:spcBef>
              <a:buNone/>
            </a:pPr>
            <a:endParaRPr dirty="0"/>
          </a:p>
        </p:txBody>
      </p:sp>
      <p:sp>
        <p:nvSpPr>
          <p:cNvPr id="420" name="Shape 420"/>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4076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Shape 455"/>
          <p:cNvSpPr txBox="1">
            <a:spLocks noGrp="1"/>
          </p:cNvSpPr>
          <p:nvPr>
            <p:ph type="body" idx="1"/>
          </p:nvPr>
        </p:nvSpPr>
        <p:spPr>
          <a:xfrm>
            <a:off x="679768" y="4715154"/>
            <a:ext cx="5438140" cy="4466987"/>
          </a:xfrm>
          <a:prstGeom prst="rect">
            <a:avLst/>
          </a:prstGeom>
        </p:spPr>
        <p:txBody>
          <a:bodyPr lIns="91425" tIns="91425" rIns="91425" bIns="91425" anchor="t" anchorCtr="0">
            <a:noAutofit/>
          </a:bodyPr>
          <a:lstStyle/>
          <a:p>
            <a:pPr lvl="0" rtl="0">
              <a:spcBef>
                <a:spcPts val="0"/>
              </a:spcBef>
              <a:buNone/>
            </a:pPr>
            <a:endParaRPr dirty="0"/>
          </a:p>
        </p:txBody>
      </p:sp>
      <p:sp>
        <p:nvSpPr>
          <p:cNvPr id="456" name="Shape 456"/>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8474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Shape 484"/>
          <p:cNvSpPr txBox="1">
            <a:spLocks noGrp="1"/>
          </p:cNvSpPr>
          <p:nvPr>
            <p:ph type="body" idx="1"/>
          </p:nvPr>
        </p:nvSpPr>
        <p:spPr>
          <a:xfrm>
            <a:off x="679768" y="4715154"/>
            <a:ext cx="5438140" cy="4466987"/>
          </a:xfrm>
          <a:prstGeom prst="rect">
            <a:avLst/>
          </a:prstGeom>
        </p:spPr>
        <p:txBody>
          <a:bodyPr lIns="91425" tIns="91425" rIns="91425" bIns="91425" anchor="t" anchorCtr="0">
            <a:noAutofit/>
          </a:bodyPr>
          <a:lstStyle/>
          <a:p>
            <a:pPr lvl="0" rtl="0">
              <a:spcBef>
                <a:spcPts val="0"/>
              </a:spcBef>
              <a:buNone/>
            </a:pPr>
            <a:endParaRPr dirty="0"/>
          </a:p>
        </p:txBody>
      </p:sp>
      <p:sp>
        <p:nvSpPr>
          <p:cNvPr id="485" name="Shape 485"/>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4603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Shape 510"/>
          <p:cNvSpPr txBox="1">
            <a:spLocks noGrp="1"/>
          </p:cNvSpPr>
          <p:nvPr>
            <p:ph type="body" idx="1"/>
          </p:nvPr>
        </p:nvSpPr>
        <p:spPr>
          <a:xfrm>
            <a:off x="679768" y="4715154"/>
            <a:ext cx="5438140" cy="4466987"/>
          </a:xfrm>
          <a:prstGeom prst="rect">
            <a:avLst/>
          </a:prstGeom>
        </p:spPr>
        <p:txBody>
          <a:bodyPr lIns="91425" tIns="91425" rIns="91425" bIns="91425" anchor="t" anchorCtr="0">
            <a:noAutofit/>
          </a:bodyPr>
          <a:lstStyle/>
          <a:p>
            <a:pPr lvl="0" rtl="0">
              <a:spcBef>
                <a:spcPts val="0"/>
              </a:spcBef>
              <a:buNone/>
            </a:pPr>
            <a:endParaRPr/>
          </a:p>
        </p:txBody>
      </p:sp>
      <p:sp>
        <p:nvSpPr>
          <p:cNvPr id="511" name="Shape 511"/>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4974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Shape 528"/>
          <p:cNvSpPr txBox="1">
            <a:spLocks noGrp="1"/>
          </p:cNvSpPr>
          <p:nvPr>
            <p:ph type="body" idx="1"/>
          </p:nvPr>
        </p:nvSpPr>
        <p:spPr>
          <a:xfrm>
            <a:off x="679768" y="4715154"/>
            <a:ext cx="5438140" cy="4466987"/>
          </a:xfrm>
          <a:prstGeom prst="rect">
            <a:avLst/>
          </a:prstGeom>
        </p:spPr>
        <p:txBody>
          <a:bodyPr lIns="91425" tIns="91425" rIns="91425" bIns="91425" anchor="t" anchorCtr="0">
            <a:noAutofit/>
          </a:bodyPr>
          <a:lstStyle/>
          <a:p>
            <a:pPr lvl="0" rtl="0">
              <a:spcBef>
                <a:spcPts val="0"/>
              </a:spcBef>
              <a:buNone/>
            </a:pPr>
            <a:endParaRPr dirty="0"/>
          </a:p>
        </p:txBody>
      </p:sp>
      <p:sp>
        <p:nvSpPr>
          <p:cNvPr id="529" name="Shape 529"/>
          <p:cNvSpPr>
            <a:spLocks noGrp="1" noRot="1" noChangeAspect="1"/>
          </p:cNvSpPr>
          <p:nvPr>
            <p:ph type="sldImg" idx="2"/>
          </p:nvPr>
        </p:nvSpPr>
        <p:spPr>
          <a:xfrm>
            <a:off x="917575" y="744538"/>
            <a:ext cx="4962525"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89460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s-ES" baseline="0" dirty="0" smtClean="0"/>
          </a:p>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21</a:t>
            </a:fld>
            <a:endParaRPr lang="es-ES"/>
          </a:p>
        </p:txBody>
      </p:sp>
    </p:spTree>
    <p:extLst>
      <p:ext uri="{BB962C8B-B14F-4D97-AF65-F5344CB8AC3E}">
        <p14:creationId xmlns:p14="http://schemas.microsoft.com/office/powerpoint/2010/main" val="2622490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22</a:t>
            </a:fld>
            <a:endParaRPr lang="es-ES"/>
          </a:p>
        </p:txBody>
      </p:sp>
    </p:spTree>
    <p:extLst>
      <p:ext uri="{BB962C8B-B14F-4D97-AF65-F5344CB8AC3E}">
        <p14:creationId xmlns:p14="http://schemas.microsoft.com/office/powerpoint/2010/main" val="32645052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23</a:t>
            </a:fld>
            <a:endParaRPr lang="es-ES"/>
          </a:p>
        </p:txBody>
      </p:sp>
    </p:spTree>
    <p:extLst>
      <p:ext uri="{BB962C8B-B14F-4D97-AF65-F5344CB8AC3E}">
        <p14:creationId xmlns:p14="http://schemas.microsoft.com/office/powerpoint/2010/main" val="3913866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165225" y="1239838"/>
            <a:ext cx="4467225" cy="3349625"/>
          </a:xfrm>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7FEDD72F-0F1F-47C3-B36D-50EEFAB48D9F}" type="slidenum">
              <a:rPr lang="es-ES" smtClean="0"/>
              <a:t>24</a:t>
            </a:fld>
            <a:endParaRPr lang="es-ES"/>
          </a:p>
        </p:txBody>
      </p:sp>
    </p:spTree>
    <p:extLst>
      <p:ext uri="{BB962C8B-B14F-4D97-AF65-F5344CB8AC3E}">
        <p14:creationId xmlns:p14="http://schemas.microsoft.com/office/powerpoint/2010/main" val="2430922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cid:image001.jpg@01D1A9F2.7B26DFA0" TargetMode="Externa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cid:image001.jpg@01D1A9F2.7B26DFA0"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01713C9F-CC21-4FCF-AB81-410A69C72838}" type="datetimeFigureOut">
              <a:rPr lang="es-ES" smtClean="0"/>
              <a:t>19/11/2018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3480772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1713C9F-CC21-4FCF-AB81-410A69C72838}" type="datetimeFigureOut">
              <a:rPr lang="es-ES" smtClean="0"/>
              <a:t>19/11/2018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2170485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01713C9F-CC21-4FCF-AB81-410A69C72838}" type="datetimeFigureOut">
              <a:rPr lang="es-ES" smtClean="0"/>
              <a:t>19/11/2018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160389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01713C9F-CC21-4FCF-AB81-410A69C72838}" type="datetimeFigureOut">
              <a:rPr lang="es-ES" smtClean="0"/>
              <a:t>19/11/2018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1105861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01713C9F-CC21-4FCF-AB81-410A69C72838}" type="datetimeFigureOut">
              <a:rPr lang="es-ES" smtClean="0"/>
              <a:t>19/11/2018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1682524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01713C9F-CC21-4FCF-AB81-410A69C72838}" type="datetimeFigureOut">
              <a:rPr lang="es-ES" smtClean="0"/>
              <a:t>19/11/2018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1553338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713C9F-CC21-4FCF-AB81-410A69C72838}" type="datetimeFigureOut">
              <a:rPr lang="es-ES" smtClean="0"/>
              <a:t>19/11/2018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124109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1713C9F-CC21-4FCF-AB81-410A69C72838}" type="datetimeFigureOut">
              <a:rPr lang="es-ES" smtClean="0"/>
              <a:t>19/11/2018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3457089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01713C9F-CC21-4FCF-AB81-410A69C72838}" type="datetimeFigureOut">
              <a:rPr lang="es-ES" smtClean="0"/>
              <a:t>19/11/2018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1886138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1713C9F-CC21-4FCF-AB81-410A69C72838}" type="datetimeFigureOut">
              <a:rPr lang="es-ES" smtClean="0"/>
              <a:t>19/11/2018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670879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1713C9F-CC21-4FCF-AB81-410A69C72838}" type="datetimeFigureOut">
              <a:rPr lang="es-ES" smtClean="0"/>
              <a:t>19/11/2018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1A2E68F-C653-45DD-8730-98059F209683}" type="slidenum">
              <a:rPr lang="es-ES" smtClean="0"/>
              <a:t>‹#›</a:t>
            </a:fld>
            <a:endParaRPr lang="es-ES"/>
          </a:p>
        </p:txBody>
      </p:sp>
    </p:spTree>
    <p:extLst>
      <p:ext uri="{BB962C8B-B14F-4D97-AF65-F5344CB8AC3E}">
        <p14:creationId xmlns:p14="http://schemas.microsoft.com/office/powerpoint/2010/main" val="23525192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sertar título">
    <p:spTree>
      <p:nvGrpSpPr>
        <p:cNvPr id="1" name="Shape 15"/>
        <p:cNvGrpSpPr/>
        <p:nvPr/>
      </p:nvGrpSpPr>
      <p:grpSpPr>
        <a:xfrm>
          <a:off x="0" y="0"/>
          <a:ext cx="0" cy="0"/>
          <a:chOff x="0" y="0"/>
          <a:chExt cx="0" cy="0"/>
        </a:xfrm>
      </p:grpSpPr>
      <p:grpSp>
        <p:nvGrpSpPr>
          <p:cNvPr id="2" name="Grupo 1"/>
          <p:cNvGrpSpPr/>
          <p:nvPr userDrawn="1"/>
        </p:nvGrpSpPr>
        <p:grpSpPr>
          <a:xfrm>
            <a:off x="808363" y="272459"/>
            <a:ext cx="7713402" cy="914400"/>
            <a:chOff x="1077818" y="272459"/>
            <a:chExt cx="10284535" cy="914400"/>
          </a:xfrm>
        </p:grpSpPr>
        <p:pic>
          <p:nvPicPr>
            <p:cNvPr id="4" name="Picture 2" descr="C:\Users\mariaines.sancha\AppData\Local\Microsoft\Windows\Temporary Internet Files\Content.Outlook\GN85T0AG\REFERNET_RGB_ES.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368589" y="499094"/>
              <a:ext cx="1993764" cy="377190"/>
            </a:xfrm>
            <a:prstGeom prst="rect">
              <a:avLst/>
            </a:prstGeom>
            <a:noFill/>
            <a:extLst>
              <a:ext uri="{909E8E84-426E-40DD-AFC4-6F175D3DCCD1}">
                <a14:hiddenFill xmlns:a14="http://schemas.microsoft.com/office/drawing/2010/main">
                  <a:solidFill>
                    <a:srgbClr val="FFFFFF"/>
                  </a:solidFill>
                </a14:hiddenFill>
              </a:ext>
            </a:extLst>
          </p:spPr>
        </p:pic>
        <p:pic>
          <p:nvPicPr>
            <p:cNvPr id="5" name="10 Imagen" descr="cid:image001.jpg@01D1A9F2.7B26DFA0"/>
            <p:cNvPicPr>
              <a:picLocks noChangeAspect="1"/>
            </p:cNvPicPr>
            <p:nvPr/>
          </p:nvPicPr>
          <p:blipFill>
            <a:blip r:embed="rId3" r:link="rId4" cstate="email">
              <a:extLst>
                <a:ext uri="{28A0092B-C50C-407E-A947-70E740481C1C}">
                  <a14:useLocalDpi xmlns:a14="http://schemas.microsoft.com/office/drawing/2010/main" val="0"/>
                </a:ext>
              </a:extLst>
            </a:blip>
            <a:srcRect/>
            <a:stretch>
              <a:fillRect/>
            </a:stretch>
          </p:blipFill>
          <p:spPr bwMode="auto">
            <a:xfrm>
              <a:off x="1077818" y="272459"/>
              <a:ext cx="2002265" cy="914400"/>
            </a:xfrm>
            <a:prstGeom prst="rect">
              <a:avLst/>
            </a:prstGeom>
            <a:noFill/>
            <a:ln>
              <a:noFill/>
            </a:ln>
          </p:spPr>
        </p:pic>
      </p:grpSp>
    </p:spTree>
    <p:extLst>
      <p:ext uri="{BB962C8B-B14F-4D97-AF65-F5344CB8AC3E}">
        <p14:creationId xmlns:p14="http://schemas.microsoft.com/office/powerpoint/2010/main" val="268607744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adro de texto">
    <p:spTree>
      <p:nvGrpSpPr>
        <p:cNvPr id="1" name="Shape 33"/>
        <p:cNvGrpSpPr/>
        <p:nvPr/>
      </p:nvGrpSpPr>
      <p:grpSpPr>
        <a:xfrm>
          <a:off x="0" y="0"/>
          <a:ext cx="0" cy="0"/>
          <a:chOff x="0" y="0"/>
          <a:chExt cx="0" cy="0"/>
        </a:xfrm>
      </p:grpSpPr>
      <p:sp>
        <p:nvSpPr>
          <p:cNvPr id="34" name="Shape 34"/>
          <p:cNvSpPr txBox="1">
            <a:spLocks noGrp="1"/>
          </p:cNvSpPr>
          <p:nvPr>
            <p:ph type="body" idx="1"/>
          </p:nvPr>
        </p:nvSpPr>
        <p:spPr>
          <a:xfrm>
            <a:off x="827584" y="2303207"/>
            <a:ext cx="7488831" cy="4002581"/>
          </a:xfrm>
          <a:prstGeom prst="rect">
            <a:avLst/>
          </a:prstGeom>
          <a:noFill/>
          <a:ln>
            <a:noFill/>
          </a:ln>
        </p:spPr>
        <p:txBody>
          <a:bodyPr lIns="91425" tIns="91425" rIns="91425" bIns="91425" anchor="t" anchorCtr="0"/>
          <a:lstStyle>
            <a:lvl1pPr marL="144460" marR="0" lvl="0" indent="-68261" algn="l" rtl="0">
              <a:lnSpc>
                <a:spcPct val="90000"/>
              </a:lnSpc>
              <a:spcBef>
                <a:spcPts val="0"/>
              </a:spcBef>
              <a:spcAft>
                <a:spcPts val="600"/>
              </a:spcAft>
              <a:buClr>
                <a:schemeClr val="dk1"/>
              </a:buClr>
              <a:buSzPct val="100000"/>
              <a:buFont typeface="Arial"/>
              <a:buChar char="•"/>
              <a:defRPr sz="1200" b="0" i="0" u="none" strike="noStrike" cap="none">
                <a:solidFill>
                  <a:schemeClr val="dk1"/>
                </a:solidFill>
                <a:latin typeface="Open Sans"/>
                <a:ea typeface="Open Sans"/>
                <a:cs typeface="Open Sans"/>
                <a:sym typeface="Open Sans"/>
              </a:defRPr>
            </a:lvl1pPr>
            <a:lvl2pPr marL="360354" marR="0" lvl="1" indent="-74612" algn="l" rtl="0">
              <a:lnSpc>
                <a:spcPct val="90000"/>
              </a:lnSpc>
              <a:spcBef>
                <a:spcPts val="0"/>
              </a:spcBef>
              <a:spcAft>
                <a:spcPts val="600"/>
              </a:spcAft>
              <a:buClr>
                <a:schemeClr val="dk1"/>
              </a:buClr>
              <a:buSzPct val="100000"/>
              <a:buFont typeface="Arial"/>
              <a:buChar char="•"/>
              <a:defRPr sz="1100" b="0" i="0" u="none" strike="noStrike" cap="none">
                <a:solidFill>
                  <a:schemeClr val="dk1"/>
                </a:solidFill>
                <a:latin typeface="Open Sans"/>
                <a:ea typeface="Open Sans"/>
                <a:cs typeface="Open Sans"/>
                <a:sym typeface="Open Sans"/>
              </a:defRPr>
            </a:lvl2pPr>
            <a:lvl3pPr marL="625460" marR="0" lvl="2" indent="-88898" algn="l" rtl="0">
              <a:lnSpc>
                <a:spcPct val="90000"/>
              </a:lnSpc>
              <a:spcBef>
                <a:spcPts val="0"/>
              </a:spcBef>
              <a:spcAft>
                <a:spcPts val="600"/>
              </a:spcAft>
              <a:buClr>
                <a:schemeClr val="dk1"/>
              </a:buClr>
              <a:buSzPct val="95454"/>
              <a:buFont typeface="Arial"/>
              <a:buChar char="•"/>
              <a:defRPr sz="1050" b="0" i="0" u="none" strike="noStrike" cap="none">
                <a:solidFill>
                  <a:schemeClr val="dk1"/>
                </a:solidFill>
                <a:latin typeface="Open Sans"/>
                <a:ea typeface="Open Sans"/>
                <a:cs typeface="Open Sans"/>
                <a:sym typeface="Open Sans"/>
              </a:defRPr>
            </a:lvl3pPr>
            <a:lvl4pPr marL="901678" marR="0" lvl="3" indent="-88898" algn="l" rtl="0">
              <a:lnSpc>
                <a:spcPct val="90000"/>
              </a:lnSpc>
              <a:spcBef>
                <a:spcPts val="0"/>
              </a:spcBef>
              <a:spcAft>
                <a:spcPts val="600"/>
              </a:spcAft>
              <a:buClr>
                <a:schemeClr val="dk1"/>
              </a:buClr>
              <a:buSzPct val="100000"/>
              <a:buFont typeface="Arial"/>
              <a:buChar char="•"/>
              <a:defRPr sz="1000" b="0" i="0" u="none" strike="noStrike" cap="none">
                <a:solidFill>
                  <a:schemeClr val="dk1"/>
                </a:solidFill>
                <a:latin typeface="Open Sans"/>
                <a:ea typeface="Open Sans"/>
                <a:cs typeface="Open Sans"/>
                <a:sym typeface="Open Sans"/>
              </a:defRPr>
            </a:lvl4pPr>
            <a:lvl5pPr marL="1166784" marR="0" lvl="4" indent="-87310" algn="l" rtl="0">
              <a:lnSpc>
                <a:spcPct val="90000"/>
              </a:lnSpc>
              <a:spcBef>
                <a:spcPts val="0"/>
              </a:spcBef>
              <a:spcAft>
                <a:spcPts val="600"/>
              </a:spcAft>
              <a:buClr>
                <a:schemeClr val="dk1"/>
              </a:buClr>
              <a:buSzPct val="100000"/>
              <a:buFont typeface="Arial"/>
              <a:buChar char="•"/>
              <a:defRPr sz="1000" b="0" i="0" u="none" strike="noStrike" cap="none">
                <a:solidFill>
                  <a:schemeClr val="dk1"/>
                </a:solidFill>
                <a:latin typeface="Open Sans"/>
                <a:ea typeface="Open Sans"/>
                <a:cs typeface="Open Sans"/>
                <a:sym typeface="Open Sans"/>
              </a:defRPr>
            </a:lvl5pPr>
            <a:lvl6pPr marL="2514537" marR="0" lvl="5" indent="-114297"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726" marR="0" lvl="6" indent="-114297"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8915" marR="0" lvl="7" indent="-114297"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103" marR="0" lvl="8" indent="-114297" algn="l" rtl="0">
              <a:lnSpc>
                <a:spcPct val="90000"/>
              </a:lnSpc>
              <a:spcBef>
                <a:spcPts val="50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Shape 35"/>
          <p:cNvSpPr txBox="1">
            <a:spLocks noGrp="1"/>
          </p:cNvSpPr>
          <p:nvPr>
            <p:ph type="subTitle" idx="2"/>
          </p:nvPr>
        </p:nvSpPr>
        <p:spPr>
          <a:xfrm>
            <a:off x="827584" y="1773397"/>
            <a:ext cx="7488831" cy="354087"/>
          </a:xfrm>
          <a:prstGeom prst="rect">
            <a:avLst/>
          </a:prstGeom>
          <a:noFill/>
          <a:ln>
            <a:noFill/>
          </a:ln>
        </p:spPr>
        <p:txBody>
          <a:bodyPr lIns="91425" tIns="91425" rIns="91425" bIns="91425" anchor="ctr" anchorCtr="0"/>
          <a:lstStyle>
            <a:lvl1pPr marL="0" marR="0" lvl="0" indent="0" algn="l" rtl="0">
              <a:lnSpc>
                <a:spcPct val="90000"/>
              </a:lnSpc>
              <a:spcBef>
                <a:spcPts val="0"/>
              </a:spcBef>
              <a:spcAft>
                <a:spcPts val="600"/>
              </a:spcAft>
              <a:buClr>
                <a:schemeClr val="dk1"/>
              </a:buClr>
              <a:buFont typeface="Arial"/>
              <a:buNone/>
              <a:defRPr sz="1200" b="0" i="0" u="none" strike="noStrike" cap="none">
                <a:solidFill>
                  <a:schemeClr val="dk1"/>
                </a:solidFill>
                <a:latin typeface="Arial"/>
                <a:ea typeface="Arial"/>
                <a:cs typeface="Arial"/>
                <a:sym typeface="Arial"/>
              </a:defRPr>
            </a:lvl1pPr>
            <a:lvl2pPr marL="457189" marR="0" lvl="1" indent="0" algn="ctr" rtl="0">
              <a:lnSpc>
                <a:spcPct val="90000"/>
              </a:lnSpc>
              <a:spcBef>
                <a:spcPts val="0"/>
              </a:spcBef>
              <a:spcAft>
                <a:spcPts val="600"/>
              </a:spcAft>
              <a:buClr>
                <a:schemeClr val="dk1"/>
              </a:buClr>
              <a:buFont typeface="Arial"/>
              <a:buNone/>
              <a:defRPr sz="2000" b="0" i="0" u="none" strike="noStrike" cap="none">
                <a:solidFill>
                  <a:schemeClr val="dk1"/>
                </a:solidFill>
                <a:latin typeface="Open Sans"/>
                <a:ea typeface="Open Sans"/>
                <a:cs typeface="Open Sans"/>
                <a:sym typeface="Open Sans"/>
              </a:defRPr>
            </a:lvl2pPr>
            <a:lvl3pPr marL="914378" marR="0" lvl="2" indent="0" algn="ctr" rtl="0">
              <a:lnSpc>
                <a:spcPct val="90000"/>
              </a:lnSpc>
              <a:spcBef>
                <a:spcPts val="0"/>
              </a:spcBef>
              <a:spcAft>
                <a:spcPts val="600"/>
              </a:spcAft>
              <a:buClr>
                <a:schemeClr val="dk1"/>
              </a:buClr>
              <a:buFont typeface="Arial"/>
              <a:buNone/>
              <a:defRPr sz="1800" b="0" i="0" u="none" strike="noStrike" cap="none">
                <a:solidFill>
                  <a:schemeClr val="dk1"/>
                </a:solidFill>
                <a:latin typeface="Open Sans"/>
                <a:ea typeface="Open Sans"/>
                <a:cs typeface="Open Sans"/>
                <a:sym typeface="Open Sans"/>
              </a:defRPr>
            </a:lvl3pPr>
            <a:lvl4pPr marL="1371566" marR="0" lvl="3" indent="0" algn="ctr" rtl="0">
              <a:lnSpc>
                <a:spcPct val="90000"/>
              </a:lnSpc>
              <a:spcBef>
                <a:spcPts val="0"/>
              </a:spcBef>
              <a:spcAft>
                <a:spcPts val="600"/>
              </a:spcAft>
              <a:buClr>
                <a:schemeClr val="dk1"/>
              </a:buClr>
              <a:buFont typeface="Arial"/>
              <a:buNone/>
              <a:defRPr sz="1600" b="0" i="0" u="none" strike="noStrike" cap="none">
                <a:solidFill>
                  <a:schemeClr val="dk1"/>
                </a:solidFill>
                <a:latin typeface="Open Sans"/>
                <a:ea typeface="Open Sans"/>
                <a:cs typeface="Open Sans"/>
                <a:sym typeface="Open Sans"/>
              </a:defRPr>
            </a:lvl4pPr>
            <a:lvl5pPr marL="1828754" marR="0" lvl="4" indent="0" algn="ctr" rtl="0">
              <a:lnSpc>
                <a:spcPct val="90000"/>
              </a:lnSpc>
              <a:spcBef>
                <a:spcPts val="0"/>
              </a:spcBef>
              <a:spcAft>
                <a:spcPts val="600"/>
              </a:spcAft>
              <a:buClr>
                <a:schemeClr val="dk1"/>
              </a:buClr>
              <a:buFont typeface="Arial"/>
              <a:buNone/>
              <a:defRPr sz="1600" b="0" i="0" u="none" strike="noStrike" cap="none">
                <a:solidFill>
                  <a:schemeClr val="dk1"/>
                </a:solidFill>
                <a:latin typeface="Open Sans"/>
                <a:ea typeface="Open Sans"/>
                <a:cs typeface="Open Sans"/>
                <a:sym typeface="Open Sans"/>
              </a:defRPr>
            </a:lvl5pPr>
            <a:lvl6pPr marL="2285943"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132"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32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509"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ctrTitle"/>
          </p:nvPr>
        </p:nvSpPr>
        <p:spPr>
          <a:xfrm>
            <a:off x="827584" y="1268740"/>
            <a:ext cx="7488831" cy="345908"/>
          </a:xfrm>
          <a:prstGeom prst="rect">
            <a:avLst/>
          </a:prstGeom>
          <a:noFill/>
          <a:ln>
            <a:noFill/>
          </a:ln>
        </p:spPr>
        <p:txBody>
          <a:bodyPr lIns="91425" tIns="91425" rIns="91425" bIns="91425" anchor="ctr" anchorCtr="0"/>
          <a:lstStyle>
            <a:lvl1pPr marL="0" marR="0" lvl="0" indent="0" algn="l" rtl="0">
              <a:lnSpc>
                <a:spcPct val="90000"/>
              </a:lnSpc>
              <a:spcBef>
                <a:spcPts val="0"/>
              </a:spcBef>
              <a:buClr>
                <a:schemeClr val="dk1"/>
              </a:buClr>
              <a:buFont typeface="Montserrat"/>
              <a:buNone/>
              <a:defRPr sz="2200" b="1" i="0" u="none" strike="noStrike" cap="none">
                <a:solidFill>
                  <a:schemeClr val="dk1"/>
                </a:solidFill>
                <a:latin typeface="Montserrat"/>
                <a:ea typeface="Montserrat"/>
                <a:cs typeface="Montserrat"/>
                <a:sym typeface="Montserrat"/>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grpSp>
        <p:nvGrpSpPr>
          <p:cNvPr id="6" name="Grupo 5"/>
          <p:cNvGrpSpPr/>
          <p:nvPr userDrawn="1"/>
        </p:nvGrpSpPr>
        <p:grpSpPr>
          <a:xfrm>
            <a:off x="808364" y="117911"/>
            <a:ext cx="7713401" cy="914400"/>
            <a:chOff x="1077819" y="272459"/>
            <a:chExt cx="10284534" cy="914400"/>
          </a:xfrm>
        </p:grpSpPr>
        <p:pic>
          <p:nvPicPr>
            <p:cNvPr id="7" name="Picture 2" descr="C:\Users\mariaines.sancha\AppData\Local\Microsoft\Windows\Temporary Internet Files\Content.Outlook\GN85T0AG\REFERNET_RGB_ES.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476403" y="499094"/>
              <a:ext cx="1885950" cy="377190"/>
            </a:xfrm>
            <a:prstGeom prst="rect">
              <a:avLst/>
            </a:prstGeom>
            <a:noFill/>
            <a:extLst>
              <a:ext uri="{909E8E84-426E-40DD-AFC4-6F175D3DCCD1}">
                <a14:hiddenFill xmlns:a14="http://schemas.microsoft.com/office/drawing/2010/main">
                  <a:solidFill>
                    <a:srgbClr val="FFFFFF"/>
                  </a:solidFill>
                </a14:hiddenFill>
              </a:ext>
            </a:extLst>
          </p:spPr>
        </p:pic>
        <p:pic>
          <p:nvPicPr>
            <p:cNvPr id="8" name="10 Imagen" descr="cid:image001.jpg@01D1A9F2.7B26DFA0"/>
            <p:cNvPicPr>
              <a:picLocks noChangeAspect="1"/>
            </p:cNvPicPr>
            <p:nvPr/>
          </p:nvPicPr>
          <p:blipFill>
            <a:blip r:embed="rId3" r:link="rId4" cstate="email">
              <a:extLst>
                <a:ext uri="{28A0092B-C50C-407E-A947-70E740481C1C}">
                  <a14:useLocalDpi xmlns:a14="http://schemas.microsoft.com/office/drawing/2010/main" val="0"/>
                </a:ext>
              </a:extLst>
            </a:blip>
            <a:srcRect/>
            <a:stretch>
              <a:fillRect/>
            </a:stretch>
          </p:blipFill>
          <p:spPr bwMode="auto">
            <a:xfrm>
              <a:off x="1077819" y="272459"/>
              <a:ext cx="1771650" cy="914400"/>
            </a:xfrm>
            <a:prstGeom prst="rect">
              <a:avLst/>
            </a:prstGeom>
            <a:noFill/>
            <a:ln>
              <a:noFill/>
            </a:ln>
          </p:spPr>
        </p:pic>
      </p:grpSp>
    </p:spTree>
    <p:extLst>
      <p:ext uri="{BB962C8B-B14F-4D97-AF65-F5344CB8AC3E}">
        <p14:creationId xmlns:p14="http://schemas.microsoft.com/office/powerpoint/2010/main" val="3567997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713C9F-CC21-4FCF-AB81-410A69C72838}" type="datetimeFigureOut">
              <a:rPr lang="es-ES" smtClean="0"/>
              <a:t>19/11/2018</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A2E68F-C653-45DD-8730-98059F209683}" type="slidenum">
              <a:rPr lang="es-ES" smtClean="0"/>
              <a:t>‹#›</a:t>
            </a:fld>
            <a:endParaRPr lang="es-ES"/>
          </a:p>
        </p:txBody>
      </p:sp>
    </p:spTree>
    <p:extLst>
      <p:ext uri="{BB962C8B-B14F-4D97-AF65-F5344CB8AC3E}">
        <p14:creationId xmlns:p14="http://schemas.microsoft.com/office/powerpoint/2010/main" val="400852836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edefop.europa.eu/en/news-and-press/news/spain-new-techniques-skills-anticipation-big-data"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www.fundae.es/"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www.youtube.com/watch?time_continue=226&amp;v=mSpFUj67bC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ti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hyperlink" Target="https://www.fundae.es/Recursos%20digitales/Pages/Especialidades-formativas.aspx"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hyperlink" Target="http://www.refernet.es/" TargetMode="External"/><Relationship Id="rId3" Type="http://schemas.openxmlformats.org/officeDocument/2006/relationships/hyperlink" Target="https://www.refernet.es/docs/default-source/informesactividades/informe_nacional_2016_en.pdf?sfvrsn=bf086bc_2" TargetMode="External"/><Relationship Id="rId7" Type="http://schemas.openxmlformats.org/officeDocument/2006/relationships/hyperlink" Target="https://www.fundae.es/Observatorio/Boletines%20terrotoriales/Infograf%C3%ADas/2016/Formacion%20en%20las%20empresas%202017.pdf" TargetMode="Externa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hyperlink" Target="https://www.fundae.es/Observatorio/Documents/Estad%C3%ADstica/Balance%202015%20Key%20Findings.pdf" TargetMode="External"/><Relationship Id="rId5" Type="http://schemas.openxmlformats.org/officeDocument/2006/relationships/hyperlink" Target="https://www.fundae.es/Observatorio/Documents/Estad%C3%ADstica/2016%20Key%20findings.pdf" TargetMode="External"/><Relationship Id="rId10" Type="http://schemas.openxmlformats.org/officeDocument/2006/relationships/hyperlink" Target="http://www.fundae.es/" TargetMode="External"/><Relationship Id="rId4" Type="http://schemas.openxmlformats.org/officeDocument/2006/relationships/hyperlink" Target="https://www.fundae.es/Observatorio/Documents/Estad%C3%ADstica/Key%20findings%202017.pdf" TargetMode="External"/><Relationship Id="rId9" Type="http://schemas.openxmlformats.org/officeDocument/2006/relationships/hyperlink" Target="mailto:refernet@Fundae.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a:spLocks noGrp="1"/>
          </p:cNvSpPr>
          <p:nvPr>
            <p:ph type="ctrTitle" idx="4294967295"/>
          </p:nvPr>
        </p:nvSpPr>
        <p:spPr>
          <a:xfrm>
            <a:off x="1108710" y="2365375"/>
            <a:ext cx="7161213" cy="2190750"/>
          </a:xfrm>
        </p:spPr>
        <p:txBody>
          <a:bodyPr>
            <a:noAutofit/>
          </a:bodyPr>
          <a:lstStyle/>
          <a:p>
            <a:pPr algn="r"/>
            <a:r>
              <a:rPr lang="en-GB" sz="3000" b="1" dirty="0">
                <a:solidFill>
                  <a:srgbClr val="0070C0"/>
                </a:solidFill>
                <a:latin typeface="Arial" panose="020B0604020202020204" pitchFamily="34" charset="0"/>
                <a:cs typeface="Arial" panose="020B0604020202020204" pitchFamily="34" charset="0"/>
                <a:hlinkClick r:id="rId3"/>
              </a:rPr>
              <a:t>Use of big data techniques </a:t>
            </a:r>
            <a:br>
              <a:rPr lang="en-GB" sz="3000" b="1" dirty="0">
                <a:solidFill>
                  <a:srgbClr val="0070C0"/>
                </a:solidFill>
                <a:latin typeface="Arial" panose="020B0604020202020204" pitchFamily="34" charset="0"/>
                <a:cs typeface="Arial" panose="020B0604020202020204" pitchFamily="34" charset="0"/>
                <a:hlinkClick r:id="rId3"/>
              </a:rPr>
            </a:br>
            <a:r>
              <a:rPr lang="en-GB" sz="3000" b="1" dirty="0">
                <a:solidFill>
                  <a:srgbClr val="0070C0"/>
                </a:solidFill>
                <a:latin typeface="Arial" panose="020B0604020202020204" pitchFamily="34" charset="0"/>
                <a:cs typeface="Arial" panose="020B0604020202020204" pitchFamily="34" charset="0"/>
                <a:hlinkClick r:id="rId3"/>
              </a:rPr>
              <a:t>for skills anticipation</a:t>
            </a:r>
            <a:endParaRPr lang="en-GB" sz="3000" b="1" dirty="0">
              <a:solidFill>
                <a:srgbClr val="0070C0"/>
              </a:solidFill>
              <a:latin typeface="Arial" panose="020B0604020202020204" pitchFamily="34" charset="0"/>
              <a:cs typeface="Arial" panose="020B0604020202020204" pitchFamily="34" charset="0"/>
            </a:endParaRPr>
          </a:p>
        </p:txBody>
      </p:sp>
      <p:sp>
        <p:nvSpPr>
          <p:cNvPr id="5" name="Título 1"/>
          <p:cNvSpPr txBox="1">
            <a:spLocks/>
          </p:cNvSpPr>
          <p:nvPr/>
        </p:nvSpPr>
        <p:spPr>
          <a:xfrm>
            <a:off x="1081647" y="4556705"/>
            <a:ext cx="7160654" cy="71425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GB" sz="1500" b="1" dirty="0">
                <a:solidFill>
                  <a:srgbClr val="0070C0"/>
                </a:solidFill>
              </a:rPr>
              <a:t>ReferNet Plenary Meeting</a:t>
            </a:r>
          </a:p>
          <a:p>
            <a:pPr algn="r"/>
            <a:r>
              <a:rPr lang="en-GB" sz="1500" b="1" dirty="0">
                <a:solidFill>
                  <a:srgbClr val="0070C0"/>
                </a:solidFill>
              </a:rPr>
              <a:t>Thessaloniki, 22-23 November 2018 </a:t>
            </a:r>
          </a:p>
        </p:txBody>
      </p:sp>
    </p:spTree>
    <p:extLst>
      <p:ext uri="{BB962C8B-B14F-4D97-AF65-F5344CB8AC3E}">
        <p14:creationId xmlns:p14="http://schemas.microsoft.com/office/powerpoint/2010/main" val="24366803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05"/>
          <p:cNvSpPr txBox="1">
            <a:spLocks/>
          </p:cNvSpPr>
          <p:nvPr/>
        </p:nvSpPr>
        <p:spPr>
          <a:xfrm>
            <a:off x="827583" y="2840743"/>
            <a:ext cx="7488900" cy="265500"/>
          </a:xfrm>
          <a:prstGeom prst="rect">
            <a:avLst/>
          </a:prstGeom>
          <a:noFill/>
          <a:ln>
            <a:noFill/>
          </a:ln>
        </p:spPr>
        <p:txBody>
          <a:bodyPr vert="horz" lIns="91425" tIns="45700" rIns="91425" bIns="457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25000"/>
            </a:pPr>
            <a:r>
              <a:rPr lang="es-ES" sz="2100" dirty="0">
                <a:sym typeface="Arial"/>
              </a:rPr>
              <a:t>FUNDAE’S BACKGROUND</a:t>
            </a:r>
          </a:p>
        </p:txBody>
      </p:sp>
      <p:sp>
        <p:nvSpPr>
          <p:cNvPr id="3" name="Shape 206"/>
          <p:cNvSpPr txBox="1">
            <a:spLocks/>
          </p:cNvSpPr>
          <p:nvPr/>
        </p:nvSpPr>
        <p:spPr>
          <a:xfrm>
            <a:off x="827583" y="2108231"/>
            <a:ext cx="7488900" cy="259500"/>
          </a:xfrm>
          <a:prstGeom prst="rect">
            <a:avLst/>
          </a:prstGeom>
          <a:noFill/>
          <a:ln>
            <a:noFill/>
          </a:ln>
        </p:spPr>
        <p:txBody>
          <a:bodyPr vert="horz"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SzPct val="25000"/>
            </a:pPr>
            <a:r>
              <a:rPr lang="es-ES" sz="3300" dirty="0">
                <a:solidFill>
                  <a:srgbClr val="0070C0"/>
                </a:solidFill>
                <a:latin typeface="+mn-lt"/>
              </a:rPr>
              <a:t>INDEX</a:t>
            </a:r>
          </a:p>
        </p:txBody>
      </p:sp>
      <p:sp>
        <p:nvSpPr>
          <p:cNvPr id="4" name="Shape 205"/>
          <p:cNvSpPr txBox="1">
            <a:spLocks/>
          </p:cNvSpPr>
          <p:nvPr/>
        </p:nvSpPr>
        <p:spPr>
          <a:xfrm>
            <a:off x="825972" y="3399368"/>
            <a:ext cx="7488900" cy="265500"/>
          </a:xfrm>
          <a:prstGeom prst="rect">
            <a:avLst/>
          </a:prstGeom>
          <a:noFill/>
          <a:ln>
            <a:noFill/>
          </a:ln>
        </p:spPr>
        <p:txBody>
          <a:bodyPr vert="horz" lIns="91425" tIns="45700" rIns="91425" bIns="45700" rtlCol="0" anchor="ctr" anchorCtr="0">
            <a:noAutofit/>
          </a:bodyPr>
          <a:lstStyle>
            <a:lvl1pPr marL="0" marR="0" lvl="0" indent="0" algn="l" defTabSz="914400" rtl="0" eaLnBrk="1" latinLnBrk="0" hangingPunct="1">
              <a:lnSpc>
                <a:spcPct val="90000"/>
              </a:lnSpc>
              <a:spcBef>
                <a:spcPts val="0"/>
              </a:spcBef>
              <a:spcAft>
                <a:spcPts val="800"/>
              </a:spcAft>
              <a:buClr>
                <a:schemeClr val="dk1"/>
              </a:buClr>
              <a:buFont typeface="Arial"/>
              <a:buNone/>
              <a:defRPr sz="1600" b="0" i="0" u="none" strike="noStrike" kern="1200" cap="none">
                <a:solidFill>
                  <a:schemeClr val="dk1"/>
                </a:solidFill>
                <a:latin typeface="Arial"/>
                <a:ea typeface="Arial"/>
                <a:cs typeface="Arial"/>
                <a:sym typeface="Arial"/>
              </a:defRPr>
            </a:lvl1pPr>
            <a:lvl2pPr marL="609585" marR="0" lvl="1" indent="0" algn="ctr" defTabSz="914400" rtl="0" eaLnBrk="1" latinLnBrk="0" hangingPunct="1">
              <a:lnSpc>
                <a:spcPct val="90000"/>
              </a:lnSpc>
              <a:spcBef>
                <a:spcPts val="0"/>
              </a:spcBef>
              <a:spcAft>
                <a:spcPts val="800"/>
              </a:spcAft>
              <a:buClr>
                <a:schemeClr val="dk1"/>
              </a:buClr>
              <a:buFont typeface="Arial"/>
              <a:buNone/>
              <a:defRPr sz="2667" b="0" i="0" u="none" strike="noStrike" kern="1200" cap="none">
                <a:solidFill>
                  <a:schemeClr val="dk1"/>
                </a:solidFill>
                <a:latin typeface="Open Sans"/>
                <a:ea typeface="Open Sans"/>
                <a:cs typeface="Open Sans"/>
                <a:sym typeface="Open Sans"/>
              </a:defRPr>
            </a:lvl2pPr>
            <a:lvl3pPr marL="1219170" marR="0" lvl="2" indent="0" algn="ctr" defTabSz="914400" rtl="0" eaLnBrk="1" latinLnBrk="0" hangingPunct="1">
              <a:lnSpc>
                <a:spcPct val="90000"/>
              </a:lnSpc>
              <a:spcBef>
                <a:spcPts val="0"/>
              </a:spcBef>
              <a:spcAft>
                <a:spcPts val="800"/>
              </a:spcAft>
              <a:buClr>
                <a:schemeClr val="dk1"/>
              </a:buClr>
              <a:buFont typeface="Arial"/>
              <a:buNone/>
              <a:defRPr sz="2400" b="0" i="0" u="none" strike="noStrike" kern="1200" cap="none">
                <a:solidFill>
                  <a:schemeClr val="dk1"/>
                </a:solidFill>
                <a:latin typeface="Open Sans"/>
                <a:ea typeface="Open Sans"/>
                <a:cs typeface="Open Sans"/>
                <a:sym typeface="Open Sans"/>
              </a:defRPr>
            </a:lvl3pPr>
            <a:lvl4pPr marL="1828754" marR="0" lvl="3" indent="0" algn="ctr" defTabSz="914400" rtl="0" eaLnBrk="1" latinLnBrk="0" hangingPunct="1">
              <a:lnSpc>
                <a:spcPct val="90000"/>
              </a:lnSpc>
              <a:spcBef>
                <a:spcPts val="0"/>
              </a:spcBef>
              <a:spcAft>
                <a:spcPts val="800"/>
              </a:spcAft>
              <a:buClr>
                <a:schemeClr val="dk1"/>
              </a:buClr>
              <a:buFont typeface="Arial"/>
              <a:buNone/>
              <a:defRPr sz="2133" b="0" i="0" u="none" strike="noStrike" kern="1200" cap="none">
                <a:solidFill>
                  <a:schemeClr val="dk1"/>
                </a:solidFill>
                <a:latin typeface="Open Sans"/>
                <a:ea typeface="Open Sans"/>
                <a:cs typeface="Open Sans"/>
                <a:sym typeface="Open Sans"/>
              </a:defRPr>
            </a:lvl4pPr>
            <a:lvl5pPr marL="2438339" marR="0" lvl="4" indent="0" algn="ctr" defTabSz="914400" rtl="0" eaLnBrk="1" latinLnBrk="0" hangingPunct="1">
              <a:lnSpc>
                <a:spcPct val="90000"/>
              </a:lnSpc>
              <a:spcBef>
                <a:spcPts val="0"/>
              </a:spcBef>
              <a:spcAft>
                <a:spcPts val="800"/>
              </a:spcAft>
              <a:buClr>
                <a:schemeClr val="dk1"/>
              </a:buClr>
              <a:buFont typeface="Arial"/>
              <a:buNone/>
              <a:defRPr sz="2133" b="0" i="0" u="none" strike="noStrike" kern="1200" cap="none">
                <a:solidFill>
                  <a:schemeClr val="dk1"/>
                </a:solidFill>
                <a:latin typeface="Open Sans"/>
                <a:ea typeface="Open Sans"/>
                <a:cs typeface="Open Sans"/>
                <a:sym typeface="Open Sans"/>
              </a:defRPr>
            </a:lvl5pPr>
            <a:lvl6pPr marL="3047924" marR="0" lvl="5"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6pPr>
            <a:lvl7pPr marL="3657509" marR="0" lvl="6"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7pPr>
            <a:lvl8pPr marL="4267093" marR="0" lvl="7"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8pPr>
            <a:lvl9pPr marL="4876678" marR="0" lvl="8"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9pPr>
          </a:lstStyle>
          <a:p>
            <a:pPr marL="202406" indent="-202406">
              <a:spcAft>
                <a:spcPts val="0"/>
              </a:spcAft>
              <a:buSzPct val="25000"/>
              <a:buFont typeface="Arial" panose="020B0604020202020204" pitchFamily="34" charset="0"/>
              <a:buChar char="•"/>
            </a:pPr>
            <a:r>
              <a:rPr lang="es-ES" sz="2100" dirty="0">
                <a:solidFill>
                  <a:schemeClr val="tx1"/>
                </a:solidFill>
                <a:latin typeface="+mn-lt"/>
                <a:ea typeface="+mn-ea"/>
                <a:cs typeface="+mn-cs"/>
              </a:rPr>
              <a:t>CONTEXT</a:t>
            </a:r>
          </a:p>
        </p:txBody>
      </p:sp>
      <p:sp>
        <p:nvSpPr>
          <p:cNvPr id="5" name="Shape 205"/>
          <p:cNvSpPr txBox="1">
            <a:spLocks/>
          </p:cNvSpPr>
          <p:nvPr/>
        </p:nvSpPr>
        <p:spPr>
          <a:xfrm>
            <a:off x="814702" y="4537534"/>
            <a:ext cx="7488900" cy="265500"/>
          </a:xfrm>
          <a:prstGeom prst="rect">
            <a:avLst/>
          </a:prstGeom>
          <a:noFill/>
          <a:ln>
            <a:noFill/>
          </a:ln>
        </p:spPr>
        <p:txBody>
          <a:bodyPr vert="horz" lIns="91425" tIns="45700" rIns="91425" bIns="45700" rtlCol="0" anchor="ctr" anchorCtr="0">
            <a:noAutofit/>
          </a:bodyPr>
          <a:lstStyle>
            <a:lvl1pPr marL="0" marR="0" lvl="0" indent="0" algn="l" defTabSz="914400" rtl="0" eaLnBrk="1" latinLnBrk="0" hangingPunct="1">
              <a:lnSpc>
                <a:spcPct val="90000"/>
              </a:lnSpc>
              <a:spcBef>
                <a:spcPts val="0"/>
              </a:spcBef>
              <a:spcAft>
                <a:spcPts val="800"/>
              </a:spcAft>
              <a:buClr>
                <a:schemeClr val="dk1"/>
              </a:buClr>
              <a:buFont typeface="Arial"/>
              <a:buNone/>
              <a:defRPr sz="1600" b="0" i="0" u="none" strike="noStrike" kern="1200" cap="none">
                <a:solidFill>
                  <a:schemeClr val="dk1"/>
                </a:solidFill>
                <a:latin typeface="Arial"/>
                <a:ea typeface="Arial"/>
                <a:cs typeface="Arial"/>
                <a:sym typeface="Arial"/>
              </a:defRPr>
            </a:lvl1pPr>
            <a:lvl2pPr marL="609585" marR="0" lvl="1" indent="0" algn="ctr" defTabSz="914400" rtl="0" eaLnBrk="1" latinLnBrk="0" hangingPunct="1">
              <a:lnSpc>
                <a:spcPct val="90000"/>
              </a:lnSpc>
              <a:spcBef>
                <a:spcPts val="0"/>
              </a:spcBef>
              <a:spcAft>
                <a:spcPts val="800"/>
              </a:spcAft>
              <a:buClr>
                <a:schemeClr val="dk1"/>
              </a:buClr>
              <a:buFont typeface="Arial"/>
              <a:buNone/>
              <a:defRPr sz="2667" b="0" i="0" u="none" strike="noStrike" kern="1200" cap="none">
                <a:solidFill>
                  <a:schemeClr val="dk1"/>
                </a:solidFill>
                <a:latin typeface="Open Sans"/>
                <a:ea typeface="Open Sans"/>
                <a:cs typeface="Open Sans"/>
                <a:sym typeface="Open Sans"/>
              </a:defRPr>
            </a:lvl2pPr>
            <a:lvl3pPr marL="1219170" marR="0" lvl="2" indent="0" algn="ctr" defTabSz="914400" rtl="0" eaLnBrk="1" latinLnBrk="0" hangingPunct="1">
              <a:lnSpc>
                <a:spcPct val="90000"/>
              </a:lnSpc>
              <a:spcBef>
                <a:spcPts val="0"/>
              </a:spcBef>
              <a:spcAft>
                <a:spcPts val="800"/>
              </a:spcAft>
              <a:buClr>
                <a:schemeClr val="dk1"/>
              </a:buClr>
              <a:buFont typeface="Arial"/>
              <a:buNone/>
              <a:defRPr sz="2400" b="0" i="0" u="none" strike="noStrike" kern="1200" cap="none">
                <a:solidFill>
                  <a:schemeClr val="dk1"/>
                </a:solidFill>
                <a:latin typeface="Open Sans"/>
                <a:ea typeface="Open Sans"/>
                <a:cs typeface="Open Sans"/>
                <a:sym typeface="Open Sans"/>
              </a:defRPr>
            </a:lvl3pPr>
            <a:lvl4pPr marL="1828754" marR="0" lvl="3" indent="0" algn="ctr" defTabSz="914400" rtl="0" eaLnBrk="1" latinLnBrk="0" hangingPunct="1">
              <a:lnSpc>
                <a:spcPct val="90000"/>
              </a:lnSpc>
              <a:spcBef>
                <a:spcPts val="0"/>
              </a:spcBef>
              <a:spcAft>
                <a:spcPts val="800"/>
              </a:spcAft>
              <a:buClr>
                <a:schemeClr val="dk1"/>
              </a:buClr>
              <a:buFont typeface="Arial"/>
              <a:buNone/>
              <a:defRPr sz="2133" b="0" i="0" u="none" strike="noStrike" kern="1200" cap="none">
                <a:solidFill>
                  <a:schemeClr val="dk1"/>
                </a:solidFill>
                <a:latin typeface="Open Sans"/>
                <a:ea typeface="Open Sans"/>
                <a:cs typeface="Open Sans"/>
                <a:sym typeface="Open Sans"/>
              </a:defRPr>
            </a:lvl4pPr>
            <a:lvl5pPr marL="2438339" marR="0" lvl="4" indent="0" algn="ctr" defTabSz="914400" rtl="0" eaLnBrk="1" latinLnBrk="0" hangingPunct="1">
              <a:lnSpc>
                <a:spcPct val="90000"/>
              </a:lnSpc>
              <a:spcBef>
                <a:spcPts val="0"/>
              </a:spcBef>
              <a:spcAft>
                <a:spcPts val="800"/>
              </a:spcAft>
              <a:buClr>
                <a:schemeClr val="dk1"/>
              </a:buClr>
              <a:buFont typeface="Arial"/>
              <a:buNone/>
              <a:defRPr sz="2133" b="0" i="0" u="none" strike="noStrike" kern="1200" cap="none">
                <a:solidFill>
                  <a:schemeClr val="dk1"/>
                </a:solidFill>
                <a:latin typeface="Open Sans"/>
                <a:ea typeface="Open Sans"/>
                <a:cs typeface="Open Sans"/>
                <a:sym typeface="Open Sans"/>
              </a:defRPr>
            </a:lvl5pPr>
            <a:lvl6pPr marL="3047924" marR="0" lvl="5"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6pPr>
            <a:lvl7pPr marL="3657509" marR="0" lvl="6"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7pPr>
            <a:lvl8pPr marL="4267093" marR="0" lvl="7"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8pPr>
            <a:lvl9pPr marL="4876678" marR="0" lvl="8"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9pPr>
          </a:lstStyle>
          <a:p>
            <a:pPr marL="202406" indent="-202406">
              <a:spcAft>
                <a:spcPts val="0"/>
              </a:spcAft>
              <a:buSzPct val="25000"/>
              <a:buFont typeface="Arial" panose="020B0604020202020204" pitchFamily="34" charset="0"/>
              <a:buChar char="•"/>
            </a:pPr>
            <a:r>
              <a:rPr lang="es-ES" sz="2100" dirty="0">
                <a:solidFill>
                  <a:schemeClr val="tx1"/>
                </a:solidFill>
                <a:latin typeface="+mn-lt"/>
                <a:ea typeface="+mn-ea"/>
                <a:cs typeface="+mn-cs"/>
              </a:rPr>
              <a:t>FUTURE STEPS</a:t>
            </a:r>
          </a:p>
        </p:txBody>
      </p:sp>
      <p:sp>
        <p:nvSpPr>
          <p:cNvPr id="6" name="Shape 205"/>
          <p:cNvSpPr txBox="1">
            <a:spLocks/>
          </p:cNvSpPr>
          <p:nvPr/>
        </p:nvSpPr>
        <p:spPr>
          <a:xfrm>
            <a:off x="824361" y="3919357"/>
            <a:ext cx="7488900" cy="265500"/>
          </a:xfrm>
          <a:prstGeom prst="rect">
            <a:avLst/>
          </a:prstGeom>
          <a:noFill/>
          <a:ln>
            <a:noFill/>
          </a:ln>
        </p:spPr>
        <p:txBody>
          <a:bodyPr vert="horz" lIns="91425" tIns="45700" rIns="91425" bIns="45700" rtlCol="0" anchor="ctr" anchorCtr="0">
            <a:noAutofit/>
          </a:bodyPr>
          <a:lstStyle>
            <a:lvl1pPr marL="0" marR="0" lvl="0" indent="0" algn="l" defTabSz="914400" rtl="0" eaLnBrk="1" latinLnBrk="0" hangingPunct="1">
              <a:lnSpc>
                <a:spcPct val="90000"/>
              </a:lnSpc>
              <a:spcBef>
                <a:spcPts val="0"/>
              </a:spcBef>
              <a:spcAft>
                <a:spcPts val="800"/>
              </a:spcAft>
              <a:buClr>
                <a:schemeClr val="dk1"/>
              </a:buClr>
              <a:buFont typeface="Arial"/>
              <a:buNone/>
              <a:defRPr sz="1600" b="0" i="0" u="none" strike="noStrike" kern="1200" cap="none">
                <a:solidFill>
                  <a:schemeClr val="dk1"/>
                </a:solidFill>
                <a:latin typeface="Arial"/>
                <a:ea typeface="Arial"/>
                <a:cs typeface="Arial"/>
                <a:sym typeface="Arial"/>
              </a:defRPr>
            </a:lvl1pPr>
            <a:lvl2pPr marL="609585" marR="0" lvl="1" indent="0" algn="ctr" defTabSz="914400" rtl="0" eaLnBrk="1" latinLnBrk="0" hangingPunct="1">
              <a:lnSpc>
                <a:spcPct val="90000"/>
              </a:lnSpc>
              <a:spcBef>
                <a:spcPts val="0"/>
              </a:spcBef>
              <a:spcAft>
                <a:spcPts val="800"/>
              </a:spcAft>
              <a:buClr>
                <a:schemeClr val="dk1"/>
              </a:buClr>
              <a:buFont typeface="Arial"/>
              <a:buNone/>
              <a:defRPr sz="2667" b="0" i="0" u="none" strike="noStrike" kern="1200" cap="none">
                <a:solidFill>
                  <a:schemeClr val="dk1"/>
                </a:solidFill>
                <a:latin typeface="Open Sans"/>
                <a:ea typeface="Open Sans"/>
                <a:cs typeface="Open Sans"/>
                <a:sym typeface="Open Sans"/>
              </a:defRPr>
            </a:lvl2pPr>
            <a:lvl3pPr marL="1219170" marR="0" lvl="2" indent="0" algn="ctr" defTabSz="914400" rtl="0" eaLnBrk="1" latinLnBrk="0" hangingPunct="1">
              <a:lnSpc>
                <a:spcPct val="90000"/>
              </a:lnSpc>
              <a:spcBef>
                <a:spcPts val="0"/>
              </a:spcBef>
              <a:spcAft>
                <a:spcPts val="800"/>
              </a:spcAft>
              <a:buClr>
                <a:schemeClr val="dk1"/>
              </a:buClr>
              <a:buFont typeface="Arial"/>
              <a:buNone/>
              <a:defRPr sz="2400" b="0" i="0" u="none" strike="noStrike" kern="1200" cap="none">
                <a:solidFill>
                  <a:schemeClr val="dk1"/>
                </a:solidFill>
                <a:latin typeface="Open Sans"/>
                <a:ea typeface="Open Sans"/>
                <a:cs typeface="Open Sans"/>
                <a:sym typeface="Open Sans"/>
              </a:defRPr>
            </a:lvl3pPr>
            <a:lvl4pPr marL="1828754" marR="0" lvl="3" indent="0" algn="ctr" defTabSz="914400" rtl="0" eaLnBrk="1" latinLnBrk="0" hangingPunct="1">
              <a:lnSpc>
                <a:spcPct val="90000"/>
              </a:lnSpc>
              <a:spcBef>
                <a:spcPts val="0"/>
              </a:spcBef>
              <a:spcAft>
                <a:spcPts val="800"/>
              </a:spcAft>
              <a:buClr>
                <a:schemeClr val="dk1"/>
              </a:buClr>
              <a:buFont typeface="Arial"/>
              <a:buNone/>
              <a:defRPr sz="2133" b="0" i="0" u="none" strike="noStrike" kern="1200" cap="none">
                <a:solidFill>
                  <a:schemeClr val="dk1"/>
                </a:solidFill>
                <a:latin typeface="Open Sans"/>
                <a:ea typeface="Open Sans"/>
                <a:cs typeface="Open Sans"/>
                <a:sym typeface="Open Sans"/>
              </a:defRPr>
            </a:lvl4pPr>
            <a:lvl5pPr marL="2438339" marR="0" lvl="4" indent="0" algn="ctr" defTabSz="914400" rtl="0" eaLnBrk="1" latinLnBrk="0" hangingPunct="1">
              <a:lnSpc>
                <a:spcPct val="90000"/>
              </a:lnSpc>
              <a:spcBef>
                <a:spcPts val="0"/>
              </a:spcBef>
              <a:spcAft>
                <a:spcPts val="800"/>
              </a:spcAft>
              <a:buClr>
                <a:schemeClr val="dk1"/>
              </a:buClr>
              <a:buFont typeface="Arial"/>
              <a:buNone/>
              <a:defRPr sz="2133" b="0" i="0" u="none" strike="noStrike" kern="1200" cap="none">
                <a:solidFill>
                  <a:schemeClr val="dk1"/>
                </a:solidFill>
                <a:latin typeface="Open Sans"/>
                <a:ea typeface="Open Sans"/>
                <a:cs typeface="Open Sans"/>
                <a:sym typeface="Open Sans"/>
              </a:defRPr>
            </a:lvl5pPr>
            <a:lvl6pPr marL="3047924" marR="0" lvl="5"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6pPr>
            <a:lvl7pPr marL="3657509" marR="0" lvl="6"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7pPr>
            <a:lvl8pPr marL="4267093" marR="0" lvl="7"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8pPr>
            <a:lvl9pPr marL="4876678" marR="0" lvl="8" indent="0" algn="ctr" defTabSz="914400" rtl="0" eaLnBrk="1" latinLnBrk="0" hangingPunct="1">
              <a:lnSpc>
                <a:spcPct val="90000"/>
              </a:lnSpc>
              <a:spcBef>
                <a:spcPts val="667"/>
              </a:spcBef>
              <a:buClr>
                <a:schemeClr val="dk1"/>
              </a:buClr>
              <a:buFont typeface="Arial"/>
              <a:buNone/>
              <a:defRPr sz="2133" b="0" i="0" u="none" strike="noStrike" kern="1200" cap="none">
                <a:solidFill>
                  <a:schemeClr val="dk1"/>
                </a:solidFill>
                <a:latin typeface="Calibri"/>
                <a:ea typeface="Calibri"/>
                <a:cs typeface="Calibri"/>
                <a:sym typeface="Calibri"/>
              </a:defRPr>
            </a:lvl9pPr>
          </a:lstStyle>
          <a:p>
            <a:pPr marL="202406" indent="-202406">
              <a:spcAft>
                <a:spcPts val="0"/>
              </a:spcAft>
              <a:buSzPct val="25000"/>
              <a:buFont typeface="Arial" panose="020B0604020202020204" pitchFamily="34" charset="0"/>
              <a:buChar char="•"/>
            </a:pPr>
            <a:r>
              <a:rPr lang="es-ES" sz="2100" dirty="0">
                <a:solidFill>
                  <a:schemeClr val="tx1"/>
                </a:solidFill>
                <a:latin typeface="+mn-lt"/>
                <a:ea typeface="+mn-ea"/>
                <a:cs typeface="+mn-cs"/>
              </a:rPr>
              <a:t>THE PROJECT</a:t>
            </a:r>
          </a:p>
        </p:txBody>
      </p:sp>
    </p:spTree>
    <p:extLst>
      <p:ext uri="{BB962C8B-B14F-4D97-AF65-F5344CB8AC3E}">
        <p14:creationId xmlns:p14="http://schemas.microsoft.com/office/powerpoint/2010/main" val="32658820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p:cNvSpPr txBox="1">
            <a:spLocks/>
          </p:cNvSpPr>
          <p:nvPr/>
        </p:nvSpPr>
        <p:spPr bwMode="auto">
          <a:xfrm>
            <a:off x="566682" y="1281894"/>
            <a:ext cx="8339059" cy="4753146"/>
          </a:xfrm>
          <a:prstGeom prst="rect">
            <a:avLst/>
          </a:prstGeom>
          <a:noFill/>
          <a:ln w="9525">
            <a:noFill/>
            <a:miter lim="800000"/>
            <a:headEnd/>
            <a:tailEnd/>
          </a:ln>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kumimoji="0" lang="es-ES"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es-ES"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9pPr>
          </a:lstStyle>
          <a:p>
            <a:pPr marL="0" indent="0">
              <a:lnSpc>
                <a:spcPct val="170000"/>
              </a:lnSpc>
              <a:buNone/>
            </a:pPr>
            <a:r>
              <a:rPr lang="en-GB" sz="1800" b="1" dirty="0">
                <a:solidFill>
                  <a:srgbClr val="404040"/>
                </a:solidFill>
                <a:ea typeface="Montserrat"/>
                <a:cs typeface="Montserrat"/>
                <a:sym typeface="Open Sans"/>
                <a:hlinkClick r:id="rId3"/>
              </a:rPr>
              <a:t>FUNDAE</a:t>
            </a:r>
            <a:r>
              <a:rPr lang="en-GB" sz="1800" dirty="0">
                <a:solidFill>
                  <a:srgbClr val="404040"/>
                </a:solidFill>
                <a:ea typeface="Montserrat"/>
                <a:cs typeface="Montserrat"/>
                <a:sym typeface="Open Sans"/>
              </a:rPr>
              <a:t>: </a:t>
            </a:r>
          </a:p>
          <a:p>
            <a:pPr>
              <a:lnSpc>
                <a:spcPct val="170000"/>
              </a:lnSpc>
              <a:buFont typeface="Wingdings" panose="05000000000000000000" pitchFamily="2" charset="2"/>
              <a:buChar char="q"/>
            </a:pPr>
            <a:r>
              <a:rPr lang="en-GB" sz="1800" dirty="0">
                <a:solidFill>
                  <a:srgbClr val="404040"/>
                </a:solidFill>
                <a:ea typeface="Montserrat"/>
                <a:cs typeface="Montserrat"/>
                <a:sym typeface="Open Sans"/>
              </a:rPr>
              <a:t>not-for-profit organization belonging to the public sector</a:t>
            </a:r>
          </a:p>
          <a:p>
            <a:pPr>
              <a:lnSpc>
                <a:spcPct val="170000"/>
              </a:lnSpc>
              <a:buFont typeface="Wingdings" panose="05000000000000000000" pitchFamily="2" charset="2"/>
              <a:buChar char="q"/>
            </a:pPr>
            <a:r>
              <a:rPr lang="en-GB" sz="1800" dirty="0">
                <a:solidFill>
                  <a:srgbClr val="404040"/>
                </a:solidFill>
                <a:ea typeface="Montserrat"/>
                <a:cs typeface="Montserrat"/>
                <a:sym typeface="Open Sans"/>
              </a:rPr>
              <a:t>Based in social dialogue (tripartite nature: state and regional administrations + main employers´ and trade unions´ organisations) </a:t>
            </a:r>
          </a:p>
          <a:p>
            <a:pPr>
              <a:lnSpc>
                <a:spcPct val="170000"/>
              </a:lnSpc>
              <a:buFont typeface="Wingdings" panose="05000000000000000000" pitchFamily="2" charset="2"/>
              <a:buChar char="q"/>
            </a:pPr>
            <a:r>
              <a:rPr lang="en-GB" sz="1800" dirty="0">
                <a:solidFill>
                  <a:srgbClr val="404040"/>
                </a:solidFill>
                <a:ea typeface="Montserrat"/>
                <a:cs typeface="Montserrat"/>
                <a:sym typeface="Open Sans"/>
              </a:rPr>
              <a:t>Core business: managing, promoting and disseminating continuing vocational training schemes mainly for employed workers on a state-wide basis</a:t>
            </a:r>
          </a:p>
          <a:p>
            <a:pPr>
              <a:lnSpc>
                <a:spcPct val="170000"/>
              </a:lnSpc>
              <a:buFont typeface="Wingdings" panose="05000000000000000000" pitchFamily="2" charset="2"/>
              <a:buChar char="q"/>
            </a:pPr>
            <a:r>
              <a:rPr lang="en-GB" sz="1800" dirty="0">
                <a:solidFill>
                  <a:srgbClr val="404040"/>
                </a:solidFill>
                <a:ea typeface="Montserrat"/>
                <a:cs typeface="Montserrat"/>
                <a:sym typeface="Open Sans"/>
              </a:rPr>
              <a:t>Funding resources come largely from a compulsory vocational training quota collected by the Social Security system and paid for by companies and workers</a:t>
            </a:r>
          </a:p>
          <a:p>
            <a:pPr>
              <a:lnSpc>
                <a:spcPct val="170000"/>
              </a:lnSpc>
              <a:buFont typeface="Wingdings" panose="05000000000000000000" pitchFamily="2" charset="2"/>
              <a:buChar char="q"/>
            </a:pPr>
            <a:r>
              <a:rPr lang="en-GB" sz="1800" dirty="0">
                <a:solidFill>
                  <a:srgbClr val="404040"/>
                </a:solidFill>
                <a:ea typeface="Montserrat"/>
                <a:cs typeface="Montserrat"/>
                <a:sym typeface="Open Sans"/>
              </a:rPr>
              <a:t>Operating, under different names and legal status, since 1993</a:t>
            </a:r>
          </a:p>
          <a:p>
            <a:pPr>
              <a:lnSpc>
                <a:spcPct val="170000"/>
              </a:lnSpc>
              <a:buFont typeface="Wingdings" panose="05000000000000000000" pitchFamily="2" charset="2"/>
              <a:buChar char="q"/>
            </a:pPr>
            <a:endParaRPr lang="en-GB" sz="1800" dirty="0">
              <a:solidFill>
                <a:srgbClr val="404040"/>
              </a:solidFill>
              <a:ea typeface="Montserrat"/>
              <a:cs typeface="Montserrat"/>
              <a:sym typeface="Open Sans"/>
            </a:endParaRPr>
          </a:p>
          <a:p>
            <a:endParaRPr lang="en-GB" sz="1800" dirty="0"/>
          </a:p>
          <a:p>
            <a:endParaRPr lang="en-GB" sz="1800" dirty="0">
              <a:solidFill>
                <a:srgbClr val="BF5F25"/>
              </a:solidFill>
            </a:endParaRPr>
          </a:p>
        </p:txBody>
      </p:sp>
    </p:spTree>
    <p:extLst>
      <p:ext uri="{BB962C8B-B14F-4D97-AF65-F5344CB8AC3E}">
        <p14:creationId xmlns:p14="http://schemas.microsoft.com/office/powerpoint/2010/main" val="5529162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p:cNvSpPr txBox="1">
            <a:spLocks/>
          </p:cNvSpPr>
          <p:nvPr/>
        </p:nvSpPr>
        <p:spPr bwMode="auto">
          <a:xfrm>
            <a:off x="810260" y="1293324"/>
            <a:ext cx="7569200" cy="4638846"/>
          </a:xfrm>
          <a:prstGeom prst="rect">
            <a:avLst/>
          </a:prstGeom>
          <a:noFill/>
          <a:ln w="9525">
            <a:noFill/>
            <a:miter lim="800000"/>
            <a:headEnd/>
            <a:tailEnd/>
          </a:ln>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kumimoji="0" lang="es-ES"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es-ES"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9pPr>
          </a:lstStyle>
          <a:p>
            <a:pPr marL="0" indent="0">
              <a:lnSpc>
                <a:spcPct val="150000"/>
              </a:lnSpc>
              <a:buNone/>
            </a:pPr>
            <a:r>
              <a:rPr lang="en-GB" sz="1800" b="1" dirty="0">
                <a:solidFill>
                  <a:srgbClr val="0070C0"/>
                </a:solidFill>
                <a:ea typeface="Montserrat"/>
                <a:cs typeface="Montserrat"/>
                <a:sym typeface="Open Sans"/>
              </a:rPr>
              <a:t>Main schemes</a:t>
            </a:r>
            <a:r>
              <a:rPr lang="en-GB" sz="1800" b="1" dirty="0">
                <a:solidFill>
                  <a:srgbClr val="404040"/>
                </a:solidFill>
                <a:ea typeface="Montserrat"/>
                <a:cs typeface="Montserrat"/>
                <a:sym typeface="Open Sans"/>
              </a:rPr>
              <a:t>: </a:t>
            </a:r>
          </a:p>
          <a:p>
            <a:pPr>
              <a:lnSpc>
                <a:spcPct val="150000"/>
              </a:lnSpc>
              <a:buFont typeface="+mj-lt"/>
              <a:buAutoNum type="alphaLcParenR"/>
            </a:pPr>
            <a:r>
              <a:rPr lang="en-GB" sz="1800" dirty="0">
                <a:solidFill>
                  <a:srgbClr val="404040"/>
                </a:solidFill>
                <a:ea typeface="Montserrat"/>
                <a:cs typeface="Montserrat"/>
              </a:rPr>
              <a:t>“Company training” initiative: training organized by companies for their employees. Companies receive discounts on their social security contributions, depending on their size.</a:t>
            </a:r>
          </a:p>
          <a:p>
            <a:pPr>
              <a:lnSpc>
                <a:spcPct val="150000"/>
              </a:lnSpc>
              <a:buFont typeface="+mj-lt"/>
              <a:buAutoNum type="alphaLcParenR"/>
            </a:pPr>
            <a:r>
              <a:rPr lang="en-GB" sz="1800" dirty="0"/>
              <a:t>Subsidised training initiatives: </a:t>
            </a:r>
            <a:r>
              <a:rPr lang="en-GB" sz="1800" dirty="0">
                <a:solidFill>
                  <a:srgbClr val="404040"/>
                </a:solidFill>
                <a:ea typeface="Montserrat"/>
                <a:cs typeface="Montserrat"/>
              </a:rPr>
              <a:t>Training initiatives for employed workers (or unemployed to a lesser extent), including a wide range of vocational training programmes available in a modular regime. These schemes are referred to as “supply training” because there is a catalogue of training courses which workers can choose from and is financed through grants/aids which are distributed through different calls for proposals.</a:t>
            </a:r>
          </a:p>
          <a:p>
            <a:endParaRPr lang="en-GB" sz="1800" dirty="0"/>
          </a:p>
          <a:p>
            <a:endParaRPr lang="en-GB" sz="1800" dirty="0">
              <a:solidFill>
                <a:srgbClr val="BF5F25"/>
              </a:solidFill>
            </a:endParaRPr>
          </a:p>
        </p:txBody>
      </p:sp>
    </p:spTree>
    <p:extLst>
      <p:ext uri="{BB962C8B-B14F-4D97-AF65-F5344CB8AC3E}">
        <p14:creationId xmlns:p14="http://schemas.microsoft.com/office/powerpoint/2010/main" val="13296663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989524" y="1303327"/>
            <a:ext cx="5469827" cy="5090922"/>
          </a:xfrm>
          <a:prstGeom prst="rect">
            <a:avLst/>
          </a:prstGeom>
        </p:spPr>
      </p:pic>
      <p:sp>
        <p:nvSpPr>
          <p:cNvPr id="4" name="CuadroTexto 3"/>
          <p:cNvSpPr txBox="1"/>
          <p:nvPr/>
        </p:nvSpPr>
        <p:spPr>
          <a:xfrm>
            <a:off x="5225483" y="2081893"/>
            <a:ext cx="1626326" cy="300082"/>
          </a:xfrm>
          <a:prstGeom prst="rect">
            <a:avLst/>
          </a:prstGeom>
          <a:noFill/>
        </p:spPr>
        <p:txBody>
          <a:bodyPr wrap="square" rtlCol="0">
            <a:spAutoFit/>
          </a:bodyPr>
          <a:lstStyle/>
          <a:p>
            <a:r>
              <a:rPr lang="en-GB" sz="1350" dirty="0">
                <a:solidFill>
                  <a:schemeClr val="accent5">
                    <a:lumMod val="50000"/>
                  </a:schemeClr>
                </a:solidFill>
              </a:rPr>
              <a:t>1,064.1 million EUR</a:t>
            </a:r>
          </a:p>
        </p:txBody>
      </p:sp>
      <p:sp>
        <p:nvSpPr>
          <p:cNvPr id="5" name="Rectángulo 4"/>
          <p:cNvSpPr/>
          <p:nvPr/>
        </p:nvSpPr>
        <p:spPr>
          <a:xfrm>
            <a:off x="1851660" y="2288359"/>
            <a:ext cx="3272246" cy="3918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84897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689769" y="1381576"/>
            <a:ext cx="7806531" cy="4187190"/>
            <a:chOff x="1647826" y="1219202"/>
            <a:chExt cx="9975833" cy="4973320"/>
          </a:xfrm>
        </p:grpSpPr>
        <p:pic>
          <p:nvPicPr>
            <p:cNvPr id="5" name="Imagen 4"/>
            <p:cNvPicPr>
              <a:picLocks noChangeAspect="1"/>
            </p:cNvPicPr>
            <p:nvPr/>
          </p:nvPicPr>
          <p:blipFill rotWithShape="1">
            <a:blip r:embed="rId3"/>
            <a:srcRect l="91546" r="-78"/>
            <a:stretch/>
          </p:blipFill>
          <p:spPr>
            <a:xfrm>
              <a:off x="10863806" y="1219202"/>
              <a:ext cx="759853" cy="4922520"/>
            </a:xfrm>
            <a:prstGeom prst="rect">
              <a:avLst/>
            </a:prstGeom>
          </p:spPr>
        </p:pic>
        <p:pic>
          <p:nvPicPr>
            <p:cNvPr id="6" name="Imagen 5"/>
            <p:cNvPicPr>
              <a:picLocks noChangeAspect="1"/>
            </p:cNvPicPr>
            <p:nvPr/>
          </p:nvPicPr>
          <p:blipFill rotWithShape="1">
            <a:blip r:embed="rId3"/>
            <a:srcRect r="8453"/>
            <a:stretch/>
          </p:blipFill>
          <p:spPr>
            <a:xfrm>
              <a:off x="1647826" y="1270002"/>
              <a:ext cx="8152997" cy="4922520"/>
            </a:xfrm>
            <a:prstGeom prst="rect">
              <a:avLst/>
            </a:prstGeom>
          </p:spPr>
        </p:pic>
        <p:pic>
          <p:nvPicPr>
            <p:cNvPr id="7" name="Imagen 6"/>
            <p:cNvPicPr>
              <a:picLocks noChangeAspect="1"/>
            </p:cNvPicPr>
            <p:nvPr/>
          </p:nvPicPr>
          <p:blipFill rotWithShape="1">
            <a:blip r:embed="rId4"/>
            <a:srcRect l="62241" t="16314" r="15449" b="35170"/>
            <a:stretch/>
          </p:blipFill>
          <p:spPr>
            <a:xfrm>
              <a:off x="9949128" y="3234267"/>
              <a:ext cx="504915" cy="2218265"/>
            </a:xfrm>
            <a:prstGeom prst="rect">
              <a:avLst/>
            </a:prstGeom>
          </p:spPr>
        </p:pic>
        <p:pic>
          <p:nvPicPr>
            <p:cNvPr id="8" name="Imagen 7"/>
            <p:cNvPicPr>
              <a:picLocks noChangeAspect="1"/>
            </p:cNvPicPr>
            <p:nvPr/>
          </p:nvPicPr>
          <p:blipFill rotWithShape="1">
            <a:blip r:embed="rId4"/>
            <a:srcRect l="49717" t="1510" b="85545"/>
            <a:stretch/>
          </p:blipFill>
          <p:spPr>
            <a:xfrm>
              <a:off x="9949128" y="2812558"/>
              <a:ext cx="814212" cy="421709"/>
            </a:xfrm>
            <a:prstGeom prst="rect">
              <a:avLst/>
            </a:prstGeom>
          </p:spPr>
        </p:pic>
        <p:sp>
          <p:nvSpPr>
            <p:cNvPr id="9" name="CuadroTexto 8"/>
            <p:cNvSpPr txBox="1"/>
            <p:nvPr/>
          </p:nvSpPr>
          <p:spPr>
            <a:xfrm>
              <a:off x="9800823" y="5349306"/>
              <a:ext cx="1442911" cy="400109"/>
            </a:xfrm>
            <a:prstGeom prst="rect">
              <a:avLst/>
            </a:prstGeom>
            <a:noFill/>
          </p:spPr>
          <p:txBody>
            <a:bodyPr wrap="square" rtlCol="0">
              <a:spAutoFit/>
            </a:bodyPr>
            <a:lstStyle/>
            <a:p>
              <a:r>
                <a:rPr lang="es-ES" sz="1350" dirty="0"/>
                <a:t>14/11/2018</a:t>
              </a:r>
              <a:endParaRPr lang="en-GB" sz="1350" dirty="0"/>
            </a:p>
          </p:txBody>
        </p:sp>
      </p:grpSp>
      <p:sp>
        <p:nvSpPr>
          <p:cNvPr id="10" name="CuadroTexto 9"/>
          <p:cNvSpPr txBox="1"/>
          <p:nvPr/>
        </p:nvSpPr>
        <p:spPr>
          <a:xfrm>
            <a:off x="3051422" y="5816600"/>
            <a:ext cx="3061696" cy="300082"/>
          </a:xfrm>
          <a:prstGeom prst="rect">
            <a:avLst/>
          </a:prstGeom>
          <a:noFill/>
        </p:spPr>
        <p:txBody>
          <a:bodyPr wrap="square" rtlCol="0">
            <a:spAutoFit/>
          </a:bodyPr>
          <a:lstStyle/>
          <a:p>
            <a:r>
              <a:rPr lang="en-GB" sz="1350" b="1" dirty="0"/>
              <a:t>N= 1,674,941 private companies in </a:t>
            </a:r>
            <a:r>
              <a:rPr lang="en-GB" sz="1350" b="1" dirty="0" smtClean="0"/>
              <a:t>2017</a:t>
            </a:r>
            <a:endParaRPr lang="en-GB" sz="1350" dirty="0"/>
          </a:p>
        </p:txBody>
      </p:sp>
    </p:spTree>
    <p:extLst>
      <p:ext uri="{BB962C8B-B14F-4D97-AF65-F5344CB8AC3E}">
        <p14:creationId xmlns:p14="http://schemas.microsoft.com/office/powerpoint/2010/main" val="19803787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283496" y="1852214"/>
            <a:ext cx="6575822" cy="3962996"/>
          </a:xfrm>
          <a:prstGeom prst="rect">
            <a:avLst/>
          </a:prstGeom>
        </p:spPr>
      </p:pic>
    </p:spTree>
    <p:extLst>
      <p:ext uri="{BB962C8B-B14F-4D97-AF65-F5344CB8AC3E}">
        <p14:creationId xmlns:p14="http://schemas.microsoft.com/office/powerpoint/2010/main" val="6290494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t="11160"/>
          <a:stretch/>
        </p:blipFill>
        <p:spPr>
          <a:xfrm>
            <a:off x="788986" y="2219191"/>
            <a:ext cx="6572445" cy="3062383"/>
          </a:xfrm>
          <a:prstGeom prst="rect">
            <a:avLst/>
          </a:prstGeom>
        </p:spPr>
      </p:pic>
      <p:pic>
        <p:nvPicPr>
          <p:cNvPr id="3" name="Imagen 2"/>
          <p:cNvPicPr>
            <a:picLocks noChangeAspect="1"/>
          </p:cNvPicPr>
          <p:nvPr/>
        </p:nvPicPr>
        <p:blipFill>
          <a:blip r:embed="rId4"/>
          <a:stretch>
            <a:fillRect/>
          </a:stretch>
        </p:blipFill>
        <p:spPr>
          <a:xfrm>
            <a:off x="7583881" y="2728913"/>
            <a:ext cx="935831" cy="1400175"/>
          </a:xfrm>
          <a:prstGeom prst="rect">
            <a:avLst/>
          </a:prstGeom>
        </p:spPr>
      </p:pic>
      <p:sp>
        <p:nvSpPr>
          <p:cNvPr id="4" name="CuadroTexto 3"/>
          <p:cNvSpPr txBox="1"/>
          <p:nvPr/>
        </p:nvSpPr>
        <p:spPr>
          <a:xfrm>
            <a:off x="788986" y="1823166"/>
            <a:ext cx="5640947" cy="300082"/>
          </a:xfrm>
          <a:prstGeom prst="rect">
            <a:avLst/>
          </a:prstGeom>
          <a:noFill/>
        </p:spPr>
        <p:txBody>
          <a:bodyPr wrap="square" rtlCol="0">
            <a:spAutoFit/>
          </a:bodyPr>
          <a:lstStyle/>
          <a:p>
            <a:r>
              <a:rPr lang="en-GB" sz="1350" b="1" dirty="0"/>
              <a:t>Evolution of trained workers and participants in Company training</a:t>
            </a:r>
          </a:p>
        </p:txBody>
      </p:sp>
      <p:sp>
        <p:nvSpPr>
          <p:cNvPr id="5" name="CuadroTexto 4"/>
          <p:cNvSpPr txBox="1"/>
          <p:nvPr/>
        </p:nvSpPr>
        <p:spPr>
          <a:xfrm>
            <a:off x="2826072" y="5573674"/>
            <a:ext cx="2498271" cy="300082"/>
          </a:xfrm>
          <a:prstGeom prst="rect">
            <a:avLst/>
          </a:prstGeom>
          <a:noFill/>
        </p:spPr>
        <p:txBody>
          <a:bodyPr wrap="square" rtlCol="0">
            <a:spAutoFit/>
          </a:bodyPr>
          <a:lstStyle/>
          <a:p>
            <a:r>
              <a:rPr lang="en-GB" sz="1350" b="1" dirty="0"/>
              <a:t>N= 12,686,490 workers in 2017</a:t>
            </a:r>
            <a:endParaRPr lang="en-GB" sz="1350" dirty="0"/>
          </a:p>
        </p:txBody>
      </p:sp>
    </p:spTree>
    <p:extLst>
      <p:ext uri="{BB962C8B-B14F-4D97-AF65-F5344CB8AC3E}">
        <p14:creationId xmlns:p14="http://schemas.microsoft.com/office/powerpoint/2010/main" val="17691561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Subtítulo"/>
          <p:cNvSpPr txBox="1">
            <a:spLocks/>
          </p:cNvSpPr>
          <p:nvPr/>
        </p:nvSpPr>
        <p:spPr bwMode="auto">
          <a:xfrm>
            <a:off x="426982" y="1326342"/>
            <a:ext cx="8339059" cy="4756957"/>
          </a:xfrm>
          <a:prstGeom prst="rect">
            <a:avLst/>
          </a:prstGeom>
          <a:noFill/>
          <a:ln w="9525">
            <a:noFill/>
            <a:miter lim="800000"/>
            <a:headEnd/>
            <a:tailEnd/>
          </a:ln>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kumimoji="0" lang="es-ES"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es-ES"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9pPr>
          </a:lstStyle>
          <a:p>
            <a:pPr marL="0" indent="0">
              <a:lnSpc>
                <a:spcPct val="170000"/>
              </a:lnSpc>
              <a:buNone/>
            </a:pPr>
            <a:r>
              <a:rPr lang="gd-GB" sz="1400" b="1" dirty="0">
                <a:solidFill>
                  <a:srgbClr val="404040"/>
                </a:solidFill>
                <a:ea typeface="Montserrat"/>
                <a:cs typeface="Montserrat"/>
                <a:sym typeface="Open Sans"/>
              </a:rPr>
              <a:t>CONTEXT in 2016</a:t>
            </a:r>
            <a:r>
              <a:rPr lang="gd-GB" sz="1400" dirty="0">
                <a:solidFill>
                  <a:srgbClr val="404040"/>
                </a:solidFill>
                <a:ea typeface="Montserrat"/>
                <a:cs typeface="Montserrat"/>
                <a:sym typeface="Open Sans"/>
              </a:rPr>
              <a:t>: </a:t>
            </a:r>
          </a:p>
          <a:p>
            <a:pPr>
              <a:lnSpc>
                <a:spcPct val="170000"/>
              </a:lnSpc>
              <a:buFont typeface="Wingdings" panose="05000000000000000000" pitchFamily="2" charset="2"/>
              <a:buChar char="q"/>
            </a:pPr>
            <a:r>
              <a:rPr lang="gd-GB" sz="1400" dirty="0">
                <a:solidFill>
                  <a:srgbClr val="404040"/>
                </a:solidFill>
                <a:ea typeface="Montserrat"/>
                <a:cs typeface="Montserrat"/>
                <a:sym typeface="Open Sans"/>
              </a:rPr>
              <a:t>Globalisation and technological changes bringing new trends</a:t>
            </a:r>
          </a:p>
          <a:p>
            <a:pPr>
              <a:lnSpc>
                <a:spcPct val="170000"/>
              </a:lnSpc>
              <a:buFont typeface="Wingdings" panose="05000000000000000000" pitchFamily="2" charset="2"/>
              <a:buChar char="q"/>
            </a:pPr>
            <a:r>
              <a:rPr lang="gd-GB" sz="1400" dirty="0">
                <a:solidFill>
                  <a:srgbClr val="404040"/>
                </a:solidFill>
                <a:ea typeface="Montserrat"/>
                <a:cs typeface="Montserrat"/>
                <a:sym typeface="Open Sans"/>
              </a:rPr>
              <a:t>Labour authority reform paying more attention to skills anticipation</a:t>
            </a:r>
          </a:p>
          <a:p>
            <a:pPr>
              <a:lnSpc>
                <a:spcPct val="170000"/>
              </a:lnSpc>
              <a:buFont typeface="Wingdings" panose="05000000000000000000" pitchFamily="2" charset="2"/>
              <a:buChar char="q"/>
            </a:pPr>
            <a:r>
              <a:rPr lang="en-GB" sz="1400" dirty="0">
                <a:solidFill>
                  <a:srgbClr val="404040"/>
                </a:solidFill>
                <a:ea typeface="Montserrat"/>
                <a:cs typeface="Montserrat"/>
                <a:sym typeface="Open Sans"/>
              </a:rPr>
              <a:t>Desire to provide data intelligence to the entire VET system (IVET-CVET or Education-employment VET)</a:t>
            </a:r>
          </a:p>
          <a:p>
            <a:pPr>
              <a:lnSpc>
                <a:spcPct val="170000"/>
              </a:lnSpc>
              <a:buFont typeface="Wingdings" panose="05000000000000000000" pitchFamily="2" charset="2"/>
              <a:buChar char="q"/>
            </a:pPr>
            <a:r>
              <a:rPr lang="gd-GB" sz="1400" dirty="0">
                <a:solidFill>
                  <a:srgbClr val="404040"/>
                </a:solidFill>
                <a:ea typeface="Montserrat"/>
                <a:cs typeface="Montserrat"/>
                <a:sym typeface="Open Sans"/>
              </a:rPr>
              <a:t>Starting point</a:t>
            </a:r>
          </a:p>
          <a:p>
            <a:pPr lvl="1">
              <a:lnSpc>
                <a:spcPct val="170000"/>
              </a:lnSpc>
              <a:buFont typeface="Wingdings" panose="05000000000000000000" pitchFamily="2" charset="2"/>
              <a:buChar char="§"/>
            </a:pPr>
            <a:r>
              <a:rPr lang="gd-GB" sz="1400" dirty="0">
                <a:solidFill>
                  <a:srgbClr val="404040"/>
                </a:solidFill>
                <a:ea typeface="Montserrat"/>
                <a:cs typeface="Montserrat"/>
                <a:sym typeface="Open Sans"/>
              </a:rPr>
              <a:t>Companies are free to name training actions as they wish and to set learning contents and duration accordingly</a:t>
            </a:r>
          </a:p>
          <a:p>
            <a:pPr lvl="1">
              <a:lnSpc>
                <a:spcPct val="170000"/>
              </a:lnSpc>
              <a:buFont typeface="Wingdings" panose="05000000000000000000" pitchFamily="2" charset="2"/>
              <a:buChar char="§"/>
            </a:pPr>
            <a:r>
              <a:rPr lang="gd-GB" sz="1400" dirty="0">
                <a:solidFill>
                  <a:srgbClr val="404040"/>
                </a:solidFill>
                <a:ea typeface="Montserrat"/>
                <a:cs typeface="Montserrat"/>
                <a:sym typeface="Open Sans"/>
              </a:rPr>
              <a:t>A classification already developed to be able to know what sort of training was being provided </a:t>
            </a:r>
          </a:p>
          <a:p>
            <a:pPr lvl="1">
              <a:lnSpc>
                <a:spcPct val="170000"/>
              </a:lnSpc>
              <a:buFont typeface="Wingdings" panose="05000000000000000000" pitchFamily="2" charset="2"/>
              <a:buChar char="§"/>
            </a:pPr>
            <a:r>
              <a:rPr lang="gd-GB" sz="1400" dirty="0">
                <a:solidFill>
                  <a:srgbClr val="404040"/>
                </a:solidFill>
                <a:ea typeface="Montserrat"/>
                <a:cs typeface="Montserrat"/>
                <a:sym typeface="Open Sans"/>
              </a:rPr>
              <a:t>Companies decided how to classify each training action</a:t>
            </a:r>
          </a:p>
          <a:p>
            <a:pPr>
              <a:lnSpc>
                <a:spcPct val="170000"/>
              </a:lnSpc>
              <a:buFont typeface="Wingdings" panose="05000000000000000000" pitchFamily="2" charset="2"/>
              <a:buChar char="q"/>
            </a:pPr>
            <a:r>
              <a:rPr lang="gd-GB" sz="1400" dirty="0">
                <a:solidFill>
                  <a:srgbClr val="404040"/>
                </a:solidFill>
                <a:ea typeface="Montserrat"/>
                <a:cs typeface="Montserrat"/>
                <a:sym typeface="Open Sans"/>
              </a:rPr>
              <a:t>Public procurement to test big data techniques applied to the wealth of training data accumulated in Fundae over the years: project carried out in a few months between 2016-2017</a:t>
            </a:r>
          </a:p>
          <a:p>
            <a:pPr>
              <a:lnSpc>
                <a:spcPct val="170000"/>
              </a:lnSpc>
              <a:buFont typeface="Wingdings" panose="05000000000000000000" pitchFamily="2" charset="2"/>
              <a:buChar char="q"/>
            </a:pPr>
            <a:endParaRPr lang="gd-GB" sz="1400" dirty="0">
              <a:solidFill>
                <a:srgbClr val="404040"/>
              </a:solidFill>
              <a:ea typeface="Montserrat"/>
              <a:cs typeface="Montserrat"/>
              <a:sym typeface="Open Sans"/>
            </a:endParaRPr>
          </a:p>
          <a:p>
            <a:endParaRPr lang="gd-GB" sz="1400" dirty="0"/>
          </a:p>
          <a:p>
            <a:endParaRPr lang="gd-GB" sz="1400" dirty="0">
              <a:solidFill>
                <a:srgbClr val="BF5F25"/>
              </a:solidFill>
            </a:endParaRPr>
          </a:p>
        </p:txBody>
      </p:sp>
    </p:spTree>
    <p:extLst>
      <p:ext uri="{BB962C8B-B14F-4D97-AF65-F5344CB8AC3E}">
        <p14:creationId xmlns:p14="http://schemas.microsoft.com/office/powerpoint/2010/main" val="9006272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a:graphicFrameLocks noChangeAspect="1"/>
          </p:cNvGraphicFramePr>
          <p:nvPr>
            <p:extLst>
              <p:ext uri="{D42A27DB-BD31-4B8C-83A1-F6EECF244321}">
                <p14:modId xmlns:p14="http://schemas.microsoft.com/office/powerpoint/2010/main" val="2537029606"/>
              </p:ext>
            </p:extLst>
          </p:nvPr>
        </p:nvGraphicFramePr>
        <p:xfrm>
          <a:off x="690196" y="2190751"/>
          <a:ext cx="7632176" cy="3506004"/>
        </p:xfrm>
        <a:graphic>
          <a:graphicData uri="http://schemas.openxmlformats.org/drawingml/2006/chart">
            <c:chart xmlns:c="http://schemas.openxmlformats.org/drawingml/2006/chart" xmlns:r="http://schemas.openxmlformats.org/officeDocument/2006/relationships" r:id="rId3"/>
          </a:graphicData>
        </a:graphic>
      </p:graphicFrame>
      <p:sp>
        <p:nvSpPr>
          <p:cNvPr id="2" name="CuadroTexto 1"/>
          <p:cNvSpPr txBox="1"/>
          <p:nvPr/>
        </p:nvSpPr>
        <p:spPr>
          <a:xfrm>
            <a:off x="749302" y="1885950"/>
            <a:ext cx="7620000" cy="300082"/>
          </a:xfrm>
          <a:prstGeom prst="rect">
            <a:avLst/>
          </a:prstGeom>
          <a:noFill/>
        </p:spPr>
        <p:txBody>
          <a:bodyPr wrap="square" rtlCol="0">
            <a:spAutoFit/>
          </a:bodyPr>
          <a:lstStyle/>
          <a:p>
            <a:r>
              <a:rPr lang="en-GB" sz="1350" b="1" dirty="0"/>
              <a:t>Number of training activities financed to companies</a:t>
            </a:r>
          </a:p>
        </p:txBody>
      </p:sp>
      <p:sp>
        <p:nvSpPr>
          <p:cNvPr id="3" name="Rectángulo 2"/>
          <p:cNvSpPr/>
          <p:nvPr/>
        </p:nvSpPr>
        <p:spPr>
          <a:xfrm>
            <a:off x="4122113" y="5987534"/>
            <a:ext cx="1842749" cy="369332"/>
          </a:xfrm>
          <a:prstGeom prst="rect">
            <a:avLst/>
          </a:prstGeom>
        </p:spPr>
        <p:txBody>
          <a:bodyPr wrap="none">
            <a:spAutoFit/>
          </a:bodyPr>
          <a:lstStyle/>
          <a:p>
            <a:r>
              <a:rPr lang="en-GB" dirty="0">
                <a:solidFill>
                  <a:srgbClr val="404040"/>
                </a:solidFill>
                <a:ea typeface="Montserrat"/>
                <a:cs typeface="Montserrat"/>
                <a:hlinkClick r:id="rId4"/>
              </a:rPr>
              <a:t>Company training</a:t>
            </a:r>
            <a:endParaRPr lang="en-GB" dirty="0"/>
          </a:p>
        </p:txBody>
      </p:sp>
    </p:spTree>
    <p:extLst>
      <p:ext uri="{BB962C8B-B14F-4D97-AF65-F5344CB8AC3E}">
        <p14:creationId xmlns:p14="http://schemas.microsoft.com/office/powerpoint/2010/main" val="2566526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191"/>
          <p:cNvSpPr txBox="1">
            <a:spLocks/>
          </p:cNvSpPr>
          <p:nvPr/>
        </p:nvSpPr>
        <p:spPr>
          <a:xfrm>
            <a:off x="849389" y="2839053"/>
            <a:ext cx="7260020" cy="993226"/>
          </a:xfrm>
          <a:prstGeom prst="rect">
            <a:avLst/>
          </a:prstGeom>
          <a:noFill/>
          <a:ln>
            <a:noFill/>
          </a:ln>
        </p:spPr>
        <p:txBody>
          <a:bodyPr vert="horz" lIns="91425" tIns="45700" rIns="91425" bIns="4570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buSzPct val="25000"/>
            </a:pPr>
            <a:r>
              <a:rPr lang="en-GB" sz="2100" dirty="0"/>
              <a:t>Structure, analyse and obtain value from the data generated by Fundae to use them as a tool to guide strategic management</a:t>
            </a:r>
            <a:endParaRPr lang="es-ES" sz="2100" dirty="0"/>
          </a:p>
        </p:txBody>
      </p:sp>
      <p:pic>
        <p:nvPicPr>
          <p:cNvPr id="5" name="Imagen 4"/>
          <p:cNvPicPr>
            <a:picLocks noChangeAspect="1"/>
          </p:cNvPicPr>
          <p:nvPr/>
        </p:nvPicPr>
        <p:blipFill>
          <a:blip r:embed="rId3"/>
          <a:stretch>
            <a:fillRect/>
          </a:stretch>
        </p:blipFill>
        <p:spPr>
          <a:xfrm>
            <a:off x="3507872" y="4533618"/>
            <a:ext cx="1943056" cy="1140490"/>
          </a:xfrm>
          <a:prstGeom prst="rect">
            <a:avLst/>
          </a:prstGeom>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7218" y="1433340"/>
            <a:ext cx="5464361" cy="849721"/>
          </a:xfrm>
          <a:prstGeom prst="rect">
            <a:avLst/>
          </a:prstGeom>
        </p:spPr>
      </p:pic>
    </p:spTree>
    <p:extLst>
      <p:ext uri="{BB962C8B-B14F-4D97-AF65-F5344CB8AC3E}">
        <p14:creationId xmlns:p14="http://schemas.microsoft.com/office/powerpoint/2010/main" val="2147883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hape 203"/>
          <p:cNvSpPr txBox="1">
            <a:spLocks/>
          </p:cNvSpPr>
          <p:nvPr/>
        </p:nvSpPr>
        <p:spPr>
          <a:xfrm>
            <a:off x="2169525" y="3390452"/>
            <a:ext cx="2346000" cy="803100"/>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1000">
                <a:solidFill>
                  <a:srgbClr val="404040"/>
                </a:solidFill>
                <a:latin typeface="Arial"/>
                <a:ea typeface="Arial"/>
                <a:cs typeface="Arial"/>
                <a:sym typeface="Arial"/>
              </a:rPr>
              <a:t>Establish a methodology to statistically classify the training actions demanded (TT.AA.).</a:t>
            </a:r>
            <a:endParaRPr lang="es-ES" sz="1000" dirty="0">
              <a:solidFill>
                <a:srgbClr val="404040"/>
              </a:solidFill>
              <a:latin typeface="Arial"/>
              <a:ea typeface="Arial"/>
              <a:cs typeface="Arial"/>
              <a:sym typeface="Arial"/>
            </a:endParaRPr>
          </a:p>
        </p:txBody>
      </p:sp>
      <p:sp>
        <p:nvSpPr>
          <p:cNvPr id="24" name="Shape 204"/>
          <p:cNvSpPr txBox="1">
            <a:spLocks/>
          </p:cNvSpPr>
          <p:nvPr/>
        </p:nvSpPr>
        <p:spPr>
          <a:xfrm>
            <a:off x="272750" y="2394052"/>
            <a:ext cx="8231700" cy="721500"/>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298442">
              <a:spcBef>
                <a:spcPts val="600"/>
              </a:spcBef>
              <a:buClr>
                <a:srgbClr val="404040"/>
              </a:buClr>
              <a:buFont typeface="Montserrat"/>
              <a:buChar char="•"/>
            </a:pPr>
            <a:r>
              <a:rPr lang="en-GB" sz="1100" dirty="0">
                <a:solidFill>
                  <a:srgbClr val="404040"/>
                </a:solidFill>
                <a:latin typeface="Montserrat"/>
                <a:ea typeface="Montserrat"/>
                <a:cs typeface="Montserrat"/>
                <a:sym typeface="Montserrat"/>
              </a:rPr>
              <a:t>To study what categories emerge naturally from the specifications of training actions (TT.AA.) that companies demand in </a:t>
            </a:r>
            <a:r>
              <a:rPr lang="en-GB" sz="1100" dirty="0" err="1">
                <a:solidFill>
                  <a:srgbClr val="404040"/>
                </a:solidFill>
                <a:latin typeface="Montserrat"/>
                <a:ea typeface="Montserrat"/>
                <a:cs typeface="Montserrat"/>
                <a:sym typeface="Montserrat"/>
              </a:rPr>
              <a:t>Fundae’s</a:t>
            </a:r>
            <a:r>
              <a:rPr lang="en-GB" sz="1100" dirty="0">
                <a:solidFill>
                  <a:srgbClr val="404040"/>
                </a:solidFill>
                <a:latin typeface="Montserrat"/>
                <a:ea typeface="Montserrat"/>
                <a:cs typeface="Montserrat"/>
                <a:sym typeface="Montserrat"/>
              </a:rPr>
              <a:t> web portal to see which traditional categories are better or worse defined and to propose a new methodology.</a:t>
            </a:r>
            <a:endParaRPr lang="es-ES" sz="1100" dirty="0">
              <a:solidFill>
                <a:srgbClr val="404040"/>
              </a:solidFill>
              <a:latin typeface="Montserrat"/>
              <a:ea typeface="Montserrat"/>
              <a:cs typeface="Montserrat"/>
              <a:sym typeface="Montserrat"/>
            </a:endParaRPr>
          </a:p>
        </p:txBody>
      </p:sp>
      <p:sp>
        <p:nvSpPr>
          <p:cNvPr id="26" name="Shape 206"/>
          <p:cNvSpPr txBox="1">
            <a:spLocks/>
          </p:cNvSpPr>
          <p:nvPr/>
        </p:nvSpPr>
        <p:spPr>
          <a:xfrm>
            <a:off x="827583" y="1824252"/>
            <a:ext cx="7488900" cy="259500"/>
          </a:xfrm>
          <a:prstGeom prst="rect">
            <a:avLst/>
          </a:prstGeom>
          <a:noFill/>
          <a:ln>
            <a:noFill/>
          </a:ln>
        </p:spPr>
        <p:txBody>
          <a:bodyPr vert="horz"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SzPct val="25000"/>
            </a:pPr>
            <a:r>
              <a:rPr lang="en-GB" sz="2200" b="1" dirty="0">
                <a:solidFill>
                  <a:prstClr val="black"/>
                </a:solidFill>
                <a:latin typeface="Montserrat"/>
                <a:sym typeface="Montserrat"/>
              </a:rPr>
              <a:t>Introduction</a:t>
            </a:r>
            <a:endParaRPr lang="en-GB" sz="3300" dirty="0"/>
          </a:p>
        </p:txBody>
      </p:sp>
      <p:sp>
        <p:nvSpPr>
          <p:cNvPr id="27" name="Shape 207"/>
          <p:cNvSpPr txBox="1"/>
          <p:nvPr/>
        </p:nvSpPr>
        <p:spPr>
          <a:xfrm>
            <a:off x="1208800" y="3344089"/>
            <a:ext cx="1419600" cy="972000"/>
          </a:xfrm>
          <a:prstGeom prst="rect">
            <a:avLst/>
          </a:prstGeom>
          <a:noFill/>
          <a:ln>
            <a:noFill/>
          </a:ln>
        </p:spPr>
        <p:txBody>
          <a:bodyPr lIns="91425" tIns="91425" rIns="91425" bIns="91425" anchor="t" anchorCtr="0">
            <a:noAutofit/>
          </a:bodyPr>
          <a:lstStyle/>
          <a:p>
            <a:pPr algn="ctr"/>
            <a:r>
              <a:rPr lang="es-ES" sz="3600">
                <a:solidFill>
                  <a:srgbClr val="3D85C6"/>
                </a:solidFill>
              </a:rPr>
              <a:t>#1</a:t>
            </a:r>
          </a:p>
        </p:txBody>
      </p:sp>
      <p:sp>
        <p:nvSpPr>
          <p:cNvPr id="28" name="Shape 209"/>
          <p:cNvSpPr txBox="1">
            <a:spLocks/>
          </p:cNvSpPr>
          <p:nvPr/>
        </p:nvSpPr>
        <p:spPr>
          <a:xfrm>
            <a:off x="2306900" y="4140877"/>
            <a:ext cx="2107800" cy="803100"/>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1000">
                <a:solidFill>
                  <a:srgbClr val="404040"/>
                </a:solidFill>
                <a:latin typeface="Arial"/>
                <a:ea typeface="Arial"/>
                <a:cs typeface="Arial"/>
                <a:sym typeface="Arial"/>
              </a:rPr>
              <a:t>Describe the TT.AA. using relevant keywords in the context.</a:t>
            </a:r>
            <a:endParaRPr lang="es-ES" sz="1000" dirty="0">
              <a:solidFill>
                <a:srgbClr val="404040"/>
              </a:solidFill>
              <a:latin typeface="Arial"/>
              <a:ea typeface="Arial"/>
              <a:cs typeface="Arial"/>
              <a:sym typeface="Arial"/>
            </a:endParaRPr>
          </a:p>
        </p:txBody>
      </p:sp>
      <p:sp>
        <p:nvSpPr>
          <p:cNvPr id="29" name="Shape 210"/>
          <p:cNvSpPr txBox="1">
            <a:spLocks/>
          </p:cNvSpPr>
          <p:nvPr/>
        </p:nvSpPr>
        <p:spPr>
          <a:xfrm>
            <a:off x="2230700" y="4831352"/>
            <a:ext cx="2107800" cy="803100"/>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1000">
                <a:solidFill>
                  <a:srgbClr val="404040"/>
                </a:solidFill>
                <a:latin typeface="Arial"/>
                <a:ea typeface="Arial"/>
                <a:cs typeface="Arial"/>
                <a:sym typeface="Arial"/>
              </a:rPr>
              <a:t>Establish similarity metrics between AAFF and categories that allow the clustering of actions.</a:t>
            </a:r>
            <a:endParaRPr lang="es-ES" sz="1000" dirty="0">
              <a:solidFill>
                <a:srgbClr val="404040"/>
              </a:solidFill>
              <a:latin typeface="Arial"/>
              <a:ea typeface="Arial"/>
              <a:cs typeface="Arial"/>
              <a:sym typeface="Arial"/>
            </a:endParaRPr>
          </a:p>
        </p:txBody>
      </p:sp>
      <p:sp>
        <p:nvSpPr>
          <p:cNvPr id="30" name="Shape 211"/>
          <p:cNvSpPr txBox="1"/>
          <p:nvPr/>
        </p:nvSpPr>
        <p:spPr>
          <a:xfrm>
            <a:off x="1208787" y="4064677"/>
            <a:ext cx="1419600" cy="972000"/>
          </a:xfrm>
          <a:prstGeom prst="rect">
            <a:avLst/>
          </a:prstGeom>
          <a:noFill/>
          <a:ln>
            <a:noFill/>
          </a:ln>
        </p:spPr>
        <p:txBody>
          <a:bodyPr lIns="91425" tIns="91425" rIns="91425" bIns="91425" anchor="t" anchorCtr="0">
            <a:noAutofit/>
          </a:bodyPr>
          <a:lstStyle/>
          <a:p>
            <a:pPr algn="ctr"/>
            <a:r>
              <a:rPr lang="es-ES" sz="3600">
                <a:solidFill>
                  <a:srgbClr val="3D85C6"/>
                </a:solidFill>
              </a:rPr>
              <a:t>#2</a:t>
            </a:r>
          </a:p>
        </p:txBody>
      </p:sp>
      <p:sp>
        <p:nvSpPr>
          <p:cNvPr id="31" name="Shape 212"/>
          <p:cNvSpPr txBox="1"/>
          <p:nvPr/>
        </p:nvSpPr>
        <p:spPr>
          <a:xfrm>
            <a:off x="1208800" y="4755152"/>
            <a:ext cx="1419600" cy="972000"/>
          </a:xfrm>
          <a:prstGeom prst="rect">
            <a:avLst/>
          </a:prstGeom>
          <a:noFill/>
          <a:ln>
            <a:noFill/>
          </a:ln>
        </p:spPr>
        <p:txBody>
          <a:bodyPr lIns="91425" tIns="91425" rIns="91425" bIns="91425" anchor="t" anchorCtr="0">
            <a:noAutofit/>
          </a:bodyPr>
          <a:lstStyle/>
          <a:p>
            <a:pPr algn="ctr"/>
            <a:r>
              <a:rPr lang="es-ES" sz="3600">
                <a:solidFill>
                  <a:srgbClr val="3D85C6"/>
                </a:solidFill>
              </a:rPr>
              <a:t>#3</a:t>
            </a:r>
          </a:p>
        </p:txBody>
      </p:sp>
      <p:sp>
        <p:nvSpPr>
          <p:cNvPr id="32" name="Shape 213"/>
          <p:cNvSpPr txBox="1">
            <a:spLocks/>
          </p:cNvSpPr>
          <p:nvPr/>
        </p:nvSpPr>
        <p:spPr>
          <a:xfrm>
            <a:off x="6417000" y="3338877"/>
            <a:ext cx="2346000" cy="803100"/>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1000">
                <a:solidFill>
                  <a:srgbClr val="404040"/>
                </a:solidFill>
                <a:latin typeface="Arial"/>
                <a:ea typeface="Arial"/>
                <a:cs typeface="Arial"/>
                <a:sym typeface="Arial"/>
              </a:rPr>
              <a:t>Establish a categorization of TT.AA. consistent with what companies are demanding.</a:t>
            </a:r>
            <a:endParaRPr lang="es-ES" sz="1000" dirty="0">
              <a:solidFill>
                <a:srgbClr val="404040"/>
              </a:solidFill>
              <a:latin typeface="Arial"/>
              <a:ea typeface="Arial"/>
              <a:cs typeface="Arial"/>
              <a:sym typeface="Arial"/>
            </a:endParaRPr>
          </a:p>
        </p:txBody>
      </p:sp>
      <p:sp>
        <p:nvSpPr>
          <p:cNvPr id="33" name="Shape 214"/>
          <p:cNvSpPr txBox="1"/>
          <p:nvPr/>
        </p:nvSpPr>
        <p:spPr>
          <a:xfrm>
            <a:off x="5456275" y="3292514"/>
            <a:ext cx="1419600" cy="972000"/>
          </a:xfrm>
          <a:prstGeom prst="rect">
            <a:avLst/>
          </a:prstGeom>
          <a:noFill/>
          <a:ln>
            <a:noFill/>
          </a:ln>
        </p:spPr>
        <p:txBody>
          <a:bodyPr lIns="91425" tIns="91425" rIns="91425" bIns="91425" anchor="t" anchorCtr="0">
            <a:noAutofit/>
          </a:bodyPr>
          <a:lstStyle/>
          <a:p>
            <a:pPr algn="ctr"/>
            <a:r>
              <a:rPr lang="es-ES" sz="3600">
                <a:solidFill>
                  <a:srgbClr val="3D85C6"/>
                </a:solidFill>
              </a:rPr>
              <a:t>#1</a:t>
            </a:r>
          </a:p>
        </p:txBody>
      </p:sp>
      <p:sp>
        <p:nvSpPr>
          <p:cNvPr id="35" name="Shape 216"/>
          <p:cNvSpPr txBox="1">
            <a:spLocks/>
          </p:cNvSpPr>
          <p:nvPr/>
        </p:nvSpPr>
        <p:spPr>
          <a:xfrm>
            <a:off x="6478175" y="4089302"/>
            <a:ext cx="2107800" cy="803100"/>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1000">
                <a:solidFill>
                  <a:srgbClr val="404040"/>
                </a:solidFill>
                <a:latin typeface="Arial"/>
                <a:ea typeface="Arial"/>
                <a:cs typeface="Arial"/>
                <a:sym typeface="Arial"/>
              </a:rPr>
              <a:t>Analyse the quality of the categories that have been studied until now.</a:t>
            </a:r>
            <a:endParaRPr lang="es-ES" sz="1000" dirty="0">
              <a:solidFill>
                <a:srgbClr val="404040"/>
              </a:solidFill>
              <a:latin typeface="Arial"/>
              <a:ea typeface="Arial"/>
              <a:cs typeface="Arial"/>
              <a:sym typeface="Arial"/>
            </a:endParaRPr>
          </a:p>
        </p:txBody>
      </p:sp>
      <p:sp>
        <p:nvSpPr>
          <p:cNvPr id="36" name="Shape 217"/>
          <p:cNvSpPr txBox="1">
            <a:spLocks/>
          </p:cNvSpPr>
          <p:nvPr/>
        </p:nvSpPr>
        <p:spPr>
          <a:xfrm>
            <a:off x="6478175" y="4703577"/>
            <a:ext cx="2107800" cy="803100"/>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1000">
                <a:solidFill>
                  <a:srgbClr val="404040"/>
                </a:solidFill>
                <a:latin typeface="Arial"/>
                <a:ea typeface="Arial"/>
                <a:cs typeface="Arial"/>
                <a:sym typeface="Arial"/>
              </a:rPr>
              <a:t>Draw conclusions about the trends that emerge from companies’ training demands.</a:t>
            </a:r>
            <a:endParaRPr lang="es-ES" sz="1000" dirty="0">
              <a:solidFill>
                <a:srgbClr val="404040"/>
              </a:solidFill>
              <a:latin typeface="Arial"/>
              <a:ea typeface="Arial"/>
              <a:cs typeface="Arial"/>
              <a:sym typeface="Arial"/>
            </a:endParaRPr>
          </a:p>
        </p:txBody>
      </p:sp>
      <p:sp>
        <p:nvSpPr>
          <p:cNvPr id="37" name="Shape 218"/>
          <p:cNvSpPr txBox="1"/>
          <p:nvPr/>
        </p:nvSpPr>
        <p:spPr>
          <a:xfrm>
            <a:off x="5456262" y="4013102"/>
            <a:ext cx="1419600" cy="972000"/>
          </a:xfrm>
          <a:prstGeom prst="rect">
            <a:avLst/>
          </a:prstGeom>
          <a:noFill/>
          <a:ln>
            <a:noFill/>
          </a:ln>
        </p:spPr>
        <p:txBody>
          <a:bodyPr lIns="91425" tIns="91425" rIns="91425" bIns="91425" anchor="t" anchorCtr="0">
            <a:noAutofit/>
          </a:bodyPr>
          <a:lstStyle/>
          <a:p>
            <a:pPr algn="ctr"/>
            <a:r>
              <a:rPr lang="es-ES" sz="3600">
                <a:solidFill>
                  <a:srgbClr val="3D85C6"/>
                </a:solidFill>
              </a:rPr>
              <a:t>#2</a:t>
            </a:r>
          </a:p>
        </p:txBody>
      </p:sp>
      <p:sp>
        <p:nvSpPr>
          <p:cNvPr id="38" name="Shape 219"/>
          <p:cNvSpPr txBox="1"/>
          <p:nvPr/>
        </p:nvSpPr>
        <p:spPr>
          <a:xfrm>
            <a:off x="5456275" y="4703577"/>
            <a:ext cx="1419600" cy="972000"/>
          </a:xfrm>
          <a:prstGeom prst="rect">
            <a:avLst/>
          </a:prstGeom>
          <a:noFill/>
          <a:ln>
            <a:noFill/>
          </a:ln>
        </p:spPr>
        <p:txBody>
          <a:bodyPr lIns="91425" tIns="91425" rIns="91425" bIns="91425" anchor="t" anchorCtr="0">
            <a:noAutofit/>
          </a:bodyPr>
          <a:lstStyle/>
          <a:p>
            <a:pPr algn="ctr"/>
            <a:r>
              <a:rPr lang="es-ES" sz="3600">
                <a:solidFill>
                  <a:srgbClr val="3D85C6"/>
                </a:solidFill>
              </a:rPr>
              <a:t>#3</a:t>
            </a:r>
          </a:p>
        </p:txBody>
      </p:sp>
      <p:cxnSp>
        <p:nvCxnSpPr>
          <p:cNvPr id="39" name="Shape 220"/>
          <p:cNvCxnSpPr/>
          <p:nvPr/>
        </p:nvCxnSpPr>
        <p:spPr>
          <a:xfrm flipH="1">
            <a:off x="5740525" y="3451477"/>
            <a:ext cx="12000" cy="2181900"/>
          </a:xfrm>
          <a:prstGeom prst="straightConnector1">
            <a:avLst/>
          </a:prstGeom>
          <a:noFill/>
          <a:ln w="9525" cap="flat" cmpd="sng">
            <a:solidFill>
              <a:schemeClr val="dk2"/>
            </a:solidFill>
            <a:prstDash val="solid"/>
            <a:round/>
            <a:headEnd type="none" w="lg" len="lg"/>
            <a:tailEnd type="none" w="lg" len="lg"/>
          </a:ln>
        </p:spPr>
      </p:cxnSp>
      <p:cxnSp>
        <p:nvCxnSpPr>
          <p:cNvPr id="40" name="Shape 221"/>
          <p:cNvCxnSpPr/>
          <p:nvPr/>
        </p:nvCxnSpPr>
        <p:spPr>
          <a:xfrm flipH="1">
            <a:off x="1462425" y="3451477"/>
            <a:ext cx="12000" cy="2181900"/>
          </a:xfrm>
          <a:prstGeom prst="straightConnector1">
            <a:avLst/>
          </a:prstGeom>
          <a:noFill/>
          <a:ln w="9525" cap="flat" cmpd="sng">
            <a:solidFill>
              <a:schemeClr val="dk2"/>
            </a:solidFill>
            <a:prstDash val="solid"/>
            <a:round/>
            <a:headEnd type="none" w="lg" len="lg"/>
            <a:tailEnd type="none" w="lg" len="lg"/>
          </a:ln>
        </p:spPr>
      </p:cxnSp>
      <p:sp>
        <p:nvSpPr>
          <p:cNvPr id="41" name="Shape 204"/>
          <p:cNvSpPr txBox="1">
            <a:spLocks/>
          </p:cNvSpPr>
          <p:nvPr/>
        </p:nvSpPr>
        <p:spPr>
          <a:xfrm>
            <a:off x="271139" y="2914040"/>
            <a:ext cx="8231700" cy="721500"/>
          </a:xfrm>
          <a:prstGeom prst="rect">
            <a:avLst/>
          </a:prstGeom>
          <a:noFill/>
          <a:ln>
            <a:noFill/>
          </a:ln>
        </p:spPr>
        <p:txBody>
          <a:bodyPr vert="horz" lIns="91425" tIns="45700" rIns="91425" bIns="45700" rtlCol="0" anchor="t" anchorCtr="0">
            <a:noAutofit/>
          </a:bodyPr>
          <a:lstStyle>
            <a:lvl1pPr marL="192613" marR="0" lvl="0" indent="-91015" algn="l" defTabSz="914400" rtl="0" eaLnBrk="1" latinLnBrk="0" hangingPunct="1">
              <a:lnSpc>
                <a:spcPct val="90000"/>
              </a:lnSpc>
              <a:spcBef>
                <a:spcPts val="0"/>
              </a:spcBef>
              <a:spcAft>
                <a:spcPts val="800"/>
              </a:spcAft>
              <a:buClr>
                <a:schemeClr val="dk1"/>
              </a:buClr>
              <a:buSzPct val="100000"/>
              <a:buFont typeface="Arial"/>
              <a:buChar char="•"/>
              <a:defRPr sz="1600" b="0" i="0" u="none" strike="noStrike" kern="1200" cap="none">
                <a:solidFill>
                  <a:schemeClr val="dk1"/>
                </a:solidFill>
                <a:latin typeface="Open Sans"/>
                <a:ea typeface="Open Sans"/>
                <a:cs typeface="Open Sans"/>
                <a:sym typeface="Open Sans"/>
              </a:defRPr>
            </a:lvl1pPr>
            <a:lvl2pPr marL="480472" marR="0" lvl="1" indent="-99482" algn="l" defTabSz="914400" rtl="0" eaLnBrk="1" latinLnBrk="0" hangingPunct="1">
              <a:lnSpc>
                <a:spcPct val="90000"/>
              </a:lnSpc>
              <a:spcBef>
                <a:spcPts val="0"/>
              </a:spcBef>
              <a:spcAft>
                <a:spcPts val="800"/>
              </a:spcAft>
              <a:buClr>
                <a:schemeClr val="dk1"/>
              </a:buClr>
              <a:buSzPct val="100000"/>
              <a:buFont typeface="Arial"/>
              <a:buChar char="•"/>
              <a:defRPr sz="1467" b="0" i="0" u="none" strike="noStrike" kern="1200" cap="none">
                <a:solidFill>
                  <a:schemeClr val="dk1"/>
                </a:solidFill>
                <a:latin typeface="Open Sans"/>
                <a:ea typeface="Open Sans"/>
                <a:cs typeface="Open Sans"/>
                <a:sym typeface="Open Sans"/>
              </a:defRPr>
            </a:lvl2pPr>
            <a:lvl3pPr marL="833946" marR="0" lvl="2" indent="-118530" algn="l" defTabSz="914400" rtl="0" eaLnBrk="1" latinLnBrk="0" hangingPunct="1">
              <a:lnSpc>
                <a:spcPct val="90000"/>
              </a:lnSpc>
              <a:spcBef>
                <a:spcPts val="0"/>
              </a:spcBef>
              <a:spcAft>
                <a:spcPts val="800"/>
              </a:spcAft>
              <a:buClr>
                <a:schemeClr val="dk1"/>
              </a:buClr>
              <a:buSzPct val="95454"/>
              <a:buFont typeface="Arial"/>
              <a:buChar char="•"/>
              <a:defRPr sz="1400" b="0" i="0" u="none" strike="noStrike" kern="1200" cap="none">
                <a:solidFill>
                  <a:schemeClr val="dk1"/>
                </a:solidFill>
                <a:latin typeface="Open Sans"/>
                <a:ea typeface="Open Sans"/>
                <a:cs typeface="Open Sans"/>
                <a:sym typeface="Open Sans"/>
              </a:defRPr>
            </a:lvl3pPr>
            <a:lvl4pPr marL="1202237" marR="0" lvl="3" indent="-118530" algn="l" defTabSz="914400" rtl="0" eaLnBrk="1" latinLnBrk="0" hangingPunct="1">
              <a:lnSpc>
                <a:spcPct val="90000"/>
              </a:lnSpc>
              <a:spcBef>
                <a:spcPts val="0"/>
              </a:spcBef>
              <a:spcAft>
                <a:spcPts val="800"/>
              </a:spcAft>
              <a:buClr>
                <a:schemeClr val="dk1"/>
              </a:buClr>
              <a:buSzPct val="100000"/>
              <a:buFont typeface="Arial"/>
              <a:buChar char="•"/>
              <a:defRPr sz="1333" b="0" i="0" u="none" strike="noStrike" kern="1200" cap="none">
                <a:solidFill>
                  <a:schemeClr val="dk1"/>
                </a:solidFill>
                <a:latin typeface="Open Sans"/>
                <a:ea typeface="Open Sans"/>
                <a:cs typeface="Open Sans"/>
                <a:sym typeface="Open Sans"/>
              </a:defRPr>
            </a:lvl4pPr>
            <a:lvl5pPr marL="1555712" marR="0" lvl="4" indent="-116413" algn="l" defTabSz="914400" rtl="0" eaLnBrk="1" latinLnBrk="0" hangingPunct="1">
              <a:lnSpc>
                <a:spcPct val="90000"/>
              </a:lnSpc>
              <a:spcBef>
                <a:spcPts val="0"/>
              </a:spcBef>
              <a:spcAft>
                <a:spcPts val="800"/>
              </a:spcAft>
              <a:buClr>
                <a:schemeClr val="dk1"/>
              </a:buClr>
              <a:buSzPct val="100000"/>
              <a:buFont typeface="Arial"/>
              <a:buChar char="•"/>
              <a:defRPr sz="1333" b="0" i="0" u="none" strike="noStrike" kern="1200" cap="none">
                <a:solidFill>
                  <a:schemeClr val="dk1"/>
                </a:solidFill>
                <a:latin typeface="Open Sans"/>
                <a:ea typeface="Open Sans"/>
                <a:cs typeface="Open Sans"/>
                <a:sym typeface="Open Sans"/>
              </a:defRPr>
            </a:lvl5pPr>
            <a:lvl6pPr marL="3352716" marR="0" lvl="5" indent="-152396" algn="l" defTabSz="914400" rtl="0" eaLnBrk="1" latinLnBrk="0" hangingPunct="1">
              <a:lnSpc>
                <a:spcPct val="90000"/>
              </a:lnSpc>
              <a:spcBef>
                <a:spcPts val="667"/>
              </a:spcBef>
              <a:buClr>
                <a:schemeClr val="dk1"/>
              </a:buClr>
              <a:buSzPct val="100000"/>
              <a:buFont typeface="Arial"/>
              <a:buChar char="•"/>
              <a:defRPr sz="2400" b="0" i="0" u="none" strike="noStrike" kern="1200" cap="none">
                <a:solidFill>
                  <a:schemeClr val="dk1"/>
                </a:solidFill>
                <a:latin typeface="Calibri"/>
                <a:ea typeface="Calibri"/>
                <a:cs typeface="Calibri"/>
                <a:sym typeface="Calibri"/>
              </a:defRPr>
            </a:lvl6pPr>
            <a:lvl7pPr marL="3962301" marR="0" lvl="6" indent="-152396" algn="l" defTabSz="914400" rtl="0" eaLnBrk="1" latinLnBrk="0" hangingPunct="1">
              <a:lnSpc>
                <a:spcPct val="90000"/>
              </a:lnSpc>
              <a:spcBef>
                <a:spcPts val="667"/>
              </a:spcBef>
              <a:buClr>
                <a:schemeClr val="dk1"/>
              </a:buClr>
              <a:buSzPct val="100000"/>
              <a:buFont typeface="Arial"/>
              <a:buChar char="•"/>
              <a:defRPr sz="2400" b="0" i="0" u="none" strike="noStrike" kern="1200" cap="none">
                <a:solidFill>
                  <a:schemeClr val="dk1"/>
                </a:solidFill>
                <a:latin typeface="Calibri"/>
                <a:ea typeface="Calibri"/>
                <a:cs typeface="Calibri"/>
                <a:sym typeface="Calibri"/>
              </a:defRPr>
            </a:lvl7pPr>
            <a:lvl8pPr marL="4571886" marR="0" lvl="7" indent="-152396" algn="l" defTabSz="914400" rtl="0" eaLnBrk="1" latinLnBrk="0" hangingPunct="1">
              <a:lnSpc>
                <a:spcPct val="90000"/>
              </a:lnSpc>
              <a:spcBef>
                <a:spcPts val="667"/>
              </a:spcBef>
              <a:buClr>
                <a:schemeClr val="dk1"/>
              </a:buClr>
              <a:buSzPct val="100000"/>
              <a:buFont typeface="Arial"/>
              <a:buChar char="•"/>
              <a:defRPr sz="2400" b="0" i="0" u="none" strike="noStrike" kern="1200" cap="none">
                <a:solidFill>
                  <a:schemeClr val="dk1"/>
                </a:solidFill>
                <a:latin typeface="Calibri"/>
                <a:ea typeface="Calibri"/>
                <a:cs typeface="Calibri"/>
                <a:sym typeface="Calibri"/>
              </a:defRPr>
            </a:lvl8pPr>
            <a:lvl9pPr marL="5181470" marR="0" lvl="8" indent="-152396" algn="l" defTabSz="914400" rtl="0" eaLnBrk="1" latinLnBrk="0" hangingPunct="1">
              <a:lnSpc>
                <a:spcPct val="90000"/>
              </a:lnSpc>
              <a:spcBef>
                <a:spcPts val="667"/>
              </a:spcBef>
              <a:buClr>
                <a:schemeClr val="dk1"/>
              </a:buClr>
              <a:buSzPct val="100000"/>
              <a:buFont typeface="Arial"/>
              <a:buChar char="•"/>
              <a:defRPr sz="2400" b="0" i="0" u="none" strike="noStrike" kern="1200" cap="none">
                <a:solidFill>
                  <a:schemeClr val="dk1"/>
                </a:solidFill>
                <a:latin typeface="Calibri"/>
                <a:ea typeface="Calibri"/>
                <a:cs typeface="Calibri"/>
                <a:sym typeface="Calibri"/>
              </a:defRPr>
            </a:lvl9pPr>
          </a:lstStyle>
          <a:p>
            <a:pPr marL="457189" indent="-298442">
              <a:spcBef>
                <a:spcPts val="600"/>
              </a:spcBef>
              <a:spcAft>
                <a:spcPts val="0"/>
              </a:spcAft>
              <a:buClr>
                <a:srgbClr val="404040"/>
              </a:buClr>
              <a:buFont typeface="Montserrat"/>
              <a:buChar char="•"/>
            </a:pPr>
            <a:r>
              <a:rPr lang="en-GB" sz="1100" dirty="0">
                <a:solidFill>
                  <a:srgbClr val="404040"/>
                </a:solidFill>
                <a:latin typeface="Montserrat"/>
                <a:ea typeface="Montserrat"/>
                <a:cs typeface="Montserrat"/>
                <a:sym typeface="Montserrat"/>
              </a:rPr>
              <a:t>Data from 2015, work carried out </a:t>
            </a:r>
            <a:r>
              <a:rPr lang="en-GB" sz="1100" dirty="0" smtClean="0">
                <a:solidFill>
                  <a:srgbClr val="404040"/>
                </a:solidFill>
                <a:latin typeface="Montserrat"/>
                <a:ea typeface="Montserrat"/>
                <a:cs typeface="Montserrat"/>
                <a:sym typeface="Montserrat"/>
              </a:rPr>
              <a:t>between 2016-2017</a:t>
            </a:r>
            <a:endParaRPr lang="es-ES" sz="1100" dirty="0">
              <a:solidFill>
                <a:srgbClr val="404040"/>
              </a:solidFill>
              <a:latin typeface="Montserrat"/>
              <a:ea typeface="Montserrat"/>
              <a:cs typeface="Montserrat"/>
              <a:sym typeface="Montserrat"/>
            </a:endParaRPr>
          </a:p>
        </p:txBody>
      </p:sp>
      <p:sp>
        <p:nvSpPr>
          <p:cNvPr id="42" name="Shape 205"/>
          <p:cNvSpPr txBox="1">
            <a:spLocks/>
          </p:cNvSpPr>
          <p:nvPr/>
        </p:nvSpPr>
        <p:spPr>
          <a:xfrm>
            <a:off x="651233" y="2096359"/>
            <a:ext cx="7488900" cy="265500"/>
          </a:xfrm>
          <a:prstGeom prst="rect">
            <a:avLst/>
          </a:prstGeom>
          <a:noFill/>
          <a:ln>
            <a:noFill/>
          </a:ln>
        </p:spPr>
        <p:txBody>
          <a:bodyPr vert="horz" lIns="91425" tIns="45700" rIns="91425" bIns="457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25000"/>
            </a:pPr>
            <a:r>
              <a:rPr lang="es-ES" sz="1200" dirty="0">
                <a:latin typeface="Arial" panose="020B0604020202020204" pitchFamily="34" charset="0"/>
                <a:cs typeface="Arial" panose="020B0604020202020204" pitchFamily="34" charset="0"/>
              </a:rPr>
              <a:t>BACKGROUND AND OBJECTIVES</a:t>
            </a:r>
          </a:p>
        </p:txBody>
      </p:sp>
      <p:sp>
        <p:nvSpPr>
          <p:cNvPr id="43" name="Shape 208"/>
          <p:cNvSpPr txBox="1"/>
          <p:nvPr/>
        </p:nvSpPr>
        <p:spPr>
          <a:xfrm>
            <a:off x="-304800" y="3392506"/>
            <a:ext cx="2271000" cy="442200"/>
          </a:xfrm>
          <a:prstGeom prst="rect">
            <a:avLst/>
          </a:prstGeom>
          <a:noFill/>
          <a:ln>
            <a:noFill/>
          </a:ln>
        </p:spPr>
        <p:txBody>
          <a:bodyPr lIns="91425" tIns="91425" rIns="91425" bIns="91425" anchor="t" anchorCtr="0">
            <a:noAutofit/>
          </a:bodyPr>
          <a:lstStyle/>
          <a:p>
            <a:pPr algn="ctr"/>
            <a:r>
              <a:rPr lang="en-GB" sz="1200" b="1" dirty="0">
                <a:solidFill>
                  <a:srgbClr val="3D85C6"/>
                </a:solidFill>
              </a:rPr>
              <a:t>Methodological</a:t>
            </a:r>
          </a:p>
          <a:p>
            <a:pPr algn="ctr"/>
            <a:r>
              <a:rPr lang="en-GB" sz="1200" b="1" dirty="0">
                <a:solidFill>
                  <a:srgbClr val="3D85C6"/>
                </a:solidFill>
              </a:rPr>
              <a:t> goals</a:t>
            </a:r>
          </a:p>
          <a:p>
            <a:pPr algn="ctr"/>
            <a:endParaRPr lang="en-GB" sz="1200" b="1" dirty="0">
              <a:solidFill>
                <a:srgbClr val="3D85C6"/>
              </a:solidFill>
            </a:endParaRPr>
          </a:p>
        </p:txBody>
      </p:sp>
      <p:sp>
        <p:nvSpPr>
          <p:cNvPr id="44" name="Shape 215"/>
          <p:cNvSpPr txBox="1"/>
          <p:nvPr/>
        </p:nvSpPr>
        <p:spPr>
          <a:xfrm>
            <a:off x="4042900" y="3392506"/>
            <a:ext cx="2271000" cy="442200"/>
          </a:xfrm>
          <a:prstGeom prst="rect">
            <a:avLst/>
          </a:prstGeom>
          <a:noFill/>
          <a:ln>
            <a:noFill/>
          </a:ln>
        </p:spPr>
        <p:txBody>
          <a:bodyPr lIns="91425" tIns="91425" rIns="91425" bIns="91425" anchor="t" anchorCtr="0">
            <a:noAutofit/>
          </a:bodyPr>
          <a:lstStyle/>
          <a:p>
            <a:pPr algn="ctr"/>
            <a:r>
              <a:rPr lang="en-GB" sz="1200" b="1" dirty="0">
                <a:solidFill>
                  <a:srgbClr val="3D85C6"/>
                </a:solidFill>
              </a:rPr>
              <a:t>Business</a:t>
            </a:r>
          </a:p>
          <a:p>
            <a:pPr algn="ctr"/>
            <a:r>
              <a:rPr lang="en-GB" sz="1200" b="1" dirty="0">
                <a:solidFill>
                  <a:srgbClr val="3D85C6"/>
                </a:solidFill>
              </a:rPr>
              <a:t> goals</a:t>
            </a:r>
          </a:p>
        </p:txBody>
      </p:sp>
    </p:spTree>
    <p:extLst>
      <p:ext uri="{BB962C8B-B14F-4D97-AF65-F5344CB8AC3E}">
        <p14:creationId xmlns:p14="http://schemas.microsoft.com/office/powerpoint/2010/main" val="29039112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26"/>
          <p:cNvSpPr txBox="1">
            <a:spLocks/>
          </p:cNvSpPr>
          <p:nvPr/>
        </p:nvSpPr>
        <p:spPr>
          <a:xfrm>
            <a:off x="656134" y="2108171"/>
            <a:ext cx="7488900" cy="265500"/>
          </a:xfrm>
          <a:prstGeom prst="rect">
            <a:avLst/>
          </a:prstGeom>
          <a:noFill/>
          <a:ln>
            <a:noFill/>
          </a:ln>
        </p:spPr>
        <p:txBody>
          <a:bodyPr vert="horz" lIns="91425" tIns="45700" rIns="91425" bIns="457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SzPct val="25000"/>
            </a:pPr>
            <a:r>
              <a:rPr lang="es-ES" sz="1200" dirty="0">
                <a:latin typeface="Arial" panose="020B0604020202020204" pitchFamily="34" charset="0"/>
                <a:cs typeface="Arial" panose="020B0604020202020204" pitchFamily="34" charset="0"/>
              </a:rPr>
              <a:t>PROJECT PHASES</a:t>
            </a:r>
          </a:p>
        </p:txBody>
      </p:sp>
      <p:grpSp>
        <p:nvGrpSpPr>
          <p:cNvPr id="5" name="Shape 228"/>
          <p:cNvGrpSpPr/>
          <p:nvPr/>
        </p:nvGrpSpPr>
        <p:grpSpPr>
          <a:xfrm>
            <a:off x="655742" y="3675754"/>
            <a:ext cx="3701212" cy="1823270"/>
            <a:chOff x="2118000" y="1462202"/>
            <a:chExt cx="4514774" cy="2011996"/>
          </a:xfrm>
        </p:grpSpPr>
        <p:sp>
          <p:nvSpPr>
            <p:cNvPr id="6" name="Shape 229"/>
            <p:cNvSpPr/>
            <p:nvPr/>
          </p:nvSpPr>
          <p:spPr>
            <a:xfrm>
              <a:off x="2123175" y="3208698"/>
              <a:ext cx="4509600" cy="2655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Analysis of the new categories compared to the current ones</a:t>
              </a:r>
            </a:p>
          </p:txBody>
        </p:sp>
        <p:grpSp>
          <p:nvGrpSpPr>
            <p:cNvPr id="7" name="Shape 230"/>
            <p:cNvGrpSpPr/>
            <p:nvPr/>
          </p:nvGrpSpPr>
          <p:grpSpPr>
            <a:xfrm>
              <a:off x="2118000" y="1462202"/>
              <a:ext cx="4509715" cy="1651092"/>
              <a:chOff x="2350295" y="1542691"/>
              <a:chExt cx="4794000" cy="1778236"/>
            </a:xfrm>
          </p:grpSpPr>
          <p:sp>
            <p:nvSpPr>
              <p:cNvPr id="9" name="Shape 231"/>
              <p:cNvSpPr/>
              <p:nvPr/>
            </p:nvSpPr>
            <p:spPr>
              <a:xfrm>
                <a:off x="2350295" y="1542691"/>
                <a:ext cx="4794000" cy="3372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Data pre-processing</a:t>
                </a:r>
              </a:p>
            </p:txBody>
          </p:sp>
          <p:sp>
            <p:nvSpPr>
              <p:cNvPr id="10" name="Shape 232"/>
              <p:cNvSpPr/>
              <p:nvPr/>
            </p:nvSpPr>
            <p:spPr>
              <a:xfrm>
                <a:off x="2350295" y="1942530"/>
                <a:ext cx="4794000" cy="2859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50" dirty="0"/>
                  <a:t>Item lexical of TTAA</a:t>
                </a:r>
                <a:endParaRPr lang="en-GB" sz="1000" dirty="0"/>
              </a:p>
            </p:txBody>
          </p:sp>
          <p:sp>
            <p:nvSpPr>
              <p:cNvPr id="11" name="Shape 233"/>
              <p:cNvSpPr/>
              <p:nvPr/>
            </p:nvSpPr>
            <p:spPr>
              <a:xfrm>
                <a:off x="2350295" y="2313502"/>
                <a:ext cx="4794000" cy="2796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Dictionary of keywords</a:t>
                </a:r>
              </a:p>
            </p:txBody>
          </p:sp>
          <p:sp>
            <p:nvSpPr>
              <p:cNvPr id="12" name="Shape 234"/>
              <p:cNvSpPr/>
              <p:nvPr/>
            </p:nvSpPr>
            <p:spPr>
              <a:xfrm>
                <a:off x="2350295" y="2684475"/>
                <a:ext cx="4794000" cy="2655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TTAA Vectorization</a:t>
                </a:r>
              </a:p>
            </p:txBody>
          </p:sp>
          <p:sp>
            <p:nvSpPr>
              <p:cNvPr id="13" name="Shape 235"/>
              <p:cNvSpPr/>
              <p:nvPr/>
            </p:nvSpPr>
            <p:spPr>
              <a:xfrm>
                <a:off x="2350295" y="3055427"/>
                <a:ext cx="4794000" cy="2655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err="1"/>
                  <a:t>Clusterisation</a:t>
                </a:r>
                <a:endParaRPr lang="en-GB" sz="1000" dirty="0"/>
              </a:p>
            </p:txBody>
          </p:sp>
        </p:grpSp>
      </p:grpSp>
      <p:grpSp>
        <p:nvGrpSpPr>
          <p:cNvPr id="14" name="Shape 236"/>
          <p:cNvGrpSpPr/>
          <p:nvPr/>
        </p:nvGrpSpPr>
        <p:grpSpPr>
          <a:xfrm>
            <a:off x="4633670" y="3672626"/>
            <a:ext cx="3931467" cy="1823197"/>
            <a:chOff x="2118000" y="1462202"/>
            <a:chExt cx="4514775" cy="2368096"/>
          </a:xfrm>
        </p:grpSpPr>
        <p:sp>
          <p:nvSpPr>
            <p:cNvPr id="15" name="Shape 237"/>
            <p:cNvSpPr/>
            <p:nvPr/>
          </p:nvSpPr>
          <p:spPr>
            <a:xfrm>
              <a:off x="2123175" y="3208698"/>
              <a:ext cx="4509600" cy="2655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Enrichment with occupations</a:t>
              </a:r>
            </a:p>
          </p:txBody>
        </p:sp>
        <p:grpSp>
          <p:nvGrpSpPr>
            <p:cNvPr id="16" name="Shape 238"/>
            <p:cNvGrpSpPr/>
            <p:nvPr/>
          </p:nvGrpSpPr>
          <p:grpSpPr>
            <a:xfrm>
              <a:off x="2118000" y="1462202"/>
              <a:ext cx="4509716" cy="1651092"/>
              <a:chOff x="2350294" y="1542691"/>
              <a:chExt cx="4794001" cy="1778236"/>
            </a:xfrm>
          </p:grpSpPr>
          <p:sp>
            <p:nvSpPr>
              <p:cNvPr id="18" name="Shape 239"/>
              <p:cNvSpPr/>
              <p:nvPr/>
            </p:nvSpPr>
            <p:spPr>
              <a:xfrm>
                <a:off x="2350295" y="1542691"/>
                <a:ext cx="4794000" cy="3372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Features</a:t>
                </a:r>
              </a:p>
            </p:txBody>
          </p:sp>
          <p:sp>
            <p:nvSpPr>
              <p:cNvPr id="19" name="Shape 240"/>
              <p:cNvSpPr/>
              <p:nvPr/>
            </p:nvSpPr>
            <p:spPr>
              <a:xfrm>
                <a:off x="2350295" y="1942530"/>
                <a:ext cx="4794000" cy="2859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Information from training demand</a:t>
                </a:r>
              </a:p>
            </p:txBody>
          </p:sp>
          <p:sp>
            <p:nvSpPr>
              <p:cNvPr id="20" name="Shape 241"/>
              <p:cNvSpPr/>
              <p:nvPr/>
            </p:nvSpPr>
            <p:spPr>
              <a:xfrm>
                <a:off x="2350295" y="2313502"/>
                <a:ext cx="4794000" cy="2796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Quality of Classified Actions</a:t>
                </a:r>
              </a:p>
            </p:txBody>
          </p:sp>
          <p:sp>
            <p:nvSpPr>
              <p:cNvPr id="21" name="Shape 242"/>
              <p:cNvSpPr/>
              <p:nvPr/>
            </p:nvSpPr>
            <p:spPr>
              <a:xfrm>
                <a:off x="2350294" y="2684475"/>
                <a:ext cx="4794000" cy="2655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Filtering actions</a:t>
                </a:r>
              </a:p>
            </p:txBody>
          </p:sp>
          <p:sp>
            <p:nvSpPr>
              <p:cNvPr id="22" name="Shape 243"/>
              <p:cNvSpPr/>
              <p:nvPr/>
            </p:nvSpPr>
            <p:spPr>
              <a:xfrm>
                <a:off x="2350295" y="3055427"/>
                <a:ext cx="4794000" cy="2655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Redesign of actions</a:t>
                </a:r>
              </a:p>
            </p:txBody>
          </p:sp>
        </p:grpSp>
        <p:sp>
          <p:nvSpPr>
            <p:cNvPr id="17" name="Shape 244"/>
            <p:cNvSpPr/>
            <p:nvPr/>
          </p:nvSpPr>
          <p:spPr>
            <a:xfrm>
              <a:off x="2123175" y="3564798"/>
              <a:ext cx="4509600" cy="265500"/>
            </a:xfrm>
            <a:prstGeom prst="homePlate">
              <a:avLst>
                <a:gd name="adj" fmla="val 50000"/>
              </a:avLst>
            </a:prstGeom>
            <a:solidFill>
              <a:srgbClr val="FFF2CC"/>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000" dirty="0"/>
                <a:t>Final reports and tables </a:t>
              </a:r>
            </a:p>
          </p:txBody>
        </p:sp>
      </p:grpSp>
      <p:sp>
        <p:nvSpPr>
          <p:cNvPr id="23" name="Shape 245"/>
          <p:cNvSpPr txBox="1"/>
          <p:nvPr/>
        </p:nvSpPr>
        <p:spPr>
          <a:xfrm>
            <a:off x="579600" y="5469962"/>
            <a:ext cx="3701100" cy="259500"/>
          </a:xfrm>
          <a:prstGeom prst="rect">
            <a:avLst/>
          </a:prstGeom>
          <a:noFill/>
          <a:ln>
            <a:noFill/>
          </a:ln>
        </p:spPr>
        <p:txBody>
          <a:bodyPr lIns="91425" tIns="91425" rIns="91425" bIns="91425" anchor="t" anchorCtr="0">
            <a:noAutofit/>
          </a:bodyPr>
          <a:lstStyle/>
          <a:p>
            <a:pPr algn="ctr"/>
            <a:r>
              <a:rPr lang="en-GB" sz="1200" dirty="0">
                <a:latin typeface="Montserrat"/>
                <a:ea typeface="Montserrat"/>
                <a:cs typeface="Montserrat"/>
                <a:sym typeface="Montserrat"/>
              </a:rPr>
              <a:t>Phase 1</a:t>
            </a:r>
          </a:p>
        </p:txBody>
      </p:sp>
      <p:sp>
        <p:nvSpPr>
          <p:cNvPr id="24" name="Shape 246"/>
          <p:cNvSpPr txBox="1"/>
          <p:nvPr/>
        </p:nvSpPr>
        <p:spPr>
          <a:xfrm>
            <a:off x="4770600" y="5469962"/>
            <a:ext cx="3701100" cy="259500"/>
          </a:xfrm>
          <a:prstGeom prst="rect">
            <a:avLst/>
          </a:prstGeom>
          <a:noFill/>
          <a:ln>
            <a:noFill/>
          </a:ln>
        </p:spPr>
        <p:txBody>
          <a:bodyPr lIns="91425" tIns="91425" rIns="91425" bIns="91425" anchor="t" anchorCtr="0">
            <a:noAutofit/>
          </a:bodyPr>
          <a:lstStyle/>
          <a:p>
            <a:pPr algn="ctr"/>
            <a:r>
              <a:rPr lang="en-GB" sz="1200" dirty="0">
                <a:latin typeface="Montserrat"/>
                <a:ea typeface="Montserrat"/>
                <a:cs typeface="Montserrat"/>
                <a:sym typeface="Montserrat"/>
              </a:rPr>
              <a:t>Phase 2</a:t>
            </a:r>
          </a:p>
        </p:txBody>
      </p:sp>
      <p:sp>
        <p:nvSpPr>
          <p:cNvPr id="25" name="Shape 247"/>
          <p:cNvSpPr txBox="1">
            <a:spLocks/>
          </p:cNvSpPr>
          <p:nvPr/>
        </p:nvSpPr>
        <p:spPr>
          <a:xfrm>
            <a:off x="576900" y="2570442"/>
            <a:ext cx="8387400" cy="851428"/>
          </a:xfrm>
          <a:prstGeom prst="rect">
            <a:avLst/>
          </a:prstGeom>
          <a:noFill/>
          <a:ln>
            <a:noFill/>
          </a:ln>
        </p:spPr>
        <p:txBody>
          <a:bodyPr vert="horz"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298442">
              <a:spcBef>
                <a:spcPts val="600"/>
              </a:spcBef>
              <a:buClr>
                <a:srgbClr val="404040"/>
              </a:buClr>
              <a:buFont typeface="Montserrat"/>
              <a:buChar char="•"/>
            </a:pPr>
            <a:r>
              <a:rPr lang="en-GB" sz="1100" b="1">
                <a:solidFill>
                  <a:srgbClr val="404040"/>
                </a:solidFill>
                <a:latin typeface="Montserrat"/>
                <a:ea typeface="Montserrat"/>
                <a:cs typeface="Montserrat"/>
                <a:sym typeface="Montserrat"/>
              </a:rPr>
              <a:t>Project was carried out in two phases: </a:t>
            </a:r>
          </a:p>
          <a:p>
            <a:pPr marL="744141" indent="-297656">
              <a:spcBef>
                <a:spcPts val="600"/>
              </a:spcBef>
              <a:buClr>
                <a:srgbClr val="404040"/>
              </a:buClr>
              <a:buFont typeface="+mj-lt"/>
              <a:buAutoNum type="arabicPeriod"/>
            </a:pPr>
            <a:r>
              <a:rPr lang="en-GB" sz="1100">
                <a:solidFill>
                  <a:srgbClr val="404040"/>
                </a:solidFill>
                <a:latin typeface="Montserrat"/>
                <a:ea typeface="Montserrat"/>
                <a:cs typeface="Montserrat"/>
                <a:sym typeface="Montserrat"/>
              </a:rPr>
              <a:t>Obtain a classification system; </a:t>
            </a:r>
          </a:p>
          <a:p>
            <a:pPr marL="744141" indent="-297656">
              <a:spcBef>
                <a:spcPts val="600"/>
              </a:spcBef>
              <a:buClr>
                <a:srgbClr val="404040"/>
              </a:buClr>
              <a:buFont typeface="+mj-lt"/>
              <a:buAutoNum type="arabicPeriod"/>
            </a:pPr>
            <a:r>
              <a:rPr lang="en-GB" sz="1100">
                <a:solidFill>
                  <a:srgbClr val="404040"/>
                </a:solidFill>
                <a:latin typeface="Montserrat"/>
                <a:ea typeface="Montserrat"/>
                <a:cs typeface="Montserrat"/>
                <a:sym typeface="Montserrat"/>
              </a:rPr>
              <a:t>Refinement and evaluation of the classification system to design the Classified Actions and analyse their sectoral significance.</a:t>
            </a:r>
            <a:endParaRPr lang="en-GB" sz="1100" dirty="0">
              <a:solidFill>
                <a:srgbClr val="404040"/>
              </a:solidFill>
              <a:latin typeface="Montserrat"/>
              <a:ea typeface="Montserrat"/>
              <a:cs typeface="Montserrat"/>
              <a:sym typeface="Montserrat"/>
            </a:endParaRPr>
          </a:p>
        </p:txBody>
      </p:sp>
      <p:sp>
        <p:nvSpPr>
          <p:cNvPr id="26" name="Shape 206"/>
          <p:cNvSpPr txBox="1">
            <a:spLocks/>
          </p:cNvSpPr>
          <p:nvPr/>
        </p:nvSpPr>
        <p:spPr>
          <a:xfrm>
            <a:off x="827583" y="1824252"/>
            <a:ext cx="7488900" cy="259500"/>
          </a:xfrm>
          <a:prstGeom prst="rect">
            <a:avLst/>
          </a:prstGeom>
          <a:noFill/>
          <a:ln>
            <a:noFill/>
          </a:ln>
        </p:spPr>
        <p:txBody>
          <a:bodyPr vert="horz"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SzPct val="25000"/>
            </a:pPr>
            <a:r>
              <a:rPr lang="en-GB" sz="2200" b="1" dirty="0">
                <a:solidFill>
                  <a:prstClr val="black"/>
                </a:solidFill>
                <a:latin typeface="Montserrat"/>
                <a:sym typeface="Montserrat"/>
              </a:rPr>
              <a:t>Introduction</a:t>
            </a:r>
            <a:endParaRPr lang="en-GB" sz="3300" dirty="0"/>
          </a:p>
        </p:txBody>
      </p:sp>
    </p:spTree>
    <p:extLst>
      <p:ext uri="{BB962C8B-B14F-4D97-AF65-F5344CB8AC3E}">
        <p14:creationId xmlns:p14="http://schemas.microsoft.com/office/powerpoint/2010/main" val="189374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a:spLocks noGrp="1"/>
          </p:cNvSpPr>
          <p:nvPr>
            <p:ph type="subTitle" idx="2"/>
          </p:nvPr>
        </p:nvSpPr>
        <p:spPr>
          <a:xfrm>
            <a:off x="827583" y="2115953"/>
            <a:ext cx="7488900" cy="265500"/>
          </a:xfrm>
          <a:prstGeom prst="rect">
            <a:avLst/>
          </a:prstGeom>
          <a:noFill/>
          <a:ln>
            <a:noFill/>
          </a:ln>
        </p:spPr>
        <p:txBody>
          <a:bodyPr vert="horz" lIns="91425" tIns="45700" rIns="91425" bIns="45700" rtlCol="0" anchor="ctr" anchorCtr="0">
            <a:noAutofit/>
          </a:bodyPr>
          <a:lstStyle/>
          <a:p>
            <a:pPr>
              <a:spcAft>
                <a:spcPts val="0"/>
              </a:spcAft>
              <a:buSzPct val="25000"/>
            </a:pPr>
            <a:r>
              <a:rPr lang="es-ES" dirty="0"/>
              <a:t>ELIMINATION OF DUPLICATE </a:t>
            </a:r>
            <a:r>
              <a:rPr lang="es-ES" dirty="0" smtClean="0"/>
              <a:t>TTAA</a:t>
            </a:r>
            <a:endParaRPr lang="es-ES" dirty="0"/>
          </a:p>
        </p:txBody>
      </p:sp>
      <p:sp>
        <p:nvSpPr>
          <p:cNvPr id="357" name="Shape 357"/>
          <p:cNvSpPr txBox="1">
            <a:spLocks noGrp="1"/>
          </p:cNvSpPr>
          <p:nvPr>
            <p:ph type="ctrTitle"/>
          </p:nvPr>
        </p:nvSpPr>
        <p:spPr>
          <a:xfrm>
            <a:off x="827583" y="1834053"/>
            <a:ext cx="7488900" cy="259500"/>
          </a:xfrm>
          <a:prstGeom prst="rect">
            <a:avLst/>
          </a:prstGeom>
          <a:noFill/>
          <a:ln>
            <a:noFill/>
          </a:ln>
        </p:spPr>
        <p:txBody>
          <a:bodyPr vert="horz" lIns="91425" tIns="45700" rIns="91425" bIns="45700" rtlCol="0" anchor="ctr" anchorCtr="0">
            <a:noAutofit/>
          </a:bodyPr>
          <a:lstStyle/>
          <a:p>
            <a:pPr>
              <a:buSzPct val="25000"/>
            </a:pPr>
            <a:r>
              <a:rPr lang="en-GB" dirty="0" smtClean="0"/>
              <a:t>Methodology :: Pre-processing of data</a:t>
            </a:r>
            <a:endParaRPr lang="en-GB" dirty="0"/>
          </a:p>
        </p:txBody>
      </p:sp>
      <p:sp>
        <p:nvSpPr>
          <p:cNvPr id="358" name="Shape 358"/>
          <p:cNvSpPr txBox="1"/>
          <p:nvPr/>
        </p:nvSpPr>
        <p:spPr>
          <a:xfrm>
            <a:off x="539800" y="2480053"/>
            <a:ext cx="8250000" cy="514800"/>
          </a:xfrm>
          <a:prstGeom prst="rect">
            <a:avLst/>
          </a:prstGeom>
          <a:noFill/>
          <a:ln>
            <a:noFill/>
          </a:ln>
        </p:spPr>
        <p:txBody>
          <a:bodyPr lIns="91425" tIns="91425" rIns="91425" bIns="91425" anchor="t" anchorCtr="0">
            <a:noAutofit/>
          </a:bodyPr>
          <a:lstStyle/>
          <a:p>
            <a:pPr algn="ctr"/>
            <a:r>
              <a:rPr lang="en-GB" sz="1300" dirty="0">
                <a:latin typeface="Montserrat"/>
                <a:ea typeface="Montserrat"/>
                <a:cs typeface="Montserrat"/>
                <a:sym typeface="Montserrat"/>
              </a:rPr>
              <a:t>In the original database there were many TTAA that really have the same objectives and contents</a:t>
            </a:r>
            <a:endParaRPr lang="es-ES" sz="1300" dirty="0">
              <a:latin typeface="Montserrat"/>
              <a:ea typeface="Montserrat"/>
              <a:cs typeface="Montserrat"/>
              <a:sym typeface="Montserrat"/>
            </a:endParaRPr>
          </a:p>
        </p:txBody>
      </p:sp>
      <p:sp>
        <p:nvSpPr>
          <p:cNvPr id="359" name="Shape 359"/>
          <p:cNvSpPr txBox="1"/>
          <p:nvPr/>
        </p:nvSpPr>
        <p:spPr>
          <a:xfrm>
            <a:off x="671850" y="5025953"/>
            <a:ext cx="8250000" cy="514800"/>
          </a:xfrm>
          <a:prstGeom prst="rect">
            <a:avLst/>
          </a:prstGeom>
          <a:noFill/>
          <a:ln>
            <a:noFill/>
          </a:ln>
        </p:spPr>
        <p:txBody>
          <a:bodyPr lIns="91425" tIns="91425" rIns="91425" bIns="91425" anchor="t" anchorCtr="0">
            <a:noAutofit/>
          </a:bodyPr>
          <a:lstStyle/>
          <a:p>
            <a:pPr algn="ctr"/>
            <a:r>
              <a:rPr lang="en-GB" sz="1300" dirty="0">
                <a:latin typeface="Montserrat"/>
                <a:ea typeface="Montserrat"/>
                <a:cs typeface="Montserrat"/>
                <a:sym typeface="Montserrat"/>
              </a:rPr>
              <a:t>Of the 360 thousand TTAA taken into account, more than 102 thousand follow this pattern, which represents a reduction of </a:t>
            </a:r>
            <a:r>
              <a:rPr lang="en-GB" sz="1300" b="1" dirty="0">
                <a:latin typeface="Montserrat"/>
                <a:ea typeface="Montserrat"/>
                <a:cs typeface="Montserrat"/>
                <a:sym typeface="Montserrat"/>
              </a:rPr>
              <a:t>32% of the TTAA</a:t>
            </a:r>
            <a:r>
              <a:rPr lang="en-GB" sz="1300" dirty="0">
                <a:latin typeface="Montserrat"/>
                <a:ea typeface="Montserrat"/>
                <a:cs typeface="Montserrat"/>
                <a:sym typeface="Montserrat"/>
              </a:rPr>
              <a:t>, leaving 215 thousand for the analysis.</a:t>
            </a:r>
            <a:endParaRPr lang="es-ES" sz="1300" dirty="0">
              <a:latin typeface="Montserrat"/>
              <a:ea typeface="Montserrat"/>
              <a:cs typeface="Montserrat"/>
              <a:sym typeface="Montserrat"/>
            </a:endParaRPr>
          </a:p>
        </p:txBody>
      </p:sp>
      <p:pic>
        <p:nvPicPr>
          <p:cNvPr id="360" name="Shape 360"/>
          <p:cNvPicPr preferRelativeResize="0"/>
          <p:nvPr/>
        </p:nvPicPr>
        <p:blipFill>
          <a:blip r:embed="rId3">
            <a:alphaModFix/>
          </a:blip>
          <a:stretch>
            <a:fillRect/>
          </a:stretch>
        </p:blipFill>
        <p:spPr>
          <a:xfrm>
            <a:off x="2067574" y="3092929"/>
            <a:ext cx="5749500" cy="1834925"/>
          </a:xfrm>
          <a:prstGeom prst="rect">
            <a:avLst/>
          </a:prstGeom>
          <a:noFill/>
          <a:ln>
            <a:noFill/>
          </a:ln>
        </p:spPr>
      </p:pic>
    </p:spTree>
    <p:extLst>
      <p:ext uri="{BB962C8B-B14F-4D97-AF65-F5344CB8AC3E}">
        <p14:creationId xmlns:p14="http://schemas.microsoft.com/office/powerpoint/2010/main" val="38853795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Shape 398"/>
          <p:cNvSpPr txBox="1">
            <a:spLocks noGrp="1"/>
          </p:cNvSpPr>
          <p:nvPr>
            <p:ph type="subTitle" idx="2"/>
          </p:nvPr>
        </p:nvSpPr>
        <p:spPr>
          <a:xfrm>
            <a:off x="827583" y="2115957"/>
            <a:ext cx="7488900" cy="265500"/>
          </a:xfrm>
          <a:prstGeom prst="rect">
            <a:avLst/>
          </a:prstGeom>
          <a:noFill/>
          <a:ln>
            <a:noFill/>
          </a:ln>
        </p:spPr>
        <p:txBody>
          <a:bodyPr vert="horz" lIns="91425" tIns="45700" rIns="91425" bIns="45700" rtlCol="0" anchor="ctr" anchorCtr="0">
            <a:noAutofit/>
          </a:bodyPr>
          <a:lstStyle/>
          <a:p>
            <a:pPr>
              <a:spcAft>
                <a:spcPts val="0"/>
              </a:spcAft>
              <a:buSzPct val="25000"/>
            </a:pPr>
            <a:r>
              <a:rPr lang="es-ES" dirty="0"/>
              <a:t>CLUSTERIZATION OF </a:t>
            </a:r>
            <a:r>
              <a:rPr lang="es-ES" dirty="0" smtClean="0"/>
              <a:t>TRAINING ACTIONS</a:t>
            </a:r>
            <a:endParaRPr lang="es-ES" dirty="0"/>
          </a:p>
        </p:txBody>
      </p:sp>
      <p:sp>
        <p:nvSpPr>
          <p:cNvPr id="399" name="Shape 399"/>
          <p:cNvSpPr txBox="1">
            <a:spLocks noGrp="1"/>
          </p:cNvSpPr>
          <p:nvPr>
            <p:ph type="ctrTitle"/>
          </p:nvPr>
        </p:nvSpPr>
        <p:spPr>
          <a:xfrm>
            <a:off x="827583" y="1834057"/>
            <a:ext cx="7488900" cy="259500"/>
          </a:xfrm>
          <a:prstGeom prst="rect">
            <a:avLst/>
          </a:prstGeom>
          <a:noFill/>
          <a:ln>
            <a:noFill/>
          </a:ln>
        </p:spPr>
        <p:txBody>
          <a:bodyPr vert="horz" lIns="91425" tIns="45700" rIns="91425" bIns="45700" rtlCol="0" anchor="ctr" anchorCtr="0">
            <a:noAutofit/>
          </a:bodyPr>
          <a:lstStyle/>
          <a:p>
            <a:pPr>
              <a:buSzPct val="25000"/>
            </a:pPr>
            <a:r>
              <a:rPr lang="en-GB" dirty="0"/>
              <a:t>Methodology :: Analysis of themes and clustering</a:t>
            </a:r>
            <a:endParaRPr lang="es-ES" dirty="0"/>
          </a:p>
        </p:txBody>
      </p:sp>
      <p:grpSp>
        <p:nvGrpSpPr>
          <p:cNvPr id="400" name="Shape 400"/>
          <p:cNvGrpSpPr/>
          <p:nvPr/>
        </p:nvGrpSpPr>
        <p:grpSpPr>
          <a:xfrm>
            <a:off x="732471" y="2403854"/>
            <a:ext cx="5796050" cy="987948"/>
            <a:chOff x="223225" y="1218265"/>
            <a:chExt cx="7329350" cy="1068860"/>
          </a:xfrm>
        </p:grpSpPr>
        <p:pic>
          <p:nvPicPr>
            <p:cNvPr id="401" name="Shape 401"/>
            <p:cNvPicPr preferRelativeResize="0"/>
            <p:nvPr/>
          </p:nvPicPr>
          <p:blipFill>
            <a:blip r:embed="rId3">
              <a:alphaModFix/>
            </a:blip>
            <a:stretch>
              <a:fillRect/>
            </a:stretch>
          </p:blipFill>
          <p:spPr>
            <a:xfrm>
              <a:off x="223225" y="1505400"/>
              <a:ext cx="781725" cy="781725"/>
            </a:xfrm>
            <a:prstGeom prst="rect">
              <a:avLst/>
            </a:prstGeom>
            <a:noFill/>
            <a:ln>
              <a:noFill/>
            </a:ln>
          </p:spPr>
        </p:pic>
        <p:sp>
          <p:nvSpPr>
            <p:cNvPr id="402" name="Shape 402"/>
            <p:cNvSpPr txBox="1"/>
            <p:nvPr/>
          </p:nvSpPr>
          <p:spPr>
            <a:xfrm>
              <a:off x="283037" y="1218265"/>
              <a:ext cx="662100" cy="287135"/>
            </a:xfrm>
            <a:prstGeom prst="rect">
              <a:avLst/>
            </a:prstGeom>
            <a:noFill/>
            <a:ln>
              <a:noFill/>
            </a:ln>
          </p:spPr>
          <p:txBody>
            <a:bodyPr lIns="91425" tIns="91425" rIns="91425" bIns="91425" anchor="t" anchorCtr="0">
              <a:noAutofit/>
            </a:bodyPr>
            <a:lstStyle/>
            <a:p>
              <a:pPr algn="ctr"/>
              <a:r>
                <a:rPr lang="es-ES" sz="900" dirty="0"/>
                <a:t>TTAA</a:t>
              </a:r>
            </a:p>
          </p:txBody>
        </p:sp>
        <p:cxnSp>
          <p:nvCxnSpPr>
            <p:cNvPr id="403" name="Shape 403"/>
            <p:cNvCxnSpPr>
              <a:stCxn id="401" idx="3"/>
            </p:cNvCxnSpPr>
            <p:nvPr/>
          </p:nvCxnSpPr>
          <p:spPr>
            <a:xfrm>
              <a:off x="1004950" y="1896262"/>
              <a:ext cx="387000" cy="3600"/>
            </a:xfrm>
            <a:prstGeom prst="straightConnector1">
              <a:avLst/>
            </a:prstGeom>
            <a:noFill/>
            <a:ln w="9525" cap="flat" cmpd="sng">
              <a:solidFill>
                <a:schemeClr val="dk2"/>
              </a:solidFill>
              <a:prstDash val="solid"/>
              <a:round/>
              <a:headEnd type="none" w="lg" len="lg"/>
              <a:tailEnd type="triangle" w="lg" len="lg"/>
            </a:ln>
          </p:spPr>
        </p:cxnSp>
        <p:sp>
          <p:nvSpPr>
            <p:cNvPr id="404" name="Shape 404"/>
            <p:cNvSpPr txBox="1"/>
            <p:nvPr/>
          </p:nvSpPr>
          <p:spPr>
            <a:xfrm>
              <a:off x="1503959" y="1627009"/>
              <a:ext cx="1609200" cy="552600"/>
            </a:xfrm>
            <a:prstGeom prst="rect">
              <a:avLst/>
            </a:prstGeom>
            <a:solidFill>
              <a:srgbClr val="F3F3F3"/>
            </a:solidFill>
            <a:ln w="9525" cap="flat" cmpd="sng">
              <a:solidFill>
                <a:srgbClr val="434343"/>
              </a:solidFill>
              <a:prstDash val="solid"/>
              <a:round/>
              <a:headEnd type="none" w="med" len="med"/>
              <a:tailEnd type="none" w="med" len="med"/>
            </a:ln>
          </p:spPr>
          <p:txBody>
            <a:bodyPr lIns="91425" tIns="91425" rIns="91425" bIns="91425" anchor="t" anchorCtr="0">
              <a:noAutofit/>
            </a:bodyPr>
            <a:lstStyle/>
            <a:p>
              <a:pPr algn="ctr"/>
              <a:r>
                <a:rPr lang="en-GB" sz="900" dirty="0"/>
                <a:t>Extraction of objectives and contents</a:t>
              </a:r>
              <a:endParaRPr lang="es-ES" sz="900" dirty="0"/>
            </a:p>
          </p:txBody>
        </p:sp>
        <p:sp>
          <p:nvSpPr>
            <p:cNvPr id="405" name="Shape 405"/>
            <p:cNvSpPr txBox="1"/>
            <p:nvPr/>
          </p:nvSpPr>
          <p:spPr>
            <a:xfrm>
              <a:off x="3723675" y="1627012"/>
              <a:ext cx="1609200" cy="538500"/>
            </a:xfrm>
            <a:prstGeom prst="rect">
              <a:avLst/>
            </a:prstGeom>
            <a:solidFill>
              <a:srgbClr val="F3F3F3"/>
            </a:solidFill>
            <a:ln w="9525" cap="flat" cmpd="sng">
              <a:solidFill>
                <a:srgbClr val="434343"/>
              </a:solidFill>
              <a:prstDash val="solid"/>
              <a:round/>
              <a:headEnd type="none" w="med" len="med"/>
              <a:tailEnd type="none" w="med" len="med"/>
            </a:ln>
          </p:spPr>
          <p:txBody>
            <a:bodyPr lIns="91425" tIns="91425" rIns="91425" bIns="91425" anchor="t" anchorCtr="0">
              <a:noAutofit/>
            </a:bodyPr>
            <a:lstStyle/>
            <a:p>
              <a:pPr algn="ctr"/>
              <a:r>
                <a:rPr lang="es-ES" sz="900" dirty="0" err="1"/>
                <a:t>Extraction</a:t>
              </a:r>
              <a:r>
                <a:rPr lang="es-ES" sz="900" dirty="0"/>
                <a:t> of </a:t>
              </a:r>
              <a:r>
                <a:rPr lang="es-ES" sz="900" dirty="0" err="1"/>
                <a:t>standardized</a:t>
              </a:r>
              <a:r>
                <a:rPr lang="es-ES" sz="900" dirty="0"/>
                <a:t> ítem lexical</a:t>
              </a:r>
            </a:p>
          </p:txBody>
        </p:sp>
        <p:cxnSp>
          <p:nvCxnSpPr>
            <p:cNvPr id="406" name="Shape 406"/>
            <p:cNvCxnSpPr/>
            <p:nvPr/>
          </p:nvCxnSpPr>
          <p:spPr>
            <a:xfrm>
              <a:off x="3224925" y="1908487"/>
              <a:ext cx="387000" cy="3600"/>
            </a:xfrm>
            <a:prstGeom prst="straightConnector1">
              <a:avLst/>
            </a:prstGeom>
            <a:noFill/>
            <a:ln w="9525" cap="flat" cmpd="sng">
              <a:solidFill>
                <a:schemeClr val="dk2"/>
              </a:solidFill>
              <a:prstDash val="solid"/>
              <a:round/>
              <a:headEnd type="none" w="lg" len="lg"/>
              <a:tailEnd type="triangle" w="lg" len="lg"/>
            </a:ln>
          </p:spPr>
        </p:cxnSp>
        <p:sp>
          <p:nvSpPr>
            <p:cNvPr id="407" name="Shape 407"/>
            <p:cNvSpPr txBox="1"/>
            <p:nvPr/>
          </p:nvSpPr>
          <p:spPr>
            <a:xfrm>
              <a:off x="5943375" y="1627012"/>
              <a:ext cx="1609200" cy="538500"/>
            </a:xfrm>
            <a:prstGeom prst="rect">
              <a:avLst/>
            </a:prstGeom>
            <a:solidFill>
              <a:srgbClr val="F3F3F3"/>
            </a:solidFill>
            <a:ln w="9525" cap="flat" cmpd="sng">
              <a:solidFill>
                <a:srgbClr val="434343"/>
              </a:solidFill>
              <a:prstDash val="solid"/>
              <a:round/>
              <a:headEnd type="none" w="med" len="med"/>
              <a:tailEnd type="none" w="med" len="med"/>
            </a:ln>
          </p:spPr>
          <p:txBody>
            <a:bodyPr lIns="91425" tIns="91425" rIns="91425" bIns="91425" anchor="t" anchorCtr="0">
              <a:noAutofit/>
            </a:bodyPr>
            <a:lstStyle/>
            <a:p>
              <a:pPr algn="ctr"/>
              <a:r>
                <a:rPr lang="es-ES" sz="900" dirty="0" err="1"/>
                <a:t>Detecting</a:t>
              </a:r>
              <a:r>
                <a:rPr lang="es-ES" sz="900" dirty="0"/>
                <a:t> </a:t>
              </a:r>
              <a:r>
                <a:rPr lang="es-ES" sz="900" dirty="0" err="1"/>
                <a:t>semantic</a:t>
              </a:r>
              <a:r>
                <a:rPr lang="es-ES" sz="900" dirty="0"/>
                <a:t> </a:t>
              </a:r>
              <a:r>
                <a:rPr lang="es-ES" sz="900" dirty="0" err="1"/>
                <a:t>groups</a:t>
              </a:r>
              <a:endParaRPr lang="es-ES" sz="900" dirty="0"/>
            </a:p>
          </p:txBody>
        </p:sp>
        <p:cxnSp>
          <p:nvCxnSpPr>
            <p:cNvPr id="408" name="Shape 408"/>
            <p:cNvCxnSpPr/>
            <p:nvPr/>
          </p:nvCxnSpPr>
          <p:spPr>
            <a:xfrm>
              <a:off x="5470175" y="1908487"/>
              <a:ext cx="387000" cy="3600"/>
            </a:xfrm>
            <a:prstGeom prst="straightConnector1">
              <a:avLst/>
            </a:prstGeom>
            <a:noFill/>
            <a:ln w="9525" cap="flat" cmpd="sng">
              <a:solidFill>
                <a:schemeClr val="dk2"/>
              </a:solidFill>
              <a:prstDash val="solid"/>
              <a:round/>
              <a:headEnd type="none" w="lg" len="lg"/>
              <a:tailEnd type="triangle" w="lg" len="lg"/>
            </a:ln>
          </p:spPr>
        </p:cxnSp>
      </p:grpSp>
      <p:grpSp>
        <p:nvGrpSpPr>
          <p:cNvPr id="409" name="Shape 409"/>
          <p:cNvGrpSpPr/>
          <p:nvPr/>
        </p:nvGrpSpPr>
        <p:grpSpPr>
          <a:xfrm>
            <a:off x="6604734" y="2781285"/>
            <a:ext cx="1646761" cy="497735"/>
            <a:chOff x="5470175" y="1627012"/>
            <a:chExt cx="2082399" cy="538500"/>
          </a:xfrm>
        </p:grpSpPr>
        <p:sp>
          <p:nvSpPr>
            <p:cNvPr id="410" name="Shape 410"/>
            <p:cNvSpPr txBox="1"/>
            <p:nvPr/>
          </p:nvSpPr>
          <p:spPr>
            <a:xfrm>
              <a:off x="5943375" y="1627012"/>
              <a:ext cx="1609200" cy="538500"/>
            </a:xfrm>
            <a:prstGeom prst="rect">
              <a:avLst/>
            </a:prstGeom>
            <a:solidFill>
              <a:srgbClr val="FFFFFF"/>
            </a:solidFill>
            <a:ln w="9525" cap="flat" cmpd="sng">
              <a:solidFill>
                <a:srgbClr val="434343"/>
              </a:solidFill>
              <a:prstDash val="solid"/>
              <a:round/>
              <a:headEnd type="none" w="med" len="med"/>
              <a:tailEnd type="none" w="med" len="med"/>
            </a:ln>
          </p:spPr>
          <p:txBody>
            <a:bodyPr lIns="91425" tIns="91425" rIns="91425" bIns="91425" anchor="t" anchorCtr="0">
              <a:noAutofit/>
            </a:bodyPr>
            <a:lstStyle/>
            <a:p>
              <a:pPr algn="ctr"/>
              <a:r>
                <a:rPr lang="es-ES" sz="900" dirty="0" err="1"/>
                <a:t>Vectorization</a:t>
              </a:r>
              <a:r>
                <a:rPr lang="es-ES" sz="900" dirty="0"/>
                <a:t> of </a:t>
              </a:r>
              <a:r>
                <a:rPr lang="es-ES" sz="900" dirty="0" err="1"/>
                <a:t>documents</a:t>
              </a:r>
              <a:endParaRPr lang="es-ES" sz="900" dirty="0"/>
            </a:p>
          </p:txBody>
        </p:sp>
        <p:cxnSp>
          <p:nvCxnSpPr>
            <p:cNvPr id="411" name="Shape 411"/>
            <p:cNvCxnSpPr/>
            <p:nvPr/>
          </p:nvCxnSpPr>
          <p:spPr>
            <a:xfrm>
              <a:off x="5470175" y="1908487"/>
              <a:ext cx="387000" cy="3600"/>
            </a:xfrm>
            <a:prstGeom prst="straightConnector1">
              <a:avLst/>
            </a:prstGeom>
            <a:noFill/>
            <a:ln w="9525" cap="flat" cmpd="sng">
              <a:solidFill>
                <a:schemeClr val="dk2"/>
              </a:solidFill>
              <a:prstDash val="solid"/>
              <a:round/>
              <a:headEnd type="none" w="lg" len="lg"/>
              <a:tailEnd type="triangle" w="lg" len="lg"/>
            </a:ln>
          </p:spPr>
        </p:cxnSp>
      </p:grpSp>
      <p:pic>
        <p:nvPicPr>
          <p:cNvPr id="412" name="Shape 412"/>
          <p:cNvPicPr preferRelativeResize="0"/>
          <p:nvPr/>
        </p:nvPicPr>
        <p:blipFill>
          <a:blip r:embed="rId4">
            <a:alphaModFix/>
          </a:blip>
          <a:stretch>
            <a:fillRect/>
          </a:stretch>
        </p:blipFill>
        <p:spPr>
          <a:xfrm>
            <a:off x="2458026" y="3830108"/>
            <a:ext cx="2040149" cy="1473449"/>
          </a:xfrm>
          <a:prstGeom prst="rect">
            <a:avLst/>
          </a:prstGeom>
          <a:noFill/>
          <a:ln>
            <a:noFill/>
          </a:ln>
        </p:spPr>
      </p:pic>
      <p:sp>
        <p:nvSpPr>
          <p:cNvPr id="413" name="Shape 413"/>
          <p:cNvSpPr/>
          <p:nvPr/>
        </p:nvSpPr>
        <p:spPr>
          <a:xfrm>
            <a:off x="827567" y="4103717"/>
            <a:ext cx="974700" cy="661200"/>
          </a:xfrm>
          <a:prstGeom prst="heptagon">
            <a:avLst>
              <a:gd name="hf" fmla="val 102572"/>
              <a:gd name="vf" fmla="val 105210"/>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s-ES" sz="900" dirty="0" err="1"/>
              <a:t>Algorithm</a:t>
            </a:r>
            <a:r>
              <a:rPr lang="es-ES" sz="900" dirty="0"/>
              <a:t> </a:t>
            </a:r>
            <a:r>
              <a:rPr lang="es-ES" sz="900" b="1" dirty="0"/>
              <a:t>LDA + CTM</a:t>
            </a:r>
          </a:p>
        </p:txBody>
      </p:sp>
      <p:cxnSp>
        <p:nvCxnSpPr>
          <p:cNvPr id="414" name="Shape 414"/>
          <p:cNvCxnSpPr/>
          <p:nvPr/>
        </p:nvCxnSpPr>
        <p:spPr>
          <a:xfrm rot="10800000" flipH="1">
            <a:off x="1849733" y="4471652"/>
            <a:ext cx="442200" cy="4800"/>
          </a:xfrm>
          <a:prstGeom prst="straightConnector1">
            <a:avLst/>
          </a:prstGeom>
          <a:noFill/>
          <a:ln w="9525" cap="flat" cmpd="sng">
            <a:solidFill>
              <a:schemeClr val="dk2"/>
            </a:solidFill>
            <a:prstDash val="solid"/>
            <a:round/>
            <a:headEnd type="none" w="lg" len="lg"/>
            <a:tailEnd type="triangle" w="lg" len="lg"/>
          </a:ln>
        </p:spPr>
      </p:cxnSp>
      <p:sp>
        <p:nvSpPr>
          <p:cNvPr id="415" name="Shape 415"/>
          <p:cNvSpPr txBox="1"/>
          <p:nvPr/>
        </p:nvSpPr>
        <p:spPr>
          <a:xfrm>
            <a:off x="5122375" y="3719007"/>
            <a:ext cx="3820200" cy="2163300"/>
          </a:xfrm>
          <a:prstGeom prst="rect">
            <a:avLst/>
          </a:prstGeom>
          <a:noFill/>
          <a:ln w="9525" cap="flat" cmpd="sng">
            <a:solidFill>
              <a:srgbClr val="666666"/>
            </a:solidFill>
            <a:prstDash val="solid"/>
            <a:round/>
            <a:headEnd type="none" w="med" len="med"/>
            <a:tailEnd type="none" w="med" len="med"/>
          </a:ln>
        </p:spPr>
        <p:txBody>
          <a:bodyPr lIns="91425" tIns="91425" rIns="91425" bIns="91425" anchor="t" anchorCtr="0">
            <a:noAutofit/>
          </a:bodyPr>
          <a:lstStyle/>
          <a:p>
            <a:pPr marL="457189" indent="-304793">
              <a:buSzPct val="100000"/>
              <a:buFont typeface="Montserrat"/>
              <a:buChar char="●"/>
            </a:pPr>
            <a:r>
              <a:rPr lang="en-GB" sz="1200" dirty="0">
                <a:latin typeface="Montserrat"/>
                <a:ea typeface="Montserrat"/>
                <a:cs typeface="Montserrat"/>
                <a:sym typeface="Montserrat"/>
              </a:rPr>
              <a:t>We tried different clustering algorithms: Hierarchical SOM, </a:t>
            </a:r>
            <a:r>
              <a:rPr lang="en-GB" sz="1200" dirty="0" err="1">
                <a:latin typeface="Montserrat"/>
                <a:ea typeface="Montserrat"/>
                <a:cs typeface="Montserrat"/>
                <a:sym typeface="Montserrat"/>
              </a:rPr>
              <a:t>KMeans</a:t>
            </a:r>
            <a:r>
              <a:rPr lang="en-GB" sz="1200" dirty="0">
                <a:latin typeface="Montserrat"/>
                <a:ea typeface="Montserrat"/>
                <a:cs typeface="Montserrat"/>
                <a:sym typeface="Montserrat"/>
              </a:rPr>
              <a:t>, Hierarchical clustering, ...</a:t>
            </a:r>
            <a:endParaRPr sz="1200" dirty="0">
              <a:latin typeface="Montserrat"/>
              <a:ea typeface="Montserrat"/>
              <a:cs typeface="Montserrat"/>
              <a:sym typeface="Montserrat"/>
            </a:endParaRPr>
          </a:p>
          <a:p>
            <a:pPr marL="457189" indent="-304793">
              <a:buSzPct val="100000"/>
              <a:buFont typeface="Montserrat"/>
              <a:buChar char="●"/>
            </a:pPr>
            <a:r>
              <a:rPr lang="es-ES" sz="1200" dirty="0" err="1">
                <a:latin typeface="Montserrat"/>
                <a:ea typeface="Montserrat"/>
                <a:cs typeface="Montserrat"/>
                <a:sym typeface="Montserrat"/>
              </a:rPr>
              <a:t>The</a:t>
            </a:r>
            <a:r>
              <a:rPr lang="es-ES" sz="1200" dirty="0">
                <a:latin typeface="Montserrat"/>
                <a:ea typeface="Montserrat"/>
                <a:cs typeface="Montserrat"/>
                <a:sym typeface="Montserrat"/>
              </a:rPr>
              <a:t> final </a:t>
            </a:r>
            <a:r>
              <a:rPr lang="es-ES" sz="1200" dirty="0" err="1">
                <a:latin typeface="Montserrat"/>
                <a:ea typeface="Montserrat"/>
                <a:cs typeface="Montserrat"/>
                <a:sym typeface="Montserrat"/>
              </a:rPr>
              <a:t>approach</a:t>
            </a:r>
            <a:r>
              <a:rPr lang="es-ES" sz="1200" dirty="0">
                <a:latin typeface="Montserrat"/>
                <a:ea typeface="Montserrat"/>
                <a:cs typeface="Montserrat"/>
                <a:sym typeface="Montserrat"/>
              </a:rPr>
              <a:t> </a:t>
            </a:r>
            <a:r>
              <a:rPr lang="es-ES" sz="1200" dirty="0" err="1">
                <a:latin typeface="Montserrat"/>
                <a:ea typeface="Montserrat"/>
                <a:cs typeface="Montserrat"/>
                <a:sym typeface="Montserrat"/>
              </a:rPr>
              <a:t>is</a:t>
            </a:r>
            <a:r>
              <a:rPr lang="es-ES" sz="1200" dirty="0">
                <a:latin typeface="Montserrat"/>
                <a:ea typeface="Montserrat"/>
                <a:cs typeface="Montserrat"/>
                <a:sym typeface="Montserrat"/>
              </a:rPr>
              <a:t>:</a:t>
            </a:r>
          </a:p>
          <a:p>
            <a:pPr marL="457189" indent="-304793">
              <a:buSzPct val="100000"/>
              <a:buFont typeface="Montserrat"/>
              <a:buChar char="●"/>
            </a:pPr>
            <a:endParaRPr sz="1200" dirty="0">
              <a:latin typeface="Montserrat"/>
              <a:ea typeface="Montserrat"/>
              <a:cs typeface="Montserrat"/>
              <a:sym typeface="Montserrat"/>
            </a:endParaRPr>
          </a:p>
          <a:p>
            <a:pPr marL="914378" lvl="1" indent="-304793">
              <a:buSzPct val="100000"/>
              <a:buFont typeface="Montserrat"/>
              <a:buChar char="○"/>
            </a:pPr>
            <a:r>
              <a:rPr lang="en-GB" sz="1200" dirty="0">
                <a:latin typeface="Montserrat"/>
                <a:ea typeface="Montserrat"/>
                <a:cs typeface="Montserrat"/>
                <a:sym typeface="Montserrat"/>
              </a:rPr>
              <a:t>A Top &amp; Down approach that allows to define and validate the highest level groups and the lowest groups to, once fixed, perform the intermediate grouping</a:t>
            </a:r>
            <a:endParaRPr lang="es-ES" sz="1200" dirty="0">
              <a:latin typeface="Montserrat"/>
              <a:ea typeface="Montserrat"/>
              <a:cs typeface="Montserrat"/>
              <a:sym typeface="Montserrat"/>
            </a:endParaRPr>
          </a:p>
        </p:txBody>
      </p:sp>
      <p:cxnSp>
        <p:nvCxnSpPr>
          <p:cNvPr id="416" name="Shape 416"/>
          <p:cNvCxnSpPr/>
          <p:nvPr/>
        </p:nvCxnSpPr>
        <p:spPr>
          <a:xfrm rot="10800000" flipH="1">
            <a:off x="4589183" y="4486552"/>
            <a:ext cx="442200" cy="4800"/>
          </a:xfrm>
          <a:prstGeom prst="straightConnector1">
            <a:avLst/>
          </a:prstGeom>
          <a:noFill/>
          <a:ln w="9525" cap="flat" cmpd="sng">
            <a:solidFill>
              <a:schemeClr val="dk2"/>
            </a:solidFill>
            <a:prstDash val="solid"/>
            <a:round/>
            <a:headEnd type="none" w="lg" len="lg"/>
            <a:tailEnd type="triangle" w="lg" len="lg"/>
          </a:ln>
        </p:spPr>
      </p:cxnSp>
      <p:cxnSp>
        <p:nvCxnSpPr>
          <p:cNvPr id="417" name="Shape 417"/>
          <p:cNvCxnSpPr>
            <a:stCxn id="410" idx="2"/>
            <a:endCxn id="413" idx="6"/>
          </p:cNvCxnSpPr>
          <p:nvPr/>
        </p:nvCxnSpPr>
        <p:spPr>
          <a:xfrm rot="5400000">
            <a:off x="4052717" y="541221"/>
            <a:ext cx="824700" cy="6300299"/>
          </a:xfrm>
          <a:prstGeom prst="bentConnector3">
            <a:avLst>
              <a:gd name="adj1" fmla="val 14310"/>
            </a:avLst>
          </a:prstGeom>
          <a:noFill/>
          <a:ln w="9525" cap="flat" cmpd="sng">
            <a:solidFill>
              <a:schemeClr val="dk2"/>
            </a:solidFill>
            <a:prstDash val="solid"/>
            <a:round/>
            <a:headEnd type="none" w="lg" len="lg"/>
            <a:tailEnd type="triangle" w="lg" len="lg"/>
          </a:ln>
        </p:spPr>
      </p:cxnSp>
    </p:spTree>
    <p:extLst>
      <p:ext uri="{BB962C8B-B14F-4D97-AF65-F5344CB8AC3E}">
        <p14:creationId xmlns:p14="http://schemas.microsoft.com/office/powerpoint/2010/main" val="21786473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Shape 422"/>
          <p:cNvSpPr txBox="1"/>
          <p:nvPr/>
        </p:nvSpPr>
        <p:spPr>
          <a:xfrm>
            <a:off x="519825" y="2376505"/>
            <a:ext cx="8189100" cy="498600"/>
          </a:xfrm>
          <a:prstGeom prst="rect">
            <a:avLst/>
          </a:prstGeom>
          <a:noFill/>
          <a:ln>
            <a:noFill/>
          </a:ln>
        </p:spPr>
        <p:txBody>
          <a:bodyPr lIns="91425" tIns="91425" rIns="91425" bIns="91425" anchor="t" anchorCtr="0">
            <a:noAutofit/>
          </a:bodyPr>
          <a:lstStyle/>
          <a:p>
            <a:pPr marL="457189" indent="-304793">
              <a:buSzPct val="100000"/>
              <a:buFont typeface="Montserrat"/>
              <a:buChar char="●"/>
            </a:pPr>
            <a:r>
              <a:rPr lang="en-GB" sz="1200" dirty="0">
                <a:latin typeface="Montserrat"/>
                <a:ea typeface="Montserrat"/>
                <a:cs typeface="Montserrat"/>
                <a:sym typeface="Montserrat"/>
              </a:rPr>
              <a:t>After a manual validation of the results, some level 4 groups contained different types of TTAA. From this validation, a process of automatic detection of subgroups was carried out to subsequently make the decision of whether </a:t>
            </a:r>
            <a:r>
              <a:rPr lang="en-GB" sz="1200" dirty="0" err="1">
                <a:latin typeface="Montserrat"/>
                <a:ea typeface="Montserrat"/>
                <a:cs typeface="Montserrat"/>
                <a:sym typeface="Montserrat"/>
              </a:rPr>
              <a:t>i</a:t>
            </a:r>
            <a:r>
              <a:rPr lang="en-GB" sz="1200" dirty="0">
                <a:latin typeface="Montserrat"/>
                <a:ea typeface="Montserrat"/>
                <a:cs typeface="Montserrat"/>
                <a:sym typeface="Montserrat"/>
              </a:rPr>
              <a:t>) to create new level 4 groups ii) integrate those AAFF into another or iii) to create a new level 1 group .</a:t>
            </a:r>
            <a:endParaRPr lang="es-ES" sz="1200" dirty="0">
              <a:latin typeface="Montserrat"/>
              <a:ea typeface="Montserrat"/>
              <a:cs typeface="Montserrat"/>
              <a:sym typeface="Montserrat"/>
            </a:endParaRPr>
          </a:p>
        </p:txBody>
      </p:sp>
      <p:sp>
        <p:nvSpPr>
          <p:cNvPr id="423" name="Shape 423"/>
          <p:cNvSpPr txBox="1">
            <a:spLocks noGrp="1"/>
          </p:cNvSpPr>
          <p:nvPr>
            <p:ph type="subTitle" idx="2"/>
          </p:nvPr>
        </p:nvSpPr>
        <p:spPr>
          <a:xfrm>
            <a:off x="827583" y="2115955"/>
            <a:ext cx="7488900" cy="265500"/>
          </a:xfrm>
          <a:prstGeom prst="rect">
            <a:avLst/>
          </a:prstGeom>
          <a:noFill/>
          <a:ln>
            <a:noFill/>
          </a:ln>
        </p:spPr>
        <p:txBody>
          <a:bodyPr vert="horz" lIns="91425" tIns="45700" rIns="91425" bIns="45700" rtlCol="0" anchor="ctr" anchorCtr="0">
            <a:noAutofit/>
          </a:bodyPr>
          <a:lstStyle/>
          <a:p>
            <a:pPr>
              <a:spcAft>
                <a:spcPts val="0"/>
              </a:spcAft>
              <a:buSzPct val="25000"/>
            </a:pPr>
            <a:r>
              <a:rPr lang="es-ES" dirty="0"/>
              <a:t>REFINEMENT: DETECTION OF SUBGROUPS</a:t>
            </a:r>
          </a:p>
        </p:txBody>
      </p:sp>
      <p:sp>
        <p:nvSpPr>
          <p:cNvPr id="424" name="Shape 424"/>
          <p:cNvSpPr txBox="1">
            <a:spLocks noGrp="1"/>
          </p:cNvSpPr>
          <p:nvPr>
            <p:ph type="ctrTitle"/>
          </p:nvPr>
        </p:nvSpPr>
        <p:spPr>
          <a:xfrm>
            <a:off x="827583" y="1834055"/>
            <a:ext cx="7488900" cy="259500"/>
          </a:xfrm>
          <a:prstGeom prst="rect">
            <a:avLst/>
          </a:prstGeom>
          <a:noFill/>
          <a:ln>
            <a:noFill/>
          </a:ln>
        </p:spPr>
        <p:txBody>
          <a:bodyPr vert="horz" lIns="91425" tIns="45700" rIns="91425" bIns="45700" rtlCol="0" anchor="ctr" anchorCtr="0">
            <a:noAutofit/>
          </a:bodyPr>
          <a:lstStyle/>
          <a:p>
            <a:pPr>
              <a:buSzPct val="25000"/>
            </a:pPr>
            <a:r>
              <a:rPr lang="en-GB" dirty="0"/>
              <a:t>Methodology :: Analysis of themes and clustering</a:t>
            </a:r>
            <a:endParaRPr lang="es-ES" dirty="0"/>
          </a:p>
        </p:txBody>
      </p:sp>
      <p:grpSp>
        <p:nvGrpSpPr>
          <p:cNvPr id="425" name="Shape 425"/>
          <p:cNvGrpSpPr>
            <a:grpSpLocks noChangeAspect="1"/>
          </p:cNvGrpSpPr>
          <p:nvPr/>
        </p:nvGrpSpPr>
        <p:grpSpPr>
          <a:xfrm>
            <a:off x="2128345" y="3744639"/>
            <a:ext cx="5043194" cy="2611526"/>
            <a:chOff x="807143" y="1533225"/>
            <a:chExt cx="7076781" cy="3604075"/>
          </a:xfrm>
        </p:grpSpPr>
        <p:pic>
          <p:nvPicPr>
            <p:cNvPr id="426" name="Shape 426"/>
            <p:cNvPicPr preferRelativeResize="0"/>
            <p:nvPr/>
          </p:nvPicPr>
          <p:blipFill rotWithShape="1">
            <a:blip r:embed="rId3">
              <a:alphaModFix/>
            </a:blip>
            <a:srcRect r="9804"/>
            <a:stretch/>
          </p:blipFill>
          <p:spPr>
            <a:xfrm>
              <a:off x="1664375" y="1533225"/>
              <a:ext cx="4551249" cy="3604075"/>
            </a:xfrm>
            <a:prstGeom prst="rect">
              <a:avLst/>
            </a:prstGeom>
            <a:noFill/>
            <a:ln>
              <a:noFill/>
            </a:ln>
          </p:spPr>
        </p:pic>
        <p:sp>
          <p:nvSpPr>
            <p:cNvPr id="427" name="Shape 427"/>
            <p:cNvSpPr/>
            <p:nvPr/>
          </p:nvSpPr>
          <p:spPr>
            <a:xfrm>
              <a:off x="3207450" y="1715475"/>
              <a:ext cx="678000" cy="623400"/>
            </a:xfrm>
            <a:prstGeom prst="ellipse">
              <a:avLst/>
            </a:prstGeom>
            <a:noFill/>
            <a:ln w="19050" cap="flat" cmpd="sng">
              <a:solidFill>
                <a:srgbClr val="93C47D"/>
              </a:solidFill>
              <a:prstDash val="solid"/>
              <a:round/>
              <a:headEnd type="none" w="med" len="med"/>
              <a:tailEnd type="none" w="med" len="med"/>
            </a:ln>
          </p:spPr>
          <p:txBody>
            <a:bodyPr lIns="91425" tIns="91425" rIns="91425" bIns="91425" anchor="ctr" anchorCtr="0">
              <a:noAutofit/>
            </a:bodyPr>
            <a:lstStyle/>
            <a:p>
              <a:endParaRPr lang="en-GB" dirty="0"/>
            </a:p>
          </p:txBody>
        </p:sp>
        <p:sp>
          <p:nvSpPr>
            <p:cNvPr id="428" name="Shape 428"/>
            <p:cNvSpPr/>
            <p:nvPr/>
          </p:nvSpPr>
          <p:spPr>
            <a:xfrm>
              <a:off x="2261025" y="2991925"/>
              <a:ext cx="678000" cy="623400"/>
            </a:xfrm>
            <a:prstGeom prst="ellipse">
              <a:avLst/>
            </a:prstGeom>
            <a:noFill/>
            <a:ln w="19050" cap="flat" cmpd="sng">
              <a:solidFill>
                <a:srgbClr val="E69138"/>
              </a:solidFill>
              <a:prstDash val="solid"/>
              <a:round/>
              <a:headEnd type="none" w="med" len="med"/>
              <a:tailEnd type="none" w="med" len="med"/>
            </a:ln>
          </p:spPr>
          <p:txBody>
            <a:bodyPr lIns="91425" tIns="91425" rIns="91425" bIns="91425" anchor="ctr" anchorCtr="0">
              <a:noAutofit/>
            </a:bodyPr>
            <a:lstStyle/>
            <a:p>
              <a:endParaRPr lang="en-GB" dirty="0"/>
            </a:p>
          </p:txBody>
        </p:sp>
        <p:sp>
          <p:nvSpPr>
            <p:cNvPr id="429" name="Shape 429"/>
            <p:cNvSpPr/>
            <p:nvPr/>
          </p:nvSpPr>
          <p:spPr>
            <a:xfrm rot="-1107647">
              <a:off x="2645505" y="3107653"/>
              <a:ext cx="3577390" cy="738929"/>
            </a:xfrm>
            <a:prstGeom prst="ellipse">
              <a:avLst/>
            </a:prstGeom>
            <a:noFill/>
            <a:ln w="19050" cap="flat" cmpd="sng">
              <a:solidFill>
                <a:srgbClr val="F1C232"/>
              </a:solidFill>
              <a:prstDash val="solid"/>
              <a:round/>
              <a:headEnd type="none" w="med" len="med"/>
              <a:tailEnd type="none" w="med" len="med"/>
            </a:ln>
          </p:spPr>
          <p:txBody>
            <a:bodyPr lIns="91425" tIns="91425" rIns="91425" bIns="91425" anchor="ctr" anchorCtr="0">
              <a:noAutofit/>
            </a:bodyPr>
            <a:lstStyle/>
            <a:p>
              <a:endParaRPr lang="en-GB" dirty="0"/>
            </a:p>
          </p:txBody>
        </p:sp>
        <p:sp>
          <p:nvSpPr>
            <p:cNvPr id="430" name="Shape 430"/>
            <p:cNvSpPr/>
            <p:nvPr/>
          </p:nvSpPr>
          <p:spPr>
            <a:xfrm>
              <a:off x="4957450" y="4244800"/>
              <a:ext cx="678000" cy="623400"/>
            </a:xfrm>
            <a:prstGeom prst="ellipse">
              <a:avLst/>
            </a:prstGeom>
            <a:noFill/>
            <a:ln w="19050" cap="flat" cmpd="sng">
              <a:solidFill>
                <a:srgbClr val="6D9EEB"/>
              </a:solidFill>
              <a:prstDash val="solid"/>
              <a:round/>
              <a:headEnd type="none" w="med" len="med"/>
              <a:tailEnd type="none" w="med" len="med"/>
            </a:ln>
          </p:spPr>
          <p:txBody>
            <a:bodyPr lIns="91425" tIns="91425" rIns="91425" bIns="91425" anchor="ctr" anchorCtr="0">
              <a:noAutofit/>
            </a:bodyPr>
            <a:lstStyle/>
            <a:p>
              <a:endParaRPr lang="en-GB" dirty="0"/>
            </a:p>
          </p:txBody>
        </p:sp>
        <p:sp>
          <p:nvSpPr>
            <p:cNvPr id="431" name="Shape 431"/>
            <p:cNvSpPr/>
            <p:nvPr/>
          </p:nvSpPr>
          <p:spPr>
            <a:xfrm rot="-1209511">
              <a:off x="4666780" y="3760855"/>
              <a:ext cx="678141" cy="378695"/>
            </a:xfrm>
            <a:prstGeom prst="ellipse">
              <a:avLst/>
            </a:prstGeom>
            <a:noFill/>
            <a:ln w="19050" cap="flat" cmpd="sng">
              <a:solidFill>
                <a:srgbClr val="A64D79"/>
              </a:solidFill>
              <a:prstDash val="solid"/>
              <a:round/>
              <a:headEnd type="none" w="med" len="med"/>
              <a:tailEnd type="none" w="med" len="med"/>
            </a:ln>
          </p:spPr>
          <p:txBody>
            <a:bodyPr lIns="91425" tIns="91425" rIns="91425" bIns="91425" anchor="ctr" anchorCtr="0">
              <a:noAutofit/>
            </a:bodyPr>
            <a:lstStyle/>
            <a:p>
              <a:endParaRPr lang="en-GB" dirty="0"/>
            </a:p>
          </p:txBody>
        </p:sp>
        <p:sp>
          <p:nvSpPr>
            <p:cNvPr id="432" name="Shape 432"/>
            <p:cNvSpPr txBox="1"/>
            <p:nvPr/>
          </p:nvSpPr>
          <p:spPr>
            <a:xfrm>
              <a:off x="1520660" y="1715475"/>
              <a:ext cx="1501500" cy="335100"/>
            </a:xfrm>
            <a:prstGeom prst="rect">
              <a:avLst/>
            </a:prstGeom>
            <a:noFill/>
            <a:ln>
              <a:noFill/>
            </a:ln>
          </p:spPr>
          <p:txBody>
            <a:bodyPr lIns="91425" tIns="91425" rIns="91425" bIns="91425" anchor="t" anchorCtr="0">
              <a:noAutofit/>
            </a:bodyPr>
            <a:lstStyle/>
            <a:p>
              <a:r>
                <a:rPr lang="en-GB" sz="1000" dirty="0">
                  <a:solidFill>
                    <a:srgbClr val="38761D"/>
                  </a:solidFill>
                  <a:latin typeface="Montserrat"/>
                  <a:ea typeface="Montserrat"/>
                  <a:cs typeface="Montserrat"/>
                  <a:sym typeface="Montserrat"/>
                </a:rPr>
                <a:t>Lifting equipment, machinery</a:t>
              </a:r>
            </a:p>
          </p:txBody>
        </p:sp>
        <p:sp>
          <p:nvSpPr>
            <p:cNvPr id="433" name="Shape 433"/>
            <p:cNvSpPr txBox="1"/>
            <p:nvPr/>
          </p:nvSpPr>
          <p:spPr>
            <a:xfrm>
              <a:off x="807143" y="2991932"/>
              <a:ext cx="1418400" cy="335100"/>
            </a:xfrm>
            <a:prstGeom prst="rect">
              <a:avLst/>
            </a:prstGeom>
            <a:noFill/>
            <a:ln>
              <a:noFill/>
            </a:ln>
          </p:spPr>
          <p:txBody>
            <a:bodyPr lIns="91425" tIns="91425" rIns="91425" bIns="91425" anchor="t" anchorCtr="0">
              <a:noAutofit/>
            </a:bodyPr>
            <a:lstStyle/>
            <a:p>
              <a:r>
                <a:rPr lang="en-GB" sz="1000" dirty="0">
                  <a:solidFill>
                    <a:srgbClr val="B45F06"/>
                  </a:solidFill>
                  <a:latin typeface="Montserrat"/>
                  <a:ea typeface="Montserrat"/>
                  <a:cs typeface="Montserrat"/>
                  <a:sym typeface="Montserrat"/>
                </a:rPr>
                <a:t>Drilling and boring</a:t>
              </a:r>
            </a:p>
          </p:txBody>
        </p:sp>
        <p:sp>
          <p:nvSpPr>
            <p:cNvPr id="434" name="Shape 434"/>
            <p:cNvSpPr txBox="1"/>
            <p:nvPr/>
          </p:nvSpPr>
          <p:spPr>
            <a:xfrm>
              <a:off x="6215627" y="2723505"/>
              <a:ext cx="1418400" cy="335100"/>
            </a:xfrm>
            <a:prstGeom prst="rect">
              <a:avLst/>
            </a:prstGeom>
            <a:noFill/>
            <a:ln>
              <a:noFill/>
            </a:ln>
          </p:spPr>
          <p:txBody>
            <a:bodyPr lIns="91425" tIns="91425" rIns="91425" bIns="91425" anchor="t" anchorCtr="0">
              <a:noAutofit/>
            </a:bodyPr>
            <a:lstStyle/>
            <a:p>
              <a:r>
                <a:rPr lang="en-GB" sz="1000" dirty="0">
                  <a:solidFill>
                    <a:srgbClr val="BF9000"/>
                  </a:solidFill>
                  <a:latin typeface="Montserrat"/>
                  <a:ea typeface="Montserrat"/>
                  <a:cs typeface="Montserrat"/>
                  <a:sym typeface="Montserrat"/>
                </a:rPr>
                <a:t>Sanitation and pottery</a:t>
              </a:r>
            </a:p>
          </p:txBody>
        </p:sp>
        <p:sp>
          <p:nvSpPr>
            <p:cNvPr id="435" name="Shape 435"/>
            <p:cNvSpPr txBox="1"/>
            <p:nvPr/>
          </p:nvSpPr>
          <p:spPr>
            <a:xfrm>
              <a:off x="5389400" y="3655600"/>
              <a:ext cx="2244600" cy="405600"/>
            </a:xfrm>
            <a:prstGeom prst="rect">
              <a:avLst/>
            </a:prstGeom>
            <a:noFill/>
            <a:ln>
              <a:noFill/>
            </a:ln>
          </p:spPr>
          <p:txBody>
            <a:bodyPr lIns="91425" tIns="91425" rIns="91425" bIns="91425" anchor="t" anchorCtr="0">
              <a:noAutofit/>
            </a:bodyPr>
            <a:lstStyle/>
            <a:p>
              <a:r>
                <a:rPr lang="en-GB" sz="1000" dirty="0">
                  <a:solidFill>
                    <a:srgbClr val="741B47"/>
                  </a:solidFill>
                  <a:latin typeface="Montserrat"/>
                  <a:ea typeface="Montserrat"/>
                  <a:cs typeface="Montserrat"/>
                  <a:sym typeface="Montserrat"/>
                </a:rPr>
                <a:t>Railways -</a:t>
              </a:r>
            </a:p>
            <a:p>
              <a:r>
                <a:rPr lang="en-GB" sz="1000" dirty="0">
                  <a:solidFill>
                    <a:srgbClr val="741B47"/>
                  </a:solidFill>
                  <a:latin typeface="Montserrat"/>
                  <a:ea typeface="Montserrat"/>
                  <a:cs typeface="Montserrat"/>
                  <a:sym typeface="Montserrat"/>
                </a:rPr>
                <a:t>Construction and maintenance</a:t>
              </a:r>
            </a:p>
          </p:txBody>
        </p:sp>
        <p:sp>
          <p:nvSpPr>
            <p:cNvPr id="436" name="Shape 436"/>
            <p:cNvSpPr txBox="1"/>
            <p:nvPr/>
          </p:nvSpPr>
          <p:spPr>
            <a:xfrm>
              <a:off x="5639325" y="4423750"/>
              <a:ext cx="2244600" cy="265500"/>
            </a:xfrm>
            <a:prstGeom prst="rect">
              <a:avLst/>
            </a:prstGeom>
            <a:noFill/>
            <a:ln>
              <a:noFill/>
            </a:ln>
          </p:spPr>
          <p:txBody>
            <a:bodyPr lIns="91425" tIns="91425" rIns="91425" bIns="91425" anchor="t" anchorCtr="0">
              <a:noAutofit/>
            </a:bodyPr>
            <a:lstStyle/>
            <a:p>
              <a:r>
                <a:rPr lang="en-GB" sz="1000" dirty="0">
                  <a:solidFill>
                    <a:srgbClr val="1155CC"/>
                  </a:solidFill>
                  <a:latin typeface="Montserrat"/>
                  <a:ea typeface="Montserrat"/>
                  <a:cs typeface="Montserrat"/>
                  <a:sym typeface="Montserrat"/>
                </a:rPr>
                <a:t>Road surface</a:t>
              </a:r>
            </a:p>
          </p:txBody>
        </p:sp>
      </p:grpSp>
      <p:sp>
        <p:nvSpPr>
          <p:cNvPr id="2" name="Rectángulo 1"/>
          <p:cNvSpPr/>
          <p:nvPr/>
        </p:nvSpPr>
        <p:spPr>
          <a:xfrm>
            <a:off x="2366075" y="3244334"/>
            <a:ext cx="4411849" cy="369332"/>
          </a:xfrm>
          <a:prstGeom prst="rect">
            <a:avLst/>
          </a:prstGeom>
        </p:spPr>
        <p:txBody>
          <a:bodyPr wrap="none">
            <a:spAutoFit/>
          </a:bodyPr>
          <a:lstStyle/>
          <a:p>
            <a:r>
              <a:rPr lang="en-GB" dirty="0"/>
              <a:t>Level 1 "Forestry, Agriculture and Gardening"</a:t>
            </a:r>
          </a:p>
        </p:txBody>
      </p:sp>
    </p:spTree>
    <p:extLst>
      <p:ext uri="{BB962C8B-B14F-4D97-AF65-F5344CB8AC3E}">
        <p14:creationId xmlns:p14="http://schemas.microsoft.com/office/powerpoint/2010/main" val="18358703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Shape 458"/>
          <p:cNvSpPr txBox="1">
            <a:spLocks noGrp="1"/>
          </p:cNvSpPr>
          <p:nvPr>
            <p:ph type="subTitle" idx="2"/>
          </p:nvPr>
        </p:nvSpPr>
        <p:spPr>
          <a:xfrm>
            <a:off x="827583" y="2126474"/>
            <a:ext cx="7488900" cy="265500"/>
          </a:xfrm>
          <a:prstGeom prst="rect">
            <a:avLst/>
          </a:prstGeom>
          <a:noFill/>
          <a:ln>
            <a:noFill/>
          </a:ln>
        </p:spPr>
        <p:txBody>
          <a:bodyPr vert="horz" lIns="91425" tIns="45700" rIns="91425" bIns="45700" rtlCol="0" anchor="ctr" anchorCtr="0">
            <a:noAutofit/>
          </a:bodyPr>
          <a:lstStyle/>
          <a:p>
            <a:pPr>
              <a:spcAft>
                <a:spcPts val="0"/>
              </a:spcAft>
              <a:buSzPct val="25000"/>
            </a:pPr>
            <a:r>
              <a:rPr lang="es-ES" dirty="0"/>
              <a:t>GENERAL RESULTS</a:t>
            </a:r>
          </a:p>
        </p:txBody>
      </p:sp>
      <p:sp>
        <p:nvSpPr>
          <p:cNvPr id="459" name="Shape 459"/>
          <p:cNvSpPr txBox="1">
            <a:spLocks noGrp="1"/>
          </p:cNvSpPr>
          <p:nvPr>
            <p:ph type="ctrTitle"/>
          </p:nvPr>
        </p:nvSpPr>
        <p:spPr>
          <a:xfrm>
            <a:off x="827583" y="1844573"/>
            <a:ext cx="7488900" cy="259500"/>
          </a:xfrm>
          <a:prstGeom prst="rect">
            <a:avLst/>
          </a:prstGeom>
          <a:noFill/>
          <a:ln>
            <a:noFill/>
          </a:ln>
        </p:spPr>
        <p:txBody>
          <a:bodyPr vert="horz" lIns="91425" tIns="45700" rIns="91425" bIns="45700" rtlCol="0" anchor="ctr" anchorCtr="0">
            <a:noAutofit/>
          </a:bodyPr>
          <a:lstStyle/>
          <a:p>
            <a:pPr>
              <a:buSzPct val="25000"/>
            </a:pPr>
            <a:r>
              <a:rPr lang="en-GB" dirty="0" smtClean="0"/>
              <a:t>New Classification System</a:t>
            </a:r>
            <a:endParaRPr lang="en-GB" dirty="0"/>
          </a:p>
        </p:txBody>
      </p:sp>
      <p:grpSp>
        <p:nvGrpSpPr>
          <p:cNvPr id="460" name="Shape 460"/>
          <p:cNvGrpSpPr/>
          <p:nvPr/>
        </p:nvGrpSpPr>
        <p:grpSpPr>
          <a:xfrm>
            <a:off x="303280" y="3015477"/>
            <a:ext cx="4944578" cy="2031392"/>
            <a:chOff x="1886525" y="1354015"/>
            <a:chExt cx="6555188" cy="2632360"/>
          </a:xfrm>
        </p:grpSpPr>
        <p:sp>
          <p:nvSpPr>
            <p:cNvPr id="461" name="Shape 461"/>
            <p:cNvSpPr/>
            <p:nvPr/>
          </p:nvSpPr>
          <p:spPr>
            <a:xfrm>
              <a:off x="3811475" y="1457525"/>
              <a:ext cx="967800" cy="2808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200" dirty="0"/>
                <a:t>Level 1</a:t>
              </a:r>
            </a:p>
          </p:txBody>
        </p:sp>
        <p:sp>
          <p:nvSpPr>
            <p:cNvPr id="462" name="Shape 462"/>
            <p:cNvSpPr/>
            <p:nvPr/>
          </p:nvSpPr>
          <p:spPr>
            <a:xfrm>
              <a:off x="3449975" y="1951162"/>
              <a:ext cx="1690800" cy="2808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200" dirty="0"/>
                <a:t>Level 2</a:t>
              </a:r>
            </a:p>
          </p:txBody>
        </p:sp>
        <p:sp>
          <p:nvSpPr>
            <p:cNvPr id="463" name="Shape 463"/>
            <p:cNvSpPr/>
            <p:nvPr/>
          </p:nvSpPr>
          <p:spPr>
            <a:xfrm>
              <a:off x="3129275" y="2397275"/>
              <a:ext cx="2332200" cy="2808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200" dirty="0"/>
                <a:t>Level 3</a:t>
              </a:r>
            </a:p>
          </p:txBody>
        </p:sp>
        <p:sp>
          <p:nvSpPr>
            <p:cNvPr id="464" name="Shape 464"/>
            <p:cNvSpPr/>
            <p:nvPr/>
          </p:nvSpPr>
          <p:spPr>
            <a:xfrm>
              <a:off x="1886525" y="3395675"/>
              <a:ext cx="4817700" cy="590700"/>
            </a:xfrm>
            <a:prstGeom prst="ellipse">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200" dirty="0"/>
                <a:t>Training actions</a:t>
              </a:r>
            </a:p>
          </p:txBody>
        </p:sp>
        <p:cxnSp>
          <p:nvCxnSpPr>
            <p:cNvPr id="465" name="Shape 465"/>
            <p:cNvCxnSpPr>
              <a:stCxn id="461" idx="2"/>
              <a:endCxn id="462" idx="0"/>
            </p:cNvCxnSpPr>
            <p:nvPr/>
          </p:nvCxnSpPr>
          <p:spPr>
            <a:xfrm>
              <a:off x="4295375" y="1738325"/>
              <a:ext cx="0" cy="212700"/>
            </a:xfrm>
            <a:prstGeom prst="straightConnector1">
              <a:avLst/>
            </a:prstGeom>
            <a:noFill/>
            <a:ln w="9525" cap="flat" cmpd="sng">
              <a:solidFill>
                <a:schemeClr val="dk2"/>
              </a:solidFill>
              <a:prstDash val="solid"/>
              <a:round/>
              <a:headEnd type="none" w="lg" len="lg"/>
              <a:tailEnd type="none" w="lg" len="lg"/>
            </a:ln>
          </p:spPr>
        </p:cxnSp>
        <p:cxnSp>
          <p:nvCxnSpPr>
            <p:cNvPr id="466" name="Shape 466"/>
            <p:cNvCxnSpPr>
              <a:stCxn id="462" idx="2"/>
              <a:endCxn id="463" idx="0"/>
            </p:cNvCxnSpPr>
            <p:nvPr/>
          </p:nvCxnSpPr>
          <p:spPr>
            <a:xfrm>
              <a:off x="4295375" y="2231962"/>
              <a:ext cx="0" cy="165300"/>
            </a:xfrm>
            <a:prstGeom prst="straightConnector1">
              <a:avLst/>
            </a:prstGeom>
            <a:noFill/>
            <a:ln w="9525" cap="flat" cmpd="sng">
              <a:solidFill>
                <a:schemeClr val="dk2"/>
              </a:solidFill>
              <a:prstDash val="solid"/>
              <a:round/>
              <a:headEnd type="none" w="lg" len="lg"/>
              <a:tailEnd type="none" w="lg" len="lg"/>
            </a:ln>
          </p:spPr>
        </p:cxnSp>
        <p:sp>
          <p:nvSpPr>
            <p:cNvPr id="467" name="Shape 467"/>
            <p:cNvSpPr txBox="1"/>
            <p:nvPr/>
          </p:nvSpPr>
          <p:spPr>
            <a:xfrm>
              <a:off x="4779269" y="1884453"/>
              <a:ext cx="2016600" cy="265500"/>
            </a:xfrm>
            <a:prstGeom prst="rect">
              <a:avLst/>
            </a:prstGeom>
            <a:noFill/>
            <a:ln>
              <a:noFill/>
            </a:ln>
          </p:spPr>
          <p:txBody>
            <a:bodyPr lIns="91425" tIns="91425" rIns="91425" bIns="91425" anchor="t" anchorCtr="0">
              <a:noAutofit/>
            </a:bodyPr>
            <a:lstStyle/>
            <a:p>
              <a:pPr algn="ctr"/>
              <a:r>
                <a:rPr lang="en-GB" sz="1200" dirty="0"/>
                <a:t>160 groups</a:t>
              </a:r>
            </a:p>
          </p:txBody>
        </p:sp>
        <p:sp>
          <p:nvSpPr>
            <p:cNvPr id="468" name="Shape 468"/>
            <p:cNvSpPr txBox="1"/>
            <p:nvPr/>
          </p:nvSpPr>
          <p:spPr>
            <a:xfrm>
              <a:off x="5087300" y="2299342"/>
              <a:ext cx="2016600" cy="344100"/>
            </a:xfrm>
            <a:prstGeom prst="rect">
              <a:avLst/>
            </a:prstGeom>
            <a:noFill/>
            <a:ln>
              <a:noFill/>
            </a:ln>
          </p:spPr>
          <p:txBody>
            <a:bodyPr lIns="91425" tIns="91425" rIns="91425" bIns="91425" anchor="t" anchorCtr="0">
              <a:noAutofit/>
            </a:bodyPr>
            <a:lstStyle/>
            <a:p>
              <a:pPr algn="ctr"/>
              <a:r>
                <a:rPr lang="en-GB" sz="1200" dirty="0"/>
                <a:t>348 groups</a:t>
              </a:r>
            </a:p>
          </p:txBody>
        </p:sp>
        <p:sp>
          <p:nvSpPr>
            <p:cNvPr id="469" name="Shape 469"/>
            <p:cNvSpPr txBox="1"/>
            <p:nvPr/>
          </p:nvSpPr>
          <p:spPr>
            <a:xfrm>
              <a:off x="5604500" y="2792801"/>
              <a:ext cx="1499400" cy="265500"/>
            </a:xfrm>
            <a:prstGeom prst="rect">
              <a:avLst/>
            </a:prstGeom>
            <a:noFill/>
            <a:ln>
              <a:noFill/>
            </a:ln>
          </p:spPr>
          <p:txBody>
            <a:bodyPr lIns="91425" tIns="91425" rIns="91425" bIns="91425" anchor="t" anchorCtr="0">
              <a:noAutofit/>
            </a:bodyPr>
            <a:lstStyle/>
            <a:p>
              <a:pPr algn="ctr"/>
              <a:r>
                <a:rPr lang="en-GB" sz="1200" dirty="0"/>
                <a:t>753 groups</a:t>
              </a:r>
            </a:p>
          </p:txBody>
        </p:sp>
        <p:cxnSp>
          <p:nvCxnSpPr>
            <p:cNvPr id="470" name="Shape 470"/>
            <p:cNvCxnSpPr>
              <a:stCxn id="463" idx="2"/>
              <a:endCxn id="464" idx="0"/>
            </p:cNvCxnSpPr>
            <p:nvPr/>
          </p:nvCxnSpPr>
          <p:spPr>
            <a:xfrm>
              <a:off x="4295375" y="2678075"/>
              <a:ext cx="0" cy="717600"/>
            </a:xfrm>
            <a:prstGeom prst="straightConnector1">
              <a:avLst/>
            </a:prstGeom>
            <a:noFill/>
            <a:ln w="9525" cap="flat" cmpd="sng">
              <a:solidFill>
                <a:schemeClr val="dk2"/>
              </a:solidFill>
              <a:prstDash val="solid"/>
              <a:round/>
              <a:headEnd type="none" w="lg" len="lg"/>
              <a:tailEnd type="none" w="lg" len="lg"/>
            </a:ln>
          </p:spPr>
        </p:cxnSp>
        <p:sp>
          <p:nvSpPr>
            <p:cNvPr id="471" name="Shape 471"/>
            <p:cNvSpPr txBox="1"/>
            <p:nvPr/>
          </p:nvSpPr>
          <p:spPr>
            <a:xfrm>
              <a:off x="6425113" y="3500877"/>
              <a:ext cx="2016600" cy="402364"/>
            </a:xfrm>
            <a:prstGeom prst="rect">
              <a:avLst/>
            </a:prstGeom>
            <a:noFill/>
            <a:ln>
              <a:noFill/>
            </a:ln>
          </p:spPr>
          <p:txBody>
            <a:bodyPr lIns="91425" tIns="91425" rIns="91425" bIns="91425" anchor="t" anchorCtr="0">
              <a:noAutofit/>
            </a:bodyPr>
            <a:lstStyle/>
            <a:p>
              <a:pPr algn="ctr"/>
              <a:r>
                <a:rPr lang="en-GB" sz="1200" dirty="0"/>
                <a:t>360 K TTAA</a:t>
              </a:r>
            </a:p>
          </p:txBody>
        </p:sp>
        <p:sp>
          <p:nvSpPr>
            <p:cNvPr id="472" name="Shape 472"/>
            <p:cNvSpPr/>
            <p:nvPr/>
          </p:nvSpPr>
          <p:spPr>
            <a:xfrm>
              <a:off x="2770750" y="2879150"/>
              <a:ext cx="2963400" cy="280800"/>
            </a:xfrm>
            <a:prstGeom prst="rect">
              <a:avLst/>
            </a:prstGeom>
            <a:solidFill>
              <a:schemeClr val="lt2"/>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algn="ctr"/>
              <a:r>
                <a:rPr lang="en-GB" sz="1200" dirty="0"/>
                <a:t>Level 4</a:t>
              </a:r>
            </a:p>
          </p:txBody>
        </p:sp>
        <p:sp>
          <p:nvSpPr>
            <p:cNvPr id="473" name="Shape 473"/>
            <p:cNvSpPr txBox="1"/>
            <p:nvPr/>
          </p:nvSpPr>
          <p:spPr>
            <a:xfrm>
              <a:off x="4354188" y="1354015"/>
              <a:ext cx="2016600" cy="344100"/>
            </a:xfrm>
            <a:prstGeom prst="rect">
              <a:avLst/>
            </a:prstGeom>
            <a:noFill/>
            <a:ln>
              <a:noFill/>
            </a:ln>
          </p:spPr>
          <p:txBody>
            <a:bodyPr lIns="91425" tIns="91425" rIns="91425" bIns="91425" anchor="t" anchorCtr="0">
              <a:noAutofit/>
            </a:bodyPr>
            <a:lstStyle/>
            <a:p>
              <a:pPr algn="ctr"/>
              <a:r>
                <a:rPr lang="en-GB" sz="1200" dirty="0"/>
                <a:t>49 groups</a:t>
              </a:r>
            </a:p>
          </p:txBody>
        </p:sp>
      </p:grpSp>
      <p:pic>
        <p:nvPicPr>
          <p:cNvPr id="474" name="Shape 474"/>
          <p:cNvPicPr preferRelativeResize="0"/>
          <p:nvPr/>
        </p:nvPicPr>
        <p:blipFill>
          <a:blip r:embed="rId3">
            <a:alphaModFix/>
          </a:blip>
          <a:stretch>
            <a:fillRect/>
          </a:stretch>
        </p:blipFill>
        <p:spPr>
          <a:xfrm>
            <a:off x="5391151" y="2599472"/>
            <a:ext cx="3171824" cy="2606850"/>
          </a:xfrm>
          <a:prstGeom prst="rect">
            <a:avLst/>
          </a:prstGeom>
          <a:noFill/>
          <a:ln>
            <a:noFill/>
          </a:ln>
        </p:spPr>
      </p:pic>
    </p:spTree>
    <p:extLst>
      <p:ext uri="{BB962C8B-B14F-4D97-AF65-F5344CB8AC3E}">
        <p14:creationId xmlns:p14="http://schemas.microsoft.com/office/powerpoint/2010/main" val="14856411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Shape 487"/>
          <p:cNvSpPr txBox="1">
            <a:spLocks noGrp="1"/>
          </p:cNvSpPr>
          <p:nvPr>
            <p:ph type="subTitle" idx="2"/>
          </p:nvPr>
        </p:nvSpPr>
        <p:spPr>
          <a:xfrm>
            <a:off x="827583" y="2151875"/>
            <a:ext cx="7488900" cy="265500"/>
          </a:xfrm>
          <a:prstGeom prst="rect">
            <a:avLst/>
          </a:prstGeom>
          <a:noFill/>
          <a:ln>
            <a:noFill/>
          </a:ln>
        </p:spPr>
        <p:txBody>
          <a:bodyPr vert="horz" lIns="91425" tIns="45700" rIns="91425" bIns="45700" rtlCol="0" anchor="ctr" anchorCtr="0">
            <a:noAutofit/>
          </a:bodyPr>
          <a:lstStyle/>
          <a:p>
            <a:pPr>
              <a:spcAft>
                <a:spcPts val="0"/>
              </a:spcAft>
              <a:buSzPct val="25000"/>
            </a:pPr>
            <a:r>
              <a:rPr lang="es-ES" dirty="0"/>
              <a:t>DESIGN OF CLASSIFIED ACTIONS</a:t>
            </a:r>
          </a:p>
        </p:txBody>
      </p:sp>
      <p:sp>
        <p:nvSpPr>
          <p:cNvPr id="488" name="Shape 488"/>
          <p:cNvSpPr txBox="1">
            <a:spLocks noGrp="1"/>
          </p:cNvSpPr>
          <p:nvPr>
            <p:ph type="ctrTitle"/>
          </p:nvPr>
        </p:nvSpPr>
        <p:spPr>
          <a:xfrm>
            <a:off x="827583" y="1869974"/>
            <a:ext cx="7488900" cy="259500"/>
          </a:xfrm>
          <a:prstGeom prst="rect">
            <a:avLst/>
          </a:prstGeom>
          <a:noFill/>
          <a:ln>
            <a:noFill/>
          </a:ln>
        </p:spPr>
        <p:txBody>
          <a:bodyPr vert="horz" lIns="91425" tIns="45700" rIns="91425" bIns="45700" rtlCol="0" anchor="ctr" anchorCtr="0">
            <a:noAutofit/>
          </a:bodyPr>
          <a:lstStyle/>
          <a:p>
            <a:pPr>
              <a:buSzPct val="25000"/>
            </a:pPr>
            <a:r>
              <a:rPr lang="es-ES" dirty="0"/>
              <a:t>New </a:t>
            </a:r>
            <a:r>
              <a:rPr lang="es-ES" dirty="0" err="1"/>
              <a:t>Classification</a:t>
            </a:r>
            <a:r>
              <a:rPr lang="es-ES" dirty="0"/>
              <a:t> </a:t>
            </a:r>
            <a:r>
              <a:rPr lang="es-ES" dirty="0" err="1"/>
              <a:t>System</a:t>
            </a:r>
            <a:endParaRPr lang="es-ES" dirty="0"/>
          </a:p>
        </p:txBody>
      </p:sp>
      <p:sp>
        <p:nvSpPr>
          <p:cNvPr id="489" name="Shape 489"/>
          <p:cNvSpPr txBox="1"/>
          <p:nvPr/>
        </p:nvSpPr>
        <p:spPr>
          <a:xfrm>
            <a:off x="519825" y="2488625"/>
            <a:ext cx="8189100" cy="1012200"/>
          </a:xfrm>
          <a:prstGeom prst="rect">
            <a:avLst/>
          </a:prstGeom>
          <a:noFill/>
          <a:ln>
            <a:noFill/>
          </a:ln>
        </p:spPr>
        <p:txBody>
          <a:bodyPr lIns="91425" tIns="91425" rIns="91425" bIns="91425" anchor="t" anchorCtr="0">
            <a:noAutofit/>
          </a:bodyPr>
          <a:lstStyle/>
          <a:p>
            <a:pPr marL="457189" indent="-304793">
              <a:buSzPct val="100000"/>
              <a:buFont typeface="Montserrat"/>
              <a:buChar char="●"/>
            </a:pPr>
            <a:r>
              <a:rPr lang="en-GB" sz="1200" dirty="0">
                <a:latin typeface="Montserrat"/>
                <a:ea typeface="Montserrat"/>
                <a:cs typeface="Montserrat"/>
                <a:sym typeface="Montserrat"/>
              </a:rPr>
              <a:t>Level 4 groups are the basis for the Classified Actions that will result at the end of the whole process. For this, it is necessary to create a process of automatic creation of the titles of the Classified Actions, their objectives and their contents.</a:t>
            </a:r>
            <a:endParaRPr lang="es-ES" sz="1200" dirty="0">
              <a:latin typeface="Montserrat"/>
              <a:ea typeface="Montserrat"/>
              <a:cs typeface="Montserrat"/>
              <a:sym typeface="Montserrat"/>
            </a:endParaRPr>
          </a:p>
        </p:txBody>
      </p:sp>
      <p:pic>
        <p:nvPicPr>
          <p:cNvPr id="490" name="Shape 490"/>
          <p:cNvPicPr preferRelativeResize="0"/>
          <p:nvPr/>
        </p:nvPicPr>
        <p:blipFill rotWithShape="1">
          <a:blip r:embed="rId3">
            <a:alphaModFix/>
          </a:blip>
          <a:srcRect l="1719"/>
          <a:stretch/>
        </p:blipFill>
        <p:spPr>
          <a:xfrm>
            <a:off x="1454626" y="3745701"/>
            <a:ext cx="6417075" cy="1747849"/>
          </a:xfrm>
          <a:prstGeom prst="rect">
            <a:avLst/>
          </a:prstGeom>
          <a:noFill/>
          <a:ln>
            <a:noFill/>
          </a:ln>
        </p:spPr>
      </p:pic>
      <p:sp>
        <p:nvSpPr>
          <p:cNvPr id="491" name="Shape 491"/>
          <p:cNvSpPr txBox="1"/>
          <p:nvPr/>
        </p:nvSpPr>
        <p:spPr>
          <a:xfrm>
            <a:off x="1161323" y="3295179"/>
            <a:ext cx="6618959" cy="434176"/>
          </a:xfrm>
          <a:prstGeom prst="rect">
            <a:avLst/>
          </a:prstGeom>
          <a:noFill/>
          <a:ln>
            <a:noFill/>
          </a:ln>
        </p:spPr>
        <p:txBody>
          <a:bodyPr lIns="91425" tIns="91425" rIns="91425" bIns="91425" anchor="t" anchorCtr="0">
            <a:noAutofit/>
          </a:bodyPr>
          <a:lstStyle/>
          <a:p>
            <a:pPr algn="ctr"/>
            <a:r>
              <a:rPr lang="en-GB" b="1" dirty="0"/>
              <a:t>Algorithm for automatic generation of objectives and contents</a:t>
            </a:r>
            <a:endParaRPr lang="es-ES" b="1" dirty="0"/>
          </a:p>
        </p:txBody>
      </p:sp>
    </p:spTree>
    <p:extLst>
      <p:ext uri="{BB962C8B-B14F-4D97-AF65-F5344CB8AC3E}">
        <p14:creationId xmlns:p14="http://schemas.microsoft.com/office/powerpoint/2010/main" val="42335964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Shape 513"/>
          <p:cNvSpPr txBox="1">
            <a:spLocks noGrp="1"/>
          </p:cNvSpPr>
          <p:nvPr>
            <p:ph type="subTitle" idx="2"/>
          </p:nvPr>
        </p:nvSpPr>
        <p:spPr>
          <a:xfrm>
            <a:off x="827583" y="2113778"/>
            <a:ext cx="7488900" cy="265500"/>
          </a:xfrm>
          <a:prstGeom prst="rect">
            <a:avLst/>
          </a:prstGeom>
          <a:noFill/>
          <a:ln>
            <a:noFill/>
          </a:ln>
        </p:spPr>
        <p:txBody>
          <a:bodyPr vert="horz" lIns="91425" tIns="45700" rIns="91425" bIns="45700" rtlCol="0" anchor="ctr" anchorCtr="0">
            <a:noAutofit/>
          </a:bodyPr>
          <a:lstStyle/>
          <a:p>
            <a:pPr>
              <a:spcAft>
                <a:spcPts val="0"/>
              </a:spcAft>
              <a:buSzPct val="25000"/>
            </a:pPr>
            <a:r>
              <a:rPr lang="en-GB" dirty="0"/>
              <a:t>COMPARISON WITH THE CATEGORIZATION OF </a:t>
            </a:r>
            <a:r>
              <a:rPr lang="en-GB" dirty="0" smtClean="0"/>
              <a:t>FUNDAE</a:t>
            </a:r>
            <a:endParaRPr lang="es-ES" dirty="0"/>
          </a:p>
        </p:txBody>
      </p:sp>
      <p:sp>
        <p:nvSpPr>
          <p:cNvPr id="514" name="Shape 514"/>
          <p:cNvSpPr txBox="1">
            <a:spLocks noGrp="1"/>
          </p:cNvSpPr>
          <p:nvPr>
            <p:ph type="ctrTitle"/>
          </p:nvPr>
        </p:nvSpPr>
        <p:spPr>
          <a:xfrm>
            <a:off x="827583" y="1831878"/>
            <a:ext cx="7488900" cy="259500"/>
          </a:xfrm>
          <a:prstGeom prst="rect">
            <a:avLst/>
          </a:prstGeom>
          <a:noFill/>
          <a:ln>
            <a:noFill/>
          </a:ln>
        </p:spPr>
        <p:txBody>
          <a:bodyPr vert="horz" lIns="91425" tIns="45700" rIns="91425" bIns="45700" rtlCol="0" anchor="ctr" anchorCtr="0">
            <a:noAutofit/>
          </a:bodyPr>
          <a:lstStyle/>
          <a:p>
            <a:pPr>
              <a:buSzPct val="25000"/>
            </a:pPr>
            <a:r>
              <a:rPr lang="en-GB" sz="2100" dirty="0"/>
              <a:t>Sectoral significance of Classified Actions (CA)</a:t>
            </a:r>
            <a:endParaRPr lang="es-ES" sz="2100" dirty="0"/>
          </a:p>
        </p:txBody>
      </p:sp>
      <p:sp>
        <p:nvSpPr>
          <p:cNvPr id="515" name="Shape 515"/>
          <p:cNvSpPr txBox="1"/>
          <p:nvPr/>
        </p:nvSpPr>
        <p:spPr>
          <a:xfrm>
            <a:off x="519825" y="2450528"/>
            <a:ext cx="8189100" cy="1012200"/>
          </a:xfrm>
          <a:prstGeom prst="rect">
            <a:avLst/>
          </a:prstGeom>
          <a:noFill/>
          <a:ln>
            <a:noFill/>
          </a:ln>
        </p:spPr>
        <p:txBody>
          <a:bodyPr lIns="91425" tIns="91425" rIns="91425" bIns="91425" anchor="t" anchorCtr="0">
            <a:noAutofit/>
          </a:bodyPr>
          <a:lstStyle/>
          <a:p>
            <a:pPr marL="457189" indent="-304793">
              <a:buSzPct val="100000"/>
              <a:buFont typeface="Montserrat"/>
              <a:buChar char="●"/>
            </a:pPr>
            <a:r>
              <a:rPr lang="en-GB" sz="1200" dirty="0">
                <a:latin typeface="Montserrat"/>
                <a:ea typeface="Montserrat"/>
                <a:cs typeface="Montserrat"/>
                <a:sym typeface="Montserrat"/>
              </a:rPr>
              <a:t>Once we have defined the Classified Actions, we compare classification results with the sectoral information contained in the FUNDAE’s databases, which allows us to analyse the sectors’ demand of the training actions.</a:t>
            </a:r>
            <a:endParaRPr lang="es-ES" sz="1200" dirty="0">
              <a:latin typeface="Montserrat"/>
              <a:ea typeface="Montserrat"/>
              <a:cs typeface="Montserrat"/>
              <a:sym typeface="Montserrat"/>
            </a:endParaRPr>
          </a:p>
        </p:txBody>
      </p:sp>
      <p:pic>
        <p:nvPicPr>
          <p:cNvPr id="516" name="Shape 516"/>
          <p:cNvPicPr preferRelativeResize="0"/>
          <p:nvPr/>
        </p:nvPicPr>
        <p:blipFill>
          <a:blip r:embed="rId3">
            <a:alphaModFix/>
          </a:blip>
          <a:stretch>
            <a:fillRect/>
          </a:stretch>
        </p:blipFill>
        <p:spPr>
          <a:xfrm>
            <a:off x="186901" y="3311829"/>
            <a:ext cx="4566524" cy="2119349"/>
          </a:xfrm>
          <a:prstGeom prst="rect">
            <a:avLst/>
          </a:prstGeom>
          <a:noFill/>
          <a:ln>
            <a:noFill/>
          </a:ln>
        </p:spPr>
      </p:pic>
      <p:pic>
        <p:nvPicPr>
          <p:cNvPr id="517" name="Shape 517"/>
          <p:cNvPicPr preferRelativeResize="0"/>
          <p:nvPr/>
        </p:nvPicPr>
        <p:blipFill>
          <a:blip r:embed="rId4">
            <a:alphaModFix/>
          </a:blip>
          <a:stretch>
            <a:fillRect/>
          </a:stretch>
        </p:blipFill>
        <p:spPr>
          <a:xfrm>
            <a:off x="4896076" y="3386528"/>
            <a:ext cx="4055101" cy="2044650"/>
          </a:xfrm>
          <a:prstGeom prst="rect">
            <a:avLst/>
          </a:prstGeom>
          <a:noFill/>
          <a:ln>
            <a:noFill/>
          </a:ln>
        </p:spPr>
      </p:pic>
    </p:spTree>
    <p:extLst>
      <p:ext uri="{BB962C8B-B14F-4D97-AF65-F5344CB8AC3E}">
        <p14:creationId xmlns:p14="http://schemas.microsoft.com/office/powerpoint/2010/main" val="12537639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Shape 531"/>
          <p:cNvSpPr txBox="1">
            <a:spLocks noGrp="1"/>
          </p:cNvSpPr>
          <p:nvPr>
            <p:ph type="subTitle" idx="2"/>
          </p:nvPr>
        </p:nvSpPr>
        <p:spPr>
          <a:xfrm>
            <a:off x="827583" y="2126472"/>
            <a:ext cx="7488900" cy="265500"/>
          </a:xfrm>
          <a:prstGeom prst="rect">
            <a:avLst/>
          </a:prstGeom>
          <a:noFill/>
          <a:ln>
            <a:noFill/>
          </a:ln>
        </p:spPr>
        <p:txBody>
          <a:bodyPr vert="horz" lIns="91425" tIns="45700" rIns="91425" bIns="45700" rtlCol="0" anchor="ctr" anchorCtr="0">
            <a:noAutofit/>
          </a:bodyPr>
          <a:lstStyle/>
          <a:p>
            <a:pPr>
              <a:spcAft>
                <a:spcPts val="0"/>
              </a:spcAft>
              <a:buSzPct val="25000"/>
            </a:pPr>
            <a:r>
              <a:rPr lang="es-ES" dirty="0" smtClean="0"/>
              <a:t>CROSSING WITH FUNDAE’S TRAINING SPECIALITIES</a:t>
            </a:r>
            <a:endParaRPr lang="es-ES" dirty="0"/>
          </a:p>
        </p:txBody>
      </p:sp>
      <p:sp>
        <p:nvSpPr>
          <p:cNvPr id="532" name="Shape 532"/>
          <p:cNvSpPr txBox="1">
            <a:spLocks noGrp="1"/>
          </p:cNvSpPr>
          <p:nvPr>
            <p:ph type="ctrTitle"/>
          </p:nvPr>
        </p:nvSpPr>
        <p:spPr>
          <a:xfrm>
            <a:off x="827583" y="1844572"/>
            <a:ext cx="7488900" cy="259500"/>
          </a:xfrm>
          <a:prstGeom prst="rect">
            <a:avLst/>
          </a:prstGeom>
          <a:noFill/>
          <a:ln>
            <a:noFill/>
          </a:ln>
        </p:spPr>
        <p:txBody>
          <a:bodyPr vert="horz" lIns="91425" tIns="45700" rIns="91425" bIns="45700" rtlCol="0" anchor="ctr" anchorCtr="0">
            <a:noAutofit/>
          </a:bodyPr>
          <a:lstStyle/>
          <a:p>
            <a:pPr>
              <a:buSzPct val="25000"/>
            </a:pPr>
            <a:r>
              <a:rPr lang="en-GB" sz="2100" dirty="0"/>
              <a:t>Classified Actions coverage versus Training Specialities</a:t>
            </a:r>
            <a:endParaRPr lang="es-ES" sz="2100" dirty="0"/>
          </a:p>
        </p:txBody>
      </p:sp>
      <p:sp>
        <p:nvSpPr>
          <p:cNvPr id="533" name="Shape 533"/>
          <p:cNvSpPr txBox="1"/>
          <p:nvPr/>
        </p:nvSpPr>
        <p:spPr>
          <a:xfrm>
            <a:off x="519825" y="2463222"/>
            <a:ext cx="8189100" cy="1012200"/>
          </a:xfrm>
          <a:prstGeom prst="rect">
            <a:avLst/>
          </a:prstGeom>
          <a:noFill/>
          <a:ln>
            <a:noFill/>
          </a:ln>
        </p:spPr>
        <p:txBody>
          <a:bodyPr lIns="91425" tIns="91425" rIns="91425" bIns="91425" anchor="t" anchorCtr="0">
            <a:noAutofit/>
          </a:bodyPr>
          <a:lstStyle/>
          <a:p>
            <a:pPr marL="457189" indent="-304793">
              <a:buSzPct val="100000"/>
              <a:buFont typeface="Montserrat"/>
              <a:buChar char="●"/>
            </a:pPr>
            <a:r>
              <a:rPr lang="en-GB" sz="1200" dirty="0">
                <a:latin typeface="Montserrat"/>
                <a:ea typeface="Montserrat"/>
                <a:cs typeface="Montserrat"/>
                <a:sym typeface="Montserrat"/>
              </a:rPr>
              <a:t>Apart from the TTAA demanded by the companies, there are </a:t>
            </a:r>
            <a:r>
              <a:rPr lang="en-GB" sz="1200" dirty="0">
                <a:latin typeface="Montserrat"/>
                <a:ea typeface="Montserrat"/>
                <a:cs typeface="Montserrat"/>
                <a:sym typeface="Montserrat"/>
                <a:hlinkClick r:id="rId3"/>
              </a:rPr>
              <a:t>Training Specialties</a:t>
            </a:r>
            <a:r>
              <a:rPr lang="en-GB" sz="1200" dirty="0">
                <a:latin typeface="Montserrat"/>
                <a:ea typeface="Montserrat"/>
                <a:cs typeface="Montserrat"/>
                <a:sym typeface="Montserrat"/>
              </a:rPr>
              <a:t>, published by FUNDAE, resulting from sectoral structures priorities. One of the analyses carried out in the project was to discover those Classified Actions not covered by this offer, by means of the classification of the TTSS in the new classification system.</a:t>
            </a:r>
          </a:p>
          <a:p>
            <a:pPr marL="457189" indent="-304793">
              <a:buSzPct val="100000"/>
              <a:buFont typeface="Montserrat"/>
              <a:buChar char="●"/>
            </a:pPr>
            <a:r>
              <a:rPr lang="en-GB" sz="1200" dirty="0">
                <a:latin typeface="Montserrat"/>
                <a:ea typeface="Montserrat"/>
                <a:cs typeface="Montserrat"/>
                <a:sym typeface="Montserrat"/>
              </a:rPr>
              <a:t>The following table show an example of CA which were not contained in the training specialities.</a:t>
            </a:r>
            <a:endParaRPr lang="es-ES" sz="1200" dirty="0">
              <a:latin typeface="Montserrat"/>
              <a:ea typeface="Montserrat"/>
              <a:cs typeface="Montserrat"/>
              <a:sym typeface="Montserrat"/>
            </a:endParaRPr>
          </a:p>
        </p:txBody>
      </p:sp>
      <p:pic>
        <p:nvPicPr>
          <p:cNvPr id="534" name="Shape 534"/>
          <p:cNvPicPr preferRelativeResize="0">
            <a:picLocks noChangeAspect="1"/>
          </p:cNvPicPr>
          <p:nvPr/>
        </p:nvPicPr>
        <p:blipFill>
          <a:blip r:embed="rId4">
            <a:alphaModFix/>
          </a:blip>
          <a:stretch>
            <a:fillRect/>
          </a:stretch>
        </p:blipFill>
        <p:spPr>
          <a:xfrm>
            <a:off x="2412402" y="3546673"/>
            <a:ext cx="4206635" cy="2350374"/>
          </a:xfrm>
          <a:prstGeom prst="rect">
            <a:avLst/>
          </a:prstGeom>
          <a:noFill/>
          <a:ln>
            <a:noFill/>
          </a:ln>
        </p:spPr>
      </p:pic>
    </p:spTree>
    <p:extLst>
      <p:ext uri="{BB962C8B-B14F-4D97-AF65-F5344CB8AC3E}">
        <p14:creationId xmlns:p14="http://schemas.microsoft.com/office/powerpoint/2010/main" val="4394526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7541" y="2698665"/>
            <a:ext cx="3357563" cy="1813084"/>
          </a:xfrm>
          <a:prstGeom prst="rect">
            <a:avLst/>
          </a:prstGeom>
        </p:spPr>
      </p:pic>
      <p:sp>
        <p:nvSpPr>
          <p:cNvPr id="2" name="Marcador de texto 1"/>
          <p:cNvSpPr>
            <a:spLocks noGrp="1"/>
          </p:cNvSpPr>
          <p:nvPr>
            <p:ph type="body" idx="1"/>
          </p:nvPr>
        </p:nvSpPr>
        <p:spPr>
          <a:xfrm>
            <a:off x="1144813" y="4497496"/>
            <a:ext cx="7488831" cy="1503254"/>
          </a:xfrm>
        </p:spPr>
        <p:txBody>
          <a:bodyPr>
            <a:normAutofit/>
          </a:bodyPr>
          <a:lstStyle/>
          <a:p>
            <a:r>
              <a:rPr lang="en-GB" dirty="0"/>
              <a:t>Once </a:t>
            </a:r>
            <a:r>
              <a:rPr lang="en-GB" dirty="0" smtClean="0"/>
              <a:t>they are identified, </a:t>
            </a:r>
            <a:r>
              <a:rPr lang="en-GB" dirty="0"/>
              <a:t>they are </a:t>
            </a:r>
            <a:r>
              <a:rPr lang="en-GB" dirty="0" smtClean="0"/>
              <a:t>presented to </a:t>
            </a:r>
            <a:r>
              <a:rPr lang="en-GB" dirty="0"/>
              <a:t>the </a:t>
            </a:r>
            <a:r>
              <a:rPr lang="en-GB" dirty="0" smtClean="0"/>
              <a:t>Joint Sectoral Structures that </a:t>
            </a:r>
            <a:r>
              <a:rPr lang="en-GB" dirty="0"/>
              <a:t>agree which of them are priorities to respond to the competency requirements of their sectorial scope</a:t>
            </a:r>
            <a:r>
              <a:rPr lang="en-GB" dirty="0" smtClean="0"/>
              <a:t>.</a:t>
            </a:r>
          </a:p>
          <a:p>
            <a:r>
              <a:rPr lang="en-GB" dirty="0"/>
              <a:t>These </a:t>
            </a:r>
            <a:r>
              <a:rPr lang="en-GB" dirty="0" smtClean="0"/>
              <a:t>TTAA are </a:t>
            </a:r>
            <a:r>
              <a:rPr lang="en-GB" dirty="0"/>
              <a:t>included in the </a:t>
            </a:r>
            <a:r>
              <a:rPr lang="en-GB" dirty="0" smtClean="0"/>
              <a:t>Catalogue </a:t>
            </a:r>
            <a:r>
              <a:rPr lang="en-GB" dirty="0"/>
              <a:t>of Training Specialties, a reference for </a:t>
            </a:r>
            <a:r>
              <a:rPr lang="en-GB" dirty="0" smtClean="0"/>
              <a:t>training provision that </a:t>
            </a:r>
            <a:r>
              <a:rPr lang="en-GB" dirty="0"/>
              <a:t>the </a:t>
            </a:r>
            <a:r>
              <a:rPr lang="en-GB" dirty="0" smtClean="0"/>
              <a:t>VET system in the labour strand (Public employment services) </a:t>
            </a:r>
            <a:r>
              <a:rPr lang="en-GB" dirty="0"/>
              <a:t>offer annually to </a:t>
            </a:r>
            <a:r>
              <a:rPr lang="en-GB" dirty="0" smtClean="0"/>
              <a:t>employed and unemployed workers .</a:t>
            </a:r>
          </a:p>
          <a:p>
            <a:r>
              <a:rPr lang="en-GB" dirty="0"/>
              <a:t>It </a:t>
            </a:r>
            <a:r>
              <a:rPr lang="en-GB" dirty="0" smtClean="0"/>
              <a:t>supports the </a:t>
            </a:r>
            <a:r>
              <a:rPr lang="en-GB" dirty="0"/>
              <a:t>prospecting and </a:t>
            </a:r>
            <a:r>
              <a:rPr lang="en-GB" dirty="0" smtClean="0"/>
              <a:t>identification of </a:t>
            </a:r>
            <a:r>
              <a:rPr lang="en-GB" dirty="0"/>
              <a:t>emerging training needs.</a:t>
            </a:r>
            <a:endParaRPr lang="es-ES" dirty="0"/>
          </a:p>
        </p:txBody>
      </p:sp>
      <p:sp>
        <p:nvSpPr>
          <p:cNvPr id="3" name="Subtítulo 2"/>
          <p:cNvSpPr>
            <a:spLocks noGrp="1"/>
          </p:cNvSpPr>
          <p:nvPr>
            <p:ph type="subTitle" idx="2"/>
          </p:nvPr>
        </p:nvSpPr>
        <p:spPr>
          <a:xfrm>
            <a:off x="827584" y="2342598"/>
            <a:ext cx="7488831" cy="265565"/>
          </a:xfrm>
        </p:spPr>
        <p:txBody>
          <a:bodyPr>
            <a:normAutofit fontScale="55000" lnSpcReduction="20000"/>
          </a:bodyPr>
          <a:lstStyle/>
          <a:p>
            <a:r>
              <a:rPr lang="en-GB" dirty="0" smtClean="0"/>
              <a:t>As reference for the provision of the entire system </a:t>
            </a:r>
            <a:r>
              <a:rPr lang="en-GB" dirty="0"/>
              <a:t>of </a:t>
            </a:r>
            <a:r>
              <a:rPr lang="en-GB" dirty="0" smtClean="0"/>
              <a:t>Professional </a:t>
            </a:r>
            <a:r>
              <a:rPr lang="en-GB" dirty="0"/>
              <a:t>Training</a:t>
            </a:r>
            <a:endParaRPr lang="es-ES" dirty="0"/>
          </a:p>
        </p:txBody>
      </p:sp>
      <p:sp>
        <p:nvSpPr>
          <p:cNvPr id="4" name="Título 3"/>
          <p:cNvSpPr>
            <a:spLocks noGrp="1"/>
          </p:cNvSpPr>
          <p:nvPr>
            <p:ph type="ctrTitle"/>
          </p:nvPr>
        </p:nvSpPr>
        <p:spPr>
          <a:xfrm>
            <a:off x="827584" y="1946165"/>
            <a:ext cx="8123289" cy="243944"/>
          </a:xfrm>
        </p:spPr>
        <p:txBody>
          <a:bodyPr>
            <a:normAutofit fontScale="90000"/>
          </a:bodyPr>
          <a:lstStyle/>
          <a:p>
            <a:r>
              <a:rPr lang="en-GB" dirty="0"/>
              <a:t>Identify the training actions provided by companies which are the most innovative and / or with the greatest impact </a:t>
            </a:r>
            <a:endParaRPr lang="es-ES" dirty="0"/>
          </a:p>
        </p:txBody>
      </p:sp>
    </p:spTree>
    <p:extLst>
      <p:ext uri="{BB962C8B-B14F-4D97-AF65-F5344CB8AC3E}">
        <p14:creationId xmlns:p14="http://schemas.microsoft.com/office/powerpoint/2010/main" val="33913689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Grp="1" noChangeArrowheads="1"/>
          </p:cNvSpPr>
          <p:nvPr>
            <p:ph type="body" idx="1"/>
          </p:nvPr>
        </p:nvSpPr>
        <p:spPr bwMode="auto">
          <a:xfrm>
            <a:off x="926119" y="2255597"/>
            <a:ext cx="7922279" cy="1134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95220" rIns="68580" bIns="0" numCol="1" rtlCol="0" anchor="ctr" anchorCtr="0" compatLnSpc="1">
            <a:prstTxWarp prst="textNoShape">
              <a:avLst/>
            </a:prstTxWarp>
            <a:spAutoFit/>
          </a:bodyPr>
          <a:lstStyle/>
          <a:p>
            <a:pPr marL="0" indent="0" eaLnBrk="0" fontAlgn="base" hangingPunct="0">
              <a:lnSpc>
                <a:spcPct val="100000"/>
              </a:lnSpc>
              <a:spcBef>
                <a:spcPct val="0"/>
              </a:spcBef>
              <a:spcAft>
                <a:spcPct val="0"/>
              </a:spcAft>
              <a:buClrTx/>
              <a:buSzTx/>
              <a:buNone/>
            </a:pPr>
            <a:r>
              <a:rPr lang="en-GB" altLang="es-ES" sz="1350" b="1" dirty="0">
                <a:solidFill>
                  <a:srgbClr val="000000"/>
                </a:solidFill>
                <a:latin typeface="Calibri" panose="020F0502020204030204" pitchFamily="34" charset="0"/>
                <a:ea typeface="Times New Roman" panose="02020603050405020304" pitchFamily="18" charset="0"/>
                <a:cs typeface="Verdana" panose="020B0604030504040204" pitchFamily="34" charset="0"/>
              </a:rPr>
              <a:t>1. Automatic classification of the TTAA feeding into the databases of the different initiatives.</a:t>
            </a:r>
          </a:p>
          <a:p>
            <a:pPr marL="0" indent="0" eaLnBrk="0" fontAlgn="base" hangingPunct="0">
              <a:lnSpc>
                <a:spcPct val="100000"/>
              </a:lnSpc>
              <a:spcBef>
                <a:spcPct val="0"/>
              </a:spcBef>
              <a:spcAft>
                <a:spcPct val="0"/>
              </a:spcAft>
              <a:buClrTx/>
              <a:buSzTx/>
              <a:buNone/>
            </a:pPr>
            <a:r>
              <a:rPr lang="en-GB" altLang="es-ES" sz="1350" b="1" dirty="0">
                <a:solidFill>
                  <a:srgbClr val="000000"/>
                </a:solidFill>
                <a:latin typeface="Calibri" panose="020F0502020204030204" pitchFamily="34" charset="0"/>
                <a:ea typeface="Times New Roman" panose="02020603050405020304" pitchFamily="18" charset="0"/>
                <a:cs typeface="Verdana" panose="020B0604030504040204" pitchFamily="34" charset="0"/>
              </a:rPr>
              <a:t>2. Manual reclassification of TTAA not automatically classified.</a:t>
            </a:r>
          </a:p>
          <a:p>
            <a:pPr marL="0" indent="0" eaLnBrk="0" fontAlgn="base" hangingPunct="0">
              <a:lnSpc>
                <a:spcPct val="100000"/>
              </a:lnSpc>
              <a:spcBef>
                <a:spcPct val="0"/>
              </a:spcBef>
              <a:spcAft>
                <a:spcPct val="0"/>
              </a:spcAft>
              <a:buClrTx/>
              <a:buSzTx/>
              <a:buNone/>
            </a:pPr>
            <a:r>
              <a:rPr lang="en-GB" altLang="es-ES" sz="1350" b="1" dirty="0">
                <a:solidFill>
                  <a:srgbClr val="000000"/>
                </a:solidFill>
                <a:latin typeface="Calibri" panose="020F0502020204030204" pitchFamily="34" charset="0"/>
                <a:ea typeface="Times New Roman" panose="02020603050405020304" pitchFamily="18" charset="0"/>
                <a:cs typeface="Verdana" panose="020B0604030504040204" pitchFamily="34" charset="0"/>
              </a:rPr>
              <a:t>3. Identification of news contents in TTAA and expansion of the Hierarchy</a:t>
            </a:r>
          </a:p>
          <a:p>
            <a:pPr marL="0" indent="0" eaLnBrk="0" fontAlgn="base" hangingPunct="0">
              <a:lnSpc>
                <a:spcPct val="100000"/>
              </a:lnSpc>
              <a:spcBef>
                <a:spcPct val="0"/>
              </a:spcBef>
              <a:spcAft>
                <a:spcPct val="0"/>
              </a:spcAft>
              <a:buClrTx/>
              <a:buSzTx/>
              <a:buNone/>
            </a:pPr>
            <a:r>
              <a:rPr lang="en-GB" altLang="es-ES" sz="1350" b="1" dirty="0">
                <a:solidFill>
                  <a:srgbClr val="000000"/>
                </a:solidFill>
                <a:latin typeface="Calibri" panose="020F0502020204030204" pitchFamily="34" charset="0"/>
                <a:ea typeface="Times New Roman" panose="02020603050405020304" pitchFamily="18" charset="0"/>
                <a:cs typeface="Verdana" panose="020B0604030504040204" pitchFamily="34" charset="0"/>
              </a:rPr>
              <a:t>4. Relationship of the group hierarchy with other classifications</a:t>
            </a:r>
          </a:p>
          <a:p>
            <a:pPr marL="0" indent="0" eaLnBrk="0" fontAlgn="base" hangingPunct="0">
              <a:lnSpc>
                <a:spcPct val="100000"/>
              </a:lnSpc>
              <a:spcBef>
                <a:spcPct val="0"/>
              </a:spcBef>
              <a:spcAft>
                <a:spcPct val="0"/>
              </a:spcAft>
              <a:buClrTx/>
              <a:buSzTx/>
              <a:buNone/>
            </a:pPr>
            <a:r>
              <a:rPr lang="en-GB" altLang="es-ES" sz="1350" b="1" dirty="0">
                <a:solidFill>
                  <a:srgbClr val="000000"/>
                </a:solidFill>
                <a:latin typeface="Calibri" panose="020F0502020204030204" pitchFamily="34" charset="0"/>
                <a:ea typeface="Times New Roman" panose="02020603050405020304" pitchFamily="18" charset="0"/>
                <a:cs typeface="Verdana" panose="020B0604030504040204" pitchFamily="34" charset="0"/>
              </a:rPr>
              <a:t>5. Visualization of results</a:t>
            </a:r>
            <a:endParaRPr lang="es-ES" altLang="es-ES" sz="1050" b="1" dirty="0">
              <a:solidFill>
                <a:srgbClr val="000000"/>
              </a:solidFill>
              <a:ea typeface="Times New Roman" panose="02020603050405020304" pitchFamily="18" charset="0"/>
              <a:cs typeface="Verdana" panose="020B0604030504040204" pitchFamily="34" charset="0"/>
            </a:endParaRPr>
          </a:p>
        </p:txBody>
      </p:sp>
      <p:sp>
        <p:nvSpPr>
          <p:cNvPr id="4" name="Título 3"/>
          <p:cNvSpPr>
            <a:spLocks noGrp="1"/>
          </p:cNvSpPr>
          <p:nvPr>
            <p:ph type="ctrTitle"/>
          </p:nvPr>
        </p:nvSpPr>
        <p:spPr>
          <a:xfrm>
            <a:off x="827584" y="1885004"/>
            <a:ext cx="7488831" cy="259431"/>
          </a:xfrm>
        </p:spPr>
        <p:txBody>
          <a:bodyPr>
            <a:normAutofit fontScale="90000"/>
          </a:bodyPr>
          <a:lstStyle/>
          <a:p>
            <a:r>
              <a:rPr lang="en-GB" dirty="0"/>
              <a:t>New Phase (currently working on it)</a:t>
            </a:r>
            <a:endParaRPr lang="es-ES" dirty="0"/>
          </a:p>
        </p:txBody>
      </p:sp>
      <p:sp>
        <p:nvSpPr>
          <p:cNvPr id="6" name="AutoShape 3" descr="Imagen relacionada"/>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s-ES" sz="1350"/>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9655" y="3603462"/>
            <a:ext cx="3810082" cy="2138726"/>
          </a:xfrm>
          <a:prstGeom prst="rect">
            <a:avLst/>
          </a:prstGeom>
        </p:spPr>
      </p:pic>
    </p:spTree>
    <p:extLst>
      <p:ext uri="{BB962C8B-B14F-4D97-AF65-F5344CB8AC3E}">
        <p14:creationId xmlns:p14="http://schemas.microsoft.com/office/powerpoint/2010/main" val="42035878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idx="1"/>
          </p:nvPr>
        </p:nvSpPr>
        <p:spPr/>
        <p:txBody>
          <a:bodyPr/>
          <a:lstStyle/>
          <a:p>
            <a:r>
              <a:rPr lang="en-GB" dirty="0" smtClean="0"/>
              <a:t>Big data techniques are here and we better use them</a:t>
            </a:r>
          </a:p>
          <a:p>
            <a:r>
              <a:rPr lang="en-GB" dirty="0" smtClean="0"/>
              <a:t>Eliminates subjective criteria</a:t>
            </a:r>
          </a:p>
          <a:p>
            <a:r>
              <a:rPr lang="en-GB" dirty="0" smtClean="0"/>
              <a:t>Useful to identify new learning contents that otherwise would have passed unnoticed</a:t>
            </a:r>
          </a:p>
          <a:p>
            <a:r>
              <a:rPr lang="en-GB" dirty="0" smtClean="0"/>
              <a:t>New approach, different from tables and traditional databases</a:t>
            </a:r>
          </a:p>
          <a:p>
            <a:r>
              <a:rPr lang="en-GB" dirty="0" smtClean="0"/>
              <a:t>Move to in-house knowledge</a:t>
            </a:r>
          </a:p>
          <a:p>
            <a:r>
              <a:rPr lang="en-GB" dirty="0" smtClean="0"/>
              <a:t>Big data techniques, if combined with qualitative methods and other data sources can substantially support skills anticipation</a:t>
            </a:r>
          </a:p>
          <a:p>
            <a:r>
              <a:rPr lang="en-GB" dirty="0"/>
              <a:t>Big data techniques are yielding promising results in terms of efficiency and quality of the training offer.</a:t>
            </a:r>
          </a:p>
          <a:p>
            <a:endParaRPr lang="en-GB" dirty="0" smtClean="0"/>
          </a:p>
          <a:p>
            <a:endParaRPr lang="en-GB" dirty="0" smtClean="0"/>
          </a:p>
        </p:txBody>
      </p:sp>
      <p:sp>
        <p:nvSpPr>
          <p:cNvPr id="3" name="Subtítulo 2"/>
          <p:cNvSpPr>
            <a:spLocks noGrp="1"/>
          </p:cNvSpPr>
          <p:nvPr>
            <p:ph type="subTitle" idx="2"/>
          </p:nvPr>
        </p:nvSpPr>
        <p:spPr/>
        <p:txBody>
          <a:bodyPr>
            <a:normAutofit/>
          </a:bodyPr>
          <a:lstStyle/>
          <a:p>
            <a:r>
              <a:rPr lang="es-ES" dirty="0" smtClean="0"/>
              <a:t>KEEP TRYING</a:t>
            </a:r>
            <a:endParaRPr lang="en-GB" dirty="0"/>
          </a:p>
        </p:txBody>
      </p:sp>
      <p:sp>
        <p:nvSpPr>
          <p:cNvPr id="4" name="Título 3"/>
          <p:cNvSpPr>
            <a:spLocks noGrp="1"/>
          </p:cNvSpPr>
          <p:nvPr>
            <p:ph type="ctrTitle"/>
          </p:nvPr>
        </p:nvSpPr>
        <p:spPr/>
        <p:txBody>
          <a:bodyPr>
            <a:normAutofit fontScale="90000"/>
          </a:bodyPr>
          <a:lstStyle/>
          <a:p>
            <a:r>
              <a:rPr lang="en-US" dirty="0" smtClean="0"/>
              <a:t>CONCLUSIONS</a:t>
            </a:r>
            <a:endParaRPr lang="en-US" dirty="0"/>
          </a:p>
        </p:txBody>
      </p:sp>
    </p:spTree>
    <p:extLst>
      <p:ext uri="{BB962C8B-B14F-4D97-AF65-F5344CB8AC3E}">
        <p14:creationId xmlns:p14="http://schemas.microsoft.com/office/powerpoint/2010/main" val="23386316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547"/>
          <p:cNvSpPr txBox="1">
            <a:spLocks/>
          </p:cNvSpPr>
          <p:nvPr/>
        </p:nvSpPr>
        <p:spPr>
          <a:xfrm>
            <a:off x="4780610" y="4354398"/>
            <a:ext cx="3744594" cy="874800"/>
          </a:xfrm>
          <a:prstGeom prst="rect">
            <a:avLst/>
          </a:prstGeom>
          <a:solidFill>
            <a:schemeClr val="bg1"/>
          </a:solidFill>
          <a:ln>
            <a:noFill/>
          </a:ln>
        </p:spPr>
        <p:txBody>
          <a:bodyPr vert="horz" lIns="68569" tIns="34275" rIns="68569" bIns="34275" rtlCol="0" anchor="ctr" anchorCtr="0">
            <a:noAutofit/>
          </a:bodyPr>
          <a:lstStyle>
            <a:lvl1pPr marL="192613" marR="0" lvl="0" indent="-91015" algn="l" defTabSz="914400" rtl="0" eaLnBrk="1" latinLnBrk="0" hangingPunct="1">
              <a:lnSpc>
                <a:spcPct val="90000"/>
              </a:lnSpc>
              <a:spcBef>
                <a:spcPts val="0"/>
              </a:spcBef>
              <a:spcAft>
                <a:spcPts val="800"/>
              </a:spcAft>
              <a:buClr>
                <a:schemeClr val="dk1"/>
              </a:buClr>
              <a:buSzPct val="100000"/>
              <a:buFont typeface="Arial"/>
              <a:buChar char="•"/>
              <a:defRPr sz="1600" b="0" i="0" u="none" strike="noStrike" kern="1200" cap="none">
                <a:solidFill>
                  <a:schemeClr val="dk1"/>
                </a:solidFill>
                <a:latin typeface="Open Sans"/>
                <a:ea typeface="Open Sans"/>
                <a:cs typeface="Open Sans"/>
                <a:sym typeface="Open Sans"/>
              </a:defRPr>
            </a:lvl1pPr>
            <a:lvl2pPr marL="480472" marR="0" lvl="1" indent="-99482" algn="l" defTabSz="914400" rtl="0" eaLnBrk="1" latinLnBrk="0" hangingPunct="1">
              <a:lnSpc>
                <a:spcPct val="90000"/>
              </a:lnSpc>
              <a:spcBef>
                <a:spcPts val="0"/>
              </a:spcBef>
              <a:spcAft>
                <a:spcPts val="800"/>
              </a:spcAft>
              <a:buClr>
                <a:schemeClr val="dk1"/>
              </a:buClr>
              <a:buSzPct val="100000"/>
              <a:buFont typeface="Arial"/>
              <a:buChar char="•"/>
              <a:defRPr sz="1467" b="0" i="0" u="none" strike="noStrike" kern="1200" cap="none">
                <a:solidFill>
                  <a:schemeClr val="dk1"/>
                </a:solidFill>
                <a:latin typeface="Open Sans"/>
                <a:ea typeface="Open Sans"/>
                <a:cs typeface="Open Sans"/>
                <a:sym typeface="Open Sans"/>
              </a:defRPr>
            </a:lvl2pPr>
            <a:lvl3pPr marL="833946" marR="0" lvl="2" indent="-118530" algn="l" defTabSz="914400" rtl="0" eaLnBrk="1" latinLnBrk="0" hangingPunct="1">
              <a:lnSpc>
                <a:spcPct val="90000"/>
              </a:lnSpc>
              <a:spcBef>
                <a:spcPts val="0"/>
              </a:spcBef>
              <a:spcAft>
                <a:spcPts val="800"/>
              </a:spcAft>
              <a:buClr>
                <a:schemeClr val="dk1"/>
              </a:buClr>
              <a:buSzPct val="95454"/>
              <a:buFont typeface="Arial"/>
              <a:buChar char="•"/>
              <a:defRPr sz="1400" b="0" i="0" u="none" strike="noStrike" kern="1200" cap="none">
                <a:solidFill>
                  <a:schemeClr val="dk1"/>
                </a:solidFill>
                <a:latin typeface="Open Sans"/>
                <a:ea typeface="Open Sans"/>
                <a:cs typeface="Open Sans"/>
                <a:sym typeface="Open Sans"/>
              </a:defRPr>
            </a:lvl3pPr>
            <a:lvl4pPr marL="1202237" marR="0" lvl="3" indent="-118530" algn="l" defTabSz="914400" rtl="0" eaLnBrk="1" latinLnBrk="0" hangingPunct="1">
              <a:lnSpc>
                <a:spcPct val="90000"/>
              </a:lnSpc>
              <a:spcBef>
                <a:spcPts val="0"/>
              </a:spcBef>
              <a:spcAft>
                <a:spcPts val="800"/>
              </a:spcAft>
              <a:buClr>
                <a:schemeClr val="dk1"/>
              </a:buClr>
              <a:buSzPct val="100000"/>
              <a:buFont typeface="Arial"/>
              <a:buChar char="•"/>
              <a:defRPr sz="1333" b="0" i="0" u="none" strike="noStrike" kern="1200" cap="none">
                <a:solidFill>
                  <a:schemeClr val="dk1"/>
                </a:solidFill>
                <a:latin typeface="Open Sans"/>
                <a:ea typeface="Open Sans"/>
                <a:cs typeface="Open Sans"/>
                <a:sym typeface="Open Sans"/>
              </a:defRPr>
            </a:lvl4pPr>
            <a:lvl5pPr marL="1555712" marR="0" lvl="4" indent="-116413" algn="l" defTabSz="914400" rtl="0" eaLnBrk="1" latinLnBrk="0" hangingPunct="1">
              <a:lnSpc>
                <a:spcPct val="90000"/>
              </a:lnSpc>
              <a:spcBef>
                <a:spcPts val="0"/>
              </a:spcBef>
              <a:spcAft>
                <a:spcPts val="800"/>
              </a:spcAft>
              <a:buClr>
                <a:schemeClr val="dk1"/>
              </a:buClr>
              <a:buSzPct val="100000"/>
              <a:buFont typeface="Arial"/>
              <a:buChar char="•"/>
              <a:defRPr sz="1333" b="0" i="0" u="none" strike="noStrike" kern="1200" cap="none">
                <a:solidFill>
                  <a:schemeClr val="dk1"/>
                </a:solidFill>
                <a:latin typeface="Open Sans"/>
                <a:ea typeface="Open Sans"/>
                <a:cs typeface="Open Sans"/>
                <a:sym typeface="Open Sans"/>
              </a:defRPr>
            </a:lvl5pPr>
            <a:lvl6pPr marL="3352716" marR="0" lvl="5" indent="-152396" algn="l" defTabSz="914400" rtl="0" eaLnBrk="1" latinLnBrk="0" hangingPunct="1">
              <a:lnSpc>
                <a:spcPct val="90000"/>
              </a:lnSpc>
              <a:spcBef>
                <a:spcPts val="667"/>
              </a:spcBef>
              <a:buClr>
                <a:schemeClr val="dk1"/>
              </a:buClr>
              <a:buSzPct val="100000"/>
              <a:buFont typeface="Arial"/>
              <a:buChar char="•"/>
              <a:defRPr sz="2400" b="0" i="0" u="none" strike="noStrike" kern="1200" cap="none">
                <a:solidFill>
                  <a:schemeClr val="dk1"/>
                </a:solidFill>
                <a:latin typeface="Calibri"/>
                <a:ea typeface="Calibri"/>
                <a:cs typeface="Calibri"/>
                <a:sym typeface="Calibri"/>
              </a:defRPr>
            </a:lvl6pPr>
            <a:lvl7pPr marL="3962301" marR="0" lvl="6" indent="-152396" algn="l" defTabSz="914400" rtl="0" eaLnBrk="1" latinLnBrk="0" hangingPunct="1">
              <a:lnSpc>
                <a:spcPct val="90000"/>
              </a:lnSpc>
              <a:spcBef>
                <a:spcPts val="667"/>
              </a:spcBef>
              <a:buClr>
                <a:schemeClr val="dk1"/>
              </a:buClr>
              <a:buSzPct val="100000"/>
              <a:buFont typeface="Arial"/>
              <a:buChar char="•"/>
              <a:defRPr sz="2400" b="0" i="0" u="none" strike="noStrike" kern="1200" cap="none">
                <a:solidFill>
                  <a:schemeClr val="dk1"/>
                </a:solidFill>
                <a:latin typeface="Calibri"/>
                <a:ea typeface="Calibri"/>
                <a:cs typeface="Calibri"/>
                <a:sym typeface="Calibri"/>
              </a:defRPr>
            </a:lvl7pPr>
            <a:lvl8pPr marL="4571886" marR="0" lvl="7" indent="-152396" algn="l" defTabSz="914400" rtl="0" eaLnBrk="1" latinLnBrk="0" hangingPunct="1">
              <a:lnSpc>
                <a:spcPct val="90000"/>
              </a:lnSpc>
              <a:spcBef>
                <a:spcPts val="667"/>
              </a:spcBef>
              <a:buClr>
                <a:schemeClr val="dk1"/>
              </a:buClr>
              <a:buSzPct val="100000"/>
              <a:buFont typeface="Arial"/>
              <a:buChar char="•"/>
              <a:defRPr sz="2400" b="0" i="0" u="none" strike="noStrike" kern="1200" cap="none">
                <a:solidFill>
                  <a:schemeClr val="dk1"/>
                </a:solidFill>
                <a:latin typeface="Calibri"/>
                <a:ea typeface="Calibri"/>
                <a:cs typeface="Calibri"/>
                <a:sym typeface="Calibri"/>
              </a:defRPr>
            </a:lvl8pPr>
            <a:lvl9pPr marL="5181470" marR="0" lvl="8" indent="-152396" algn="l" defTabSz="914400" rtl="0" eaLnBrk="1" latinLnBrk="0" hangingPunct="1">
              <a:lnSpc>
                <a:spcPct val="90000"/>
              </a:lnSpc>
              <a:spcBef>
                <a:spcPts val="667"/>
              </a:spcBef>
              <a:buClr>
                <a:schemeClr val="dk1"/>
              </a:buClr>
              <a:buSzPct val="100000"/>
              <a:buFont typeface="Arial"/>
              <a:buChar char="•"/>
              <a:defRPr sz="2400" b="0" i="0" u="none" strike="noStrike" kern="1200" cap="none">
                <a:solidFill>
                  <a:schemeClr val="dk1"/>
                </a:solidFill>
                <a:latin typeface="Calibri"/>
                <a:ea typeface="Calibri"/>
                <a:cs typeface="Calibri"/>
                <a:sym typeface="Calibri"/>
              </a:defRPr>
            </a:lvl9pPr>
          </a:lstStyle>
          <a:p>
            <a:pPr marL="0" indent="0">
              <a:lnSpc>
                <a:spcPct val="100000"/>
              </a:lnSpc>
              <a:spcAft>
                <a:spcPts val="0"/>
              </a:spcAft>
              <a:buClr>
                <a:schemeClr val="accent1"/>
              </a:buClr>
              <a:buSzPct val="25000"/>
              <a:buNone/>
            </a:pPr>
            <a:r>
              <a:rPr lang="es-ES" sz="7500" b="1" dirty="0">
                <a:solidFill>
                  <a:schemeClr val="accent1"/>
                </a:solidFill>
                <a:latin typeface="Montserrat"/>
                <a:ea typeface="Montserrat"/>
                <a:cs typeface="Montserrat"/>
                <a:sym typeface="Montserrat"/>
              </a:rPr>
              <a:t>THNKS</a:t>
            </a:r>
          </a:p>
          <a:p>
            <a:pPr marL="0" indent="0">
              <a:lnSpc>
                <a:spcPct val="100000"/>
              </a:lnSpc>
              <a:spcAft>
                <a:spcPts val="0"/>
              </a:spcAft>
              <a:buClr>
                <a:schemeClr val="accent1"/>
              </a:buClr>
              <a:buNone/>
            </a:pPr>
            <a:endParaRPr lang="es-ES" sz="1800" b="1" dirty="0">
              <a:solidFill>
                <a:schemeClr val="accent1"/>
              </a:solidFill>
              <a:latin typeface="Montserrat"/>
              <a:ea typeface="Montserrat"/>
              <a:cs typeface="Montserrat"/>
              <a:sym typeface="Montserrat"/>
            </a:endParaRPr>
          </a:p>
        </p:txBody>
      </p:sp>
      <p:sp>
        <p:nvSpPr>
          <p:cNvPr id="3" name="Rectangle 1"/>
          <p:cNvSpPr>
            <a:spLocks noGrp="1" noChangeArrowheads="1"/>
          </p:cNvSpPr>
          <p:nvPr>
            <p:ph type="body" idx="1"/>
          </p:nvPr>
        </p:nvSpPr>
        <p:spPr bwMode="auto">
          <a:xfrm>
            <a:off x="926119" y="2386207"/>
            <a:ext cx="7922279" cy="19658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95220" rIns="68580" bIns="0" numCol="1" rtlCol="0" anchor="ctr" anchorCtr="0" compatLnSpc="1">
            <a:prstTxWarp prst="textNoShape">
              <a:avLst/>
            </a:prstTxWarp>
            <a:spAutoFit/>
          </a:bodyPr>
          <a:lstStyle/>
          <a:p>
            <a:pPr marL="0" indent="0" eaLnBrk="0" fontAlgn="base" hangingPunct="0">
              <a:lnSpc>
                <a:spcPct val="150000"/>
              </a:lnSpc>
              <a:spcBef>
                <a:spcPct val="0"/>
              </a:spcBef>
              <a:spcAft>
                <a:spcPct val="0"/>
              </a:spcAft>
              <a:buClrTx/>
              <a:buSzTx/>
              <a:buNone/>
            </a:pPr>
            <a:r>
              <a:rPr lang="es-ES" sz="1350" b="1" dirty="0">
                <a:solidFill>
                  <a:srgbClr val="0070C0"/>
                </a:solidFill>
                <a:latin typeface="Arial" panose="020B0604020202020204" pitchFamily="34" charset="0"/>
                <a:cs typeface="Arial" panose="020B0604020202020204" pitchFamily="34" charset="0"/>
                <a:hlinkClick r:id="rId3"/>
              </a:rPr>
              <a:t>VET in </a:t>
            </a:r>
            <a:r>
              <a:rPr lang="es-ES" sz="1350" b="1" dirty="0" err="1">
                <a:solidFill>
                  <a:srgbClr val="0070C0"/>
                </a:solidFill>
                <a:latin typeface="Arial" panose="020B0604020202020204" pitchFamily="34" charset="0"/>
                <a:cs typeface="Arial" panose="020B0604020202020204" pitchFamily="34" charset="0"/>
                <a:hlinkClick r:id="rId3"/>
              </a:rPr>
              <a:t>Europe</a:t>
            </a:r>
            <a:r>
              <a:rPr lang="es-ES" sz="1350" b="1" dirty="0">
                <a:solidFill>
                  <a:srgbClr val="0070C0"/>
                </a:solidFill>
                <a:latin typeface="Arial" panose="020B0604020202020204" pitchFamily="34" charset="0"/>
                <a:cs typeface="Arial" panose="020B0604020202020204" pitchFamily="34" charset="0"/>
                <a:hlinkClick r:id="rId3"/>
              </a:rPr>
              <a:t>: country </a:t>
            </a:r>
            <a:r>
              <a:rPr lang="es-ES" sz="1350" b="1" dirty="0" err="1">
                <a:solidFill>
                  <a:srgbClr val="0070C0"/>
                </a:solidFill>
                <a:latin typeface="Arial" panose="020B0604020202020204" pitchFamily="34" charset="0"/>
                <a:cs typeface="Arial" panose="020B0604020202020204" pitchFamily="34" charset="0"/>
                <a:hlinkClick r:id="rId3"/>
              </a:rPr>
              <a:t>report</a:t>
            </a:r>
            <a:r>
              <a:rPr lang="es-ES" sz="1350" b="1" dirty="0">
                <a:solidFill>
                  <a:srgbClr val="0070C0"/>
                </a:solidFill>
                <a:latin typeface="Arial" panose="020B0604020202020204" pitchFamily="34" charset="0"/>
                <a:cs typeface="Arial" panose="020B0604020202020204" pitchFamily="34" charset="0"/>
                <a:hlinkClick r:id="rId3"/>
              </a:rPr>
              <a:t>: </a:t>
            </a:r>
            <a:r>
              <a:rPr lang="es-ES" sz="1350" b="1" dirty="0" err="1">
                <a:solidFill>
                  <a:srgbClr val="0070C0"/>
                </a:solidFill>
                <a:latin typeface="Arial" panose="020B0604020202020204" pitchFamily="34" charset="0"/>
                <a:cs typeface="Arial" panose="020B0604020202020204" pitchFamily="34" charset="0"/>
                <a:hlinkClick r:id="rId3"/>
              </a:rPr>
              <a:t>Spain</a:t>
            </a:r>
            <a:r>
              <a:rPr lang="es-ES" sz="1350" b="1" dirty="0">
                <a:solidFill>
                  <a:srgbClr val="0070C0"/>
                </a:solidFill>
                <a:latin typeface="Arial" panose="020B0604020202020204" pitchFamily="34" charset="0"/>
                <a:cs typeface="Arial" panose="020B0604020202020204" pitchFamily="34" charset="0"/>
                <a:hlinkClick r:id="rId3"/>
              </a:rPr>
              <a:t> 2016</a:t>
            </a:r>
            <a:r>
              <a:rPr lang="es-ES" sz="1350" b="1" dirty="0">
                <a:solidFill>
                  <a:srgbClr val="0070C0"/>
                </a:solidFill>
                <a:latin typeface="Arial" panose="020B0604020202020204" pitchFamily="34" charset="0"/>
                <a:cs typeface="Arial" panose="020B0604020202020204" pitchFamily="34" charset="0"/>
              </a:rPr>
              <a:t> (2018 </a:t>
            </a:r>
            <a:r>
              <a:rPr lang="es-ES" sz="1350" b="1" dirty="0" err="1">
                <a:solidFill>
                  <a:srgbClr val="0070C0"/>
                </a:solidFill>
                <a:latin typeface="Arial" panose="020B0604020202020204" pitchFamily="34" charset="0"/>
                <a:cs typeface="Arial" panose="020B0604020202020204" pitchFamily="34" charset="0"/>
              </a:rPr>
              <a:t>coming</a:t>
            </a:r>
            <a:r>
              <a:rPr lang="es-ES" sz="1350" b="1" dirty="0">
                <a:solidFill>
                  <a:srgbClr val="0070C0"/>
                </a:solidFill>
                <a:latin typeface="Arial" panose="020B0604020202020204" pitchFamily="34" charset="0"/>
                <a:cs typeface="Arial" panose="020B0604020202020204" pitchFamily="34" charset="0"/>
              </a:rPr>
              <a:t> </a:t>
            </a:r>
            <a:r>
              <a:rPr lang="es-ES" sz="1350" b="1" dirty="0" err="1">
                <a:solidFill>
                  <a:srgbClr val="0070C0"/>
                </a:solidFill>
                <a:latin typeface="Arial" panose="020B0604020202020204" pitchFamily="34" charset="0"/>
                <a:cs typeface="Arial" panose="020B0604020202020204" pitchFamily="34" charset="0"/>
              </a:rPr>
              <a:t>soon</a:t>
            </a:r>
            <a:r>
              <a:rPr lang="es-ES" sz="1350" b="1" dirty="0">
                <a:solidFill>
                  <a:srgbClr val="0070C0"/>
                </a:solidFill>
                <a:latin typeface="Arial" panose="020B0604020202020204" pitchFamily="34" charset="0"/>
                <a:cs typeface="Arial" panose="020B0604020202020204" pitchFamily="34" charset="0"/>
              </a:rPr>
              <a:t>)</a:t>
            </a:r>
          </a:p>
          <a:p>
            <a:pPr marL="0" indent="0" eaLnBrk="0" fontAlgn="base" hangingPunct="0">
              <a:lnSpc>
                <a:spcPct val="150000"/>
              </a:lnSpc>
              <a:spcBef>
                <a:spcPct val="0"/>
              </a:spcBef>
              <a:spcAft>
                <a:spcPct val="0"/>
              </a:spcAft>
              <a:buClrTx/>
              <a:buSzTx/>
              <a:buNone/>
            </a:pPr>
            <a:r>
              <a:rPr lang="en-GB" sz="1350" b="1" dirty="0">
                <a:solidFill>
                  <a:srgbClr val="0070C0"/>
                </a:solidFill>
                <a:latin typeface="Arial" panose="020B0604020202020204" pitchFamily="34" charset="0"/>
                <a:cs typeface="Arial" panose="020B0604020202020204" pitchFamily="34" charset="0"/>
                <a:hlinkClick r:id="rId4"/>
              </a:rPr>
              <a:t>Key findings 2017</a:t>
            </a:r>
            <a:endParaRPr lang="en-GB" sz="1350" b="1" dirty="0">
              <a:solidFill>
                <a:srgbClr val="0070C0"/>
              </a:solidFill>
              <a:latin typeface="Arial" panose="020B0604020202020204" pitchFamily="34" charset="0"/>
              <a:cs typeface="Arial" panose="020B0604020202020204" pitchFamily="34" charset="0"/>
            </a:endParaRPr>
          </a:p>
          <a:p>
            <a:pPr marL="0" indent="0" eaLnBrk="0" fontAlgn="base" hangingPunct="0">
              <a:lnSpc>
                <a:spcPct val="150000"/>
              </a:lnSpc>
              <a:spcBef>
                <a:spcPct val="0"/>
              </a:spcBef>
              <a:spcAft>
                <a:spcPct val="0"/>
              </a:spcAft>
              <a:buClrTx/>
              <a:buSzTx/>
              <a:buNone/>
            </a:pPr>
            <a:r>
              <a:rPr lang="en-GB" sz="1350" b="1" dirty="0">
                <a:solidFill>
                  <a:srgbClr val="0070C0"/>
                </a:solidFill>
                <a:latin typeface="Arial" panose="020B0604020202020204" pitchFamily="34" charset="0"/>
                <a:cs typeface="Arial" panose="020B0604020202020204" pitchFamily="34" charset="0"/>
                <a:hlinkClick r:id="rId5"/>
              </a:rPr>
              <a:t>Key findings 2016</a:t>
            </a:r>
            <a:endParaRPr lang="en-GB" sz="1350" b="1" dirty="0">
              <a:solidFill>
                <a:srgbClr val="0070C0"/>
              </a:solidFill>
              <a:latin typeface="Arial" panose="020B0604020202020204" pitchFamily="34" charset="0"/>
              <a:cs typeface="Arial" panose="020B0604020202020204" pitchFamily="34" charset="0"/>
            </a:endParaRPr>
          </a:p>
          <a:p>
            <a:pPr marL="0" indent="0" eaLnBrk="0" fontAlgn="base" hangingPunct="0">
              <a:lnSpc>
                <a:spcPct val="150000"/>
              </a:lnSpc>
              <a:spcBef>
                <a:spcPct val="0"/>
              </a:spcBef>
              <a:spcAft>
                <a:spcPct val="0"/>
              </a:spcAft>
              <a:buClrTx/>
              <a:buSzTx/>
              <a:buNone/>
            </a:pPr>
            <a:r>
              <a:rPr lang="en-GB" sz="1350" b="1" dirty="0">
                <a:solidFill>
                  <a:srgbClr val="0070C0"/>
                </a:solidFill>
                <a:latin typeface="Arial" panose="020B0604020202020204" pitchFamily="34" charset="0"/>
                <a:cs typeface="Arial" panose="020B0604020202020204" pitchFamily="34" charset="0"/>
                <a:hlinkClick r:id="rId6"/>
              </a:rPr>
              <a:t>Key findings 2015</a:t>
            </a:r>
            <a:endParaRPr lang="en-GB" sz="1350" b="1" dirty="0">
              <a:solidFill>
                <a:srgbClr val="0070C0"/>
              </a:solidFill>
              <a:latin typeface="Arial" panose="020B0604020202020204" pitchFamily="34" charset="0"/>
              <a:cs typeface="Arial" panose="020B0604020202020204" pitchFamily="34" charset="0"/>
            </a:endParaRPr>
          </a:p>
          <a:p>
            <a:pPr marL="0" indent="0" eaLnBrk="0" fontAlgn="base" hangingPunct="0">
              <a:lnSpc>
                <a:spcPct val="150000"/>
              </a:lnSpc>
              <a:spcBef>
                <a:spcPct val="0"/>
              </a:spcBef>
              <a:spcAft>
                <a:spcPct val="0"/>
              </a:spcAft>
              <a:buClrTx/>
              <a:buSzTx/>
              <a:buNone/>
            </a:pPr>
            <a:r>
              <a:rPr lang="en-GB" sz="1350" b="1" dirty="0" err="1">
                <a:solidFill>
                  <a:srgbClr val="0070C0"/>
                </a:solidFill>
                <a:latin typeface="Arial" panose="020B0604020202020204" pitchFamily="34" charset="0"/>
                <a:cs typeface="Arial" panose="020B0604020202020204" pitchFamily="34" charset="0"/>
                <a:hlinkClick r:id="rId7"/>
              </a:rPr>
              <a:t>Infografía</a:t>
            </a:r>
            <a:r>
              <a:rPr lang="en-GB" sz="1350" b="1" dirty="0">
                <a:solidFill>
                  <a:srgbClr val="0070C0"/>
                </a:solidFill>
                <a:latin typeface="Arial" panose="020B0604020202020204" pitchFamily="34" charset="0"/>
                <a:cs typeface="Arial" panose="020B0604020202020204" pitchFamily="34" charset="0"/>
                <a:hlinkClick r:id="rId7"/>
              </a:rPr>
              <a:t> </a:t>
            </a:r>
            <a:r>
              <a:rPr lang="en-GB" sz="1350" b="1" dirty="0" err="1">
                <a:solidFill>
                  <a:srgbClr val="0070C0"/>
                </a:solidFill>
                <a:latin typeface="Arial" panose="020B0604020202020204" pitchFamily="34" charset="0"/>
                <a:cs typeface="Arial" panose="020B0604020202020204" pitchFamily="34" charset="0"/>
                <a:hlinkClick r:id="rId7"/>
              </a:rPr>
              <a:t>empresas</a:t>
            </a:r>
            <a:r>
              <a:rPr lang="en-GB" sz="1350" b="1" dirty="0">
                <a:solidFill>
                  <a:srgbClr val="0070C0"/>
                </a:solidFill>
                <a:latin typeface="Arial" panose="020B0604020202020204" pitchFamily="34" charset="0"/>
                <a:cs typeface="Arial" panose="020B0604020202020204" pitchFamily="34" charset="0"/>
                <a:hlinkClick r:id="rId7"/>
              </a:rPr>
              <a:t> 2017</a:t>
            </a:r>
            <a:endParaRPr lang="en-GB" sz="1350" b="1" dirty="0">
              <a:solidFill>
                <a:srgbClr val="0070C0"/>
              </a:solidFill>
              <a:latin typeface="Arial" panose="020B0604020202020204" pitchFamily="34" charset="0"/>
              <a:cs typeface="Arial" panose="020B0604020202020204" pitchFamily="34" charset="0"/>
            </a:endParaRPr>
          </a:p>
          <a:p>
            <a:pPr marL="0" indent="0" eaLnBrk="0" fontAlgn="base" hangingPunct="0">
              <a:lnSpc>
                <a:spcPct val="150000"/>
              </a:lnSpc>
              <a:spcBef>
                <a:spcPct val="0"/>
              </a:spcBef>
              <a:spcAft>
                <a:spcPct val="0"/>
              </a:spcAft>
              <a:buClrTx/>
              <a:buSzTx/>
              <a:buNone/>
            </a:pPr>
            <a:r>
              <a:rPr lang="es-ES" altLang="es-ES" sz="1350" b="1" dirty="0">
                <a:solidFill>
                  <a:srgbClr val="0070C0"/>
                </a:solidFill>
                <a:latin typeface="Arial" panose="020B0604020202020204" pitchFamily="34" charset="0"/>
                <a:ea typeface="Times New Roman" panose="02020603050405020304" pitchFamily="18" charset="0"/>
                <a:cs typeface="Arial" panose="020B0604020202020204" pitchFamily="34" charset="0"/>
              </a:rPr>
              <a:t>  </a:t>
            </a:r>
          </a:p>
        </p:txBody>
      </p:sp>
      <p:sp>
        <p:nvSpPr>
          <p:cNvPr id="4" name="Título 3"/>
          <p:cNvSpPr>
            <a:spLocks noGrp="1"/>
          </p:cNvSpPr>
          <p:nvPr>
            <p:ph type="ctrTitle"/>
          </p:nvPr>
        </p:nvSpPr>
        <p:spPr>
          <a:xfrm>
            <a:off x="827584" y="1973902"/>
            <a:ext cx="7488831" cy="259431"/>
          </a:xfrm>
        </p:spPr>
        <p:txBody>
          <a:bodyPr>
            <a:normAutofit fontScale="90000"/>
          </a:bodyPr>
          <a:lstStyle/>
          <a:p>
            <a:r>
              <a:rPr lang="en-US" dirty="0" smtClean="0"/>
              <a:t>More info on company training:</a:t>
            </a:r>
            <a:endParaRPr lang="en-US" dirty="0"/>
          </a:p>
        </p:txBody>
      </p:sp>
      <p:sp>
        <p:nvSpPr>
          <p:cNvPr id="2" name="Rectángulo 1"/>
          <p:cNvSpPr/>
          <p:nvPr/>
        </p:nvSpPr>
        <p:spPr>
          <a:xfrm>
            <a:off x="568064" y="5739591"/>
            <a:ext cx="7957140" cy="715581"/>
          </a:xfrm>
          <a:prstGeom prst="rect">
            <a:avLst/>
          </a:prstGeom>
        </p:spPr>
        <p:txBody>
          <a:bodyPr wrap="square">
            <a:spAutoFit/>
          </a:bodyPr>
          <a:lstStyle/>
          <a:p>
            <a:pPr eaLnBrk="0" fontAlgn="base" hangingPunct="0">
              <a:lnSpc>
                <a:spcPct val="150000"/>
              </a:lnSpc>
              <a:spcBef>
                <a:spcPct val="0"/>
              </a:spcBef>
              <a:spcAft>
                <a:spcPct val="0"/>
              </a:spcAft>
            </a:pPr>
            <a:r>
              <a:rPr lang="es-ES" altLang="es-ES" sz="1350" b="1" dirty="0">
                <a:solidFill>
                  <a:srgbClr val="0070C0"/>
                </a:solidFill>
                <a:latin typeface="Arial" panose="020B0604020202020204" pitchFamily="34" charset="0"/>
                <a:ea typeface="Times New Roman" panose="02020603050405020304" pitchFamily="18" charset="0"/>
                <a:cs typeface="Arial" panose="020B0604020202020204" pitchFamily="34" charset="0"/>
                <a:hlinkClick r:id="rId8"/>
              </a:rPr>
              <a:t>www.refernet.es</a:t>
            </a:r>
            <a:r>
              <a:rPr lang="es-ES" altLang="es-ES" sz="1350" b="1" dirty="0">
                <a:solidFill>
                  <a:srgbClr val="0070C0"/>
                </a:solidFill>
                <a:latin typeface="Arial" panose="020B0604020202020204" pitchFamily="34" charset="0"/>
                <a:ea typeface="Times New Roman" panose="02020603050405020304" pitchFamily="18" charset="0"/>
                <a:cs typeface="Arial" panose="020B0604020202020204" pitchFamily="34" charset="0"/>
              </a:rPr>
              <a:t>		</a:t>
            </a:r>
            <a:r>
              <a:rPr lang="es-ES" altLang="es-ES" sz="1350" b="1" dirty="0">
                <a:solidFill>
                  <a:srgbClr val="0070C0"/>
                </a:solidFill>
                <a:latin typeface="Arial" panose="020B0604020202020204" pitchFamily="34" charset="0"/>
                <a:ea typeface="Times New Roman" panose="02020603050405020304" pitchFamily="18" charset="0"/>
                <a:cs typeface="Arial" panose="020B0604020202020204" pitchFamily="34" charset="0"/>
                <a:hlinkClick r:id="rId9"/>
              </a:rPr>
              <a:t>refernet@fundae.es</a:t>
            </a:r>
            <a:r>
              <a:rPr lang="es-ES" altLang="es-ES" sz="1350" b="1" dirty="0">
                <a:solidFill>
                  <a:srgbClr val="0070C0"/>
                </a:solidFill>
                <a:latin typeface="Arial" panose="020B0604020202020204" pitchFamily="34" charset="0"/>
                <a:ea typeface="Times New Roman" panose="02020603050405020304" pitchFamily="18" charset="0"/>
                <a:cs typeface="Arial" panose="020B0604020202020204" pitchFamily="34" charset="0"/>
              </a:rPr>
              <a:t>			</a:t>
            </a:r>
            <a:r>
              <a:rPr lang="en-GB" altLang="es-ES" sz="1350" b="1" dirty="0">
                <a:solidFill>
                  <a:srgbClr val="0070C0"/>
                </a:solidFill>
                <a:latin typeface="Arial" panose="020B0604020202020204" pitchFamily="34" charset="0"/>
                <a:ea typeface="Times New Roman" panose="02020603050405020304" pitchFamily="18" charset="0"/>
                <a:cs typeface="Arial" panose="020B0604020202020204" pitchFamily="34" charset="0"/>
                <a:hlinkClick r:id="rId10"/>
              </a:rPr>
              <a:t>www.fundae.es</a:t>
            </a:r>
            <a:r>
              <a:rPr lang="en-GB" altLang="es-ES" sz="1350" b="1" dirty="0">
                <a:solidFill>
                  <a:srgbClr val="0070C0"/>
                </a:solidFill>
                <a:latin typeface="Arial" panose="020B0604020202020204" pitchFamily="34" charset="0"/>
                <a:ea typeface="Times New Roman" panose="02020603050405020304" pitchFamily="18" charset="0"/>
                <a:cs typeface="Arial" panose="020B0604020202020204" pitchFamily="34" charset="0"/>
              </a:rPr>
              <a:t> </a:t>
            </a:r>
          </a:p>
          <a:p>
            <a:pPr lvl="0" eaLnBrk="0" fontAlgn="base" hangingPunct="0">
              <a:lnSpc>
                <a:spcPct val="150000"/>
              </a:lnSpc>
              <a:spcBef>
                <a:spcPct val="0"/>
              </a:spcBef>
              <a:spcAft>
                <a:spcPct val="0"/>
              </a:spcAft>
            </a:pPr>
            <a:endParaRPr lang="es-ES" altLang="es-ES" sz="1350" b="1" dirty="0">
              <a:solidFill>
                <a:srgbClr val="0070C0"/>
              </a:solidFill>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9513785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D88BA15EBBF4DA419CC9B2C7151A9291" ma:contentTypeVersion="" ma:contentTypeDescription="Crear nuevo documento." ma:contentTypeScope="" ma:versionID="ce17ad7da2bf8673e08c7b7bc259ec6c">
  <xsd:schema xmlns:xsd="http://www.w3.org/2001/XMLSchema" xmlns:xs="http://www.w3.org/2001/XMLSchema" xmlns:p="http://schemas.microsoft.com/office/2006/metadata/properties" targetNamespace="http://schemas.microsoft.com/office/2006/metadata/properties" ma:root="true" ma:fieldsID="6d518dc37712e103796468a88a7c5b36">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4725B8-DC80-40B1-9D63-F4270F4092CA}">
  <ds:schemaRefs>
    <ds:schemaRef ds:uri="http://purl.org/dc/terms/"/>
    <ds:schemaRef ds:uri="http://purl.org/dc/dcmitype/"/>
    <ds:schemaRef ds:uri="http://schemas.microsoft.com/office/2006/documentManagement/types"/>
    <ds:schemaRef ds:uri="http://purl.org/dc/elements/1.1/"/>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7E9B039-63B6-4F48-B68B-7D5B7D123877}">
  <ds:schemaRefs>
    <ds:schemaRef ds:uri="http://schemas.microsoft.com/sharepoint/v3/contenttype/forms"/>
  </ds:schemaRefs>
</ds:datastoreItem>
</file>

<file path=customXml/itemProps3.xml><?xml version="1.0" encoding="utf-8"?>
<ds:datastoreItem xmlns:ds="http://schemas.openxmlformats.org/officeDocument/2006/customXml" ds:itemID="{82071314-965F-422F-A284-4708944FFC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1172</TotalTime>
  <Words>1370</Words>
  <Application>Microsoft Office PowerPoint</Application>
  <PresentationFormat>On-screen Show (4:3)</PresentationFormat>
  <Paragraphs>171</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Tema de Office</vt:lpstr>
      <vt:lpstr>Use of big data techniques  for skills anticipation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Methodology :: Pre-processing of data</vt:lpstr>
      <vt:lpstr>Methodology :: Analysis of themes and clustering</vt:lpstr>
      <vt:lpstr>Methodology :: Analysis of themes and clustering</vt:lpstr>
      <vt:lpstr>New Classification System</vt:lpstr>
      <vt:lpstr>New Classification System</vt:lpstr>
      <vt:lpstr>Sectoral significance of Classified Actions (CA)</vt:lpstr>
      <vt:lpstr>Classified Actions coverage versus Training Specialities</vt:lpstr>
      <vt:lpstr>Identify the training actions provided by companies which are the most innovative and / or with the greatest impact </vt:lpstr>
      <vt:lpstr>New Phase (currently working on it)</vt:lpstr>
      <vt:lpstr>CONCLUSIONS</vt:lpstr>
      <vt:lpstr>More info on company training: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Francisco Sanchez Osorio</dc:creator>
  <cp:lastModifiedBy>AZ</cp:lastModifiedBy>
  <cp:revision>102</cp:revision>
  <cp:lastPrinted>2018-11-15T06:42:41Z</cp:lastPrinted>
  <dcterms:created xsi:type="dcterms:W3CDTF">2018-11-13T08:28:47Z</dcterms:created>
  <dcterms:modified xsi:type="dcterms:W3CDTF">2018-11-19T11:02:44Z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0x010100D88BA15EBBF4DA419CC9B2C7151A9291</vt:lpwstr>
  </property>
</Properties>
</file>