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62" r:id="rId5"/>
    <p:sldId id="263" r:id="rId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A869B-706B-4517-9876-CF0611E1FEAF}" type="datetimeFigureOut">
              <a:rPr lang="sk-SK" smtClean="0"/>
              <a:t>24. 5. 2021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005BB-EBAC-4777-8553-50E28EDBFF7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9934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A869B-706B-4517-9876-CF0611E1FEAF}" type="datetimeFigureOut">
              <a:rPr lang="sk-SK" smtClean="0"/>
              <a:t>24. 5. 2021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005BB-EBAC-4777-8553-50E28EDBFF7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07847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A869B-706B-4517-9876-CF0611E1FEAF}" type="datetimeFigureOut">
              <a:rPr lang="sk-SK" smtClean="0"/>
              <a:t>24. 5. 2021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005BB-EBAC-4777-8553-50E28EDBFF7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49192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A869B-706B-4517-9876-CF0611E1FEAF}" type="datetimeFigureOut">
              <a:rPr lang="sk-SK" smtClean="0"/>
              <a:t>24. 5. 2021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005BB-EBAC-4777-8553-50E28EDBFF7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96693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A869B-706B-4517-9876-CF0611E1FEAF}" type="datetimeFigureOut">
              <a:rPr lang="sk-SK" smtClean="0"/>
              <a:t>24. 5. 2021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005BB-EBAC-4777-8553-50E28EDBFF7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23834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A869B-706B-4517-9876-CF0611E1FEAF}" type="datetimeFigureOut">
              <a:rPr lang="sk-SK" smtClean="0"/>
              <a:t>24. 5. 2021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005BB-EBAC-4777-8553-50E28EDBFF7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6354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A869B-706B-4517-9876-CF0611E1FEAF}" type="datetimeFigureOut">
              <a:rPr lang="sk-SK" smtClean="0"/>
              <a:t>24. 5. 2021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005BB-EBAC-4777-8553-50E28EDBFF7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2304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A869B-706B-4517-9876-CF0611E1FEAF}" type="datetimeFigureOut">
              <a:rPr lang="sk-SK" smtClean="0"/>
              <a:t>24. 5. 2021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005BB-EBAC-4777-8553-50E28EDBFF7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23735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A869B-706B-4517-9876-CF0611E1FEAF}" type="datetimeFigureOut">
              <a:rPr lang="sk-SK" smtClean="0"/>
              <a:t>24. 5. 2021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005BB-EBAC-4777-8553-50E28EDBFF7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06969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A869B-706B-4517-9876-CF0611E1FEAF}" type="datetimeFigureOut">
              <a:rPr lang="sk-SK" smtClean="0"/>
              <a:t>24. 5. 2021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005BB-EBAC-4777-8553-50E28EDBFF7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16426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A869B-706B-4517-9876-CF0611E1FEAF}" type="datetimeFigureOut">
              <a:rPr lang="sk-SK" smtClean="0"/>
              <a:t>24. 5. 2021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005BB-EBAC-4777-8553-50E28EDBFF7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3564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A869B-706B-4517-9876-CF0611E1FEAF}" type="datetimeFigureOut">
              <a:rPr lang="sk-SK" smtClean="0"/>
              <a:t>24. 5. 2021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05BB-EBAC-4777-8553-50E28EDBFF7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3158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859617" cy="1490208"/>
          </a:xfrm>
        </p:spPr>
        <p:txBody>
          <a:bodyPr>
            <a:normAutofit/>
          </a:bodyPr>
          <a:lstStyle/>
          <a:p>
            <a:r>
              <a:rPr lang="en-US" sz="2700" b="1" dirty="0" smtClean="0"/>
              <a:t>Governance</a:t>
            </a:r>
            <a:r>
              <a:rPr lang="en-US" sz="2700" b="1" dirty="0"/>
              <a:t>, autonomy of VET institutions in the light of pandemics </a:t>
            </a:r>
            <a:endParaRPr lang="sk-SK" sz="27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3999" y="2822211"/>
            <a:ext cx="9144000" cy="2429057"/>
          </a:xfrm>
        </p:spPr>
        <p:txBody>
          <a:bodyPr>
            <a:normAutofit/>
          </a:bodyPr>
          <a:lstStyle/>
          <a:p>
            <a:endParaRPr lang="sk-SK" dirty="0" smtClean="0"/>
          </a:p>
          <a:p>
            <a:r>
              <a:rPr lang="en-GB" b="1" dirty="0" smtClean="0"/>
              <a:t>Autonomy of schools: lessons learnt from Slovakia</a:t>
            </a:r>
            <a:endParaRPr lang="sk-SK" b="1" dirty="0" smtClean="0"/>
          </a:p>
          <a:p>
            <a:endParaRPr lang="sk-SK" b="1" dirty="0" smtClean="0"/>
          </a:p>
          <a:p>
            <a:endParaRPr lang="en-GB" b="1" dirty="0" smtClean="0"/>
          </a:p>
          <a:p>
            <a:r>
              <a:rPr lang="sk-SK" b="1" dirty="0" smtClean="0"/>
              <a:t>Juraj Vantuch </a:t>
            </a:r>
            <a:endParaRPr lang="sk-SK" b="1" dirty="0"/>
          </a:p>
        </p:txBody>
      </p:sp>
      <p:sp>
        <p:nvSpPr>
          <p:cNvPr id="4" name="Obdĺžnik 3"/>
          <p:cNvSpPr/>
          <p:nvPr/>
        </p:nvSpPr>
        <p:spPr>
          <a:xfrm>
            <a:off x="2207623" y="912722"/>
            <a:ext cx="88696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err="1">
                <a:latin typeface="+mj-lt"/>
              </a:rPr>
              <a:t>ReferNet</a:t>
            </a:r>
            <a:r>
              <a:rPr lang="en-GB" sz="3200" b="1" dirty="0">
                <a:latin typeface="+mj-lt"/>
              </a:rPr>
              <a:t> 2021 Partnership forum 26 May 2021 </a:t>
            </a:r>
            <a:br>
              <a:rPr lang="en-GB" sz="3200" b="1" dirty="0">
                <a:latin typeface="+mj-lt"/>
              </a:rPr>
            </a:br>
            <a:endParaRPr lang="sk-SK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6695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dirty="0" smtClean="0"/>
              <a:t> </a:t>
            </a:r>
            <a:r>
              <a:rPr lang="en-GB" sz="3200" b="1" dirty="0" err="1" smtClean="0"/>
              <a:t>ReferNet</a:t>
            </a:r>
            <a:r>
              <a:rPr lang="en-GB" sz="3200" b="1" dirty="0" smtClean="0"/>
              <a:t> 2021 Partnership forum 26 May 2021</a:t>
            </a:r>
            <a:r>
              <a:rPr lang="en-GB" sz="4000" b="1" dirty="0" smtClean="0"/>
              <a:t> </a:t>
            </a:r>
            <a:br>
              <a:rPr lang="en-GB" sz="4000" b="1" dirty="0" smtClean="0"/>
            </a:br>
            <a:r>
              <a:rPr lang="en-GB" sz="2400" b="1" dirty="0" smtClean="0"/>
              <a:t>Autonomy of schools: lessons learnt from Slovakia</a:t>
            </a:r>
            <a:endParaRPr lang="en-GB" sz="24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8200" y="151211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1400" dirty="0" smtClean="0"/>
          </a:p>
          <a:p>
            <a:pPr marL="0" indent="0" algn="ctr">
              <a:buNone/>
            </a:pPr>
            <a:r>
              <a:rPr lang="en-GB" b="1" dirty="0" smtClean="0"/>
              <a:t>High level of autonomy of VET schools with powerful directors</a:t>
            </a:r>
            <a:r>
              <a:rPr lang="sk-SK" b="1" dirty="0" smtClean="0"/>
              <a:t/>
            </a:r>
            <a:br>
              <a:rPr lang="sk-SK" b="1" dirty="0" smtClean="0"/>
            </a:br>
            <a:endParaRPr lang="en-GB" sz="1600" b="1" dirty="0" smtClean="0"/>
          </a:p>
          <a:p>
            <a:pPr lvl="1"/>
            <a:r>
              <a:rPr lang="en-GB" dirty="0" smtClean="0"/>
              <a:t>All VET schools are legal entities</a:t>
            </a:r>
          </a:p>
          <a:p>
            <a:pPr lvl="1"/>
            <a:r>
              <a:rPr lang="en-GB" dirty="0" smtClean="0"/>
              <a:t>Pedagogical, financial and economic management </a:t>
            </a:r>
          </a:p>
          <a:p>
            <a:pPr lvl="1"/>
            <a:r>
              <a:rPr lang="en-GB" dirty="0" smtClean="0"/>
              <a:t>Directors hire and fire staff</a:t>
            </a:r>
          </a:p>
          <a:p>
            <a:pPr lvl="1"/>
            <a:r>
              <a:rPr lang="en-GB" dirty="0" smtClean="0"/>
              <a:t>Partial curricula autonomy (state/school educational programmes</a:t>
            </a:r>
            <a:r>
              <a:rPr lang="sk-SK" dirty="0" smtClean="0"/>
              <a:t> ← </a:t>
            </a:r>
            <a:r>
              <a:rPr lang="sk-SK" dirty="0" err="1" smtClean="0"/>
              <a:t>Empl</a:t>
            </a:r>
            <a:r>
              <a:rPr lang="sk-SK" dirty="0" smtClean="0"/>
              <a:t>.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Full autonomy in methodology of teaching/learning</a:t>
            </a:r>
          </a:p>
          <a:p>
            <a:pPr lvl="1"/>
            <a:r>
              <a:rPr lang="en-GB" dirty="0" smtClean="0"/>
              <a:t>Partial autonomy in admission procedures</a:t>
            </a:r>
            <a:endParaRPr lang="sk-SK" dirty="0" smtClean="0"/>
          </a:p>
          <a:p>
            <a:pPr lvl="1"/>
            <a:r>
              <a:rPr lang="en-GB" dirty="0" smtClean="0"/>
              <a:t>Partial autonomy in school-leaving examination organisation</a:t>
            </a:r>
          </a:p>
          <a:p>
            <a:pPr lvl="1"/>
            <a:r>
              <a:rPr lang="en-GB" dirty="0" smtClean="0"/>
              <a:t>Directors provide for the first level state administration</a:t>
            </a:r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7755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dirty="0" smtClean="0"/>
              <a:t> </a:t>
            </a:r>
            <a:r>
              <a:rPr lang="en-GB" sz="3200" b="1" dirty="0" err="1" smtClean="0"/>
              <a:t>ReferNet</a:t>
            </a:r>
            <a:r>
              <a:rPr lang="en-GB" sz="3200" b="1" dirty="0" smtClean="0"/>
              <a:t> 2021 Partnership forum 26 May 2021 </a:t>
            </a:r>
            <a:br>
              <a:rPr lang="en-GB" sz="3200" b="1" dirty="0" smtClean="0"/>
            </a:br>
            <a:r>
              <a:rPr lang="en-GB" sz="2400" b="1" dirty="0" smtClean="0"/>
              <a:t>Autonomy of schools: lessons learnt from Slovakia</a:t>
            </a:r>
            <a:endParaRPr lang="en-GB" sz="24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8200" y="1525179"/>
            <a:ext cx="10515600" cy="46811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800" dirty="0" smtClean="0"/>
          </a:p>
          <a:p>
            <a:pPr marL="0" indent="0" algn="ctr">
              <a:buNone/>
            </a:pPr>
            <a:r>
              <a:rPr lang="en-GB" b="1" dirty="0" smtClean="0"/>
              <a:t>COVID-19 pandemic – state of emergency legislation (24.03.2020)</a:t>
            </a:r>
          </a:p>
          <a:p>
            <a:pPr marL="0" indent="0">
              <a:buNone/>
            </a:pPr>
            <a:endParaRPr lang="en-GB" sz="200" dirty="0" smtClean="0"/>
          </a:p>
          <a:p>
            <a:pPr marL="0" indent="0">
              <a:buNone/>
            </a:pPr>
            <a:r>
              <a:rPr lang="en-GB" dirty="0" smtClean="0"/>
              <a:t>Education minister - newly acquired responsibilities</a:t>
            </a:r>
          </a:p>
          <a:p>
            <a:pPr lvl="1"/>
            <a:r>
              <a:rPr lang="en-GB" dirty="0" smtClean="0"/>
              <a:t>Closing schools - the EU OECD countries longest period in 2020</a:t>
            </a:r>
          </a:p>
          <a:p>
            <a:pPr lvl="1"/>
            <a:r>
              <a:rPr lang="en-GB" dirty="0" smtClean="0"/>
              <a:t>Changing organisation of school life</a:t>
            </a:r>
          </a:p>
          <a:p>
            <a:pPr lvl="2"/>
            <a:r>
              <a:rPr lang="en-GB" sz="2400" dirty="0" smtClean="0"/>
              <a:t>Admission procedures - administrative formula-based in 2020</a:t>
            </a:r>
          </a:p>
          <a:p>
            <a:pPr lvl="2"/>
            <a:r>
              <a:rPr lang="en-GB" sz="2400" dirty="0" smtClean="0"/>
              <a:t>School</a:t>
            </a:r>
            <a:r>
              <a:rPr lang="sk-SK" sz="2400" dirty="0" smtClean="0"/>
              <a:t>-</a:t>
            </a:r>
            <a:r>
              <a:rPr lang="en-GB" sz="2400" dirty="0" smtClean="0"/>
              <a:t>leaving examinations - abolished (based on ongoing marking)</a:t>
            </a:r>
          </a:p>
          <a:p>
            <a:pPr lvl="2"/>
            <a:r>
              <a:rPr lang="en-GB" sz="2400" dirty="0" smtClean="0"/>
              <a:t>Classification/assessment of learners’ performance (avoid excessive marking)</a:t>
            </a:r>
          </a:p>
          <a:p>
            <a:pPr lvl="2"/>
            <a:r>
              <a:rPr lang="en-GB" sz="2400" dirty="0" smtClean="0"/>
              <a:t>Cancelling national testing (2020 and 2021 external testing as a part of school-leaving examination)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9461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100" dirty="0"/>
              <a:t/>
            </a:r>
            <a:br>
              <a:rPr lang="sk-SK" sz="100" dirty="0"/>
            </a:br>
            <a:r>
              <a:rPr lang="sk-SK" dirty="0"/>
              <a:t> </a:t>
            </a:r>
            <a:r>
              <a:rPr lang="en-GB" sz="3200" b="1" dirty="0" err="1" smtClean="0"/>
              <a:t>ReferNet</a:t>
            </a:r>
            <a:r>
              <a:rPr lang="en-GB" sz="3200" b="1" dirty="0" smtClean="0"/>
              <a:t> 2021 Partnership forum 26 May 2021 </a:t>
            </a:r>
            <a:br>
              <a:rPr lang="en-GB" sz="3200" b="1" dirty="0" smtClean="0"/>
            </a:br>
            <a:r>
              <a:rPr lang="en-GB" sz="2700" b="1" dirty="0" smtClean="0"/>
              <a:t>Autonomy of schools: lessons learnt from Slovakia</a:t>
            </a:r>
            <a:endParaRPr lang="en-GB" sz="27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98500" y="1825624"/>
            <a:ext cx="11137900" cy="503237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3000" b="1" dirty="0" smtClean="0"/>
              <a:t>COVID-19 pandemic challenges</a:t>
            </a:r>
          </a:p>
          <a:p>
            <a:pPr marL="0" indent="0">
              <a:buNone/>
            </a:pPr>
            <a:endParaRPr lang="en-GB" sz="100" dirty="0" smtClean="0"/>
          </a:p>
          <a:p>
            <a:pPr marL="0" indent="0">
              <a:buNone/>
            </a:pPr>
            <a:r>
              <a:rPr lang="en-GB" sz="2600" dirty="0" smtClean="0"/>
              <a:t>Central regulations insufficiently sensitive </a:t>
            </a:r>
          </a:p>
          <a:p>
            <a:pPr marL="3856038" lvl="1"/>
            <a:r>
              <a:rPr lang="en-GB" dirty="0" smtClean="0"/>
              <a:t>to VET compared to general education</a:t>
            </a:r>
          </a:p>
          <a:p>
            <a:pPr marL="3856038" lvl="1"/>
            <a:r>
              <a:rPr lang="en-GB" dirty="0" smtClean="0"/>
              <a:t>regional/local differences ← directors facing mistrust?</a:t>
            </a:r>
          </a:p>
          <a:p>
            <a:pPr marL="36513" lvl="2" indent="0">
              <a:buNone/>
            </a:pPr>
            <a:r>
              <a:rPr lang="en-GB" sz="2400" dirty="0" smtClean="0"/>
              <a:t>Abolishing school-leaving examinations questions trust in qualifications</a:t>
            </a:r>
          </a:p>
          <a:p>
            <a:pPr marL="885825" lvl="2" indent="-342900"/>
            <a:r>
              <a:rPr lang="en-GB" sz="2400" dirty="0" smtClean="0"/>
              <a:t>2020 and 2021 graduates less</a:t>
            </a:r>
            <a:r>
              <a:rPr lang="sk-SK" sz="2400" dirty="0" smtClean="0"/>
              <a:t>-</a:t>
            </a:r>
            <a:r>
              <a:rPr lang="en-GB" sz="2400" dirty="0" smtClean="0"/>
              <a:t>skilled?</a:t>
            </a:r>
          </a:p>
          <a:p>
            <a:pPr marL="885825" lvl="2" indent="-342900"/>
            <a:r>
              <a:rPr lang="en-GB" sz="2400" dirty="0" smtClean="0"/>
              <a:t>Dual VET and work-based learning less attractive?</a:t>
            </a:r>
          </a:p>
          <a:p>
            <a:pPr marL="885825" lvl="2" indent="-342900"/>
            <a:r>
              <a:rPr lang="en-GB" sz="2400" dirty="0" smtClean="0"/>
              <a:t>Classification/assessment/national testing ← mistrust in pedagogy?</a:t>
            </a:r>
            <a:endParaRPr lang="en-GB" sz="1800" dirty="0" smtClean="0"/>
          </a:p>
          <a:p>
            <a:pPr marL="0" lvl="2" indent="0">
              <a:buNone/>
            </a:pPr>
            <a:r>
              <a:rPr lang="en-GB" sz="2400" dirty="0" smtClean="0"/>
              <a:t>Open questions induced </a:t>
            </a:r>
          </a:p>
          <a:p>
            <a:pPr marL="800100" lvl="3" indent="-342900"/>
            <a:r>
              <a:rPr lang="en-GB" sz="2400" dirty="0" smtClean="0"/>
              <a:t>Staff recruitment - need for </a:t>
            </a:r>
            <a:r>
              <a:rPr lang="en-US" sz="2400" dirty="0" smtClean="0"/>
              <a:t>‘</a:t>
            </a:r>
            <a:r>
              <a:rPr lang="en-GB" sz="2400" dirty="0" smtClean="0"/>
              <a:t>flying’ staff (not school-based only)</a:t>
            </a:r>
          </a:p>
          <a:p>
            <a:pPr marL="800100" lvl="3" indent="-342900"/>
            <a:r>
              <a:rPr lang="en-GB" sz="2400" dirty="0" smtClean="0"/>
              <a:t>Stronger central support in supply of short digital class/learning ready materials</a:t>
            </a:r>
          </a:p>
          <a:p>
            <a:pPr marL="3086100" lvl="8" indent="-342900"/>
            <a:r>
              <a:rPr lang="en-GB" sz="2400" dirty="0" smtClean="0"/>
              <a:t>Better structured user</a:t>
            </a:r>
            <a:r>
              <a:rPr lang="sk-SK" sz="2400" dirty="0" smtClean="0"/>
              <a:t>-</a:t>
            </a:r>
            <a:r>
              <a:rPr lang="en-GB" sz="2400" dirty="0" smtClean="0"/>
              <a:t>friendly repositories</a:t>
            </a:r>
          </a:p>
          <a:p>
            <a:pPr marL="3086100" lvl="8" indent="-342900"/>
            <a:r>
              <a:rPr lang="en-GB" sz="2400" dirty="0" smtClean="0"/>
              <a:t>Tutorials and simulators in VET more pronounced</a:t>
            </a:r>
          </a:p>
        </p:txBody>
      </p:sp>
    </p:spTree>
    <p:extLst>
      <p:ext uri="{BB962C8B-B14F-4D97-AF65-F5344CB8AC3E}">
        <p14:creationId xmlns:p14="http://schemas.microsoft.com/office/powerpoint/2010/main" val="1892821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965635" cy="1196767"/>
          </a:xfrm>
        </p:spPr>
        <p:txBody>
          <a:bodyPr>
            <a:normAutofit/>
          </a:bodyPr>
          <a:lstStyle/>
          <a:p>
            <a:r>
              <a:rPr lang="en-US" sz="2700" b="1" dirty="0" smtClean="0"/>
              <a:t>Governance</a:t>
            </a:r>
            <a:r>
              <a:rPr lang="en-US" sz="2700" b="1" dirty="0"/>
              <a:t>, autonomy of VET institutions in the light of pandemics </a:t>
            </a:r>
            <a:endParaRPr lang="sk-SK" sz="27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3999" y="3032193"/>
            <a:ext cx="9144000" cy="2865023"/>
          </a:xfrm>
        </p:spPr>
        <p:txBody>
          <a:bodyPr>
            <a:normAutofit/>
          </a:bodyPr>
          <a:lstStyle/>
          <a:p>
            <a:r>
              <a:rPr lang="en-GB" b="1" dirty="0" smtClean="0"/>
              <a:t>Autonomy of schools: lessons learnt from Slovakia</a:t>
            </a:r>
          </a:p>
          <a:p>
            <a:endParaRPr lang="sk-SK" dirty="0" smtClean="0"/>
          </a:p>
          <a:p>
            <a:r>
              <a:rPr lang="sk-SK" sz="4800" dirty="0" err="1" smtClean="0"/>
              <a:t>Thank</a:t>
            </a:r>
            <a:r>
              <a:rPr lang="sk-SK" sz="4800" dirty="0" smtClean="0"/>
              <a:t> </a:t>
            </a:r>
            <a:r>
              <a:rPr lang="sk-SK" sz="4800" dirty="0" err="1" smtClean="0"/>
              <a:t>you</a:t>
            </a:r>
            <a:endParaRPr lang="sk-SK" sz="4800" dirty="0" smtClean="0"/>
          </a:p>
          <a:p>
            <a:endParaRPr lang="sk-SK" dirty="0"/>
          </a:p>
          <a:p>
            <a:r>
              <a:rPr lang="sk-SK" dirty="0"/>
              <a:t>v</a:t>
            </a:r>
            <a:r>
              <a:rPr lang="sk-SK" dirty="0" smtClean="0"/>
              <a:t>antuch2011@gmail.com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1293223" y="619427"/>
            <a:ext cx="99147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200" b="1" dirty="0" err="1">
                <a:solidFill>
                  <a:prstClr val="black"/>
                </a:solidFill>
                <a:latin typeface="Calibri Light" panose="020F0302020204030204"/>
              </a:rPr>
              <a:t>ReferNet</a:t>
            </a:r>
            <a:r>
              <a:rPr lang="en-GB" sz="3200" b="1" dirty="0">
                <a:solidFill>
                  <a:prstClr val="black"/>
                </a:solidFill>
                <a:latin typeface="Calibri Light" panose="020F0302020204030204"/>
              </a:rPr>
              <a:t> 2021 Partnership forum 26 May 2021 </a:t>
            </a:r>
            <a:br>
              <a:rPr lang="en-GB" sz="3200" b="1" dirty="0">
                <a:solidFill>
                  <a:prstClr val="black"/>
                </a:solidFill>
                <a:latin typeface="Calibri Light" panose="020F0302020204030204"/>
              </a:rPr>
            </a:br>
            <a:endParaRPr lang="sk-SK" sz="3200" dirty="0">
              <a:solidFill>
                <a:prstClr val="black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82115599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343</Words>
  <Application>Microsoft Office PowerPoint</Application>
  <PresentationFormat>Širokouhlá</PresentationFormat>
  <Paragraphs>51</Paragraphs>
  <Slides>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Motív Office</vt:lpstr>
      <vt:lpstr>Governance, autonomy of VET institutions in the light of pandemics </vt:lpstr>
      <vt:lpstr> ReferNet 2021 Partnership forum 26 May 2021  Autonomy of schools: lessons learnt from Slovakia</vt:lpstr>
      <vt:lpstr> ReferNet 2021 Partnership forum 26 May 2021  Autonomy of schools: lessons learnt from Slovakia</vt:lpstr>
      <vt:lpstr>  ReferNet 2021 Partnership forum 26 May 2021  Autonomy of schools: lessons learnt from Slovakia</vt:lpstr>
      <vt:lpstr>Governance, autonomy of VET institutions in the light of pandemics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Governance, autonomy of VET institutions in the light of pandemics</dc:title>
  <dc:creator>User</dc:creator>
  <cp:lastModifiedBy>User</cp:lastModifiedBy>
  <cp:revision>13</cp:revision>
  <dcterms:created xsi:type="dcterms:W3CDTF">2021-05-24T10:57:09Z</dcterms:created>
  <dcterms:modified xsi:type="dcterms:W3CDTF">2021-05-24T21:45:00Z</dcterms:modified>
</cp:coreProperties>
</file>