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341" r:id="rId5"/>
    <p:sldId id="334" r:id="rId6"/>
    <p:sldId id="342" r:id="rId7"/>
    <p:sldId id="323" r:id="rId8"/>
    <p:sldId id="346" r:id="rId9"/>
    <p:sldId id="347" r:id="rId10"/>
    <p:sldId id="350" r:id="rId11"/>
    <p:sldId id="348" r:id="rId12"/>
    <p:sldId id="351" r:id="rId13"/>
    <p:sldId id="349" r:id="rId14"/>
  </p:sldIdLst>
  <p:sldSz cx="9144000" cy="6858000" type="screen4x3"/>
  <p:notesSz cx="7086600" cy="102235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336">
          <p15:clr>
            <a:srgbClr val="A4A3A4"/>
          </p15:clr>
        </p15:guide>
        <p15:guide id="4" pos="5328">
          <p15:clr>
            <a:srgbClr val="A4A3A4"/>
          </p15:clr>
        </p15:guide>
        <p15:guide id="5" pos="38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0">
          <p15:clr>
            <a:srgbClr val="A4A3A4"/>
          </p15:clr>
        </p15:guide>
        <p15:guide id="2" pos="223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am Brown" initials="AB" lastIdx="5" clrIdx="0">
    <p:extLst/>
  </p:cmAuthor>
  <p:cmAuthor id="2" name="Mory Clark" initials="MC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D9F4"/>
    <a:srgbClr val="5331B1"/>
    <a:srgbClr val="369729"/>
    <a:srgbClr val="E6E6E6"/>
    <a:srgbClr val="006398"/>
    <a:srgbClr val="0B1F2C"/>
    <a:srgbClr val="009FE3"/>
    <a:srgbClr val="003966"/>
    <a:srgbClr val="ACD5FA"/>
    <a:srgbClr val="00D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434" autoAdjust="0"/>
  </p:normalViewPr>
  <p:slideViewPr>
    <p:cSldViewPr>
      <p:cViewPr varScale="1">
        <p:scale>
          <a:sx n="88" d="100"/>
          <a:sy n="88" d="100"/>
        </p:scale>
        <p:origin x="1104" y="67"/>
      </p:cViewPr>
      <p:guideLst>
        <p:guide orient="horz" pos="2160"/>
        <p:guide pos="2880"/>
        <p:guide orient="horz" pos="336"/>
        <p:guide pos="5328"/>
        <p:guide pos="38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9192"/>
    </p:cViewPr>
  </p:sorterViewPr>
  <p:notesViewPr>
    <p:cSldViewPr snapToObjects="1" showGuides="1">
      <p:cViewPr varScale="1">
        <p:scale>
          <a:sx n="124" d="100"/>
          <a:sy n="124" d="100"/>
        </p:scale>
        <p:origin x="-4032" y="-120"/>
      </p:cViewPr>
      <p:guideLst>
        <p:guide orient="horz" pos="3220"/>
        <p:guide pos="22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sz="90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■ </a:t>
            </a:r>
            <a:r>
              <a:rPr lang="de-DE" sz="9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Segoe UI Black" panose="020B0A02040204020203" pitchFamily="34" charset="0"/>
                <a:cs typeface="Segoe UI Black" panose="020B0A02040204020203" pitchFamily="34" charset="0"/>
              </a:rPr>
              <a:t>Employment</a:t>
            </a:r>
            <a:r>
              <a:rPr lang="de-DE" sz="900" baseline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Segoe UI Black" panose="020B0A02040204020203" pitchFamily="34" charset="0"/>
                <a:cs typeface="Segoe UI Black" panose="020B0A02040204020203" pitchFamily="34" charset="0"/>
              </a:rPr>
              <a:t> share health and social work</a:t>
            </a:r>
            <a:endParaRPr lang="de-DE" sz="900">
              <a:solidFill>
                <a:schemeClr val="tx2">
                  <a:lumMod val="60000"/>
                  <a:lumOff val="40000"/>
                </a:schemeClr>
              </a:solidFill>
            </a:endParaRPr>
          </a:p>
        </c:rich>
      </c:tx>
      <c:layout>
        <c:manualLayout>
          <c:xMode val="edge"/>
          <c:yMode val="edge"/>
          <c:x val="1.8506780402449699E-2"/>
          <c:y val="1.8962957653998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6731758530183699"/>
          <c:y val="6.9908175237139603E-2"/>
          <c:w val="0.78052274715660497"/>
          <c:h val="0.87510335371851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chemeClr val="accent1">
                  <a:alpha val="0"/>
                </a:schemeClr>
              </a:solidFill>
            </a:ln>
            <a:effectLst/>
          </c:spPr>
          <c:invertIfNegative val="0"/>
          <c:dPt>
            <c:idx val="34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  <a:ln>
                <a:solidFill>
                  <a:schemeClr val="accent1">
                    <a:alpha val="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116-4AEA-9AE2-C7C33CE00223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Figures!$AH$3:$AH$37</c:f>
              <c:strCache>
                <c:ptCount val="35"/>
                <c:pt idx="0">
                  <c:v>TR</c:v>
                </c:pt>
                <c:pt idx="1">
                  <c:v>RO</c:v>
                </c:pt>
                <c:pt idx="2">
                  <c:v>CY</c:v>
                </c:pt>
                <c:pt idx="3">
                  <c:v>BG</c:v>
                </c:pt>
                <c:pt idx="4">
                  <c:v>PL</c:v>
                </c:pt>
                <c:pt idx="5">
                  <c:v>LV</c:v>
                </c:pt>
                <c:pt idx="6">
                  <c:v>SK</c:v>
                </c:pt>
                <c:pt idx="7">
                  <c:v>GR</c:v>
                </c:pt>
                <c:pt idx="8">
                  <c:v>EE</c:v>
                </c:pt>
                <c:pt idx="9">
                  <c:v>CZ</c:v>
                </c:pt>
                <c:pt idx="10">
                  <c:v>MK</c:v>
                </c:pt>
                <c:pt idx="11">
                  <c:v>SI</c:v>
                </c:pt>
                <c:pt idx="12">
                  <c:v>LT</c:v>
                </c:pt>
                <c:pt idx="13">
                  <c:v>HU</c:v>
                </c:pt>
                <c:pt idx="14">
                  <c:v>IT</c:v>
                </c:pt>
                <c:pt idx="15">
                  <c:v>HR</c:v>
                </c:pt>
                <c:pt idx="16">
                  <c:v>ES</c:v>
                </c:pt>
                <c:pt idx="17">
                  <c:v>MT</c:v>
                </c:pt>
                <c:pt idx="18">
                  <c:v>PT</c:v>
                </c:pt>
                <c:pt idx="19">
                  <c:v>LU</c:v>
                </c:pt>
                <c:pt idx="20">
                  <c:v>AT</c:v>
                </c:pt>
                <c:pt idx="21">
                  <c:v>DE</c:v>
                </c:pt>
                <c:pt idx="22">
                  <c:v>GB</c:v>
                </c:pt>
                <c:pt idx="23">
                  <c:v>BE</c:v>
                </c:pt>
                <c:pt idx="24">
                  <c:v>IE</c:v>
                </c:pt>
                <c:pt idx="25">
                  <c:v>CH</c:v>
                </c:pt>
                <c:pt idx="26">
                  <c:v>IS</c:v>
                </c:pt>
                <c:pt idx="27">
                  <c:v>FR</c:v>
                </c:pt>
                <c:pt idx="28">
                  <c:v>FI</c:v>
                </c:pt>
                <c:pt idx="29">
                  <c:v>NL</c:v>
                </c:pt>
                <c:pt idx="30">
                  <c:v>DK</c:v>
                </c:pt>
                <c:pt idx="31">
                  <c:v>SE</c:v>
                </c:pt>
                <c:pt idx="32">
                  <c:v>NO</c:v>
                </c:pt>
                <c:pt idx="34">
                  <c:v>33 countries</c:v>
                </c:pt>
              </c:strCache>
            </c:strRef>
          </c:cat>
          <c:val>
            <c:numRef>
              <c:f>Figures!$AG$3:$AG$37</c:f>
              <c:numCache>
                <c:formatCode>0%</c:formatCode>
                <c:ptCount val="35"/>
                <c:pt idx="0">
                  <c:v>2.2917848630991298E-2</c:v>
                </c:pt>
                <c:pt idx="1">
                  <c:v>4.1353091224633098E-2</c:v>
                </c:pt>
                <c:pt idx="2">
                  <c:v>4.2420481236792699E-2</c:v>
                </c:pt>
                <c:pt idx="3">
                  <c:v>4.6760391379048E-2</c:v>
                </c:pt>
                <c:pt idx="4">
                  <c:v>4.7142693303542697E-2</c:v>
                </c:pt>
                <c:pt idx="5">
                  <c:v>5.6143580303727403E-2</c:v>
                </c:pt>
                <c:pt idx="6">
                  <c:v>5.6262982028357299E-2</c:v>
                </c:pt>
                <c:pt idx="7">
                  <c:v>5.6575765780064E-2</c:v>
                </c:pt>
                <c:pt idx="8">
                  <c:v>5.8470998429336798E-2</c:v>
                </c:pt>
                <c:pt idx="9">
                  <c:v>5.9571369531418998E-2</c:v>
                </c:pt>
                <c:pt idx="10">
                  <c:v>6.0091866285648499E-2</c:v>
                </c:pt>
                <c:pt idx="11">
                  <c:v>6.0872391353367902E-2</c:v>
                </c:pt>
                <c:pt idx="12">
                  <c:v>6.7397130695254506E-2</c:v>
                </c:pt>
                <c:pt idx="13">
                  <c:v>6.8465438237301404E-2</c:v>
                </c:pt>
                <c:pt idx="14">
                  <c:v>6.9291820574042304E-2</c:v>
                </c:pt>
                <c:pt idx="15">
                  <c:v>7.1229674834937307E-2</c:v>
                </c:pt>
                <c:pt idx="16">
                  <c:v>7.12305709987852E-2</c:v>
                </c:pt>
                <c:pt idx="17">
                  <c:v>7.5114115675738002E-2</c:v>
                </c:pt>
                <c:pt idx="18">
                  <c:v>7.6966795037858596E-2</c:v>
                </c:pt>
                <c:pt idx="19">
                  <c:v>9.5265187918861099E-2</c:v>
                </c:pt>
                <c:pt idx="20">
                  <c:v>0.103746264442773</c:v>
                </c:pt>
                <c:pt idx="21">
                  <c:v>0.10742519028632</c:v>
                </c:pt>
                <c:pt idx="22">
                  <c:v>0.12618279716794301</c:v>
                </c:pt>
                <c:pt idx="23">
                  <c:v>0.127536345117194</c:v>
                </c:pt>
                <c:pt idx="24">
                  <c:v>0.12879616937616301</c:v>
                </c:pt>
                <c:pt idx="25">
                  <c:v>0.13075673714039099</c:v>
                </c:pt>
                <c:pt idx="26">
                  <c:v>0.13322037367660999</c:v>
                </c:pt>
                <c:pt idx="27">
                  <c:v>0.139122405513463</c:v>
                </c:pt>
                <c:pt idx="28">
                  <c:v>0.15046044035556699</c:v>
                </c:pt>
                <c:pt idx="29">
                  <c:v>0.15876258107115401</c:v>
                </c:pt>
                <c:pt idx="30">
                  <c:v>0.17022117674265599</c:v>
                </c:pt>
                <c:pt idx="31">
                  <c:v>0.175110937487577</c:v>
                </c:pt>
                <c:pt idx="32">
                  <c:v>0.21239180692334</c:v>
                </c:pt>
                <c:pt idx="34">
                  <c:v>9.3160528822761296E-2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16-4AEA-9AE2-C7C33CE002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69996440"/>
        <c:axId val="-2123447096"/>
      </c:barChart>
      <c:catAx>
        <c:axId val="20699964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23447096"/>
        <c:crosses val="autoZero"/>
        <c:auto val="1"/>
        <c:lblAlgn val="ctr"/>
        <c:lblOffset val="100"/>
        <c:tickLblSkip val="1"/>
        <c:noMultiLvlLbl val="0"/>
      </c:catAx>
      <c:valAx>
        <c:axId val="-21234470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9996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defTabSz="989013">
              <a:spcBef>
                <a:spcPct val="50000"/>
              </a:spcBef>
              <a:defRPr sz="1300" b="1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6375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algn="r" defTabSz="989013">
              <a:spcBef>
                <a:spcPct val="50000"/>
              </a:spcBef>
              <a:defRPr sz="1300" b="1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2325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defTabSz="989013">
              <a:spcBef>
                <a:spcPct val="50000"/>
              </a:spcBef>
              <a:defRPr sz="1300" b="1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6375" y="9712325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algn="r" defTabSz="989013">
              <a:spcBef>
                <a:spcPct val="50000"/>
              </a:spcBef>
              <a:defRPr sz="1300" b="1"/>
            </a:lvl1pPr>
          </a:lstStyle>
          <a:p>
            <a:fld id="{3D1DDAEC-6218-46D0-BC53-40ECB89FA96C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227621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defTabSz="989013">
              <a:spcBef>
                <a:spcPct val="0"/>
              </a:spcBef>
              <a:defRPr sz="13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algn="r" defTabSz="989013">
              <a:spcBef>
                <a:spcPct val="0"/>
              </a:spcBef>
              <a:defRPr sz="13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7425" y="766763"/>
            <a:ext cx="5111750" cy="3833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856163"/>
            <a:ext cx="5670550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defTabSz="989013">
              <a:spcBef>
                <a:spcPct val="0"/>
              </a:spcBef>
              <a:defRPr sz="13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algn="r" defTabSz="989013">
              <a:defRPr sz="1300"/>
            </a:lvl1pPr>
          </a:lstStyle>
          <a:p>
            <a:fld id="{FCDF56AD-91CB-472B-BF6C-3F5DAFB7B37D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220727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E Background Pattern-1440px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113" name="Rectangle 41"/>
          <p:cNvSpPr>
            <a:spLocks noGrp="1" noChangeArrowheads="1"/>
          </p:cNvSpPr>
          <p:nvPr>
            <p:ph type="ctrTitle" sz="quarter"/>
          </p:nvPr>
        </p:nvSpPr>
        <p:spPr>
          <a:xfrm>
            <a:off x="609600" y="1230313"/>
            <a:ext cx="7772400" cy="1400175"/>
          </a:xfrm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142339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7924800" cy="4191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A5622E-406A-470B-B27B-F251394C1A10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450368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BEB14D-BC8E-4AEE-9B64-6402667F7955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240327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4478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3900" y="14478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227AF1-5256-49D3-9281-5E1501E5419A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134106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144780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" y="208756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44780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208756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1B806E-1138-4496-8DE5-539083D7DEEA}" type="slidenum">
              <a:rPr lang="en-GB" altLang="en-US"/>
              <a:pPr/>
              <a:t>‹#›</a:t>
            </a:fld>
            <a:endParaRPr lang="en-GB" alt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14523" y="232157"/>
            <a:ext cx="792480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8074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21969"/>
            <a:ext cx="2932113" cy="949631"/>
          </a:xfrm>
        </p:spPr>
        <p:txBody>
          <a:bodyPr anchor="t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381000"/>
            <a:ext cx="5111750" cy="57451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4E9098-4C66-4DAF-A14E-6DA1AD000107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91693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447800"/>
            <a:ext cx="3822576" cy="21252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3900" y="1447800"/>
            <a:ext cx="3782516" cy="21252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227AF1-5256-49D3-9281-5E1501E5419A}" type="slidenum">
              <a:rPr lang="en-GB" altLang="en-US"/>
              <a:pPr/>
              <a:t>‹#›</a:t>
            </a:fld>
            <a:endParaRPr lang="en-GB" alt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half" idx="11"/>
          </p:nvPr>
        </p:nvSpPr>
        <p:spPr>
          <a:xfrm>
            <a:off x="530520" y="3717032"/>
            <a:ext cx="3822576" cy="21252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2"/>
          </p:nvPr>
        </p:nvSpPr>
        <p:spPr>
          <a:xfrm>
            <a:off x="4533900" y="3697438"/>
            <a:ext cx="3822576" cy="21252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8971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399" y="1447800"/>
            <a:ext cx="7905923" cy="21252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227AF1-5256-49D3-9281-5E1501E5419A}" type="slidenum">
              <a:rPr lang="en-GB" altLang="en-US"/>
              <a:pPr/>
              <a:t>‹#›</a:t>
            </a:fld>
            <a:endParaRPr lang="en-GB" alt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half" idx="11"/>
          </p:nvPr>
        </p:nvSpPr>
        <p:spPr>
          <a:xfrm>
            <a:off x="530520" y="3717032"/>
            <a:ext cx="7908802" cy="21252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227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06900"/>
            <a:ext cx="7924800" cy="1362075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2906713"/>
            <a:ext cx="79248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21D2F8-2550-4B67-A9CA-CEFA90347666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734367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26925B-1243-40C5-BBFC-6A5569FD94AC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035149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5802AA-E503-4DA2-89AB-8FE478185423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2405385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72395D-E4B0-4E75-8F55-0B0B63ECB0D1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2077426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7638" y="304800"/>
            <a:ext cx="196215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1188" y="304800"/>
            <a:ext cx="5734050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04CB6F-343E-4312-AEA9-E3915A0F2D61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869368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514523" y="232157"/>
            <a:ext cx="7924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8" name="Rectangle 30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76400"/>
            <a:ext cx="7924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1059" name="Rectangle 3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09600" y="6172200"/>
            <a:ext cx="17668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/>
            </a:lvl1pPr>
          </a:lstStyle>
          <a:p>
            <a:fld id="{70D04F8C-C5C4-4019-8FD4-A4D10B5CCAAF}" type="slidenum">
              <a:rPr lang="en-GB" altLang="en-US"/>
              <a:pPr/>
              <a:t>‹#›</a:t>
            </a:fld>
            <a:endParaRPr lang="en-GB" altLang="en-US" dirty="0"/>
          </a:p>
        </p:txBody>
      </p:sp>
      <p:sp>
        <p:nvSpPr>
          <p:cNvPr id="1031" name="Line 43"/>
          <p:cNvSpPr>
            <a:spLocks noChangeShapeType="1"/>
          </p:cNvSpPr>
          <p:nvPr/>
        </p:nvSpPr>
        <p:spPr bwMode="auto">
          <a:xfrm>
            <a:off x="611188" y="1143000"/>
            <a:ext cx="7848600" cy="0"/>
          </a:xfrm>
          <a:prstGeom prst="line">
            <a:avLst/>
          </a:prstGeom>
          <a:noFill/>
          <a:ln w="22225" cap="flat" cmpd="sng" algn="ctr">
            <a:solidFill>
              <a:srgbClr val="00639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 dirty="0"/>
          </a:p>
        </p:txBody>
      </p:sp>
      <p:pic>
        <p:nvPicPr>
          <p:cNvPr id="10" name="Picture 9" descr="Cambridge-Econ-Logo-Pos-email.jp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7452320" y="6049219"/>
            <a:ext cx="1308663" cy="54364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2" r:id="rId4"/>
    <p:sldLayoutId id="2147483653" r:id="rId5"/>
    <p:sldLayoutId id="2147483656" r:id="rId6"/>
    <p:sldLayoutId id="2147483660" r:id="rId7"/>
    <p:sldLayoutId id="2147483661" r:id="rId8"/>
    <p:sldLayoutId id="2147483651" r:id="rId9"/>
    <p:sldLayoutId id="2147483655" r:id="rId10"/>
    <p:sldLayoutId id="2147483657" r:id="rId11"/>
    <p:sldLayoutId id="2147483658" r:id="rId12"/>
    <p:sldLayoutId id="2147483659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6398"/>
          </a:solidFill>
          <a:latin typeface="Arial (Headings)"/>
          <a:ea typeface="+mj-ea"/>
          <a:cs typeface="Arial (Headings)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500">
          <a:solidFill>
            <a:srgbClr val="123D6B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500">
          <a:solidFill>
            <a:srgbClr val="123D6B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500">
          <a:solidFill>
            <a:srgbClr val="123D6B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500">
          <a:solidFill>
            <a:srgbClr val="123D6B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123D6B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123D6B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123D6B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123D6B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123D6B"/>
        </a:buClr>
        <a:buChar char="•"/>
        <a:defRPr sz="2500">
          <a:solidFill>
            <a:srgbClr val="0B1F2C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123D6B"/>
        </a:buClr>
        <a:buChar char="–"/>
        <a:defRPr sz="2000">
          <a:solidFill>
            <a:srgbClr val="0B1F2C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123D6B"/>
        </a:buClr>
        <a:buChar char="•"/>
        <a:defRPr sz="1600">
          <a:solidFill>
            <a:srgbClr val="0B1F2C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123D6B"/>
        </a:buClr>
        <a:buChar char="–"/>
        <a:defRPr sz="1600">
          <a:solidFill>
            <a:srgbClr val="0B1F2C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123D6B"/>
        </a:buClr>
        <a:buChar char="»"/>
        <a:defRPr sz="1600">
          <a:solidFill>
            <a:srgbClr val="0B1F2C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123D6B"/>
        </a:buClr>
        <a:buChar char="»"/>
        <a:defRPr sz="1600" b="1">
          <a:solidFill>
            <a:srgbClr val="123D6B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123D6B"/>
        </a:buClr>
        <a:buChar char="»"/>
        <a:defRPr sz="1600" b="1">
          <a:solidFill>
            <a:srgbClr val="123D6B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123D6B"/>
        </a:buClr>
        <a:buChar char="»"/>
        <a:defRPr sz="1600" b="1">
          <a:solidFill>
            <a:srgbClr val="123D6B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123D6B"/>
        </a:buClr>
        <a:buChar char="»"/>
        <a:defRPr sz="1600" b="1">
          <a:solidFill>
            <a:srgbClr val="123D6B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609600" y="5013176"/>
            <a:ext cx="7922840" cy="1351024"/>
          </a:xfrm>
          <a:prstGeom prst="rect">
            <a:avLst/>
          </a:prstGeom>
          <a:solidFill>
            <a:srgbClr val="0B1F2C"/>
          </a:solidFill>
          <a:ln w="9525" cap="flat" cmpd="sng" algn="ctr">
            <a:solidFill>
              <a:srgbClr val="003966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3" name="Picture 2" descr="::::Finished Branding Files from Dan:-Master Logos-icons:CE Logos:Screen:Cambridge-Econ-Logo-Neg-rgb.png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64262" y="5229200"/>
            <a:ext cx="2217738" cy="91709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09600" y="3255367"/>
            <a:ext cx="777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GB"/>
            </a:defPPr>
            <a:lvl1pPr>
              <a:defRPr sz="3200">
                <a:solidFill>
                  <a:schemeClr val="bg1"/>
                </a:solidFill>
                <a:latin typeface="Arial (Headings)"/>
                <a:ea typeface="+mj-ea"/>
                <a:cs typeface="Arial (Headings)"/>
              </a:defRPr>
            </a:lvl1pPr>
          </a:lstStyle>
          <a:p>
            <a:endParaRPr lang="en-GB" sz="2400" dirty="0"/>
          </a:p>
          <a:p>
            <a:r>
              <a:rPr lang="en-GB" sz="2400" dirty="0"/>
              <a:t>Production of Skills Supply and Demand Forecasts</a:t>
            </a:r>
            <a:endParaRPr lang="en-GB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83568" y="5085184"/>
            <a:ext cx="777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GB"/>
            </a:defPPr>
            <a:lvl1pPr>
              <a:defRPr sz="3200">
                <a:solidFill>
                  <a:schemeClr val="bg1"/>
                </a:solidFill>
                <a:latin typeface="Arial (Headings)"/>
                <a:ea typeface="+mj-ea"/>
                <a:cs typeface="Arial (Headings)"/>
              </a:defRPr>
            </a:lvl1pPr>
          </a:lstStyle>
          <a:p>
            <a:r>
              <a:rPr lang="en-GB" sz="2400" dirty="0"/>
              <a:t>Tim Grebe</a:t>
            </a:r>
          </a:p>
          <a:p>
            <a:r>
              <a:rPr lang="en-GB" sz="2400" dirty="0" err="1"/>
              <a:t>InterVal</a:t>
            </a:r>
            <a:r>
              <a:rPr lang="en-GB" sz="2400" dirty="0"/>
              <a:t> GmbH, Berlin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3568" y="6021288"/>
            <a:ext cx="77724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GB"/>
            </a:defPPr>
            <a:lvl1pPr>
              <a:defRPr sz="3200">
                <a:solidFill>
                  <a:schemeClr val="bg1"/>
                </a:solidFill>
                <a:latin typeface="Arial (Headings)"/>
                <a:ea typeface="+mj-ea"/>
                <a:cs typeface="Arial (Headings)"/>
              </a:defRPr>
            </a:lvl1pPr>
          </a:lstStyle>
          <a:p>
            <a:r>
              <a:rPr lang="en-GB" sz="1300" i="1" dirty="0"/>
              <a:t>Skillsnet</a:t>
            </a:r>
            <a:r>
              <a:rPr lang="en-GB" sz="1300" dirty="0"/>
              <a:t> Technical Workshop, 24-25 November 2016, Thessaloniki</a:t>
            </a:r>
          </a:p>
        </p:txBody>
      </p:sp>
      <p:sp>
        <p:nvSpPr>
          <p:cNvPr id="8" name="Rectangle 42"/>
          <p:cNvSpPr txBox="1">
            <a:spLocks noChangeArrowheads="1"/>
          </p:cNvSpPr>
          <p:nvPr/>
        </p:nvSpPr>
        <p:spPr bwMode="auto">
          <a:xfrm>
            <a:off x="609600" y="663352"/>
            <a:ext cx="7056438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buFontTx/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23D6B"/>
              </a:buClr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9FE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CEDEFOP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srgbClr val="009FE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Picture 11" descr="Description: zur Startseite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490" y="4484542"/>
            <a:ext cx="1341120" cy="334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312" y="4485693"/>
            <a:ext cx="1823700" cy="474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 descr="Description: roa_logonieuwword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940" y="4475205"/>
            <a:ext cx="1079500" cy="457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Group 14"/>
          <p:cNvGrpSpPr>
            <a:grpSpLocks noChangeAspect="1"/>
          </p:cNvGrpSpPr>
          <p:nvPr/>
        </p:nvGrpSpPr>
        <p:grpSpPr bwMode="auto">
          <a:xfrm>
            <a:off x="3812486" y="4396903"/>
            <a:ext cx="2125675" cy="484637"/>
            <a:chOff x="4224" y="589"/>
            <a:chExt cx="7341" cy="1865"/>
          </a:xfrm>
        </p:grpSpPr>
        <p:sp>
          <p:nvSpPr>
            <p:cNvPr id="17" name="Rectangle 16"/>
            <p:cNvSpPr>
              <a:spLocks noChangeAspect="1" noChangeArrowheads="1"/>
            </p:cNvSpPr>
            <p:nvPr/>
          </p:nvSpPr>
          <p:spPr bwMode="auto">
            <a:xfrm>
              <a:off x="4797" y="1217"/>
              <a:ext cx="1134" cy="1237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/>
            </a:p>
          </p:txBody>
        </p:sp>
        <p:sp>
          <p:nvSpPr>
            <p:cNvPr id="18" name="Rectangle 17"/>
            <p:cNvSpPr>
              <a:spLocks noChangeAspect="1" noChangeArrowheads="1"/>
            </p:cNvSpPr>
            <p:nvPr/>
          </p:nvSpPr>
          <p:spPr bwMode="auto">
            <a:xfrm>
              <a:off x="4224" y="589"/>
              <a:ext cx="1134" cy="1237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/>
            </a:p>
          </p:txBody>
        </p:sp>
        <p:sp>
          <p:nvSpPr>
            <p:cNvPr id="19" name="Text Box 5"/>
            <p:cNvSpPr txBox="1">
              <a:spLocks noChangeAspect="1" noChangeArrowheads="1"/>
            </p:cNvSpPr>
            <p:nvPr/>
          </p:nvSpPr>
          <p:spPr bwMode="auto">
            <a:xfrm>
              <a:off x="5949" y="903"/>
              <a:ext cx="5616" cy="141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ts val="1400"/>
                </a:lnSpc>
                <a:spcAft>
                  <a:spcPts val="0"/>
                </a:spcAft>
              </a:pPr>
              <a:r>
                <a:rPr lang="en-GB" sz="1600" b="1" i="1" dirty="0" err="1">
                  <a:solidFill>
                    <a:srgbClr val="008000"/>
                  </a:solidFill>
                  <a:effectLst/>
                  <a:latin typeface="Garamond" panose="02020404030301010803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GB" sz="1600" b="1" dirty="0" err="1">
                  <a:solidFill>
                    <a:srgbClr val="008000"/>
                  </a:solidFill>
                  <a:effectLst/>
                  <a:latin typeface="Garamond" panose="02020404030301010803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lphametrics</a:t>
              </a:r>
              <a:endPara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6" name="Picture 15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038" y="4475205"/>
            <a:ext cx="1455165" cy="406335"/>
          </a:xfrm>
          <a:prstGeom prst="rect">
            <a:avLst/>
          </a:prstGeom>
          <a:effectLst/>
        </p:spPr>
      </p:pic>
      <p:pic>
        <p:nvPicPr>
          <p:cNvPr id="20" name="Picture 19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75643"/>
            <a:ext cx="3239770" cy="54038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le 8"/>
          <p:cNvSpPr>
            <a:spLocks noGrp="1"/>
          </p:cNvSpPr>
          <p:nvPr>
            <p:ph type="ctrTitle" sz="quarter"/>
          </p:nvPr>
        </p:nvSpPr>
        <p:spPr>
          <a:xfrm>
            <a:off x="609600" y="1308745"/>
            <a:ext cx="8066856" cy="1400175"/>
          </a:xfrm>
        </p:spPr>
        <p:txBody>
          <a:bodyPr/>
          <a:lstStyle/>
          <a:p>
            <a:r>
              <a:rPr lang="en-GB" dirty="0"/>
              <a:t>Session 6: Spreading new around the world</a:t>
            </a:r>
            <a:br>
              <a:rPr lang="en-GB" dirty="0"/>
            </a:br>
            <a:br>
              <a:rPr lang="en-GB" sz="1200" dirty="0"/>
            </a:br>
            <a:r>
              <a:rPr lang="en-GB" dirty="0"/>
              <a:t>Sector / occupation reports </a:t>
            </a:r>
            <a:br>
              <a:rPr lang="en-GB" dirty="0"/>
            </a:br>
            <a:r>
              <a:rPr lang="en-GB" dirty="0"/>
              <a:t>(Focus on Future)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2484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Aims and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7924800" cy="4425280"/>
          </a:xfrm>
        </p:spPr>
        <p:txBody>
          <a:bodyPr>
            <a:normAutofit fontScale="77500" lnSpcReduction="20000"/>
          </a:bodyPr>
          <a:lstStyle/>
          <a:p>
            <a:pPr>
              <a:buFont typeface="Arial"/>
              <a:buChar char="•"/>
            </a:pPr>
            <a:r>
              <a:rPr lang="de-DE" dirty="0" err="1"/>
              <a:t>Present</a:t>
            </a:r>
            <a:r>
              <a:rPr lang="de-DE" dirty="0"/>
              <a:t> </a:t>
            </a:r>
            <a:r>
              <a:rPr lang="de-DE" dirty="0" err="1"/>
              <a:t>forecasting</a:t>
            </a:r>
            <a:r>
              <a:rPr lang="de-DE" dirty="0"/>
              <a:t> </a:t>
            </a:r>
            <a:r>
              <a:rPr lang="de-DE" dirty="0" err="1"/>
              <a:t>results</a:t>
            </a:r>
            <a:r>
              <a:rPr lang="de-DE" dirty="0"/>
              <a:t> in a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digestible</a:t>
            </a:r>
            <a:r>
              <a:rPr lang="de-DE" dirty="0"/>
              <a:t> </a:t>
            </a:r>
            <a:r>
              <a:rPr lang="de-DE" dirty="0" err="1"/>
              <a:t>format</a:t>
            </a:r>
            <a:endParaRPr lang="de-DE" dirty="0"/>
          </a:p>
          <a:p>
            <a:pPr>
              <a:buFont typeface="Arial"/>
              <a:buChar char="•"/>
            </a:pPr>
            <a:endParaRPr lang="de-DE" dirty="0"/>
          </a:p>
          <a:p>
            <a:pPr>
              <a:buFont typeface="Arial"/>
              <a:buChar char="•"/>
            </a:pPr>
            <a:r>
              <a:rPr lang="de-DE" dirty="0"/>
              <a:t>Analytical Highlights on EUSP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provided</a:t>
            </a:r>
            <a:r>
              <a:rPr lang="de-DE" dirty="0"/>
              <a:t> </a:t>
            </a:r>
            <a:r>
              <a:rPr lang="de-DE" dirty="0" err="1"/>
              <a:t>basic</a:t>
            </a:r>
            <a:r>
              <a:rPr lang="de-DE" dirty="0"/>
              <a:t> </a:t>
            </a:r>
            <a:r>
              <a:rPr lang="de-DE" dirty="0" err="1"/>
              <a:t>idea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product</a:t>
            </a:r>
            <a:r>
              <a:rPr lang="de-DE" dirty="0"/>
              <a:t>. New </a:t>
            </a:r>
            <a:r>
              <a:rPr lang="de-DE" dirty="0" err="1"/>
              <a:t>format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comparable</a:t>
            </a:r>
            <a:r>
              <a:rPr lang="de-DE" dirty="0"/>
              <a:t> but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detailed</a:t>
            </a:r>
            <a:r>
              <a:rPr lang="de-DE" dirty="0"/>
              <a:t> (≈ 10 </a:t>
            </a:r>
            <a:r>
              <a:rPr lang="de-DE" dirty="0" err="1"/>
              <a:t>pages</a:t>
            </a:r>
            <a:r>
              <a:rPr lang="de-DE" dirty="0"/>
              <a:t>)</a:t>
            </a:r>
          </a:p>
          <a:p>
            <a:pPr>
              <a:buFont typeface="Arial"/>
              <a:buChar char="•"/>
            </a:pPr>
            <a:endParaRPr lang="de-DE" dirty="0"/>
          </a:p>
          <a:p>
            <a:pPr>
              <a:buFont typeface="Arial"/>
              <a:buChar char="•"/>
            </a:pPr>
            <a:r>
              <a:rPr lang="de-DE" dirty="0"/>
              <a:t>Focus on </a:t>
            </a:r>
            <a:r>
              <a:rPr lang="de-DE" dirty="0" err="1"/>
              <a:t>specific</a:t>
            </a:r>
            <a:r>
              <a:rPr lang="de-DE" dirty="0"/>
              <a:t> </a:t>
            </a:r>
            <a:r>
              <a:rPr lang="de-DE" dirty="0" err="1"/>
              <a:t>industries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/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occupations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NACE </a:t>
            </a:r>
            <a:r>
              <a:rPr lang="de-DE" dirty="0" err="1"/>
              <a:t>Rev</a:t>
            </a:r>
            <a:r>
              <a:rPr lang="de-DE" dirty="0"/>
              <a:t>. 2 </a:t>
            </a:r>
            <a:br>
              <a:rPr lang="de-DE" dirty="0"/>
            </a:br>
            <a:r>
              <a:rPr lang="de-DE" dirty="0" err="1"/>
              <a:t>Two</a:t>
            </a:r>
            <a:r>
              <a:rPr lang="de-DE" dirty="0"/>
              <a:t>-digit-level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ISCO 08 Major </a:t>
            </a:r>
            <a:r>
              <a:rPr lang="de-DE" dirty="0" err="1"/>
              <a:t>or</a:t>
            </a:r>
            <a:r>
              <a:rPr lang="de-DE" dirty="0"/>
              <a:t> Sub-major </a:t>
            </a:r>
            <a:r>
              <a:rPr lang="de-DE" dirty="0" err="1"/>
              <a:t>groups</a:t>
            </a:r>
            <a:r>
              <a:rPr lang="de-DE" dirty="0"/>
              <a:t> </a:t>
            </a:r>
          </a:p>
          <a:p>
            <a:pPr>
              <a:buFont typeface="Arial"/>
              <a:buChar char="•"/>
            </a:pPr>
            <a:endParaRPr lang="de-DE" dirty="0"/>
          </a:p>
          <a:p>
            <a:pPr>
              <a:buFont typeface="Arial"/>
              <a:buChar char="•"/>
            </a:pP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country</a:t>
            </a:r>
            <a:r>
              <a:rPr lang="de-DE" dirty="0"/>
              <a:t> </a:t>
            </a:r>
            <a:r>
              <a:rPr lang="de-DE" dirty="0" err="1"/>
              <a:t>groups</a:t>
            </a:r>
            <a:r>
              <a:rPr lang="de-DE" dirty="0"/>
              <a:t> (</a:t>
            </a:r>
            <a:r>
              <a:rPr lang="de-DE" dirty="0" err="1"/>
              <a:t>formed</a:t>
            </a:r>
            <a:r>
              <a:rPr lang="de-DE" dirty="0"/>
              <a:t> </a:t>
            </a:r>
            <a:r>
              <a:rPr lang="de-DE" dirty="0" err="1"/>
              <a:t>using</a:t>
            </a:r>
            <a:r>
              <a:rPr lang="de-DE" dirty="0"/>
              <a:t> </a:t>
            </a:r>
            <a:r>
              <a:rPr lang="de-DE" dirty="0" err="1"/>
              <a:t>cluster</a:t>
            </a:r>
            <a:r>
              <a:rPr lang="de-DE" dirty="0"/>
              <a:t> </a:t>
            </a:r>
            <a:r>
              <a:rPr lang="de-DE" dirty="0" err="1"/>
              <a:t>analysis</a:t>
            </a:r>
            <a:r>
              <a:rPr lang="de-DE" dirty="0"/>
              <a:t> on KILMS </a:t>
            </a:r>
            <a:r>
              <a:rPr lang="de-DE" dirty="0" err="1"/>
              <a:t>indicators</a:t>
            </a:r>
            <a:r>
              <a:rPr lang="de-DE" dirty="0"/>
              <a:t>)</a:t>
            </a:r>
          </a:p>
          <a:p>
            <a:pPr>
              <a:buFont typeface="Arial"/>
              <a:buChar char="•"/>
            </a:pPr>
            <a:endParaRPr lang="de-DE" dirty="0"/>
          </a:p>
          <a:p>
            <a:pPr>
              <a:buFont typeface="Arial"/>
              <a:buChar char="•"/>
            </a:pPr>
            <a:r>
              <a:rPr lang="de-DE" dirty="0"/>
              <a:t>Target </a:t>
            </a:r>
            <a:r>
              <a:rPr lang="de-DE" dirty="0" err="1"/>
              <a:t>audience</a:t>
            </a:r>
            <a:r>
              <a:rPr lang="de-DE" dirty="0"/>
              <a:t>: </a:t>
            </a:r>
            <a:r>
              <a:rPr lang="de-DE" dirty="0" err="1"/>
              <a:t>Policy</a:t>
            </a:r>
            <a:r>
              <a:rPr lang="de-DE" dirty="0"/>
              <a:t> </a:t>
            </a:r>
            <a:r>
              <a:rPr lang="de-DE" dirty="0" err="1"/>
              <a:t>makers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an </a:t>
            </a:r>
            <a:r>
              <a:rPr lang="de-DE" dirty="0" err="1"/>
              <a:t>interest</a:t>
            </a:r>
            <a:r>
              <a:rPr lang="de-DE" dirty="0"/>
              <a:t> in </a:t>
            </a:r>
            <a:r>
              <a:rPr lang="de-DE" dirty="0" err="1"/>
              <a:t>specific</a:t>
            </a:r>
            <a:r>
              <a:rPr lang="de-DE" dirty="0"/>
              <a:t> </a:t>
            </a:r>
            <a:r>
              <a:rPr lang="de-DE" dirty="0" err="1"/>
              <a:t>sectors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occupational</a:t>
            </a:r>
            <a:r>
              <a:rPr lang="de-DE" dirty="0"/>
              <a:t> </a:t>
            </a:r>
            <a:r>
              <a:rPr lang="de-DE" dirty="0" err="1"/>
              <a:t>groups</a:t>
            </a:r>
            <a:r>
              <a:rPr lang="de-DE" dirty="0"/>
              <a:t>, </a:t>
            </a:r>
            <a:r>
              <a:rPr lang="de-DE" dirty="0" err="1"/>
              <a:t>sector</a:t>
            </a:r>
            <a:r>
              <a:rPr lang="de-DE" dirty="0"/>
              <a:t> </a:t>
            </a:r>
            <a:r>
              <a:rPr lang="de-DE" dirty="0" err="1"/>
              <a:t>representatives</a:t>
            </a:r>
            <a:r>
              <a:rPr lang="de-DE" dirty="0"/>
              <a:t>, </a:t>
            </a:r>
            <a:r>
              <a:rPr lang="de-DE" dirty="0" err="1"/>
              <a:t>researchers</a:t>
            </a:r>
            <a:r>
              <a:rPr lang="de-DE" dirty="0"/>
              <a:t>, ...</a:t>
            </a:r>
          </a:p>
          <a:p>
            <a:pPr>
              <a:buFont typeface="Arial"/>
              <a:buChar char="•"/>
            </a:pPr>
            <a:endParaRPr lang="de-DE" dirty="0"/>
          </a:p>
          <a:p>
            <a:pPr>
              <a:buFont typeface="Arial"/>
              <a:buChar char="•"/>
            </a:pPr>
            <a:r>
              <a:rPr lang="de-DE" dirty="0"/>
              <a:t>Format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been</a:t>
            </a:r>
            <a:r>
              <a:rPr lang="de-DE" dirty="0"/>
              <a:t> </a:t>
            </a:r>
            <a:r>
              <a:rPr lang="de-DE" dirty="0" err="1"/>
              <a:t>revised</a:t>
            </a:r>
            <a:r>
              <a:rPr lang="de-DE" dirty="0"/>
              <a:t> </a:t>
            </a:r>
            <a:r>
              <a:rPr lang="de-DE" dirty="0" err="1"/>
              <a:t>based</a:t>
            </a:r>
            <a:r>
              <a:rPr lang="de-DE" dirty="0"/>
              <a:t> on </a:t>
            </a:r>
            <a:r>
              <a:rPr lang="de-DE" dirty="0" err="1"/>
              <a:t>discussion</a:t>
            </a:r>
            <a:r>
              <a:rPr lang="de-DE" dirty="0"/>
              <a:t> </a:t>
            </a:r>
            <a:r>
              <a:rPr lang="de-DE" dirty="0" err="1"/>
              <a:t>during</a:t>
            </a:r>
            <a:r>
              <a:rPr lang="de-DE" dirty="0"/>
              <a:t> last </a:t>
            </a:r>
            <a:r>
              <a:rPr lang="de-DE" dirty="0" err="1"/>
              <a:t>year‘s</a:t>
            </a:r>
            <a:r>
              <a:rPr lang="de-DE" dirty="0"/>
              <a:t> </a:t>
            </a:r>
            <a:r>
              <a:rPr lang="de-DE" dirty="0" err="1"/>
              <a:t>Skillsnet</a:t>
            </a:r>
            <a:r>
              <a:rPr lang="de-DE" dirty="0"/>
              <a:t> </a:t>
            </a:r>
            <a:r>
              <a:rPr lang="de-DE" dirty="0" err="1"/>
              <a:t>workshop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50660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Reports produced in 2016</a:t>
            </a:r>
          </a:p>
        </p:txBody>
      </p:sp>
      <p:sp>
        <p:nvSpPr>
          <p:cNvPr id="7" name="Rechteck 6"/>
          <p:cNvSpPr/>
          <p:nvPr/>
        </p:nvSpPr>
        <p:spPr>
          <a:xfrm>
            <a:off x="1547664" y="1268760"/>
            <a:ext cx="5856904" cy="400110"/>
          </a:xfrm>
          <a:prstGeom prst="rect">
            <a:avLst/>
          </a:prstGeom>
          <a:solidFill>
            <a:srgbClr val="006398"/>
          </a:solidFill>
          <a:ln w="9525" cap="flat" cmpd="sng" algn="ctr">
            <a:solidFill>
              <a:srgbClr val="006398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000" dirty="0">
                <a:solidFill>
                  <a:schemeClr val="bg1"/>
                </a:solidFill>
                <a:latin typeface="+mj-lt"/>
              </a:rPr>
              <a:t>Skills </a:t>
            </a:r>
            <a:r>
              <a:rPr lang="de-DE" sz="2000" dirty="0" err="1">
                <a:solidFill>
                  <a:schemeClr val="bg1"/>
                </a:solidFill>
                <a:latin typeface="+mj-lt"/>
              </a:rPr>
              <a:t>Supply</a:t>
            </a:r>
            <a:r>
              <a:rPr lang="de-DE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+mj-lt"/>
              </a:rPr>
              <a:t>and</a:t>
            </a:r>
            <a:r>
              <a:rPr lang="de-DE" sz="2000" dirty="0">
                <a:solidFill>
                  <a:schemeClr val="bg1"/>
                </a:solidFill>
                <a:latin typeface="+mj-lt"/>
              </a:rPr>
              <a:t> Demand Forecast 2016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4788024" y="2348880"/>
            <a:ext cx="3744416" cy="3631763"/>
          </a:xfrm>
          <a:solidFill>
            <a:srgbClr val="006398"/>
          </a:solidFill>
          <a:ln w="9525" cap="flat" cmpd="sng" algn="ctr">
            <a:solidFill>
              <a:srgbClr val="006398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indent="0" eaLnBrk="0" hangingPunct="0">
              <a:spcBef>
                <a:spcPct val="50000"/>
              </a:spcBef>
              <a:buClrTx/>
              <a:buFontTx/>
              <a:buNone/>
            </a:pPr>
            <a:r>
              <a:rPr lang="de-DE" sz="2000" kern="1200" dirty="0" err="1">
                <a:solidFill>
                  <a:schemeClr val="bg1"/>
                </a:solidFill>
                <a:latin typeface="+mj-lt"/>
              </a:rPr>
              <a:t>Occupational</a:t>
            </a:r>
            <a:r>
              <a:rPr lang="de-DE" sz="2000" kern="1200" dirty="0">
                <a:solidFill>
                  <a:schemeClr val="bg1"/>
                </a:solidFill>
                <a:latin typeface="+mj-lt"/>
              </a:rPr>
              <a:t> Groups</a:t>
            </a:r>
          </a:p>
          <a:p>
            <a:pPr marL="0" indent="0" eaLnBrk="0" hangingPunct="0">
              <a:spcBef>
                <a:spcPct val="50000"/>
              </a:spcBef>
              <a:buClrTx/>
              <a:buFontTx/>
              <a:buNone/>
            </a:pPr>
            <a:r>
              <a:rPr lang="de-DE" sz="2000" kern="1200" dirty="0">
                <a:solidFill>
                  <a:schemeClr val="bg1"/>
                </a:solidFill>
                <a:latin typeface="+mj-lt"/>
              </a:rPr>
              <a:t>1. </a:t>
            </a:r>
            <a:r>
              <a:rPr lang="de-DE" sz="2000" kern="1200" dirty="0" err="1">
                <a:solidFill>
                  <a:schemeClr val="bg1"/>
                </a:solidFill>
                <a:latin typeface="+mj-lt"/>
              </a:rPr>
              <a:t>Elementary</a:t>
            </a:r>
            <a:r>
              <a:rPr lang="de-DE" sz="2000" kern="1200" dirty="0">
                <a:solidFill>
                  <a:schemeClr val="bg1"/>
                </a:solidFill>
                <a:latin typeface="+mj-lt"/>
              </a:rPr>
              <a:t> </a:t>
            </a:r>
            <a:r>
              <a:rPr lang="de-DE" sz="2000" kern="1200" dirty="0" err="1">
                <a:solidFill>
                  <a:schemeClr val="bg1"/>
                </a:solidFill>
                <a:latin typeface="+mj-lt"/>
              </a:rPr>
              <a:t>Occupations</a:t>
            </a:r>
            <a:r>
              <a:rPr lang="de-DE" sz="2000" kern="1200" dirty="0">
                <a:solidFill>
                  <a:schemeClr val="bg1"/>
                </a:solidFill>
                <a:latin typeface="+mj-lt"/>
              </a:rPr>
              <a:t> </a:t>
            </a:r>
            <a:br>
              <a:rPr lang="de-DE" sz="2000" kern="1200" dirty="0">
                <a:solidFill>
                  <a:schemeClr val="bg1"/>
                </a:solidFill>
                <a:latin typeface="+mj-lt"/>
              </a:rPr>
            </a:br>
            <a:r>
              <a:rPr lang="de-DE" sz="2000" kern="1200" dirty="0">
                <a:solidFill>
                  <a:schemeClr val="bg1"/>
                </a:solidFill>
                <a:latin typeface="+mj-lt"/>
              </a:rPr>
              <a:t>    (91, 92, 93, 94, 95, 96)</a:t>
            </a:r>
          </a:p>
          <a:p>
            <a:pPr marL="0" indent="0" eaLnBrk="0" hangingPunct="0">
              <a:spcBef>
                <a:spcPct val="50000"/>
              </a:spcBef>
              <a:buClrTx/>
              <a:buFontTx/>
              <a:buNone/>
            </a:pPr>
            <a:r>
              <a:rPr lang="de-DE" sz="2000" kern="1200" dirty="0">
                <a:solidFill>
                  <a:schemeClr val="bg1"/>
                </a:solidFill>
                <a:latin typeface="+mj-lt"/>
              </a:rPr>
              <a:t>2. Personal Care </a:t>
            </a:r>
            <a:r>
              <a:rPr lang="de-DE" sz="2000" kern="1200" dirty="0" err="1">
                <a:solidFill>
                  <a:schemeClr val="bg1"/>
                </a:solidFill>
                <a:latin typeface="+mj-lt"/>
              </a:rPr>
              <a:t>Workers</a:t>
            </a:r>
            <a:br>
              <a:rPr lang="de-DE" sz="2000" kern="1200" dirty="0">
                <a:solidFill>
                  <a:schemeClr val="bg1"/>
                </a:solidFill>
                <a:latin typeface="+mj-lt"/>
              </a:rPr>
            </a:br>
            <a:r>
              <a:rPr lang="de-DE" sz="2000" kern="1200" dirty="0">
                <a:solidFill>
                  <a:schemeClr val="bg1"/>
                </a:solidFill>
                <a:latin typeface="+mj-lt"/>
              </a:rPr>
              <a:t>    (53)</a:t>
            </a:r>
          </a:p>
          <a:p>
            <a:pPr marL="0" indent="0" eaLnBrk="0" hangingPunct="0">
              <a:spcBef>
                <a:spcPct val="50000"/>
              </a:spcBef>
              <a:buClrTx/>
              <a:buFontTx/>
              <a:buNone/>
            </a:pPr>
            <a:r>
              <a:rPr lang="de-DE" sz="2000" kern="1200" dirty="0">
                <a:solidFill>
                  <a:schemeClr val="bg1"/>
                </a:solidFill>
                <a:latin typeface="+mj-lt"/>
              </a:rPr>
              <a:t>3. Business &amp; Admin. </a:t>
            </a:r>
            <a:br>
              <a:rPr lang="de-DE" sz="2000" kern="1200" dirty="0">
                <a:solidFill>
                  <a:schemeClr val="bg1"/>
                </a:solidFill>
                <a:latin typeface="+mj-lt"/>
              </a:rPr>
            </a:br>
            <a:r>
              <a:rPr lang="de-DE" sz="2000" kern="1200" dirty="0">
                <a:solidFill>
                  <a:schemeClr val="bg1"/>
                </a:solidFill>
                <a:latin typeface="+mj-lt"/>
              </a:rPr>
              <a:t>    </a:t>
            </a:r>
            <a:r>
              <a:rPr lang="de-DE" sz="2000" kern="1200" dirty="0" err="1">
                <a:solidFill>
                  <a:schemeClr val="bg1"/>
                </a:solidFill>
                <a:latin typeface="+mj-lt"/>
              </a:rPr>
              <a:t>Associate</a:t>
            </a:r>
            <a:r>
              <a:rPr lang="de-DE" sz="2000" kern="1200" dirty="0">
                <a:solidFill>
                  <a:schemeClr val="bg1"/>
                </a:solidFill>
                <a:latin typeface="+mj-lt"/>
              </a:rPr>
              <a:t> Professionals (33)</a:t>
            </a:r>
          </a:p>
          <a:p>
            <a:pPr marL="0" indent="0" eaLnBrk="0" hangingPunct="0">
              <a:spcBef>
                <a:spcPct val="50000"/>
              </a:spcBef>
              <a:buClrTx/>
              <a:buFontTx/>
              <a:buNone/>
            </a:pPr>
            <a:endParaRPr lang="de-DE" sz="2000" kern="1200" dirty="0">
              <a:solidFill>
                <a:schemeClr val="bg1"/>
              </a:solidFill>
              <a:latin typeface="+mj-lt"/>
            </a:endParaRPr>
          </a:p>
          <a:p>
            <a:pPr marL="0" indent="0" eaLnBrk="0" hangingPunct="0">
              <a:spcBef>
                <a:spcPct val="50000"/>
              </a:spcBef>
              <a:buClrTx/>
              <a:buFontTx/>
              <a:buNone/>
            </a:pPr>
            <a:r>
              <a:rPr lang="de-DE" sz="2000" kern="1200" dirty="0">
                <a:solidFill>
                  <a:schemeClr val="bg1"/>
                </a:solidFill>
                <a:latin typeface="+mj-lt"/>
              </a:rPr>
              <a:t> (ISCO 2008)</a:t>
            </a:r>
          </a:p>
        </p:txBody>
      </p:sp>
      <p:sp>
        <p:nvSpPr>
          <p:cNvPr id="9" name="Inhaltsplatzhalter 2"/>
          <p:cNvSpPr txBox="1">
            <a:spLocks/>
          </p:cNvSpPr>
          <p:nvPr/>
        </p:nvSpPr>
        <p:spPr bwMode="auto">
          <a:xfrm>
            <a:off x="611560" y="2348880"/>
            <a:ext cx="3843179" cy="3631763"/>
          </a:xfrm>
          <a:prstGeom prst="rect">
            <a:avLst/>
          </a:prstGeom>
          <a:solidFill>
            <a:srgbClr val="006398"/>
          </a:solidFill>
          <a:ln w="9525" cap="flat" cmpd="sng" algn="ctr">
            <a:solidFill>
              <a:srgbClr val="006398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marR="0" indent="0" defTabSz="914400" latinLnBrk="0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  <a:tabLst/>
              <a:defRPr kumimoji="0" b="0" i="0" u="none" strike="noStrike" cap="none" normalizeH="0" baseline="0">
                <a:ln>
                  <a:noFill/>
                </a:ln>
                <a:effectLst/>
              </a:defRPr>
            </a:lvl1pPr>
          </a:lstStyle>
          <a:p>
            <a:r>
              <a:rPr lang="de-DE" sz="2000" dirty="0" err="1">
                <a:solidFill>
                  <a:schemeClr val="bg1"/>
                </a:solidFill>
                <a:latin typeface="+mj-lt"/>
              </a:rPr>
              <a:t>Industry</a:t>
            </a:r>
            <a:r>
              <a:rPr lang="de-DE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+mj-lt"/>
              </a:rPr>
              <a:t>sectors</a:t>
            </a:r>
            <a:endParaRPr lang="de-DE" sz="2000" dirty="0">
              <a:solidFill>
                <a:schemeClr val="bg1"/>
              </a:solidFill>
              <a:latin typeface="+mj-lt"/>
            </a:endParaRPr>
          </a:p>
          <a:p>
            <a:r>
              <a:rPr lang="de-DE" sz="2000" dirty="0">
                <a:solidFill>
                  <a:schemeClr val="bg1"/>
                </a:solidFill>
                <a:latin typeface="+mj-lt"/>
              </a:rPr>
              <a:t>1. </a:t>
            </a:r>
            <a:r>
              <a:rPr lang="de-DE" sz="2000" dirty="0" err="1">
                <a:solidFill>
                  <a:schemeClr val="bg1"/>
                </a:solidFill>
                <a:latin typeface="+mj-lt"/>
              </a:rPr>
              <a:t>Health</a:t>
            </a:r>
            <a:r>
              <a:rPr lang="de-DE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+mj-lt"/>
              </a:rPr>
              <a:t>and</a:t>
            </a:r>
            <a:r>
              <a:rPr lang="de-DE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+mj-lt"/>
              </a:rPr>
              <a:t>Social</a:t>
            </a:r>
            <a:r>
              <a:rPr lang="de-DE" sz="2000" dirty="0">
                <a:solidFill>
                  <a:schemeClr val="bg1"/>
                </a:solidFill>
                <a:latin typeface="+mj-lt"/>
              </a:rPr>
              <a:t> Work </a:t>
            </a:r>
            <a:br>
              <a:rPr lang="de-DE" sz="2000" dirty="0">
                <a:solidFill>
                  <a:schemeClr val="bg1"/>
                </a:solidFill>
                <a:latin typeface="+mj-lt"/>
              </a:rPr>
            </a:br>
            <a:r>
              <a:rPr lang="de-DE" sz="2000" dirty="0">
                <a:solidFill>
                  <a:schemeClr val="bg1"/>
                </a:solidFill>
                <a:latin typeface="+mj-lt"/>
              </a:rPr>
              <a:t>    (86, 87, 88)</a:t>
            </a:r>
          </a:p>
          <a:p>
            <a:r>
              <a:rPr lang="de-DE" sz="2000" dirty="0">
                <a:solidFill>
                  <a:schemeClr val="bg1"/>
                </a:solidFill>
                <a:latin typeface="+mj-lt"/>
              </a:rPr>
              <a:t>2. Wood, Paper </a:t>
            </a:r>
            <a:r>
              <a:rPr lang="de-DE" sz="2000" dirty="0" err="1">
                <a:solidFill>
                  <a:schemeClr val="bg1"/>
                </a:solidFill>
                <a:latin typeface="+mj-lt"/>
              </a:rPr>
              <a:t>and</a:t>
            </a:r>
            <a:r>
              <a:rPr lang="de-DE" sz="2000" dirty="0">
                <a:solidFill>
                  <a:schemeClr val="bg1"/>
                </a:solidFill>
                <a:latin typeface="+mj-lt"/>
              </a:rPr>
              <a:t> Print</a:t>
            </a:r>
            <a:br>
              <a:rPr lang="de-DE" sz="2000" dirty="0">
                <a:solidFill>
                  <a:schemeClr val="bg1"/>
                </a:solidFill>
                <a:latin typeface="+mj-lt"/>
              </a:rPr>
            </a:br>
            <a:r>
              <a:rPr lang="de-DE" sz="2000" dirty="0">
                <a:solidFill>
                  <a:schemeClr val="bg1"/>
                </a:solidFill>
                <a:latin typeface="+mj-lt"/>
              </a:rPr>
              <a:t>    (16, 17, 18)</a:t>
            </a:r>
          </a:p>
          <a:p>
            <a:r>
              <a:rPr lang="de-DE" sz="2000" dirty="0">
                <a:solidFill>
                  <a:schemeClr val="bg1"/>
                </a:solidFill>
                <a:latin typeface="+mj-lt"/>
              </a:rPr>
              <a:t>3. Motor </a:t>
            </a:r>
            <a:r>
              <a:rPr lang="de-DE" sz="2000" dirty="0" err="1">
                <a:solidFill>
                  <a:schemeClr val="bg1"/>
                </a:solidFill>
                <a:latin typeface="+mj-lt"/>
              </a:rPr>
              <a:t>Vehicles</a:t>
            </a:r>
            <a:br>
              <a:rPr lang="de-DE" sz="2000" dirty="0">
                <a:solidFill>
                  <a:schemeClr val="bg1"/>
                </a:solidFill>
                <a:latin typeface="+mj-lt"/>
              </a:rPr>
            </a:br>
            <a:r>
              <a:rPr lang="de-DE" sz="2000" dirty="0">
                <a:solidFill>
                  <a:schemeClr val="bg1"/>
                </a:solidFill>
                <a:latin typeface="+mj-lt"/>
              </a:rPr>
              <a:t>    (29)</a:t>
            </a:r>
          </a:p>
          <a:p>
            <a:endParaRPr lang="de-DE" sz="2000" dirty="0">
              <a:solidFill>
                <a:schemeClr val="bg1"/>
              </a:solidFill>
              <a:latin typeface="+mj-lt"/>
            </a:endParaRPr>
          </a:p>
          <a:p>
            <a:r>
              <a:rPr lang="de-DE" sz="2000" dirty="0">
                <a:solidFill>
                  <a:schemeClr val="bg1"/>
                </a:solidFill>
                <a:latin typeface="+mj-lt"/>
              </a:rPr>
              <a:t>(NACE </a:t>
            </a:r>
            <a:r>
              <a:rPr lang="de-DE" sz="2000" dirty="0" err="1">
                <a:solidFill>
                  <a:schemeClr val="bg1"/>
                </a:solidFill>
                <a:latin typeface="+mj-lt"/>
              </a:rPr>
              <a:t>Rev</a:t>
            </a:r>
            <a:r>
              <a:rPr lang="de-DE" sz="2000" dirty="0">
                <a:solidFill>
                  <a:schemeClr val="bg1"/>
                </a:solidFill>
                <a:latin typeface="+mj-lt"/>
              </a:rPr>
              <a:t>. 2)</a:t>
            </a:r>
          </a:p>
        </p:txBody>
      </p:sp>
      <p:sp>
        <p:nvSpPr>
          <p:cNvPr id="11" name="Pfeil nach rechts 10"/>
          <p:cNvSpPr/>
          <p:nvPr/>
        </p:nvSpPr>
        <p:spPr bwMode="auto">
          <a:xfrm rot="2700000">
            <a:off x="6054979" y="1800528"/>
            <a:ext cx="401017" cy="287216"/>
          </a:xfrm>
          <a:prstGeom prst="rightArrow">
            <a:avLst/>
          </a:prstGeom>
          <a:solidFill>
            <a:schemeClr val="bg1"/>
          </a:solidFill>
          <a:ln w="9525" cap="flat" cmpd="sng" algn="ctr">
            <a:solidFill>
              <a:srgbClr val="0085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3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6" charset="0"/>
            </a:endParaRPr>
          </a:p>
        </p:txBody>
      </p:sp>
      <p:sp>
        <p:nvSpPr>
          <p:cNvPr id="12" name="Pfeil nach rechts 11"/>
          <p:cNvSpPr/>
          <p:nvPr/>
        </p:nvSpPr>
        <p:spPr bwMode="auto">
          <a:xfrm rot="7813737">
            <a:off x="2738421" y="1803031"/>
            <a:ext cx="401017" cy="287216"/>
          </a:xfrm>
          <a:prstGeom prst="rightArrow">
            <a:avLst/>
          </a:prstGeom>
          <a:solidFill>
            <a:schemeClr val="bg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3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523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of the reports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5820308"/>
              </p:ext>
            </p:extLst>
          </p:nvPr>
        </p:nvGraphicFramePr>
        <p:xfrm>
          <a:off x="611560" y="1268761"/>
          <a:ext cx="7922840" cy="4794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585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0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Structure </a:t>
                      </a:r>
                    </a:p>
                  </a:txBody>
                  <a:tcPr marL="72563" marR="72563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Main contents</a:t>
                      </a:r>
                    </a:p>
                  </a:txBody>
                  <a:tcPr marL="72563" marR="72563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Executive</a:t>
                      </a:r>
                      <a:r>
                        <a:rPr lang="en-GB" sz="1800" b="1" kern="1200" baseline="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Summary</a:t>
                      </a:r>
                      <a:endParaRPr lang="en-GB" sz="1800" b="1" kern="1200" dirty="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563" marR="72563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Short summary of main</a:t>
                      </a:r>
                      <a:r>
                        <a:rPr lang="en-GB" sz="18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findings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563" marR="72563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41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Introduction to sector / occupation</a:t>
                      </a:r>
                    </a:p>
                  </a:txBody>
                  <a:tcPr marL="72563" marR="72563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Characteristics of sector / occupational group  as current size, challenges etc. (forecast, other sources)</a:t>
                      </a:r>
                    </a:p>
                  </a:txBody>
                  <a:tcPr marL="72563" marR="72563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42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200" dirty="0">
                          <a:solidFill>
                            <a:schemeClr val="lt1"/>
                          </a:solidFill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Forecasting</a:t>
                      </a:r>
                      <a:r>
                        <a:rPr lang="en-GB" sz="1800" b="1" kern="1200" baseline="0" dirty="0">
                          <a:solidFill>
                            <a:schemeClr val="lt1"/>
                          </a:solidFill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 results</a:t>
                      </a:r>
                      <a:endParaRPr lang="en-GB" sz="1800" b="1" kern="1200" dirty="0">
                        <a:solidFill>
                          <a:schemeClr val="lt1"/>
                        </a:solidFill>
                        <a:effectLst/>
                        <a:latin typeface="Calibri"/>
                        <a:ea typeface="Calibri" panose="020F0502020204030204" pitchFamily="34" charset="0"/>
                        <a:cs typeface="Calibri"/>
                      </a:endParaRPr>
                    </a:p>
                  </a:txBody>
                  <a:tcPr marL="72563" marR="72563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charset="2"/>
                        <a:buChar char="Ø"/>
                        <a:tabLst>
                          <a:tab pos="355600" algn="l"/>
                          <a:tab pos="5829300" algn="l"/>
                        </a:tabLst>
                      </a:pPr>
                      <a:r>
                        <a:rPr lang="de-DE" sz="1800" b="0" dirty="0">
                          <a:latin typeface="Calibri"/>
                          <a:cs typeface="Calibri"/>
                        </a:rPr>
                        <a:t>Forecast </a:t>
                      </a:r>
                      <a:r>
                        <a:rPr lang="de-DE" sz="1800" b="0" dirty="0" err="1">
                          <a:latin typeface="Calibri"/>
                          <a:cs typeface="Calibri"/>
                        </a:rPr>
                        <a:t>of</a:t>
                      </a:r>
                      <a:r>
                        <a:rPr lang="de-DE" sz="1800" b="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de-DE" sz="1800" b="0" dirty="0" err="1">
                          <a:latin typeface="Calibri"/>
                          <a:cs typeface="Calibri"/>
                        </a:rPr>
                        <a:t>employment</a:t>
                      </a:r>
                      <a:r>
                        <a:rPr lang="de-DE" sz="1800" b="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de-DE" sz="1800" b="0" dirty="0" err="1">
                          <a:latin typeface="Calibri"/>
                          <a:cs typeface="Calibri"/>
                        </a:rPr>
                        <a:t>until</a:t>
                      </a:r>
                      <a:r>
                        <a:rPr lang="de-DE" sz="1800" b="0" dirty="0">
                          <a:latin typeface="Calibri"/>
                          <a:cs typeface="Calibri"/>
                        </a:rPr>
                        <a:t> 2030, e.g.</a:t>
                      </a:r>
                    </a:p>
                    <a:p>
                      <a:pPr marL="570150" lvl="1" indent="-28575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charset="2"/>
                        <a:buChar char="Ø"/>
                        <a:tabLst>
                          <a:tab pos="355600" algn="l"/>
                          <a:tab pos="5829300" algn="l"/>
                        </a:tabLst>
                      </a:pPr>
                      <a:r>
                        <a:rPr lang="de-DE" sz="1800" b="0" dirty="0">
                          <a:latin typeface="Calibri"/>
                          <a:cs typeface="Calibri"/>
                        </a:rPr>
                        <a:t>Share </a:t>
                      </a:r>
                      <a:r>
                        <a:rPr lang="de-DE" sz="1800" b="0" dirty="0" err="1">
                          <a:latin typeface="Calibri"/>
                          <a:cs typeface="Calibri"/>
                        </a:rPr>
                        <a:t>of</a:t>
                      </a:r>
                      <a:r>
                        <a:rPr lang="de-DE" sz="1800" b="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de-DE" sz="1800" b="0" dirty="0" err="1">
                          <a:latin typeface="Calibri"/>
                          <a:cs typeface="Calibri"/>
                        </a:rPr>
                        <a:t>sector</a:t>
                      </a:r>
                      <a:r>
                        <a:rPr lang="de-DE" sz="1800" b="0" dirty="0">
                          <a:latin typeface="Calibri"/>
                          <a:cs typeface="Calibri"/>
                        </a:rPr>
                        <a:t> / </a:t>
                      </a:r>
                      <a:r>
                        <a:rPr lang="de-DE" sz="1800" b="0" dirty="0" err="1">
                          <a:latin typeface="Calibri"/>
                          <a:cs typeface="Calibri"/>
                        </a:rPr>
                        <a:t>occupation</a:t>
                      </a:r>
                      <a:r>
                        <a:rPr lang="de-DE" sz="1800" b="0" dirty="0">
                          <a:latin typeface="Calibri"/>
                          <a:cs typeface="Calibri"/>
                        </a:rPr>
                        <a:t> in all </a:t>
                      </a:r>
                      <a:r>
                        <a:rPr lang="de-DE" sz="1800" b="0" dirty="0" err="1">
                          <a:latin typeface="Calibri"/>
                          <a:cs typeface="Calibri"/>
                        </a:rPr>
                        <a:t>employment</a:t>
                      </a:r>
                      <a:endParaRPr lang="de-DE" sz="1800" b="0" dirty="0">
                        <a:latin typeface="Calibri"/>
                        <a:cs typeface="Calibri"/>
                      </a:endParaRPr>
                    </a:p>
                    <a:p>
                      <a:pPr marL="570150" lvl="1" indent="-28575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charset="2"/>
                        <a:buChar char="Ø"/>
                        <a:tabLst>
                          <a:tab pos="355600" algn="l"/>
                          <a:tab pos="5829300" algn="l"/>
                        </a:tabLst>
                      </a:pPr>
                      <a:r>
                        <a:rPr lang="de-DE" sz="1800" b="0" dirty="0">
                          <a:latin typeface="Calibri"/>
                          <a:cs typeface="Calibri"/>
                        </a:rPr>
                        <a:t>Share </a:t>
                      </a:r>
                      <a:r>
                        <a:rPr lang="de-DE" sz="1800" b="0" dirty="0" err="1">
                          <a:latin typeface="Calibri"/>
                          <a:cs typeface="Calibri"/>
                        </a:rPr>
                        <a:t>of</a:t>
                      </a:r>
                      <a:r>
                        <a:rPr lang="de-DE" sz="1800" b="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de-DE" sz="1800" b="0" dirty="0" err="1">
                          <a:latin typeface="Calibri"/>
                          <a:cs typeface="Calibri"/>
                        </a:rPr>
                        <a:t>qualification</a:t>
                      </a:r>
                      <a:r>
                        <a:rPr lang="de-DE" sz="1800" b="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de-DE" sz="1800" b="0" dirty="0" err="1">
                          <a:latin typeface="Calibri"/>
                          <a:cs typeface="Calibri"/>
                        </a:rPr>
                        <a:t>levels</a:t>
                      </a:r>
                      <a:r>
                        <a:rPr lang="de-DE" sz="1800" b="0" dirty="0">
                          <a:latin typeface="Calibri"/>
                          <a:cs typeface="Calibri"/>
                        </a:rPr>
                        <a:t> </a:t>
                      </a:r>
                      <a:endParaRPr lang="de-DE" sz="1800" dirty="0">
                        <a:latin typeface="Calibri"/>
                        <a:cs typeface="Calibri"/>
                      </a:endParaRPr>
                    </a:p>
                    <a:p>
                      <a:pPr marL="570150" lvl="1" indent="-28575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charset="2"/>
                        <a:buChar char="Ø"/>
                        <a:tabLst>
                          <a:tab pos="355600" algn="l"/>
                          <a:tab pos="5829300" algn="l"/>
                        </a:tabLst>
                      </a:pPr>
                      <a:r>
                        <a:rPr lang="de-DE" sz="1800" b="0" dirty="0">
                          <a:latin typeface="Calibri"/>
                          <a:cs typeface="Calibri"/>
                        </a:rPr>
                        <a:t>Forecast </a:t>
                      </a:r>
                      <a:r>
                        <a:rPr lang="de-DE" sz="1800" b="0" dirty="0" err="1">
                          <a:latin typeface="Calibri"/>
                          <a:cs typeface="Calibri"/>
                        </a:rPr>
                        <a:t>of</a:t>
                      </a:r>
                      <a:r>
                        <a:rPr lang="de-DE" sz="1800" b="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de-DE" sz="1800" b="0" dirty="0" err="1">
                          <a:latin typeface="Calibri"/>
                          <a:cs typeface="Calibri"/>
                        </a:rPr>
                        <a:t>replacement</a:t>
                      </a:r>
                      <a:r>
                        <a:rPr lang="de-DE" sz="1800" b="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de-DE" sz="1800" b="0" dirty="0" err="1">
                          <a:latin typeface="Calibri"/>
                          <a:cs typeface="Calibri"/>
                        </a:rPr>
                        <a:t>and</a:t>
                      </a:r>
                      <a:r>
                        <a:rPr lang="de-DE" sz="1800" b="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de-DE" sz="1800" b="0" dirty="0" err="1">
                          <a:latin typeface="Calibri"/>
                          <a:cs typeface="Calibri"/>
                        </a:rPr>
                        <a:t>expansion</a:t>
                      </a:r>
                      <a:r>
                        <a:rPr lang="de-DE" sz="1800" b="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de-DE" sz="1800" b="0" dirty="0" err="1">
                          <a:latin typeface="Calibri"/>
                          <a:cs typeface="Calibri"/>
                        </a:rPr>
                        <a:t>demand</a:t>
                      </a:r>
                      <a:r>
                        <a:rPr lang="de-DE" sz="1800" b="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de-DE" sz="1800" b="0" dirty="0" err="1">
                          <a:latin typeface="Calibri"/>
                          <a:cs typeface="Calibri"/>
                        </a:rPr>
                        <a:t>as</a:t>
                      </a:r>
                      <a:r>
                        <a:rPr lang="de-DE" sz="1800" b="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de-DE" sz="1800" b="0" dirty="0" err="1">
                          <a:latin typeface="Calibri"/>
                          <a:cs typeface="Calibri"/>
                        </a:rPr>
                        <a:t>well</a:t>
                      </a:r>
                      <a:r>
                        <a:rPr lang="de-DE" sz="1800" b="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de-DE" sz="1800" b="0" dirty="0" err="1">
                          <a:latin typeface="Calibri"/>
                          <a:cs typeface="Calibri"/>
                        </a:rPr>
                        <a:t>as</a:t>
                      </a:r>
                      <a:r>
                        <a:rPr lang="de-DE" sz="1800" b="0" dirty="0">
                          <a:latin typeface="Calibri"/>
                          <a:cs typeface="Calibri"/>
                        </a:rPr>
                        <a:t> total </a:t>
                      </a:r>
                      <a:r>
                        <a:rPr lang="de-DE" sz="1800" b="0" dirty="0" err="1">
                          <a:latin typeface="Calibri"/>
                          <a:cs typeface="Calibri"/>
                        </a:rPr>
                        <a:t>openings</a:t>
                      </a:r>
                      <a:endParaRPr lang="de-DE" sz="1800" b="0" dirty="0">
                        <a:latin typeface="Calibri"/>
                        <a:cs typeface="Calibri"/>
                      </a:endParaRPr>
                    </a:p>
                    <a:p>
                      <a:pPr marL="285750" indent="-28575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charset="2"/>
                        <a:buChar char="Ø"/>
                        <a:tabLst>
                          <a:tab pos="355600" algn="l"/>
                          <a:tab pos="5829300" algn="l"/>
                        </a:tabLst>
                      </a:pPr>
                      <a:r>
                        <a:rPr lang="de-DE" sz="1800" b="0" dirty="0" err="1">
                          <a:latin typeface="Calibri"/>
                          <a:cs typeface="Calibri"/>
                        </a:rPr>
                        <a:t>Important</a:t>
                      </a:r>
                      <a:r>
                        <a:rPr lang="de-DE" sz="1800" b="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de-DE" sz="1800" b="0" dirty="0" err="1">
                          <a:latin typeface="Calibri"/>
                          <a:cs typeface="Calibri"/>
                        </a:rPr>
                        <a:t>occupations</a:t>
                      </a:r>
                      <a:r>
                        <a:rPr lang="de-DE" sz="1800" b="0" dirty="0">
                          <a:latin typeface="Calibri"/>
                          <a:cs typeface="Calibri"/>
                        </a:rPr>
                        <a:t> in </a:t>
                      </a:r>
                      <a:r>
                        <a:rPr lang="de-DE" sz="1800" b="0" dirty="0" err="1">
                          <a:latin typeface="Calibri"/>
                          <a:cs typeface="Calibri"/>
                        </a:rPr>
                        <a:t>the</a:t>
                      </a:r>
                      <a:r>
                        <a:rPr lang="de-DE" sz="1800" b="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de-DE" sz="1800" b="0" dirty="0" err="1">
                          <a:latin typeface="Calibri"/>
                          <a:cs typeface="Calibri"/>
                        </a:rPr>
                        <a:t>sector</a:t>
                      </a:r>
                      <a:r>
                        <a:rPr lang="de-DE" sz="1800" b="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de-DE" sz="1800" b="0" dirty="0" err="1">
                          <a:latin typeface="Calibri"/>
                          <a:cs typeface="Calibri"/>
                        </a:rPr>
                        <a:t>or</a:t>
                      </a:r>
                      <a:r>
                        <a:rPr lang="de-DE" sz="1800" b="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de-DE" sz="1800" b="0" dirty="0" err="1">
                          <a:latin typeface="Calibri"/>
                          <a:cs typeface="Calibri"/>
                        </a:rPr>
                        <a:t>important</a:t>
                      </a:r>
                      <a:r>
                        <a:rPr lang="de-DE" sz="1800" b="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de-DE" sz="1800" b="0" dirty="0" err="1">
                          <a:latin typeface="Calibri"/>
                          <a:cs typeface="Calibri"/>
                        </a:rPr>
                        <a:t>sectors</a:t>
                      </a:r>
                      <a:r>
                        <a:rPr lang="de-DE" sz="1800" b="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de-DE" sz="1800" b="0" dirty="0" err="1">
                          <a:latin typeface="Calibri"/>
                          <a:cs typeface="Calibri"/>
                        </a:rPr>
                        <a:t>for</a:t>
                      </a:r>
                      <a:r>
                        <a:rPr lang="de-DE" sz="1800" b="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de-DE" sz="1800" b="0" dirty="0" err="1">
                          <a:latin typeface="Calibri"/>
                          <a:cs typeface="Calibri"/>
                        </a:rPr>
                        <a:t>the</a:t>
                      </a:r>
                      <a:r>
                        <a:rPr lang="de-DE" sz="1800" b="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de-DE" sz="1800" b="0" dirty="0" err="1">
                          <a:latin typeface="Calibri"/>
                          <a:cs typeface="Calibri"/>
                        </a:rPr>
                        <a:t>occupational</a:t>
                      </a:r>
                      <a:r>
                        <a:rPr lang="de-DE" sz="1800" b="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de-DE" sz="1800" b="0" dirty="0" err="1">
                          <a:latin typeface="Calibri"/>
                          <a:cs typeface="Calibri"/>
                        </a:rPr>
                        <a:t>group</a:t>
                      </a:r>
                      <a:endParaRPr lang="de-DE" sz="1800" b="0" dirty="0">
                        <a:latin typeface="Calibri"/>
                        <a:cs typeface="Calibri"/>
                      </a:endParaRPr>
                    </a:p>
                    <a:p>
                      <a:pPr marL="285750" indent="-28575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charset="2"/>
                        <a:buChar char="Ø"/>
                        <a:tabLst>
                          <a:tab pos="355600" algn="l"/>
                          <a:tab pos="5829300" algn="l"/>
                        </a:tabLst>
                      </a:pPr>
                      <a:r>
                        <a:rPr lang="de-DE" sz="1800" b="0" dirty="0" err="1">
                          <a:latin typeface="Calibri"/>
                          <a:cs typeface="Calibri"/>
                        </a:rPr>
                        <a:t>Indicators</a:t>
                      </a:r>
                      <a:r>
                        <a:rPr lang="de-DE" sz="1800" b="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de-DE" sz="1800" b="0" dirty="0" err="1">
                          <a:latin typeface="Calibri"/>
                          <a:cs typeface="Calibri"/>
                        </a:rPr>
                        <a:t>of</a:t>
                      </a:r>
                      <a:r>
                        <a:rPr lang="de-DE" sz="1800" b="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de-DE" sz="1800" b="0" dirty="0" err="1">
                          <a:latin typeface="Calibri"/>
                          <a:cs typeface="Calibri"/>
                        </a:rPr>
                        <a:t>imbalances</a:t>
                      </a:r>
                      <a:r>
                        <a:rPr lang="de-DE" sz="1800" b="0" dirty="0">
                          <a:latin typeface="Calibri"/>
                          <a:cs typeface="Calibri"/>
                        </a:rPr>
                        <a:t> (</a:t>
                      </a:r>
                      <a:r>
                        <a:rPr lang="de-DE" sz="1800" b="0" dirty="0" err="1">
                          <a:latin typeface="Calibri"/>
                          <a:cs typeface="Calibri"/>
                        </a:rPr>
                        <a:t>only</a:t>
                      </a:r>
                      <a:r>
                        <a:rPr lang="de-DE" sz="1800" b="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de-DE" sz="1800" b="0" dirty="0" err="1">
                          <a:latin typeface="Calibri"/>
                          <a:cs typeface="Calibri"/>
                        </a:rPr>
                        <a:t>for</a:t>
                      </a:r>
                      <a:r>
                        <a:rPr lang="de-DE" sz="1800" b="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de-DE" sz="1800" b="0" dirty="0" err="1">
                          <a:latin typeface="Calibri"/>
                          <a:cs typeface="Calibri"/>
                        </a:rPr>
                        <a:t>occupations</a:t>
                      </a:r>
                      <a:r>
                        <a:rPr lang="de-DE" sz="1800" b="0" dirty="0">
                          <a:latin typeface="Calibri"/>
                          <a:cs typeface="Calibri"/>
                        </a:rPr>
                        <a:t>)</a:t>
                      </a:r>
                    </a:p>
                  </a:txBody>
                  <a:tcPr marL="72563" marR="72563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55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Trends and Drivers</a:t>
                      </a:r>
                    </a:p>
                  </a:txBody>
                  <a:tcPr marL="72563" marR="72563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Trends that influence sector / occupation (forecast,</a:t>
                      </a:r>
                      <a:r>
                        <a:rPr lang="en-GB" sz="18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other sources)</a:t>
                      </a:r>
                    </a:p>
                  </a:txBody>
                  <a:tcPr marL="72563" marR="72563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521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Illustration for Motor Vehicles</a:t>
            </a:r>
          </a:p>
        </p:txBody>
      </p:sp>
      <p:pic>
        <p:nvPicPr>
          <p:cNvPr id="5" name="Bild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2816"/>
            <a:ext cx="8101263" cy="419873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6"/>
          <p:cNvSpPr txBox="1"/>
          <p:nvPr/>
        </p:nvSpPr>
        <p:spPr>
          <a:xfrm>
            <a:off x="395536" y="1340768"/>
            <a:ext cx="792088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+mn-lt"/>
              </a:rPr>
              <a:t>Employment level in comparison to all sectors / related sectors</a:t>
            </a:r>
          </a:p>
          <a:p>
            <a:r>
              <a:rPr lang="en-GB" sz="1200" dirty="0">
                <a:latin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95162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Illustration for Health and Social Work (I)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5536" y="1700808"/>
            <a:ext cx="288032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+mn-lt"/>
              </a:rPr>
              <a:t>Reports contain both country-by-country-presentations (see figure)</a:t>
            </a:r>
          </a:p>
          <a:p>
            <a:endParaRPr lang="en-GB" sz="2000" dirty="0">
              <a:latin typeface="+mn-lt"/>
            </a:endParaRPr>
          </a:p>
          <a:p>
            <a:r>
              <a:rPr lang="en-GB" sz="2000" dirty="0">
                <a:latin typeface="+mn-lt"/>
              </a:rPr>
              <a:t>and presentations for country groups (next slide)</a:t>
            </a:r>
          </a:p>
          <a:p>
            <a:r>
              <a:rPr lang="en-GB" sz="1200" dirty="0">
                <a:latin typeface="+mn-lt"/>
              </a:rPr>
              <a:t>.</a:t>
            </a:r>
          </a:p>
        </p:txBody>
      </p:sp>
      <p:graphicFrame>
        <p:nvGraphicFramePr>
          <p:cNvPr id="8" name="Diagramm 7"/>
          <p:cNvGraphicFramePr/>
          <p:nvPr>
            <p:extLst>
              <p:ext uri="{D42A27DB-BD31-4B8C-83A1-F6EECF244321}">
                <p14:modId xmlns:p14="http://schemas.microsoft.com/office/powerpoint/2010/main" val="3229659661"/>
              </p:ext>
            </p:extLst>
          </p:nvPr>
        </p:nvGraphicFramePr>
        <p:xfrm>
          <a:off x="3648894" y="1412776"/>
          <a:ext cx="5027562" cy="51248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3490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Illustration for Health and Social Work (II)</a:t>
            </a:r>
          </a:p>
        </p:txBody>
      </p:sp>
      <p:pic>
        <p:nvPicPr>
          <p:cNvPr id="6" name="Bild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96752"/>
            <a:ext cx="8784976" cy="49685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5924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Illustration for Personal Care Workers</a:t>
            </a:r>
          </a:p>
        </p:txBody>
      </p:sp>
      <p:pic>
        <p:nvPicPr>
          <p:cNvPr id="8" name="Bild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87" y="1988840"/>
            <a:ext cx="7995729" cy="388843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6"/>
          <p:cNvSpPr txBox="1"/>
          <p:nvPr/>
        </p:nvSpPr>
        <p:spPr>
          <a:xfrm>
            <a:off x="395536" y="1340768"/>
            <a:ext cx="792088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+mn-lt"/>
              </a:rPr>
              <a:t>Expansion and replacement demand / total openings</a:t>
            </a:r>
          </a:p>
          <a:p>
            <a:r>
              <a:rPr lang="en-GB" sz="1200" dirty="0">
                <a:latin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18430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Illustration for Elementary Occupations</a:t>
            </a:r>
          </a:p>
        </p:txBody>
      </p:sp>
      <p:sp>
        <p:nvSpPr>
          <p:cNvPr id="9" name="TextBox 6"/>
          <p:cNvSpPr txBox="1"/>
          <p:nvPr/>
        </p:nvSpPr>
        <p:spPr>
          <a:xfrm>
            <a:off x="395536" y="1340768"/>
            <a:ext cx="792088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+mn-lt"/>
              </a:rPr>
              <a:t>Qualification levels in employment</a:t>
            </a:r>
          </a:p>
          <a:p>
            <a:r>
              <a:rPr lang="en-GB" sz="1200" dirty="0">
                <a:latin typeface="+mn-lt"/>
              </a:rPr>
              <a:t>.</a:t>
            </a:r>
          </a:p>
        </p:txBody>
      </p:sp>
      <p:pic>
        <p:nvPicPr>
          <p:cNvPr id="3" name="Bild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844824"/>
            <a:ext cx="6552728" cy="426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237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Questions</a:t>
            </a:r>
            <a:r>
              <a:rPr lang="de-DE" dirty="0"/>
              <a:t> / </a:t>
            </a:r>
            <a:r>
              <a:rPr lang="de-DE" dirty="0" err="1"/>
              <a:t>Discussion</a:t>
            </a:r>
            <a:endParaRPr lang="de-DE" dirty="0"/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323528" y="3861048"/>
            <a:ext cx="2529003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Tim Grebe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</a:rPr>
              <a:t>t.grebe@interval-berlin.de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kern="0" dirty="0">
              <a:solidFill>
                <a:sysClr val="windowText" lastClr="000000"/>
              </a:solidFill>
              <a:latin typeface="+mn-lt"/>
            </a:endParaRPr>
          </a:p>
          <a:p>
            <a:pPr>
              <a:spcBef>
                <a:spcPct val="20000"/>
              </a:spcBef>
              <a:tabLst>
                <a:tab pos="723900" algn="l"/>
                <a:tab pos="3594100" algn="l"/>
              </a:tabLst>
            </a:pPr>
            <a:r>
              <a:rPr lang="de-DE" sz="2000" cap="small" dirty="0" err="1">
                <a:latin typeface="+mn-lt"/>
              </a:rPr>
              <a:t>InterVal</a:t>
            </a:r>
            <a:r>
              <a:rPr lang="de-DE" sz="2000" cap="small" dirty="0">
                <a:latin typeface="+mn-lt"/>
              </a:rPr>
              <a:t> GmbH</a:t>
            </a:r>
            <a:endParaRPr lang="de-DE" sz="1200" dirty="0">
              <a:latin typeface="+mn-lt"/>
            </a:endParaRPr>
          </a:p>
          <a:p>
            <a:r>
              <a:rPr lang="de-DE" sz="1200" dirty="0" err="1">
                <a:latin typeface="+mn-lt"/>
              </a:rPr>
              <a:t>Habersaathstraße</a:t>
            </a:r>
            <a:r>
              <a:rPr lang="de-DE" sz="1200" dirty="0">
                <a:latin typeface="+mn-lt"/>
              </a:rPr>
              <a:t> 58 </a:t>
            </a:r>
            <a:br>
              <a:rPr lang="de-DE" sz="1200" dirty="0">
                <a:latin typeface="+mn-lt"/>
              </a:rPr>
            </a:br>
            <a:r>
              <a:rPr lang="de-DE" sz="1200" dirty="0">
                <a:latin typeface="+mn-lt"/>
              </a:rPr>
              <a:t>10115 Berlin </a:t>
            </a:r>
          </a:p>
          <a:p>
            <a:r>
              <a:rPr lang="de-DE" sz="1200" dirty="0">
                <a:solidFill>
                  <a:srgbClr val="333333"/>
                </a:solidFill>
                <a:latin typeface="+mn-lt"/>
              </a:rPr>
              <a:t>Tel. +49 30 3744337-0 </a:t>
            </a:r>
          </a:p>
          <a:p>
            <a:r>
              <a:rPr lang="de-DE" sz="1200" dirty="0">
                <a:solidFill>
                  <a:srgbClr val="333333"/>
                </a:solidFill>
                <a:latin typeface="+mn-lt"/>
              </a:rPr>
              <a:t>Fax +49 30 3744337-29</a:t>
            </a:r>
            <a:endParaRPr kumimoji="0" lang="de-DE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35972843"/>
      </p:ext>
    </p:extLst>
  </p:cSld>
  <p:clrMapOvr>
    <a:masterClrMapping/>
  </p:clrMapOvr>
</p:sld>
</file>

<file path=ppt/theme/theme1.xml><?xml version="1.0" encoding="utf-8"?>
<a:theme xmlns:a="http://schemas.openxmlformats.org/drawingml/2006/main" name="_CE Master">
  <a:themeElements>
    <a:clrScheme name="RL choic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85C0"/>
      </a:accent1>
      <a:accent2>
        <a:srgbClr val="909090"/>
      </a:accent2>
      <a:accent3>
        <a:srgbClr val="FF8700"/>
      </a:accent3>
      <a:accent4>
        <a:srgbClr val="369729"/>
      </a:accent4>
      <a:accent5>
        <a:srgbClr val="B40C7C"/>
      </a:accent5>
      <a:accent6>
        <a:srgbClr val="001CCA"/>
      </a:accent6>
      <a:hlink>
        <a:srgbClr val="CCCCFF"/>
      </a:hlink>
      <a:folHlink>
        <a:srgbClr val="B2B2B2"/>
      </a:folHlink>
    </a:clrScheme>
    <a:fontScheme name="CE template fract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rgbClr val="003966"/>
          </a:solidFill>
          <a:prstDash val="solid"/>
          <a:round/>
          <a:headEnd type="none" w="med" len="med"/>
          <a:tailEnd type="triangle" w="med" len="med"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rgbClr val="003966"/>
          </a:solidFill>
          <a:prstDash val="solid"/>
          <a:round/>
          <a:headEnd type="none" w="med" len="med"/>
          <a:tailEnd type="triangle" w="med" len="med"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800" dirty="0" err="1" smtClean="0">
            <a:latin typeface="+mn-lt"/>
          </a:defRPr>
        </a:defPPr>
      </a:lstStyle>
    </a:txDef>
  </a:objectDefaults>
  <a:extraClrSchemeLst>
    <a:extraClrScheme>
      <a:clrScheme name="CE template frac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 template fractal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 template fractal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 template fractal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 template fractal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 template fractal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 template fractal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_CE Master.potx" id="{673D4696-ED66-4DB6-8C18-25AB2A07AF56}" vid="{548E687E-B33D-458D-8E8A-79890E1466B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BCAD48F97F01429F2BFF3F2FB09835" ma:contentTypeVersion="0" ma:contentTypeDescription="Create a new document." ma:contentTypeScope="" ma:versionID="c41aac5b519bb9119e654253776ba0d1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50284630221e3e315443cc774b2f03f0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0B244F2-96A2-48BF-990E-77A1C6D22CF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C00653B-E3DF-4A73-9ADB-0C2C1CBB3C41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A2106D0-C6F6-4BEC-9650-F05F3019BB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_CE Master</Template>
  <TotalTime>2</TotalTime>
  <Words>253</Words>
  <Application>Microsoft Office PowerPoint</Application>
  <PresentationFormat>On-screen Show (4:3)</PresentationFormat>
  <Paragraphs>74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Arial (Headings)</vt:lpstr>
      <vt:lpstr>Calibri</vt:lpstr>
      <vt:lpstr>Garamond</vt:lpstr>
      <vt:lpstr>Segoe UI Black</vt:lpstr>
      <vt:lpstr>Times New Roman</vt:lpstr>
      <vt:lpstr>Wingdings</vt:lpstr>
      <vt:lpstr>_CE Master</vt:lpstr>
      <vt:lpstr>Session 6: Spreading new around the world  Sector / occupation reports  (Focus on Future) </vt:lpstr>
      <vt:lpstr>Aims and objectives</vt:lpstr>
      <vt:lpstr>Reports produced in 2016</vt:lpstr>
      <vt:lpstr>Structure of the reports</vt:lpstr>
      <vt:lpstr>Illustration for Motor Vehicles</vt:lpstr>
      <vt:lpstr>Illustration for Health and Social Work (I)</vt:lpstr>
      <vt:lpstr>Illustration for Health and Social Work (II)</vt:lpstr>
      <vt:lpstr>Illustration for Personal Care Workers</vt:lpstr>
      <vt:lpstr>Illustration for Elementary Occupations</vt:lpstr>
      <vt:lpstr>Questions / 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subject>CE</dc:subject>
  <dc:creator>Rachel Beaven</dc:creator>
  <cp:lastModifiedBy>Rachel Beaven</cp:lastModifiedBy>
  <cp:revision>17</cp:revision>
  <dcterms:created xsi:type="dcterms:W3CDTF">2016-11-15T12:40:58Z</dcterms:created>
  <dcterms:modified xsi:type="dcterms:W3CDTF">2016-11-18T22:08:54Z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0x01010011BCAD48F97F01429F2BFF3F2FB09835</vt:lpwstr>
  </property>
</Properties>
</file>