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41" r:id="rId5"/>
    <p:sldId id="334" r:id="rId6"/>
    <p:sldId id="342" r:id="rId7"/>
    <p:sldId id="353" r:id="rId8"/>
    <p:sldId id="354" r:id="rId9"/>
    <p:sldId id="356" r:id="rId10"/>
    <p:sldId id="358" r:id="rId11"/>
    <p:sldId id="359" r:id="rId12"/>
    <p:sldId id="355" r:id="rId13"/>
    <p:sldId id="357" r:id="rId14"/>
  </p:sldIdLst>
  <p:sldSz cx="9144000" cy="6858000" type="screen4x3"/>
  <p:notesSz cx="7086600" cy="102235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36">
          <p15:clr>
            <a:srgbClr val="A4A3A4"/>
          </p15:clr>
        </p15:guide>
        <p15:guide id="4" pos="5328">
          <p15:clr>
            <a:srgbClr val="A4A3A4"/>
          </p15:clr>
        </p15:guide>
        <p15:guide id="5" pos="3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0">
          <p15:clr>
            <a:srgbClr val="A4A3A4"/>
          </p15:clr>
        </p15:guide>
        <p15:guide id="2" pos="223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 Brown" initials="AB" lastIdx="5" clrIdx="0">
    <p:extLst>
      <p:ext uri="{19B8F6BF-5375-455C-9EA6-DF929625EA0E}">
        <p15:presenceInfo xmlns:p15="http://schemas.microsoft.com/office/powerpoint/2012/main" userId="S-1-5-21-218810417-3757786730-1309524328-4618" providerId="AD"/>
      </p:ext>
    </p:extLst>
  </p:cmAuthor>
  <p:cmAuthor id="2" name="Mory Clark" initials="MC" lastIdx="1" clrIdx="1">
    <p:extLst>
      <p:ext uri="{19B8F6BF-5375-455C-9EA6-DF929625EA0E}">
        <p15:presenceInfo xmlns:p15="http://schemas.microsoft.com/office/powerpoint/2012/main" userId="S-1-5-21-218810417-3757786730-1309524328-46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D9F4"/>
    <a:srgbClr val="5331B1"/>
    <a:srgbClr val="369729"/>
    <a:srgbClr val="E6E6E6"/>
    <a:srgbClr val="006398"/>
    <a:srgbClr val="0B1F2C"/>
    <a:srgbClr val="009FE3"/>
    <a:srgbClr val="003966"/>
    <a:srgbClr val="ACD5FA"/>
    <a:srgbClr val="00D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434" autoAdjust="0"/>
  </p:normalViewPr>
  <p:slideViewPr>
    <p:cSldViewPr>
      <p:cViewPr varScale="1">
        <p:scale>
          <a:sx n="88" d="100"/>
          <a:sy n="88" d="100"/>
        </p:scale>
        <p:origin x="1104" y="67"/>
      </p:cViewPr>
      <p:guideLst>
        <p:guide orient="horz" pos="2160"/>
        <p:guide pos="2880"/>
        <p:guide orient="horz" pos="336"/>
        <p:guide pos="5328"/>
        <p:guide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192"/>
    </p:cViewPr>
  </p:sorterViewPr>
  <p:notesViewPr>
    <p:cSldViewPr snapToObjects="1" showGuides="1">
      <p:cViewPr varScale="1">
        <p:scale>
          <a:sx n="124" d="100"/>
          <a:sy n="124" d="100"/>
        </p:scale>
        <p:origin x="-4032" y="-120"/>
      </p:cViewPr>
      <p:guideLst>
        <p:guide orient="horz" pos="3220"/>
        <p:guide pos="22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6375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12325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spcBef>
                <a:spcPct val="50000"/>
              </a:spcBef>
              <a:defRPr sz="1300" b="1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6375" y="9712325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50000"/>
              </a:spcBef>
              <a:defRPr sz="1300" b="1"/>
            </a:lvl1pPr>
          </a:lstStyle>
          <a:p>
            <a:fld id="{3D1DDAEC-6218-46D0-BC53-40ECB89FA96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2762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4788" y="0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>
            <a:lvl1pPr algn="r"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7425" y="766763"/>
            <a:ext cx="5111750" cy="38338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856163"/>
            <a:ext cx="567055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defTabSz="989013">
              <a:spcBef>
                <a:spcPct val="0"/>
              </a:spcBef>
              <a:defRPr sz="13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4788" y="9710738"/>
            <a:ext cx="307022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8911" tIns="49455" rIns="98911" bIns="49455" numCol="1" anchor="b" anchorCtr="0" compatLnSpc="1">
            <a:prstTxWarp prst="textNoShape">
              <a:avLst/>
            </a:prstTxWarp>
          </a:bodyPr>
          <a:lstStyle>
            <a:lvl1pPr algn="r" defTabSz="989013">
              <a:defRPr sz="1300"/>
            </a:lvl1pPr>
          </a:lstStyle>
          <a:p>
            <a:fld id="{FCDF56AD-91CB-472B-BF6C-3F5DAFB7B37D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2072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E Background Pattern-1440px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113" name="Rectangle 41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30313"/>
            <a:ext cx="7772400" cy="1400175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4233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A5622E-406A-470B-B27B-F251394C1A1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5036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BEB14D-BC8E-4AEE-9B64-6402667F7955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032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447800"/>
            <a:ext cx="38481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3410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" y="208756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4478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08756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B806E-1138-4496-8DE5-539083D7DEE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4523" y="232157"/>
            <a:ext cx="79248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07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21969"/>
            <a:ext cx="2932113" cy="949631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81000"/>
            <a:ext cx="5111750" cy="5745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E9098-4C66-4DAF-A14E-6DA1AD000107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169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447800"/>
            <a:ext cx="378251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530520" y="3717032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2"/>
          </p:nvPr>
        </p:nvSpPr>
        <p:spPr>
          <a:xfrm>
            <a:off x="4533900" y="3697438"/>
            <a:ext cx="3822576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8971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399" y="1447800"/>
            <a:ext cx="7905923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27AF1-5256-49D3-9281-5E1501E5419A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530520" y="3717032"/>
            <a:ext cx="7908802" cy="21252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27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06900"/>
            <a:ext cx="79248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906713"/>
            <a:ext cx="79248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1D2F8-2550-4B67-A9CA-CEFA90347666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3436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26925B-1243-40C5-BBFC-6A5569FD94AC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3514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5802AA-E503-4DA2-89AB-8FE47818542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40538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72395D-E4B0-4E75-8F55-0B0B63ECB0D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07742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7638" y="304800"/>
            <a:ext cx="19621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304800"/>
            <a:ext cx="573405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4CB6F-343E-4312-AEA9-E3915A0F2D6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86936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9"/>
          <p:cNvSpPr>
            <a:spLocks noGrp="1" noChangeArrowheads="1"/>
          </p:cNvSpPr>
          <p:nvPr>
            <p:ph type="title"/>
          </p:nvPr>
        </p:nvSpPr>
        <p:spPr bwMode="auto">
          <a:xfrm>
            <a:off x="514523" y="232157"/>
            <a:ext cx="7924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8" name="Rectangle 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1059" name="Rectangle 3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172200"/>
            <a:ext cx="1766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fld id="{70D04F8C-C5C4-4019-8FD4-A4D10B5CCAAF}" type="slidenum">
              <a:rPr lang="en-GB" altLang="en-US"/>
              <a:pPr/>
              <a:t>‹#›</a:t>
            </a:fld>
            <a:endParaRPr lang="en-GB" altLang="en-US" dirty="0"/>
          </a:p>
        </p:txBody>
      </p:sp>
      <p:sp>
        <p:nvSpPr>
          <p:cNvPr id="1031" name="Line 43"/>
          <p:cNvSpPr>
            <a:spLocks noChangeShapeType="1"/>
          </p:cNvSpPr>
          <p:nvPr/>
        </p:nvSpPr>
        <p:spPr bwMode="auto">
          <a:xfrm>
            <a:off x="611188" y="1143000"/>
            <a:ext cx="7848600" cy="0"/>
          </a:xfrm>
          <a:prstGeom prst="line">
            <a:avLst/>
          </a:prstGeom>
          <a:noFill/>
          <a:ln w="22225" cap="flat" cmpd="sng" algn="ctr">
            <a:solidFill>
              <a:srgbClr val="006398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104123" y="6218427"/>
            <a:ext cx="1832382" cy="4677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2" r:id="rId4"/>
    <p:sldLayoutId id="2147483653" r:id="rId5"/>
    <p:sldLayoutId id="2147483656" r:id="rId6"/>
    <p:sldLayoutId id="2147483660" r:id="rId7"/>
    <p:sldLayoutId id="2147483661" r:id="rId8"/>
    <p:sldLayoutId id="2147483651" r:id="rId9"/>
    <p:sldLayoutId id="2147483655" r:id="rId10"/>
    <p:sldLayoutId id="2147483657" r:id="rId11"/>
    <p:sldLayoutId id="2147483658" r:id="rId12"/>
    <p:sldLayoutId id="21474836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006398"/>
          </a:solidFill>
          <a:latin typeface="Arial (Headings)"/>
          <a:ea typeface="+mj-ea"/>
          <a:cs typeface="Arial (Headings)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>
          <a:solidFill>
            <a:srgbClr val="123D6B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23D6B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•"/>
        <a:defRPr sz="2500">
          <a:solidFill>
            <a:srgbClr val="0B1F2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–"/>
        <a:defRPr sz="2000">
          <a:solidFill>
            <a:srgbClr val="0B1F2C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•"/>
        <a:defRPr sz="1600">
          <a:solidFill>
            <a:srgbClr val="0B1F2C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–"/>
        <a:defRPr sz="1600">
          <a:solidFill>
            <a:srgbClr val="0B1F2C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>
          <a:solidFill>
            <a:srgbClr val="0B1F2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23D6B"/>
        </a:buClr>
        <a:buChar char="»"/>
        <a:defRPr sz="1600" b="1">
          <a:solidFill>
            <a:srgbClr val="123D6B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609600" y="5013176"/>
            <a:ext cx="7922840" cy="1351024"/>
          </a:xfrm>
          <a:prstGeom prst="rect">
            <a:avLst/>
          </a:prstGeom>
          <a:solidFill>
            <a:srgbClr val="0B1F2C"/>
          </a:solidFill>
          <a:ln w="9525" cap="flat" cmpd="sng" algn="ctr">
            <a:solidFill>
              <a:srgbClr val="003966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09600" y="1884809"/>
            <a:ext cx="7772400" cy="1400175"/>
          </a:xfrm>
        </p:spPr>
        <p:txBody>
          <a:bodyPr/>
          <a:lstStyle/>
          <a:p>
            <a:r>
              <a:rPr lang="en-GB" dirty="0"/>
              <a:t>Session 4: Final look back</a:t>
            </a:r>
            <a:br>
              <a:rPr lang="en-GB" dirty="0"/>
            </a:br>
            <a:br>
              <a:rPr lang="en-GB" sz="1300" dirty="0"/>
            </a:br>
            <a:r>
              <a:rPr lang="en-GB" dirty="0"/>
              <a:t>Skills mismatch and imbalances </a:t>
            </a:r>
          </a:p>
        </p:txBody>
      </p:sp>
      <p:pic>
        <p:nvPicPr>
          <p:cNvPr id="3" name="Picture 2" descr="::::Finished Branding Files from Dan:-Master Logos-icons:CE Logos:Screen:Cambridge-Econ-Logo-Neg-rgb.pn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4262" y="5229200"/>
            <a:ext cx="2217738" cy="91709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3255367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endParaRPr lang="en-GB" sz="2400" dirty="0"/>
          </a:p>
          <a:p>
            <a:r>
              <a:rPr lang="en-GB" sz="2400" dirty="0"/>
              <a:t>Production of Skills Supply and Demand Forecasts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5085184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r>
              <a:rPr lang="en-GB" sz="2400" dirty="0"/>
              <a:t>Ben Kriechel</a:t>
            </a:r>
          </a:p>
          <a:p>
            <a:r>
              <a:rPr lang="en-GB" sz="2400" dirty="0"/>
              <a:t>Economix Research &amp; Consulting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6021288"/>
            <a:ext cx="77724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>
              <a:defRPr sz="3200">
                <a:solidFill>
                  <a:schemeClr val="bg1"/>
                </a:solidFill>
                <a:latin typeface="Arial (Headings)"/>
                <a:ea typeface="+mj-ea"/>
                <a:cs typeface="Arial (Headings)"/>
              </a:defRPr>
            </a:lvl1pPr>
          </a:lstStyle>
          <a:p>
            <a:r>
              <a:rPr lang="en-GB" sz="1300" i="1" dirty="0"/>
              <a:t>Skillsnet</a:t>
            </a:r>
            <a:r>
              <a:rPr lang="en-GB" sz="1300" dirty="0"/>
              <a:t> Technical Workshop, 24-25 November 2016, Thessaloniki</a:t>
            </a:r>
          </a:p>
        </p:txBody>
      </p:sp>
      <p:sp>
        <p:nvSpPr>
          <p:cNvPr id="8" name="Rectangle 42"/>
          <p:cNvSpPr txBox="1">
            <a:spLocks noChangeArrowheads="1"/>
          </p:cNvSpPr>
          <p:nvPr/>
        </p:nvSpPr>
        <p:spPr bwMode="auto">
          <a:xfrm>
            <a:off x="609600" y="663352"/>
            <a:ext cx="705643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Tx/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23D6B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CEDEFOP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Description: zur Startseit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90" y="4484542"/>
            <a:ext cx="1341120" cy="33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2" y="4485693"/>
            <a:ext cx="1823700" cy="474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Description: roa_logonieuwwor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940" y="4475205"/>
            <a:ext cx="1079500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oup 14"/>
          <p:cNvGrpSpPr>
            <a:grpSpLocks noChangeAspect="1"/>
          </p:cNvGrpSpPr>
          <p:nvPr/>
        </p:nvGrpSpPr>
        <p:grpSpPr bwMode="auto">
          <a:xfrm>
            <a:off x="3812486" y="4396903"/>
            <a:ext cx="2125675" cy="484637"/>
            <a:chOff x="4224" y="589"/>
            <a:chExt cx="7341" cy="1865"/>
          </a:xfrm>
        </p:grpSpPr>
        <p:sp>
          <p:nvSpPr>
            <p:cNvPr id="17" name="Rectangle 16"/>
            <p:cNvSpPr>
              <a:spLocks noChangeAspect="1" noChangeArrowheads="1"/>
            </p:cNvSpPr>
            <p:nvPr/>
          </p:nvSpPr>
          <p:spPr bwMode="auto">
            <a:xfrm>
              <a:off x="4797" y="1217"/>
              <a:ext cx="1134" cy="123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8" name="Rectangle 17"/>
            <p:cNvSpPr>
              <a:spLocks noChangeAspect="1" noChangeArrowheads="1"/>
            </p:cNvSpPr>
            <p:nvPr/>
          </p:nvSpPr>
          <p:spPr bwMode="auto">
            <a:xfrm>
              <a:off x="4224" y="589"/>
              <a:ext cx="1134" cy="1237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/>
            </a:p>
          </p:txBody>
        </p:sp>
        <p:sp>
          <p:nvSpPr>
            <p:cNvPr id="19" name="Text Box 5"/>
            <p:cNvSpPr txBox="1">
              <a:spLocks noChangeAspect="1" noChangeArrowheads="1"/>
            </p:cNvSpPr>
            <p:nvPr/>
          </p:nvSpPr>
          <p:spPr bwMode="auto">
            <a:xfrm>
              <a:off x="5949" y="903"/>
              <a:ext cx="5616" cy="14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600" b="1" i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GB" sz="1600" b="1" dirty="0" err="1">
                  <a:solidFill>
                    <a:srgbClr val="008000"/>
                  </a:solidFill>
                  <a:effectLst/>
                  <a:latin typeface="Garamond" panose="020204040303010108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lphametrics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Picture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038" y="4475205"/>
            <a:ext cx="1455165" cy="406335"/>
          </a:xfrm>
          <a:prstGeom prst="rect">
            <a:avLst/>
          </a:prstGeom>
          <a:effectLst/>
        </p:spPr>
      </p:pic>
      <p:pic>
        <p:nvPicPr>
          <p:cNvPr id="20" name="Picture 1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5643"/>
            <a:ext cx="3239770" cy="540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48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Forecasting system has modules for supply and demand; </a:t>
            </a:r>
          </a:p>
          <a:p>
            <a:pPr lvl="0"/>
            <a:r>
              <a:rPr lang="en-GB" dirty="0"/>
              <a:t>Reconciling demand and supply within the forecasting framework;  </a:t>
            </a:r>
          </a:p>
          <a:p>
            <a:pPr lvl="0"/>
            <a:r>
              <a:rPr lang="en-GB" dirty="0"/>
              <a:t>A set of indicators and a dedicated workbook of results using supply/demand imbalances. </a:t>
            </a:r>
          </a:p>
          <a:p>
            <a:pPr lvl="0"/>
            <a:r>
              <a:rPr lang="en-GB" dirty="0"/>
              <a:t>Future:  including RD in indicators?</a:t>
            </a:r>
          </a:p>
          <a:p>
            <a:pPr lvl="0"/>
            <a:r>
              <a:rPr lang="en-GB" dirty="0"/>
              <a:t>Analysing policy issues with forecasts: Digitization</a:t>
            </a:r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123" y="6218427"/>
            <a:ext cx="1832382" cy="46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6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Imbalance indicators developed so far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Imbalance indicators were developed to summarize key outcomes with respect to the change in employment structures, shortages or surpluses. </a:t>
            </a:r>
            <a:endParaRPr lang="en-US" dirty="0"/>
          </a:p>
          <a:p>
            <a:r>
              <a:rPr lang="en-GB" dirty="0"/>
              <a:t>Additional elements as wages and qualifications have been added to these indicators in the past years. </a:t>
            </a:r>
          </a:p>
          <a:p>
            <a:r>
              <a:rPr lang="en-GB" dirty="0"/>
              <a:t>Main problem is the trade-off between level of detail and the availability of data. 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152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brief overview of imbalance indicators ..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582404"/>
              </p:ext>
            </p:extLst>
          </p:nvPr>
        </p:nvGraphicFramePr>
        <p:xfrm>
          <a:off x="755576" y="1341721"/>
          <a:ext cx="7683747" cy="4824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15610">
                  <a:extLst>
                    <a:ext uri="{9D8B030D-6E8A-4147-A177-3AD203B41FA5}">
                      <a16:colId xmlns:a16="http://schemas.microsoft.com/office/drawing/2014/main" val="3670459545"/>
                    </a:ext>
                  </a:extLst>
                </a:gridCol>
                <a:gridCol w="5268137">
                  <a:extLst>
                    <a:ext uri="{9D8B030D-6E8A-4147-A177-3AD203B41FA5}">
                      <a16:colId xmlns:a16="http://schemas.microsoft.com/office/drawing/2014/main" val="3945893567"/>
                    </a:ext>
                  </a:extLst>
                </a:gridCol>
              </a:tblGrid>
              <a:tr h="4878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Measure of change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Summarising changes in the qualification mix of employed </a:t>
                      </a:r>
                      <a:endParaRPr lang="en-US" sz="1400" dirty="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0820766"/>
                  </a:ext>
                </a:extLst>
              </a:tr>
              <a:tr h="230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Measure of change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Overall change in qualification mix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6144135"/>
                  </a:ext>
                </a:extLst>
              </a:tr>
              <a:tr h="230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Direction of change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Direction of change (growth / decline) in occupation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5959376"/>
                  </a:ext>
                </a:extLst>
              </a:tr>
              <a:tr h="745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Change in average qualification by occupation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Change in average qualification based on three qualification levels. 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8640970"/>
                  </a:ext>
                </a:extLst>
              </a:tr>
              <a:tr h="230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Indicator of constraint 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Based on reconciled supply / demand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905712"/>
                  </a:ext>
                </a:extLst>
              </a:tr>
              <a:tr h="4878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Indicator of constraint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Measuring the impact of constrained demand relative to unconstrained demand (in final allocation)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6603288"/>
                  </a:ext>
                </a:extLst>
              </a:tr>
              <a:tr h="4878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Indicator of overeducation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Measuring the % of over (under) educated relative to unconstrained demand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0821573"/>
                  </a:ext>
                </a:extLst>
              </a:tr>
              <a:tr h="4878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Indicator of constrained skill level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Indication of skill level impacted by constrained demand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7881898"/>
                  </a:ext>
                </a:extLst>
              </a:tr>
              <a:tr h="4878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Indicator of future imbalances of demand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Based on weighted imbalances of qualification mix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2871991"/>
                  </a:ext>
                </a:extLst>
              </a:tr>
              <a:tr h="230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IFIOD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 indicator: qualification</a:t>
                      </a:r>
                      <a:r>
                        <a:rPr lang="en-GB" sz="14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weighted imbalances by occ.</a:t>
                      </a:r>
                      <a:endParaRPr lang="en-US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672497"/>
                  </a:ext>
                </a:extLst>
              </a:tr>
              <a:tr h="230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IFIOD w Qualification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Main indicator, using qualification shares within occupations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8017114"/>
                  </a:ext>
                </a:extLst>
              </a:tr>
              <a:tr h="4878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IRWEI</a:t>
                      </a:r>
                      <a:endParaRPr lang="en-US" sz="140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Using weighted imbalances allowing for lower influences of imbalances in high-wage occupations</a:t>
                      </a:r>
                      <a:endParaRPr lang="en-US" sz="1400" dirty="0">
                        <a:solidFill>
                          <a:srgbClr val="0B1F2C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114120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55576" y="6339770"/>
            <a:ext cx="1446352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rgbClr val="00639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Source:</a:t>
            </a:r>
            <a:r>
              <a:rPr kumimoji="0" lang="en-GB" altLang="en-US" sz="1400" b="0" i="0" u="none" strike="noStrike" cap="none" normalizeH="0" dirty="0">
                <a:ln>
                  <a:noFill/>
                </a:ln>
                <a:solidFill>
                  <a:srgbClr val="00639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rgbClr val="00639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Economix.</a:t>
            </a:r>
            <a:endParaRPr kumimoji="0" lang="en-GB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91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Importance of replacement demand</a:t>
            </a:r>
          </a:p>
        </p:txBody>
      </p:sp>
      <p:pic>
        <p:nvPicPr>
          <p:cNvPr id="4" name="Picture 179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23" y="1628800"/>
            <a:ext cx="5137597" cy="410445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6156176" y="1524000"/>
            <a:ext cx="2302024" cy="4191000"/>
          </a:xfrm>
        </p:spPr>
        <p:txBody>
          <a:bodyPr/>
          <a:lstStyle/>
          <a:p>
            <a:r>
              <a:rPr lang="en-GB" sz="1800" dirty="0"/>
              <a:t>Replacement demand is an important element of demand</a:t>
            </a:r>
          </a:p>
          <a:p>
            <a:r>
              <a:rPr lang="en-GB" sz="1800" dirty="0"/>
              <a:t>Flow measure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b="1" dirty="0"/>
              <a:t>Challenge</a:t>
            </a:r>
            <a:r>
              <a:rPr lang="en-GB" sz="1800" dirty="0"/>
              <a:t>: </a:t>
            </a:r>
          </a:p>
          <a:p>
            <a:r>
              <a:rPr lang="en-GB" sz="1800" dirty="0"/>
              <a:t>Integrating flow measures in a supply / demand evaluation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6858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 of stocks versus flows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Supply and demand in the main forecasting modules are interpreted as stocks, i.e. the amount of people available with a given qualification (supply), or the amount of people employed in occupations (demand). </a:t>
            </a:r>
          </a:p>
          <a:p>
            <a:r>
              <a:rPr lang="en-GB" dirty="0"/>
              <a:t>This stock is the result of in- and outflows. Outflows are measured (partly) by replacement demand; inflows could be measured by changes in supply. </a:t>
            </a:r>
          </a:p>
        </p:txBody>
      </p:sp>
    </p:spTree>
    <p:extLst>
      <p:ext uri="{BB962C8B-B14F-4D97-AF65-F5344CB8AC3E}">
        <p14:creationId xmlns:p14="http://schemas.microsoft.com/office/powerpoint/2010/main" val="36988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forecasts in policy discussion: digitization </a:t>
            </a:r>
          </a:p>
        </p:txBody>
      </p:sp>
    </p:spTree>
    <p:extLst>
      <p:ext uri="{BB962C8B-B14F-4D97-AF65-F5344CB8AC3E}">
        <p14:creationId xmlns:p14="http://schemas.microsoft.com/office/powerpoint/2010/main" val="203299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Digitization and Polarisation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Technological change and digitization are important issues that have to be evaluated in the context of skills, qualifications and labour market developments. </a:t>
            </a:r>
          </a:p>
          <a:p>
            <a:r>
              <a:rPr lang="en-GB" dirty="0"/>
              <a:t>Polarisation, i.e. the unequal development (in this case by skills / qualifications) on the labour markets is important to evaluate whether and where we might want to target policy interventions. </a:t>
            </a:r>
          </a:p>
          <a:p>
            <a:r>
              <a:rPr lang="en-GB" dirty="0"/>
              <a:t>Forecasts allow to see likely future developments in the context of the issues analysed. </a:t>
            </a:r>
          </a:p>
          <a:p>
            <a:r>
              <a:rPr lang="en-GB" dirty="0"/>
              <a:t>Combining qualitative &amp; quantitative elements</a:t>
            </a:r>
          </a:p>
        </p:txBody>
      </p:sp>
    </p:spTree>
    <p:extLst>
      <p:ext uri="{BB962C8B-B14F-4D97-AF65-F5344CB8AC3E}">
        <p14:creationId xmlns:p14="http://schemas.microsoft.com/office/powerpoint/2010/main" val="857527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Analysing topical policy issues: Digitization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26104" y="1524000"/>
            <a:ext cx="2117896" cy="4641304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/>
              <a:t>Polarization of the labour market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Using Skill Forecast combined with ‘skill measure’ (rank of mean wage)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Usually this analysis is done for historic data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Forecast allows to evaluate further future developments. </a:t>
            </a:r>
          </a:p>
        </p:txBody>
      </p:sp>
      <p:grpSp>
        <p:nvGrpSpPr>
          <p:cNvPr id="4" name="Group 31"/>
          <p:cNvGrpSpPr/>
          <p:nvPr/>
        </p:nvGrpSpPr>
        <p:grpSpPr>
          <a:xfrm>
            <a:off x="517430" y="1524000"/>
            <a:ext cx="6426591" cy="4982041"/>
            <a:chOff x="0" y="0"/>
            <a:chExt cx="5220335" cy="3915410"/>
          </a:xfrm>
        </p:grpSpPr>
        <p:grpSp>
          <p:nvGrpSpPr>
            <p:cNvPr id="5" name="Group 30"/>
            <p:cNvGrpSpPr/>
            <p:nvPr/>
          </p:nvGrpSpPr>
          <p:grpSpPr>
            <a:xfrm>
              <a:off x="0" y="0"/>
              <a:ext cx="5220335" cy="3915410"/>
              <a:chOff x="0" y="0"/>
              <a:chExt cx="5220335" cy="3915410"/>
            </a:xfrm>
          </p:grpSpPr>
          <p:pic>
            <p:nvPicPr>
              <p:cNvPr id="9" name="Grafik 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5220335" cy="3915410"/>
              </a:xfrm>
              <a:prstGeom prst="rect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</p:pic>
          <p:sp>
            <p:nvSpPr>
              <p:cNvPr id="10" name="Freeform 24"/>
              <p:cNvSpPr/>
              <p:nvPr/>
            </p:nvSpPr>
            <p:spPr>
              <a:xfrm>
                <a:off x="2333625" y="581025"/>
                <a:ext cx="2175837" cy="2249228"/>
              </a:xfrm>
              <a:custGeom>
                <a:avLst/>
                <a:gdLst>
                  <a:gd name="connsiteX0" fmla="*/ 2078262 w 2175837"/>
                  <a:gd name="connsiteY0" fmla="*/ 202656 h 2249228"/>
                  <a:gd name="connsiteX1" fmla="*/ 1192437 w 2175837"/>
                  <a:gd name="connsiteY1" fmla="*/ 107406 h 2249228"/>
                  <a:gd name="connsiteX2" fmla="*/ 487587 w 2175837"/>
                  <a:gd name="connsiteY2" fmla="*/ 678906 h 2249228"/>
                  <a:gd name="connsiteX3" fmla="*/ 1812 w 2175837"/>
                  <a:gd name="connsiteY3" fmla="*/ 1383756 h 2249228"/>
                  <a:gd name="connsiteX4" fmla="*/ 659037 w 2175837"/>
                  <a:gd name="connsiteY4" fmla="*/ 2050506 h 2249228"/>
                  <a:gd name="connsiteX5" fmla="*/ 1992537 w 2175837"/>
                  <a:gd name="connsiteY5" fmla="*/ 2098131 h 2249228"/>
                  <a:gd name="connsiteX6" fmla="*/ 2078262 w 2175837"/>
                  <a:gd name="connsiteY6" fmla="*/ 202656 h 224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75837" h="2249228">
                    <a:moveTo>
                      <a:pt x="2078262" y="202656"/>
                    </a:moveTo>
                    <a:cubicBezTo>
                      <a:pt x="1944912" y="-129131"/>
                      <a:pt x="1457549" y="28031"/>
                      <a:pt x="1192437" y="107406"/>
                    </a:cubicBezTo>
                    <a:cubicBezTo>
                      <a:pt x="927325" y="186781"/>
                      <a:pt x="686024" y="466181"/>
                      <a:pt x="487587" y="678906"/>
                    </a:cubicBezTo>
                    <a:cubicBezTo>
                      <a:pt x="289149" y="891631"/>
                      <a:pt x="-26763" y="1155156"/>
                      <a:pt x="1812" y="1383756"/>
                    </a:cubicBezTo>
                    <a:cubicBezTo>
                      <a:pt x="30387" y="1612356"/>
                      <a:pt x="327250" y="1931444"/>
                      <a:pt x="659037" y="2050506"/>
                    </a:cubicBezTo>
                    <a:cubicBezTo>
                      <a:pt x="990824" y="2169568"/>
                      <a:pt x="1754412" y="2404518"/>
                      <a:pt x="1992537" y="2098131"/>
                    </a:cubicBezTo>
                    <a:cubicBezTo>
                      <a:pt x="2230662" y="1791744"/>
                      <a:pt x="2211612" y="534443"/>
                      <a:pt x="2078262" y="202656"/>
                    </a:cubicBezTo>
                    <a:close/>
                  </a:path>
                </a:pathLst>
              </a:custGeom>
              <a:solidFill>
                <a:srgbClr val="00B050">
                  <a:alpha val="25000"/>
                </a:srgbClr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" name="Freeform 25"/>
              <p:cNvSpPr/>
              <p:nvPr/>
            </p:nvSpPr>
            <p:spPr>
              <a:xfrm>
                <a:off x="1219200" y="2152650"/>
                <a:ext cx="1722373" cy="1244099"/>
              </a:xfrm>
              <a:custGeom>
                <a:avLst/>
                <a:gdLst>
                  <a:gd name="connsiteX0" fmla="*/ 226449 w 1722373"/>
                  <a:gd name="connsiteY0" fmla="*/ 1162464 h 1244099"/>
                  <a:gd name="connsiteX1" fmla="*/ 1617099 w 1722373"/>
                  <a:gd name="connsiteY1" fmla="*/ 1114839 h 1244099"/>
                  <a:gd name="connsiteX2" fmla="*/ 1550424 w 1722373"/>
                  <a:gd name="connsiteY2" fmla="*/ 343314 h 1244099"/>
                  <a:gd name="connsiteX3" fmla="*/ 959874 w 1722373"/>
                  <a:gd name="connsiteY3" fmla="*/ 414 h 1244099"/>
                  <a:gd name="connsiteX4" fmla="*/ 74049 w 1722373"/>
                  <a:gd name="connsiteY4" fmla="*/ 295689 h 1244099"/>
                  <a:gd name="connsiteX5" fmla="*/ 226449 w 1722373"/>
                  <a:gd name="connsiteY5" fmla="*/ 1162464 h 1244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22373" h="1244099">
                    <a:moveTo>
                      <a:pt x="226449" y="1162464"/>
                    </a:moveTo>
                    <a:cubicBezTo>
                      <a:pt x="483624" y="1298989"/>
                      <a:pt x="1396437" y="1251364"/>
                      <a:pt x="1617099" y="1114839"/>
                    </a:cubicBezTo>
                    <a:cubicBezTo>
                      <a:pt x="1837761" y="978314"/>
                      <a:pt x="1659961" y="529051"/>
                      <a:pt x="1550424" y="343314"/>
                    </a:cubicBezTo>
                    <a:cubicBezTo>
                      <a:pt x="1440887" y="157577"/>
                      <a:pt x="1205936" y="8351"/>
                      <a:pt x="959874" y="414"/>
                    </a:cubicBezTo>
                    <a:cubicBezTo>
                      <a:pt x="713812" y="-7523"/>
                      <a:pt x="197874" y="98839"/>
                      <a:pt x="74049" y="295689"/>
                    </a:cubicBezTo>
                    <a:cubicBezTo>
                      <a:pt x="-49776" y="492539"/>
                      <a:pt x="-30726" y="1025939"/>
                      <a:pt x="226449" y="1162464"/>
                    </a:cubicBezTo>
                    <a:close/>
                  </a:path>
                </a:pathLst>
              </a:custGeom>
              <a:solidFill>
                <a:srgbClr val="FF0000">
                  <a:alpha val="18000"/>
                </a:srgbClr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26"/>
              <p:cNvSpPr/>
              <p:nvPr/>
            </p:nvSpPr>
            <p:spPr>
              <a:xfrm>
                <a:off x="552450" y="1524000"/>
                <a:ext cx="1116155" cy="1338283"/>
              </a:xfrm>
              <a:custGeom>
                <a:avLst/>
                <a:gdLst>
                  <a:gd name="connsiteX0" fmla="*/ 889103 w 1116155"/>
                  <a:gd name="connsiteY0" fmla="*/ 69513 h 1338283"/>
                  <a:gd name="connsiteX1" fmla="*/ 69953 w 1116155"/>
                  <a:gd name="connsiteY1" fmla="*/ 107613 h 1338283"/>
                  <a:gd name="connsiteX2" fmla="*/ 117578 w 1116155"/>
                  <a:gd name="connsiteY2" fmla="*/ 1155363 h 1338283"/>
                  <a:gd name="connsiteX3" fmla="*/ 717653 w 1116155"/>
                  <a:gd name="connsiteY3" fmla="*/ 1269663 h 1338283"/>
                  <a:gd name="connsiteX4" fmla="*/ 1108178 w 1116155"/>
                  <a:gd name="connsiteY4" fmla="*/ 421938 h 1338283"/>
                  <a:gd name="connsiteX5" fmla="*/ 889103 w 1116155"/>
                  <a:gd name="connsiteY5" fmla="*/ 69513 h 1338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6155" h="1338283">
                    <a:moveTo>
                      <a:pt x="889103" y="69513"/>
                    </a:moveTo>
                    <a:cubicBezTo>
                      <a:pt x="716066" y="17126"/>
                      <a:pt x="198540" y="-73362"/>
                      <a:pt x="69953" y="107613"/>
                    </a:cubicBezTo>
                    <a:cubicBezTo>
                      <a:pt x="-58634" y="288588"/>
                      <a:pt x="9628" y="961688"/>
                      <a:pt x="117578" y="1155363"/>
                    </a:cubicBezTo>
                    <a:cubicBezTo>
                      <a:pt x="225528" y="1349038"/>
                      <a:pt x="552553" y="1391901"/>
                      <a:pt x="717653" y="1269663"/>
                    </a:cubicBezTo>
                    <a:cubicBezTo>
                      <a:pt x="882753" y="1147426"/>
                      <a:pt x="1073253" y="618788"/>
                      <a:pt x="1108178" y="421938"/>
                    </a:cubicBezTo>
                    <a:cubicBezTo>
                      <a:pt x="1143103" y="225088"/>
                      <a:pt x="1062140" y="121900"/>
                      <a:pt x="889103" y="69513"/>
                    </a:cubicBezTo>
                    <a:close/>
                  </a:path>
                </a:pathLst>
              </a:custGeom>
              <a:solidFill>
                <a:srgbClr val="002060">
                  <a:alpha val="15000"/>
                </a:srgbClr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2257425" y="285750"/>
              <a:ext cx="1714500" cy="455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100"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Faster growth in high skill jobs…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485775" y="1247775"/>
              <a:ext cx="1714500" cy="278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100"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and in low skill jobs…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2943225" y="3057525"/>
              <a:ext cx="1714500" cy="455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lnSpc>
                  <a:spcPts val="1400"/>
                </a:lnSpc>
                <a:spcAft>
                  <a:spcPts val="0"/>
                </a:spcAft>
              </a:pPr>
              <a:r>
                <a:rPr lang="en-GB" sz="1100">
                  <a:solidFill>
                    <a:srgbClr val="00206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but not in medium skill jobs…</a:t>
              </a:r>
              <a:endParaRPr lang="en-US" sz="11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6736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stable set of imbalance indicators helps to summarize the findings of the forecasting model. </a:t>
            </a:r>
          </a:p>
          <a:p>
            <a:r>
              <a:rPr lang="en-GB" dirty="0"/>
              <a:t>A shortcoming of the indicators so far is the lack of influence of replacement demand; potentially this can lead to biases. </a:t>
            </a:r>
          </a:p>
          <a:p>
            <a:endParaRPr lang="en-GB" dirty="0"/>
          </a:p>
          <a:p>
            <a:r>
              <a:rPr lang="en-GB" dirty="0"/>
              <a:t>Forecasting outcomes can be combined with other indicators to provide insights into the outcomes. Combining quantitative forecasts and qualitative insights. </a:t>
            </a:r>
          </a:p>
        </p:txBody>
      </p:sp>
    </p:spTree>
    <p:extLst>
      <p:ext uri="{BB962C8B-B14F-4D97-AF65-F5344CB8AC3E}">
        <p14:creationId xmlns:p14="http://schemas.microsoft.com/office/powerpoint/2010/main" val="1759619999"/>
      </p:ext>
    </p:extLst>
  </p:cSld>
  <p:clrMapOvr>
    <a:masterClrMapping/>
  </p:clrMapOvr>
</p:sld>
</file>

<file path=ppt/theme/theme1.xml><?xml version="1.0" encoding="utf-8"?>
<a:theme xmlns:a="http://schemas.openxmlformats.org/drawingml/2006/main" name="_CE Master">
  <a:themeElements>
    <a:clrScheme name="RL cho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85C0"/>
      </a:accent1>
      <a:accent2>
        <a:srgbClr val="909090"/>
      </a:accent2>
      <a:accent3>
        <a:srgbClr val="FF8700"/>
      </a:accent3>
      <a:accent4>
        <a:srgbClr val="369729"/>
      </a:accent4>
      <a:accent5>
        <a:srgbClr val="B40C7C"/>
      </a:accent5>
      <a:accent6>
        <a:srgbClr val="001CCA"/>
      </a:accent6>
      <a:hlink>
        <a:srgbClr val="CCCCFF"/>
      </a:hlink>
      <a:folHlink>
        <a:srgbClr val="B2B2B2"/>
      </a:folHlink>
    </a:clrScheme>
    <a:fontScheme name="CE template fract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3966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3966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 err="1" smtClean="0">
            <a:latin typeface="+mn-lt"/>
          </a:defRPr>
        </a:defPPr>
      </a:lstStyle>
    </a:txDef>
  </a:objectDefaults>
  <a:extraClrSchemeLst>
    <a:extraClrScheme>
      <a:clrScheme name="CE template frac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 template fractal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 template fract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_CE Master.potx" id="{673D4696-ED66-4DB6-8C18-25AB2A07AF56}" vid="{548E687E-B33D-458D-8E8A-79890E1466B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CAD48F97F01429F2BFF3F2FB09835" ma:contentTypeVersion="0" ma:contentTypeDescription="Create a new document." ma:contentTypeScope="" ma:versionID="c41aac5b519bb9119e654253776ba0d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0284630221e3e315443cc774b2f03f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B244F2-96A2-48BF-990E-77A1C6D22C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00653B-E3DF-4A73-9ADB-0C2C1CBB3C41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2106D0-C6F6-4BEC-9650-F05F3019BB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_CE Master</Template>
  <TotalTime>1</TotalTime>
  <Words>615</Words>
  <Application>Microsoft Office PowerPoint</Application>
  <PresentationFormat>On-screen Show (4:3)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(Headings)</vt:lpstr>
      <vt:lpstr>Garamond</vt:lpstr>
      <vt:lpstr>Times New Roman</vt:lpstr>
      <vt:lpstr>_CE Master</vt:lpstr>
      <vt:lpstr>Session 4: Final look back  Skills mismatch and imbalances </vt:lpstr>
      <vt:lpstr>Overview</vt:lpstr>
      <vt:lpstr>Imbalance indicators developed so far</vt:lpstr>
      <vt:lpstr>A brief overview of imbalance indicators ..</vt:lpstr>
      <vt:lpstr>The Importance of replacement demand</vt:lpstr>
      <vt:lpstr>The problem of stocks versus flows</vt:lpstr>
      <vt:lpstr>Using forecasts in policy discussion: digitization </vt:lpstr>
      <vt:lpstr>Digitization and Polarisation</vt:lpstr>
      <vt:lpstr>Analysing topical policy issues: Digitization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>CE</dc:subject>
  <dc:creator>Rachel Beaven</dc:creator>
  <cp:lastModifiedBy>Rachel Beaven</cp:lastModifiedBy>
  <cp:revision>13</cp:revision>
  <dcterms:created xsi:type="dcterms:W3CDTF">2016-11-15T12:40:58Z</dcterms:created>
  <dcterms:modified xsi:type="dcterms:W3CDTF">2016-11-18T22:03:27Z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0x01010011BCAD48F97F01429F2BFF3F2FB09835</vt:lpwstr>
  </property>
</Properties>
</file>