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4"/>
  </p:sldMasterIdLst>
  <p:notesMasterIdLst>
    <p:notesMasterId r:id="rId20"/>
  </p:notesMasterIdLst>
  <p:handoutMasterIdLst>
    <p:handoutMasterId r:id="rId21"/>
  </p:handoutMasterIdLst>
  <p:sldIdLst>
    <p:sldId id="341" r:id="rId5"/>
    <p:sldId id="360" r:id="rId6"/>
    <p:sldId id="358" r:id="rId7"/>
    <p:sldId id="359" r:id="rId8"/>
    <p:sldId id="361" r:id="rId9"/>
    <p:sldId id="362" r:id="rId10"/>
    <p:sldId id="365" r:id="rId11"/>
    <p:sldId id="366" r:id="rId12"/>
    <p:sldId id="367" r:id="rId13"/>
    <p:sldId id="368" r:id="rId14"/>
    <p:sldId id="369" r:id="rId15"/>
    <p:sldId id="370" r:id="rId16"/>
    <p:sldId id="371" r:id="rId17"/>
    <p:sldId id="372" r:id="rId18"/>
    <p:sldId id="357" r:id="rId19"/>
  </p:sldIdLst>
  <p:sldSz cx="9144000" cy="6858000" type="screen4x3"/>
  <p:notesSz cx="7086600" cy="10223500"/>
  <p:defaultTextStyle>
    <a:defPPr>
      <a:defRPr lang="en-GB"/>
    </a:defPPr>
    <a:lvl1pPr algn="l" rtl="0" eaLnBrk="0" fontAlgn="base" hangingPunct="0">
      <a:spcBef>
        <a:spcPct val="0"/>
      </a:spcBef>
      <a:spcAft>
        <a:spcPct val="0"/>
      </a:spcAft>
      <a:defRPr sz="16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16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16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16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1600" kern="1200">
        <a:solidFill>
          <a:schemeClr val="tx1"/>
        </a:solidFill>
        <a:latin typeface="Times New Roman" pitchFamily="18" charset="0"/>
        <a:ea typeface="+mn-ea"/>
        <a:cs typeface="+mn-cs"/>
      </a:defRPr>
    </a:lvl5pPr>
    <a:lvl6pPr marL="2286000" algn="l" defTabSz="914400" rtl="0" eaLnBrk="1" latinLnBrk="0" hangingPunct="1">
      <a:defRPr sz="1600" kern="1200">
        <a:solidFill>
          <a:schemeClr val="tx1"/>
        </a:solidFill>
        <a:latin typeface="Times New Roman" pitchFamily="18" charset="0"/>
        <a:ea typeface="+mn-ea"/>
        <a:cs typeface="+mn-cs"/>
      </a:defRPr>
    </a:lvl6pPr>
    <a:lvl7pPr marL="2743200" algn="l" defTabSz="914400" rtl="0" eaLnBrk="1" latinLnBrk="0" hangingPunct="1">
      <a:defRPr sz="1600" kern="1200">
        <a:solidFill>
          <a:schemeClr val="tx1"/>
        </a:solidFill>
        <a:latin typeface="Times New Roman" pitchFamily="18" charset="0"/>
        <a:ea typeface="+mn-ea"/>
        <a:cs typeface="+mn-cs"/>
      </a:defRPr>
    </a:lvl7pPr>
    <a:lvl8pPr marL="3200400" algn="l" defTabSz="914400" rtl="0" eaLnBrk="1" latinLnBrk="0" hangingPunct="1">
      <a:defRPr sz="1600" kern="1200">
        <a:solidFill>
          <a:schemeClr val="tx1"/>
        </a:solidFill>
        <a:latin typeface="Times New Roman" pitchFamily="18" charset="0"/>
        <a:ea typeface="+mn-ea"/>
        <a:cs typeface="+mn-cs"/>
      </a:defRPr>
    </a:lvl8pPr>
    <a:lvl9pPr marL="3657600" algn="l" defTabSz="914400" rtl="0" eaLnBrk="1" latinLnBrk="0" hangingPunct="1">
      <a:defRPr sz="16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336">
          <p15:clr>
            <a:srgbClr val="A4A3A4"/>
          </p15:clr>
        </p15:guide>
        <p15:guide id="4" pos="5328">
          <p15:clr>
            <a:srgbClr val="A4A3A4"/>
          </p15:clr>
        </p15:guide>
        <p15:guide id="5" pos="384">
          <p15:clr>
            <a:srgbClr val="A4A3A4"/>
          </p15:clr>
        </p15:guide>
      </p15:sldGuideLst>
    </p:ext>
    <p:ext uri="{2D200454-40CA-4A62-9FC3-DE9A4176ACB9}">
      <p15:notesGuideLst xmlns:p15="http://schemas.microsoft.com/office/powerpoint/2012/main">
        <p15:guide id="1" orient="horz" pos="3220">
          <p15:clr>
            <a:srgbClr val="A4A3A4"/>
          </p15:clr>
        </p15:guide>
        <p15:guide id="2" pos="223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am Brown" initials="AB" lastIdx="5" clrIdx="0">
    <p:extLst>
      <p:ext uri="{19B8F6BF-5375-455C-9EA6-DF929625EA0E}">
        <p15:presenceInfo xmlns:p15="http://schemas.microsoft.com/office/powerpoint/2012/main" userId="S-1-5-21-218810417-3757786730-1309524328-4618" providerId="AD"/>
      </p:ext>
    </p:extLst>
  </p:cmAuthor>
  <p:cmAuthor id="2" name="Mory Clark" initials="MC" lastIdx="1" clrIdx="1">
    <p:extLst>
      <p:ext uri="{19B8F6BF-5375-455C-9EA6-DF929625EA0E}">
        <p15:presenceInfo xmlns:p15="http://schemas.microsoft.com/office/powerpoint/2012/main" userId="S-1-5-21-218810417-3757786730-1309524328-4630" providerId="AD"/>
      </p:ext>
    </p:extLst>
  </p:cmAuthor>
  <p:cmAuthor id="3" name="Rachel Beaven" initials="RB" lastIdx="2" clrIdx="2">
    <p:extLst>
      <p:ext uri="{19B8F6BF-5375-455C-9EA6-DF929625EA0E}">
        <p15:presenceInfo xmlns:p15="http://schemas.microsoft.com/office/powerpoint/2012/main" userId="S-1-5-21-218810417-3757786730-1309524328-11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D9F4"/>
    <a:srgbClr val="5331B1"/>
    <a:srgbClr val="369729"/>
    <a:srgbClr val="E6E6E6"/>
    <a:srgbClr val="006398"/>
    <a:srgbClr val="0B1F2C"/>
    <a:srgbClr val="009FE3"/>
    <a:srgbClr val="003966"/>
    <a:srgbClr val="ACD5FA"/>
    <a:srgbClr val="00D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84785" autoAdjust="0"/>
  </p:normalViewPr>
  <p:slideViewPr>
    <p:cSldViewPr>
      <p:cViewPr varScale="1">
        <p:scale>
          <a:sx n="97" d="100"/>
          <a:sy n="97" d="100"/>
        </p:scale>
        <p:origin x="1752" y="78"/>
      </p:cViewPr>
      <p:guideLst>
        <p:guide orient="horz" pos="2160"/>
        <p:guide pos="2880"/>
        <p:guide orient="horz" pos="336"/>
        <p:guide pos="5328"/>
        <p:guide pos="384"/>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9192"/>
    </p:cViewPr>
  </p:sorterViewPr>
  <p:notesViewPr>
    <p:cSldViewPr snapToObjects="1" showGuides="1">
      <p:cViewPr varScale="1">
        <p:scale>
          <a:sx n="124" d="100"/>
          <a:sy n="124" d="100"/>
        </p:scale>
        <p:origin x="-4032" y="-120"/>
      </p:cViewPr>
      <p:guideLst>
        <p:guide orient="horz" pos="3220"/>
        <p:guide pos="223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hdr" sz="quarter"/>
          </p:nvPr>
        </p:nvSpPr>
        <p:spPr bwMode="auto">
          <a:xfrm>
            <a:off x="0" y="0"/>
            <a:ext cx="307022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11" tIns="49455" rIns="98911" bIns="49455" numCol="1" anchor="t" anchorCtr="0" compatLnSpc="1">
            <a:prstTxWarp prst="textNoShape">
              <a:avLst/>
            </a:prstTxWarp>
          </a:bodyPr>
          <a:lstStyle>
            <a:lvl1pPr defTabSz="989013">
              <a:spcBef>
                <a:spcPct val="50000"/>
              </a:spcBef>
              <a:defRPr sz="1300" b="1"/>
            </a:lvl1pPr>
          </a:lstStyle>
          <a:p>
            <a:pPr>
              <a:defRPr/>
            </a:pPr>
            <a:endParaRPr lang="en-GB" dirty="0"/>
          </a:p>
        </p:txBody>
      </p:sp>
      <p:sp>
        <p:nvSpPr>
          <p:cNvPr id="57347" name="Rectangle 3"/>
          <p:cNvSpPr>
            <a:spLocks noGrp="1" noChangeArrowheads="1"/>
          </p:cNvSpPr>
          <p:nvPr>
            <p:ph type="dt" sz="quarter" idx="1"/>
          </p:nvPr>
        </p:nvSpPr>
        <p:spPr bwMode="auto">
          <a:xfrm>
            <a:off x="4016375" y="0"/>
            <a:ext cx="307022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11" tIns="49455" rIns="98911" bIns="49455" numCol="1" anchor="t" anchorCtr="0" compatLnSpc="1">
            <a:prstTxWarp prst="textNoShape">
              <a:avLst/>
            </a:prstTxWarp>
          </a:bodyPr>
          <a:lstStyle>
            <a:lvl1pPr algn="r" defTabSz="989013">
              <a:spcBef>
                <a:spcPct val="50000"/>
              </a:spcBef>
              <a:defRPr sz="1300" b="1"/>
            </a:lvl1pPr>
          </a:lstStyle>
          <a:p>
            <a:pPr>
              <a:defRPr/>
            </a:pPr>
            <a:endParaRPr lang="en-GB" dirty="0"/>
          </a:p>
        </p:txBody>
      </p:sp>
      <p:sp>
        <p:nvSpPr>
          <p:cNvPr id="57348" name="Rectangle 4"/>
          <p:cNvSpPr>
            <a:spLocks noGrp="1" noChangeArrowheads="1"/>
          </p:cNvSpPr>
          <p:nvPr>
            <p:ph type="ftr" sz="quarter" idx="2"/>
          </p:nvPr>
        </p:nvSpPr>
        <p:spPr bwMode="auto">
          <a:xfrm>
            <a:off x="0" y="9712325"/>
            <a:ext cx="307022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11" tIns="49455" rIns="98911" bIns="49455" numCol="1" anchor="b" anchorCtr="0" compatLnSpc="1">
            <a:prstTxWarp prst="textNoShape">
              <a:avLst/>
            </a:prstTxWarp>
          </a:bodyPr>
          <a:lstStyle>
            <a:lvl1pPr defTabSz="989013">
              <a:spcBef>
                <a:spcPct val="50000"/>
              </a:spcBef>
              <a:defRPr sz="1300" b="1"/>
            </a:lvl1pPr>
          </a:lstStyle>
          <a:p>
            <a:pPr>
              <a:defRPr/>
            </a:pPr>
            <a:endParaRPr lang="en-GB" dirty="0"/>
          </a:p>
        </p:txBody>
      </p:sp>
      <p:sp>
        <p:nvSpPr>
          <p:cNvPr id="57349" name="Rectangle 5"/>
          <p:cNvSpPr>
            <a:spLocks noGrp="1" noChangeArrowheads="1"/>
          </p:cNvSpPr>
          <p:nvPr>
            <p:ph type="sldNum" sz="quarter" idx="3"/>
          </p:nvPr>
        </p:nvSpPr>
        <p:spPr bwMode="auto">
          <a:xfrm>
            <a:off x="4016375" y="9712325"/>
            <a:ext cx="307022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11" tIns="49455" rIns="98911" bIns="49455" numCol="1" anchor="b" anchorCtr="0" compatLnSpc="1">
            <a:prstTxWarp prst="textNoShape">
              <a:avLst/>
            </a:prstTxWarp>
          </a:bodyPr>
          <a:lstStyle>
            <a:lvl1pPr algn="r" defTabSz="989013">
              <a:spcBef>
                <a:spcPct val="50000"/>
              </a:spcBef>
              <a:defRPr sz="1300" b="1"/>
            </a:lvl1pPr>
          </a:lstStyle>
          <a:p>
            <a:fld id="{3D1DDAEC-6218-46D0-BC53-40ECB89FA96C}" type="slidenum">
              <a:rPr lang="en-GB" altLang="en-US"/>
              <a:pPr/>
              <a:t>‹#›</a:t>
            </a:fld>
            <a:endParaRPr lang="en-GB" altLang="en-US" dirty="0"/>
          </a:p>
        </p:txBody>
      </p:sp>
    </p:spTree>
    <p:extLst>
      <p:ext uri="{BB962C8B-B14F-4D97-AF65-F5344CB8AC3E}">
        <p14:creationId xmlns:p14="http://schemas.microsoft.com/office/powerpoint/2010/main" val="2227621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7022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11" tIns="49455" rIns="98911" bIns="49455" numCol="1" anchor="t" anchorCtr="0" compatLnSpc="1">
            <a:prstTxWarp prst="textNoShape">
              <a:avLst/>
            </a:prstTxWarp>
          </a:bodyPr>
          <a:lstStyle>
            <a:lvl1pPr defTabSz="989013">
              <a:spcBef>
                <a:spcPct val="0"/>
              </a:spcBef>
              <a:defRPr sz="1300"/>
            </a:lvl1pPr>
          </a:lstStyle>
          <a:p>
            <a:pPr>
              <a:defRPr/>
            </a:pPr>
            <a:endParaRPr lang="en-GB" dirty="0"/>
          </a:p>
        </p:txBody>
      </p:sp>
      <p:sp>
        <p:nvSpPr>
          <p:cNvPr id="46083" name="Rectangle 3"/>
          <p:cNvSpPr>
            <a:spLocks noGrp="1" noChangeArrowheads="1"/>
          </p:cNvSpPr>
          <p:nvPr>
            <p:ph type="dt" idx="1"/>
          </p:nvPr>
        </p:nvSpPr>
        <p:spPr bwMode="auto">
          <a:xfrm>
            <a:off x="4014788" y="0"/>
            <a:ext cx="307022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11" tIns="49455" rIns="98911" bIns="49455" numCol="1" anchor="t" anchorCtr="0" compatLnSpc="1">
            <a:prstTxWarp prst="textNoShape">
              <a:avLst/>
            </a:prstTxWarp>
          </a:bodyPr>
          <a:lstStyle>
            <a:lvl1pPr algn="r" defTabSz="989013">
              <a:spcBef>
                <a:spcPct val="0"/>
              </a:spcBef>
              <a:defRPr sz="1300"/>
            </a:lvl1pPr>
          </a:lstStyle>
          <a:p>
            <a:pPr>
              <a:defRPr/>
            </a:pPr>
            <a:endParaRPr lang="en-GB" dirty="0"/>
          </a:p>
        </p:txBody>
      </p:sp>
      <p:sp>
        <p:nvSpPr>
          <p:cNvPr id="3076" name="Rectangle 4"/>
          <p:cNvSpPr>
            <a:spLocks noGrp="1" noRot="1" noChangeAspect="1" noChangeArrowheads="1" noTextEdit="1"/>
          </p:cNvSpPr>
          <p:nvPr>
            <p:ph type="sldImg" idx="2"/>
          </p:nvPr>
        </p:nvSpPr>
        <p:spPr bwMode="auto">
          <a:xfrm>
            <a:off x="987425" y="766763"/>
            <a:ext cx="5111750" cy="3833812"/>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6085" name="Rectangle 5"/>
          <p:cNvSpPr>
            <a:spLocks noGrp="1" noChangeArrowheads="1"/>
          </p:cNvSpPr>
          <p:nvPr>
            <p:ph type="body" sz="quarter" idx="3"/>
          </p:nvPr>
        </p:nvSpPr>
        <p:spPr bwMode="auto">
          <a:xfrm>
            <a:off x="708025" y="4856163"/>
            <a:ext cx="5670550" cy="460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11" tIns="49455" rIns="98911" bIns="49455"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6086" name="Rectangle 6"/>
          <p:cNvSpPr>
            <a:spLocks noGrp="1" noChangeArrowheads="1"/>
          </p:cNvSpPr>
          <p:nvPr>
            <p:ph type="ftr" sz="quarter" idx="4"/>
          </p:nvPr>
        </p:nvSpPr>
        <p:spPr bwMode="auto">
          <a:xfrm>
            <a:off x="0" y="9710738"/>
            <a:ext cx="307022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11" tIns="49455" rIns="98911" bIns="49455" numCol="1" anchor="b" anchorCtr="0" compatLnSpc="1">
            <a:prstTxWarp prst="textNoShape">
              <a:avLst/>
            </a:prstTxWarp>
          </a:bodyPr>
          <a:lstStyle>
            <a:lvl1pPr defTabSz="989013">
              <a:spcBef>
                <a:spcPct val="0"/>
              </a:spcBef>
              <a:defRPr sz="1300"/>
            </a:lvl1pPr>
          </a:lstStyle>
          <a:p>
            <a:pPr>
              <a:defRPr/>
            </a:pPr>
            <a:endParaRPr lang="en-GB" dirty="0"/>
          </a:p>
        </p:txBody>
      </p:sp>
      <p:sp>
        <p:nvSpPr>
          <p:cNvPr id="46087" name="Rectangle 7"/>
          <p:cNvSpPr>
            <a:spLocks noGrp="1" noChangeArrowheads="1"/>
          </p:cNvSpPr>
          <p:nvPr>
            <p:ph type="sldNum" sz="quarter" idx="5"/>
          </p:nvPr>
        </p:nvSpPr>
        <p:spPr bwMode="auto">
          <a:xfrm>
            <a:off x="4014788" y="9710738"/>
            <a:ext cx="307022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8911" tIns="49455" rIns="98911" bIns="49455" numCol="1" anchor="b" anchorCtr="0" compatLnSpc="1">
            <a:prstTxWarp prst="textNoShape">
              <a:avLst/>
            </a:prstTxWarp>
          </a:bodyPr>
          <a:lstStyle>
            <a:lvl1pPr algn="r" defTabSz="989013">
              <a:defRPr sz="1300"/>
            </a:lvl1pPr>
          </a:lstStyle>
          <a:p>
            <a:fld id="{FCDF56AD-91CB-472B-BF6C-3F5DAFB7B37D}" type="slidenum">
              <a:rPr lang="en-GB" altLang="en-US"/>
              <a:pPr/>
              <a:t>‹#›</a:t>
            </a:fld>
            <a:endParaRPr lang="en-GB" altLang="en-US" dirty="0"/>
          </a:p>
        </p:txBody>
      </p:sp>
    </p:spTree>
    <p:extLst>
      <p:ext uri="{BB962C8B-B14F-4D97-AF65-F5344CB8AC3E}">
        <p14:creationId xmlns:p14="http://schemas.microsoft.com/office/powerpoint/2010/main" val="3220727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One approach is to move towards a combination of ISCO 2- and 3-digit occupations focusing on jobs which are important in term of numbers employed.</a:t>
            </a:r>
          </a:p>
          <a:p>
            <a:r>
              <a:rPr lang="en-GB" dirty="0"/>
              <a:t>For example, it may make sense to distinguish engineering professionals from the group “Science and engineering Professionals”, which includes chemists and biologists as well as engineers; </a:t>
            </a:r>
          </a:p>
          <a:p>
            <a:r>
              <a:rPr lang="en-GB" dirty="0"/>
              <a:t>It may make less sense to distinguish market sales persons from shop sales persons, or material-recording and transport clerks from general office clerks or numerical clerks. </a:t>
            </a:r>
          </a:p>
          <a:p>
            <a:r>
              <a:rPr lang="en-GB" dirty="0"/>
              <a:t>This can be done on a flexible basis according to the number of people employed in the occupations. Such an approach would overcome the small sample size problem and make maximum use of the LFS data.</a:t>
            </a:r>
          </a:p>
          <a:p>
            <a:r>
              <a:rPr lang="en-GB" dirty="0"/>
              <a:t>However it would move away from the approach based on regarding changes in industrial employment structure as the key driver of occupational /skills demand – projections become more </a:t>
            </a:r>
            <a:r>
              <a:rPr lang="en-GB" i="1" dirty="0"/>
              <a:t>ad hoc</a:t>
            </a:r>
          </a:p>
          <a:p>
            <a:endParaRPr lang="en-GB" dirty="0"/>
          </a:p>
        </p:txBody>
      </p:sp>
      <p:sp>
        <p:nvSpPr>
          <p:cNvPr id="4" name="Slide Number Placeholder 3"/>
          <p:cNvSpPr>
            <a:spLocks noGrp="1"/>
          </p:cNvSpPr>
          <p:nvPr>
            <p:ph type="sldNum" sz="quarter" idx="10"/>
          </p:nvPr>
        </p:nvSpPr>
        <p:spPr/>
        <p:txBody>
          <a:bodyPr/>
          <a:lstStyle/>
          <a:p>
            <a:fld id="{FCDF56AD-91CB-472B-BF6C-3F5DAFB7B37D}" type="slidenum">
              <a:rPr lang="en-GB" altLang="en-US" smtClean="0"/>
              <a:pPr/>
              <a:t>7</a:t>
            </a:fld>
            <a:endParaRPr lang="en-GB" altLang="en-US" dirty="0"/>
          </a:p>
        </p:txBody>
      </p:sp>
    </p:spTree>
    <p:extLst>
      <p:ext uri="{BB962C8B-B14F-4D97-AF65-F5344CB8AC3E}">
        <p14:creationId xmlns:p14="http://schemas.microsoft.com/office/powerpoint/2010/main" val="3878513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CDF56AD-91CB-472B-BF6C-3F5DAFB7B37D}" type="slidenum">
              <a:rPr lang="en-GB" altLang="en-US" smtClean="0"/>
              <a:pPr/>
              <a:t>15</a:t>
            </a:fld>
            <a:endParaRPr lang="en-GB" altLang="en-US" dirty="0"/>
          </a:p>
        </p:txBody>
      </p:sp>
    </p:spTree>
    <p:extLst>
      <p:ext uri="{BB962C8B-B14F-4D97-AF65-F5344CB8AC3E}">
        <p14:creationId xmlns:p14="http://schemas.microsoft.com/office/powerpoint/2010/main" val="40948757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descr="CE Background Pattern-1440px.jpg"/>
          <p:cNvPicPr>
            <a:picLocks noChangeAspect="1"/>
          </p:cNvPicPr>
          <p:nvPr userDrawn="1"/>
        </p:nvPicPr>
        <p:blipFill>
          <a:blip r:embed="rId2"/>
          <a:stretch>
            <a:fillRect/>
          </a:stretch>
        </p:blipFill>
        <p:spPr>
          <a:xfrm>
            <a:off x="0" y="0"/>
            <a:ext cx="9144000" cy="6858000"/>
          </a:xfrm>
          <a:prstGeom prst="rect">
            <a:avLst/>
          </a:prstGeom>
        </p:spPr>
      </p:pic>
      <p:sp>
        <p:nvSpPr>
          <p:cNvPr id="3113" name="Rectangle 41"/>
          <p:cNvSpPr>
            <a:spLocks noGrp="1" noChangeArrowheads="1"/>
          </p:cNvSpPr>
          <p:nvPr>
            <p:ph type="ctrTitle" sz="quarter"/>
          </p:nvPr>
        </p:nvSpPr>
        <p:spPr>
          <a:xfrm>
            <a:off x="609600" y="1230313"/>
            <a:ext cx="7772400" cy="1400175"/>
          </a:xfrm>
        </p:spPr>
        <p:txBody>
          <a:bodyPr anchor="t"/>
          <a:lstStyle>
            <a:lvl1pPr>
              <a:defRPr>
                <a:solidFill>
                  <a:schemeClr val="bg1"/>
                </a:solidFill>
              </a:defRPr>
            </a:lvl1pPr>
          </a:lstStyle>
          <a:p>
            <a:pPr lvl="0"/>
            <a:r>
              <a:rPr lang="en-US" noProof="0"/>
              <a:t>Click to edit Master title style</a:t>
            </a:r>
            <a:endParaRPr lang="en-GB" noProof="0" dirty="0"/>
          </a:p>
        </p:txBody>
      </p:sp>
    </p:spTree>
    <p:extLst>
      <p:ext uri="{BB962C8B-B14F-4D97-AF65-F5344CB8AC3E}">
        <p14:creationId xmlns:p14="http://schemas.microsoft.com/office/powerpoint/2010/main" val="11423390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33400" y="1524000"/>
            <a:ext cx="7924800" cy="4191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Rectangle 35"/>
          <p:cNvSpPr>
            <a:spLocks noGrp="1" noChangeArrowheads="1"/>
          </p:cNvSpPr>
          <p:nvPr>
            <p:ph type="sldNum" sz="quarter" idx="10"/>
          </p:nvPr>
        </p:nvSpPr>
        <p:spPr>
          <a:ln/>
        </p:spPr>
        <p:txBody>
          <a:bodyPr/>
          <a:lstStyle>
            <a:lvl1pPr>
              <a:defRPr/>
            </a:lvl1pPr>
          </a:lstStyle>
          <a:p>
            <a:fld id="{FAA5622E-406A-470B-B27B-F251394C1A10}" type="slidenum">
              <a:rPr lang="en-GB" altLang="en-US"/>
              <a:pPr/>
              <a:t>‹#›</a:t>
            </a:fld>
            <a:endParaRPr lang="en-GB" altLang="en-US" dirty="0"/>
          </a:p>
        </p:txBody>
      </p:sp>
    </p:spTree>
    <p:extLst>
      <p:ext uri="{BB962C8B-B14F-4D97-AF65-F5344CB8AC3E}">
        <p14:creationId xmlns:p14="http://schemas.microsoft.com/office/powerpoint/2010/main" val="450368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35"/>
          <p:cNvSpPr>
            <a:spLocks noGrp="1" noChangeArrowheads="1"/>
          </p:cNvSpPr>
          <p:nvPr>
            <p:ph type="sldNum" sz="quarter" idx="10"/>
          </p:nvPr>
        </p:nvSpPr>
        <p:spPr>
          <a:ln/>
        </p:spPr>
        <p:txBody>
          <a:bodyPr/>
          <a:lstStyle>
            <a:lvl1pPr>
              <a:defRPr/>
            </a:lvl1pPr>
          </a:lstStyle>
          <a:p>
            <a:fld id="{B1BEB14D-BC8E-4AEE-9B64-6402667F7955}" type="slidenum">
              <a:rPr lang="en-GB" altLang="en-US"/>
              <a:pPr/>
              <a:t>‹#›</a:t>
            </a:fld>
            <a:endParaRPr lang="en-GB" altLang="en-US" dirty="0"/>
          </a:p>
        </p:txBody>
      </p:sp>
    </p:spTree>
    <p:extLst>
      <p:ext uri="{BB962C8B-B14F-4D97-AF65-F5344CB8AC3E}">
        <p14:creationId xmlns:p14="http://schemas.microsoft.com/office/powerpoint/2010/main" val="32403274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533400" y="1447800"/>
            <a:ext cx="38481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533900" y="1447800"/>
            <a:ext cx="38481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35"/>
          <p:cNvSpPr>
            <a:spLocks noGrp="1" noChangeArrowheads="1"/>
          </p:cNvSpPr>
          <p:nvPr>
            <p:ph type="sldNum" sz="quarter" idx="10"/>
          </p:nvPr>
        </p:nvSpPr>
        <p:spPr>
          <a:ln/>
        </p:spPr>
        <p:txBody>
          <a:bodyPr/>
          <a:lstStyle>
            <a:lvl1pPr>
              <a:defRPr/>
            </a:lvl1pPr>
          </a:lstStyle>
          <a:p>
            <a:fld id="{CE227AF1-5256-49D3-9281-5E1501E5419A}" type="slidenum">
              <a:rPr lang="en-GB" altLang="en-US"/>
              <a:pPr/>
              <a:t>‹#›</a:t>
            </a:fld>
            <a:endParaRPr lang="en-GB" altLang="en-US" dirty="0"/>
          </a:p>
        </p:txBody>
      </p:sp>
    </p:spTree>
    <p:extLst>
      <p:ext uri="{BB962C8B-B14F-4D97-AF65-F5344CB8AC3E}">
        <p14:creationId xmlns:p14="http://schemas.microsoft.com/office/powerpoint/2010/main" val="1134106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33400" y="144780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33400" y="208756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721225" y="144780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721225" y="208756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35"/>
          <p:cNvSpPr>
            <a:spLocks noGrp="1" noChangeArrowheads="1"/>
          </p:cNvSpPr>
          <p:nvPr>
            <p:ph type="sldNum" sz="quarter" idx="10"/>
          </p:nvPr>
        </p:nvSpPr>
        <p:spPr>
          <a:ln/>
        </p:spPr>
        <p:txBody>
          <a:bodyPr/>
          <a:lstStyle>
            <a:lvl1pPr>
              <a:defRPr/>
            </a:lvl1pPr>
          </a:lstStyle>
          <a:p>
            <a:fld id="{081B806E-1138-4496-8DE5-539083D7DEEA}" type="slidenum">
              <a:rPr lang="en-GB" altLang="en-US"/>
              <a:pPr/>
              <a:t>‹#›</a:t>
            </a:fld>
            <a:endParaRPr lang="en-GB" altLang="en-US" dirty="0"/>
          </a:p>
        </p:txBody>
      </p:sp>
      <p:sp>
        <p:nvSpPr>
          <p:cNvPr id="8" name="Title 1"/>
          <p:cNvSpPr>
            <a:spLocks noGrp="1"/>
          </p:cNvSpPr>
          <p:nvPr>
            <p:ph type="title"/>
          </p:nvPr>
        </p:nvSpPr>
        <p:spPr>
          <a:xfrm>
            <a:off x="514523" y="232157"/>
            <a:ext cx="7924800" cy="914400"/>
          </a:xfrm>
        </p:spPr>
        <p:txBody>
          <a:bodyPr/>
          <a:lstStyle/>
          <a:p>
            <a:r>
              <a:rPr lang="en-US"/>
              <a:t>Click to edit Master title style</a:t>
            </a:r>
            <a:endParaRPr lang="en-GB"/>
          </a:p>
        </p:txBody>
      </p:sp>
    </p:spTree>
    <p:extLst>
      <p:ext uri="{BB962C8B-B14F-4D97-AF65-F5344CB8AC3E}">
        <p14:creationId xmlns:p14="http://schemas.microsoft.com/office/powerpoint/2010/main" val="1968074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421969"/>
            <a:ext cx="2932113" cy="949631"/>
          </a:xfrm>
        </p:spPr>
        <p:txBody>
          <a:bodyPr anchor="t"/>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381000"/>
            <a:ext cx="5111750" cy="57451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35"/>
          <p:cNvSpPr>
            <a:spLocks noGrp="1" noChangeArrowheads="1"/>
          </p:cNvSpPr>
          <p:nvPr>
            <p:ph type="sldNum" sz="quarter" idx="10"/>
          </p:nvPr>
        </p:nvSpPr>
        <p:spPr>
          <a:ln/>
        </p:spPr>
        <p:txBody>
          <a:bodyPr/>
          <a:lstStyle>
            <a:lvl1pPr>
              <a:defRPr/>
            </a:lvl1pPr>
          </a:lstStyle>
          <a:p>
            <a:fld id="{344E9098-4C66-4DAF-A14E-6DA1AD000107}" type="slidenum">
              <a:rPr lang="en-GB" altLang="en-US"/>
              <a:pPr/>
              <a:t>‹#›</a:t>
            </a:fld>
            <a:endParaRPr lang="en-GB" altLang="en-US" dirty="0"/>
          </a:p>
        </p:txBody>
      </p:sp>
    </p:spTree>
    <p:extLst>
      <p:ext uri="{BB962C8B-B14F-4D97-AF65-F5344CB8AC3E}">
        <p14:creationId xmlns:p14="http://schemas.microsoft.com/office/powerpoint/2010/main" val="391693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533400" y="1447800"/>
            <a:ext cx="3822576" cy="21252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4533900" y="1447800"/>
            <a:ext cx="3782516" cy="21252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35"/>
          <p:cNvSpPr>
            <a:spLocks noGrp="1" noChangeArrowheads="1"/>
          </p:cNvSpPr>
          <p:nvPr>
            <p:ph type="sldNum" sz="quarter" idx="10"/>
          </p:nvPr>
        </p:nvSpPr>
        <p:spPr>
          <a:ln/>
        </p:spPr>
        <p:txBody>
          <a:bodyPr/>
          <a:lstStyle>
            <a:lvl1pPr>
              <a:defRPr/>
            </a:lvl1pPr>
          </a:lstStyle>
          <a:p>
            <a:fld id="{CE227AF1-5256-49D3-9281-5E1501E5419A}" type="slidenum">
              <a:rPr lang="en-GB" altLang="en-US"/>
              <a:pPr/>
              <a:t>‹#›</a:t>
            </a:fld>
            <a:endParaRPr lang="en-GB" altLang="en-US" dirty="0"/>
          </a:p>
        </p:txBody>
      </p:sp>
      <p:sp>
        <p:nvSpPr>
          <p:cNvPr id="6" name="Content Placeholder 2"/>
          <p:cNvSpPr>
            <a:spLocks noGrp="1"/>
          </p:cNvSpPr>
          <p:nvPr>
            <p:ph sz="half" idx="11"/>
          </p:nvPr>
        </p:nvSpPr>
        <p:spPr>
          <a:xfrm>
            <a:off x="530520" y="3717032"/>
            <a:ext cx="3822576" cy="21252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Content Placeholder 2"/>
          <p:cNvSpPr>
            <a:spLocks noGrp="1"/>
          </p:cNvSpPr>
          <p:nvPr>
            <p:ph sz="half" idx="12"/>
          </p:nvPr>
        </p:nvSpPr>
        <p:spPr>
          <a:xfrm>
            <a:off x="4533900" y="3697438"/>
            <a:ext cx="3822576" cy="21252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3589711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533399" y="1447800"/>
            <a:ext cx="7905923" cy="21252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Rectangle 35"/>
          <p:cNvSpPr>
            <a:spLocks noGrp="1" noChangeArrowheads="1"/>
          </p:cNvSpPr>
          <p:nvPr>
            <p:ph type="sldNum" sz="quarter" idx="10"/>
          </p:nvPr>
        </p:nvSpPr>
        <p:spPr>
          <a:ln/>
        </p:spPr>
        <p:txBody>
          <a:bodyPr/>
          <a:lstStyle>
            <a:lvl1pPr>
              <a:defRPr/>
            </a:lvl1pPr>
          </a:lstStyle>
          <a:p>
            <a:fld id="{CE227AF1-5256-49D3-9281-5E1501E5419A}" type="slidenum">
              <a:rPr lang="en-GB" altLang="en-US"/>
              <a:pPr/>
              <a:t>‹#›</a:t>
            </a:fld>
            <a:endParaRPr lang="en-GB" altLang="en-US" dirty="0"/>
          </a:p>
        </p:txBody>
      </p:sp>
      <p:sp>
        <p:nvSpPr>
          <p:cNvPr id="6" name="Content Placeholder 2"/>
          <p:cNvSpPr>
            <a:spLocks noGrp="1"/>
          </p:cNvSpPr>
          <p:nvPr>
            <p:ph sz="half" idx="11"/>
          </p:nvPr>
        </p:nvSpPr>
        <p:spPr>
          <a:xfrm>
            <a:off x="530520" y="3717032"/>
            <a:ext cx="7908802" cy="21252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69227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3400" y="4406900"/>
            <a:ext cx="7924800" cy="1362075"/>
          </a:xfrm>
        </p:spPr>
        <p:txBody>
          <a:bodyPr anchor="t"/>
          <a:lstStyle>
            <a:lvl1pPr algn="l">
              <a:defRPr sz="3200" b="1" cap="all"/>
            </a:lvl1pPr>
          </a:lstStyle>
          <a:p>
            <a:r>
              <a:rPr lang="en-US"/>
              <a:t>Click to edit Master title style</a:t>
            </a:r>
            <a:endParaRPr lang="en-GB"/>
          </a:p>
        </p:txBody>
      </p:sp>
      <p:sp>
        <p:nvSpPr>
          <p:cNvPr id="3" name="Text Placeholder 2"/>
          <p:cNvSpPr>
            <a:spLocks noGrp="1"/>
          </p:cNvSpPr>
          <p:nvPr>
            <p:ph type="body" idx="1"/>
          </p:nvPr>
        </p:nvSpPr>
        <p:spPr>
          <a:xfrm>
            <a:off x="533400" y="2906713"/>
            <a:ext cx="79248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
        <p:nvSpPr>
          <p:cNvPr id="4" name="Rectangle 35"/>
          <p:cNvSpPr>
            <a:spLocks noGrp="1" noChangeArrowheads="1"/>
          </p:cNvSpPr>
          <p:nvPr>
            <p:ph type="sldNum" sz="quarter" idx="10"/>
          </p:nvPr>
        </p:nvSpPr>
        <p:spPr>
          <a:ln/>
        </p:spPr>
        <p:txBody>
          <a:bodyPr/>
          <a:lstStyle>
            <a:lvl1pPr>
              <a:defRPr/>
            </a:lvl1pPr>
          </a:lstStyle>
          <a:p>
            <a:fld id="{1D21D2F8-2550-4B67-A9CA-CEFA90347666}" type="slidenum">
              <a:rPr lang="en-GB" altLang="en-US"/>
              <a:pPr/>
              <a:t>‹#›</a:t>
            </a:fld>
            <a:endParaRPr lang="en-GB" altLang="en-US" dirty="0"/>
          </a:p>
        </p:txBody>
      </p:sp>
    </p:spTree>
    <p:extLst>
      <p:ext uri="{BB962C8B-B14F-4D97-AF65-F5344CB8AC3E}">
        <p14:creationId xmlns:p14="http://schemas.microsoft.com/office/powerpoint/2010/main" val="2734367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5"/>
          <p:cNvSpPr>
            <a:spLocks noGrp="1" noChangeArrowheads="1"/>
          </p:cNvSpPr>
          <p:nvPr>
            <p:ph type="sldNum" sz="quarter" idx="10"/>
          </p:nvPr>
        </p:nvSpPr>
        <p:spPr>
          <a:ln/>
        </p:spPr>
        <p:txBody>
          <a:bodyPr/>
          <a:lstStyle>
            <a:lvl1pPr>
              <a:defRPr/>
            </a:lvl1pPr>
          </a:lstStyle>
          <a:p>
            <a:fld id="{E526925B-1243-40C5-BBFC-6A5569FD94AC}" type="slidenum">
              <a:rPr lang="en-GB" altLang="en-US"/>
              <a:pPr/>
              <a:t>‹#›</a:t>
            </a:fld>
            <a:endParaRPr lang="en-GB" altLang="en-US" dirty="0"/>
          </a:p>
        </p:txBody>
      </p:sp>
    </p:spTree>
    <p:extLst>
      <p:ext uri="{BB962C8B-B14F-4D97-AF65-F5344CB8AC3E}">
        <p14:creationId xmlns:p14="http://schemas.microsoft.com/office/powerpoint/2010/main" val="2035149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35"/>
          <p:cNvSpPr>
            <a:spLocks noGrp="1" noChangeArrowheads="1"/>
          </p:cNvSpPr>
          <p:nvPr>
            <p:ph type="sldNum" sz="quarter" idx="10"/>
          </p:nvPr>
        </p:nvSpPr>
        <p:spPr>
          <a:ln/>
        </p:spPr>
        <p:txBody>
          <a:bodyPr/>
          <a:lstStyle>
            <a:lvl1pPr>
              <a:defRPr/>
            </a:lvl1pPr>
          </a:lstStyle>
          <a:p>
            <a:fld id="{C65802AA-E503-4DA2-89AB-8FE478185423}" type="slidenum">
              <a:rPr lang="en-GB" altLang="en-US"/>
              <a:pPr/>
              <a:t>‹#›</a:t>
            </a:fld>
            <a:endParaRPr lang="en-GB" altLang="en-US" dirty="0"/>
          </a:p>
        </p:txBody>
      </p:sp>
    </p:spTree>
    <p:extLst>
      <p:ext uri="{BB962C8B-B14F-4D97-AF65-F5344CB8AC3E}">
        <p14:creationId xmlns:p14="http://schemas.microsoft.com/office/powerpoint/2010/main" val="32405385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35"/>
          <p:cNvSpPr>
            <a:spLocks noGrp="1" noChangeArrowheads="1"/>
          </p:cNvSpPr>
          <p:nvPr>
            <p:ph type="sldNum" sz="quarter" idx="10"/>
          </p:nvPr>
        </p:nvSpPr>
        <p:spPr>
          <a:ln/>
        </p:spPr>
        <p:txBody>
          <a:bodyPr/>
          <a:lstStyle>
            <a:lvl1pPr>
              <a:defRPr/>
            </a:lvl1pPr>
          </a:lstStyle>
          <a:p>
            <a:fld id="{0A72395D-E4B0-4E75-8F55-0B0B63ECB0D1}" type="slidenum">
              <a:rPr lang="en-GB" altLang="en-US"/>
              <a:pPr/>
              <a:t>‹#›</a:t>
            </a:fld>
            <a:endParaRPr lang="en-GB" altLang="en-US" dirty="0"/>
          </a:p>
        </p:txBody>
      </p:sp>
    </p:spTree>
    <p:extLst>
      <p:ext uri="{BB962C8B-B14F-4D97-AF65-F5344CB8AC3E}">
        <p14:creationId xmlns:p14="http://schemas.microsoft.com/office/powerpoint/2010/main" val="22077426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97638" y="304800"/>
            <a:ext cx="1962150" cy="5486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11188" y="304800"/>
            <a:ext cx="5734050"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35"/>
          <p:cNvSpPr>
            <a:spLocks noGrp="1" noChangeArrowheads="1"/>
          </p:cNvSpPr>
          <p:nvPr>
            <p:ph type="sldNum" sz="quarter" idx="10"/>
          </p:nvPr>
        </p:nvSpPr>
        <p:spPr>
          <a:ln/>
        </p:spPr>
        <p:txBody>
          <a:bodyPr/>
          <a:lstStyle>
            <a:lvl1pPr>
              <a:defRPr/>
            </a:lvl1pPr>
          </a:lstStyle>
          <a:p>
            <a:fld id="{B204CB6F-343E-4312-AEA9-E3915A0F2D61}" type="slidenum">
              <a:rPr lang="en-GB" altLang="en-US"/>
              <a:pPr/>
              <a:t>‹#›</a:t>
            </a:fld>
            <a:endParaRPr lang="en-GB" altLang="en-US" dirty="0"/>
          </a:p>
        </p:txBody>
      </p:sp>
    </p:spTree>
    <p:extLst>
      <p:ext uri="{BB962C8B-B14F-4D97-AF65-F5344CB8AC3E}">
        <p14:creationId xmlns:p14="http://schemas.microsoft.com/office/powerpoint/2010/main" val="869368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29"/>
          <p:cNvSpPr>
            <a:spLocks noGrp="1" noChangeArrowheads="1"/>
          </p:cNvSpPr>
          <p:nvPr>
            <p:ph type="title"/>
          </p:nvPr>
        </p:nvSpPr>
        <p:spPr bwMode="auto">
          <a:xfrm>
            <a:off x="514523" y="232157"/>
            <a:ext cx="79248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8" name="Rectangle 30"/>
          <p:cNvSpPr>
            <a:spLocks noGrp="1" noChangeArrowheads="1"/>
          </p:cNvSpPr>
          <p:nvPr>
            <p:ph type="body" idx="1"/>
          </p:nvPr>
        </p:nvSpPr>
        <p:spPr bwMode="auto">
          <a:xfrm>
            <a:off x="533400" y="1676400"/>
            <a:ext cx="79248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1059" name="Rectangle 35"/>
          <p:cNvSpPr>
            <a:spLocks noGrp="1" noChangeArrowheads="1"/>
          </p:cNvSpPr>
          <p:nvPr>
            <p:ph type="sldNum" sz="quarter" idx="4"/>
          </p:nvPr>
        </p:nvSpPr>
        <p:spPr bwMode="auto">
          <a:xfrm>
            <a:off x="609600" y="6172200"/>
            <a:ext cx="17668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50000"/>
              </a:spcBef>
              <a:defRPr sz="1400"/>
            </a:lvl1pPr>
          </a:lstStyle>
          <a:p>
            <a:fld id="{70D04F8C-C5C4-4019-8FD4-A4D10B5CCAAF}" type="slidenum">
              <a:rPr lang="en-GB" altLang="en-US"/>
              <a:pPr/>
              <a:t>‹#›</a:t>
            </a:fld>
            <a:endParaRPr lang="en-GB" altLang="en-US" dirty="0"/>
          </a:p>
        </p:txBody>
      </p:sp>
      <p:sp>
        <p:nvSpPr>
          <p:cNvPr id="1031" name="Line 43"/>
          <p:cNvSpPr>
            <a:spLocks noChangeShapeType="1"/>
          </p:cNvSpPr>
          <p:nvPr/>
        </p:nvSpPr>
        <p:spPr bwMode="auto">
          <a:xfrm>
            <a:off x="611188" y="1143000"/>
            <a:ext cx="7848600" cy="0"/>
          </a:xfrm>
          <a:prstGeom prst="line">
            <a:avLst/>
          </a:prstGeom>
          <a:noFill/>
          <a:ln w="22225" cap="flat" cmpd="sng" algn="ctr">
            <a:solidFill>
              <a:srgbClr val="006398"/>
            </a:solid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GB" dirty="0"/>
          </a:p>
        </p:txBody>
      </p:sp>
      <p:pic>
        <p:nvPicPr>
          <p:cNvPr id="10" name="Picture 9" descr="Cambridge-Econ-Logo-Pos-email.jpg"/>
          <p:cNvPicPr>
            <a:picLocks noChangeAspect="1"/>
          </p:cNvPicPr>
          <p:nvPr userDrawn="1"/>
        </p:nvPicPr>
        <p:blipFill>
          <a:blip r:embed="rId15"/>
          <a:stretch>
            <a:fillRect/>
          </a:stretch>
        </p:blipFill>
        <p:spPr>
          <a:xfrm>
            <a:off x="7452320" y="6049219"/>
            <a:ext cx="1308663" cy="543648"/>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2" r:id="rId4"/>
    <p:sldLayoutId id="2147483653" r:id="rId5"/>
    <p:sldLayoutId id="2147483656" r:id="rId6"/>
    <p:sldLayoutId id="2147483660" r:id="rId7"/>
    <p:sldLayoutId id="2147483661" r:id="rId8"/>
    <p:sldLayoutId id="2147483651" r:id="rId9"/>
    <p:sldLayoutId id="2147483655" r:id="rId10"/>
    <p:sldLayoutId id="2147483657" r:id="rId11"/>
    <p:sldLayoutId id="2147483658" r:id="rId12"/>
    <p:sldLayoutId id="2147483659" r:id="rId13"/>
  </p:sldLayoutIdLst>
  <p:txStyles>
    <p:titleStyle>
      <a:lvl1pPr algn="l" rtl="0" eaLnBrk="1" fontAlgn="base" hangingPunct="1">
        <a:spcBef>
          <a:spcPct val="0"/>
        </a:spcBef>
        <a:spcAft>
          <a:spcPct val="0"/>
        </a:spcAft>
        <a:defRPr sz="3200">
          <a:solidFill>
            <a:srgbClr val="006398"/>
          </a:solidFill>
          <a:latin typeface="Arial (Headings)"/>
          <a:ea typeface="+mj-ea"/>
          <a:cs typeface="Arial (Headings)"/>
        </a:defRPr>
      </a:lvl1pPr>
      <a:lvl2pPr algn="l" rtl="0" eaLnBrk="1" fontAlgn="base" hangingPunct="1">
        <a:spcBef>
          <a:spcPct val="0"/>
        </a:spcBef>
        <a:spcAft>
          <a:spcPct val="0"/>
        </a:spcAft>
        <a:defRPr sz="3500">
          <a:solidFill>
            <a:srgbClr val="123D6B"/>
          </a:solidFill>
          <a:latin typeface="Arial" charset="0"/>
        </a:defRPr>
      </a:lvl2pPr>
      <a:lvl3pPr algn="l" rtl="0" eaLnBrk="1" fontAlgn="base" hangingPunct="1">
        <a:spcBef>
          <a:spcPct val="0"/>
        </a:spcBef>
        <a:spcAft>
          <a:spcPct val="0"/>
        </a:spcAft>
        <a:defRPr sz="3500">
          <a:solidFill>
            <a:srgbClr val="123D6B"/>
          </a:solidFill>
          <a:latin typeface="Arial" charset="0"/>
        </a:defRPr>
      </a:lvl3pPr>
      <a:lvl4pPr algn="l" rtl="0" eaLnBrk="1" fontAlgn="base" hangingPunct="1">
        <a:spcBef>
          <a:spcPct val="0"/>
        </a:spcBef>
        <a:spcAft>
          <a:spcPct val="0"/>
        </a:spcAft>
        <a:defRPr sz="3500">
          <a:solidFill>
            <a:srgbClr val="123D6B"/>
          </a:solidFill>
          <a:latin typeface="Arial" charset="0"/>
        </a:defRPr>
      </a:lvl4pPr>
      <a:lvl5pPr algn="l" rtl="0" eaLnBrk="1" fontAlgn="base" hangingPunct="1">
        <a:spcBef>
          <a:spcPct val="0"/>
        </a:spcBef>
        <a:spcAft>
          <a:spcPct val="0"/>
        </a:spcAft>
        <a:defRPr sz="3500">
          <a:solidFill>
            <a:srgbClr val="123D6B"/>
          </a:solidFill>
          <a:latin typeface="Arial" charset="0"/>
        </a:defRPr>
      </a:lvl5pPr>
      <a:lvl6pPr marL="457200" algn="l" rtl="0" eaLnBrk="1" fontAlgn="base" hangingPunct="1">
        <a:spcBef>
          <a:spcPct val="0"/>
        </a:spcBef>
        <a:spcAft>
          <a:spcPct val="0"/>
        </a:spcAft>
        <a:defRPr sz="3500" b="1">
          <a:solidFill>
            <a:srgbClr val="123D6B"/>
          </a:solidFill>
          <a:latin typeface="Arial" charset="0"/>
        </a:defRPr>
      </a:lvl6pPr>
      <a:lvl7pPr marL="914400" algn="l" rtl="0" eaLnBrk="1" fontAlgn="base" hangingPunct="1">
        <a:spcBef>
          <a:spcPct val="0"/>
        </a:spcBef>
        <a:spcAft>
          <a:spcPct val="0"/>
        </a:spcAft>
        <a:defRPr sz="3500" b="1">
          <a:solidFill>
            <a:srgbClr val="123D6B"/>
          </a:solidFill>
          <a:latin typeface="Arial" charset="0"/>
        </a:defRPr>
      </a:lvl7pPr>
      <a:lvl8pPr marL="1371600" algn="l" rtl="0" eaLnBrk="1" fontAlgn="base" hangingPunct="1">
        <a:spcBef>
          <a:spcPct val="0"/>
        </a:spcBef>
        <a:spcAft>
          <a:spcPct val="0"/>
        </a:spcAft>
        <a:defRPr sz="3500" b="1">
          <a:solidFill>
            <a:srgbClr val="123D6B"/>
          </a:solidFill>
          <a:latin typeface="Arial" charset="0"/>
        </a:defRPr>
      </a:lvl8pPr>
      <a:lvl9pPr marL="1828800" algn="l" rtl="0" eaLnBrk="1" fontAlgn="base" hangingPunct="1">
        <a:spcBef>
          <a:spcPct val="0"/>
        </a:spcBef>
        <a:spcAft>
          <a:spcPct val="0"/>
        </a:spcAft>
        <a:defRPr sz="3500" b="1">
          <a:solidFill>
            <a:srgbClr val="123D6B"/>
          </a:solidFill>
          <a:latin typeface="Arial" charset="0"/>
        </a:defRPr>
      </a:lvl9pPr>
    </p:titleStyle>
    <p:bodyStyle>
      <a:lvl1pPr marL="342900" indent="-342900" algn="l" rtl="0" eaLnBrk="1" fontAlgn="base" hangingPunct="1">
        <a:spcBef>
          <a:spcPct val="20000"/>
        </a:spcBef>
        <a:spcAft>
          <a:spcPct val="0"/>
        </a:spcAft>
        <a:buClr>
          <a:srgbClr val="123D6B"/>
        </a:buClr>
        <a:buChar char="•"/>
        <a:defRPr sz="2500">
          <a:solidFill>
            <a:srgbClr val="0B1F2C"/>
          </a:solidFill>
          <a:latin typeface="+mn-lt"/>
          <a:ea typeface="+mn-ea"/>
          <a:cs typeface="+mn-cs"/>
        </a:defRPr>
      </a:lvl1pPr>
      <a:lvl2pPr marL="742950" indent="-285750" algn="l" rtl="0" eaLnBrk="1" fontAlgn="base" hangingPunct="1">
        <a:spcBef>
          <a:spcPct val="20000"/>
        </a:spcBef>
        <a:spcAft>
          <a:spcPct val="0"/>
        </a:spcAft>
        <a:buClr>
          <a:srgbClr val="123D6B"/>
        </a:buClr>
        <a:buChar char="–"/>
        <a:defRPr sz="2000">
          <a:solidFill>
            <a:srgbClr val="0B1F2C"/>
          </a:solidFill>
          <a:latin typeface="+mn-lt"/>
        </a:defRPr>
      </a:lvl2pPr>
      <a:lvl3pPr marL="1143000" indent="-228600" algn="l" rtl="0" eaLnBrk="1" fontAlgn="base" hangingPunct="1">
        <a:spcBef>
          <a:spcPct val="20000"/>
        </a:spcBef>
        <a:spcAft>
          <a:spcPct val="0"/>
        </a:spcAft>
        <a:buClr>
          <a:srgbClr val="123D6B"/>
        </a:buClr>
        <a:buChar char="•"/>
        <a:defRPr sz="1600">
          <a:solidFill>
            <a:srgbClr val="0B1F2C"/>
          </a:solidFill>
          <a:latin typeface="+mn-lt"/>
        </a:defRPr>
      </a:lvl3pPr>
      <a:lvl4pPr marL="1600200" indent="-228600" algn="l" rtl="0" eaLnBrk="1" fontAlgn="base" hangingPunct="1">
        <a:spcBef>
          <a:spcPct val="20000"/>
        </a:spcBef>
        <a:spcAft>
          <a:spcPct val="0"/>
        </a:spcAft>
        <a:buClr>
          <a:srgbClr val="123D6B"/>
        </a:buClr>
        <a:buChar char="–"/>
        <a:defRPr sz="1600">
          <a:solidFill>
            <a:srgbClr val="0B1F2C"/>
          </a:solidFill>
          <a:latin typeface="+mn-lt"/>
        </a:defRPr>
      </a:lvl4pPr>
      <a:lvl5pPr marL="2057400" indent="-228600" algn="l" rtl="0" eaLnBrk="1" fontAlgn="base" hangingPunct="1">
        <a:spcBef>
          <a:spcPct val="20000"/>
        </a:spcBef>
        <a:spcAft>
          <a:spcPct val="0"/>
        </a:spcAft>
        <a:buClr>
          <a:srgbClr val="123D6B"/>
        </a:buClr>
        <a:buChar char="»"/>
        <a:defRPr sz="1600">
          <a:solidFill>
            <a:srgbClr val="0B1F2C"/>
          </a:solidFill>
          <a:latin typeface="+mn-lt"/>
        </a:defRPr>
      </a:lvl5pPr>
      <a:lvl6pPr marL="2514600" indent="-228600" algn="l" rtl="0" eaLnBrk="1" fontAlgn="base" hangingPunct="1">
        <a:spcBef>
          <a:spcPct val="20000"/>
        </a:spcBef>
        <a:spcAft>
          <a:spcPct val="0"/>
        </a:spcAft>
        <a:buClr>
          <a:srgbClr val="123D6B"/>
        </a:buClr>
        <a:buChar char="»"/>
        <a:defRPr sz="1600" b="1">
          <a:solidFill>
            <a:srgbClr val="123D6B"/>
          </a:solidFill>
          <a:latin typeface="+mn-lt"/>
        </a:defRPr>
      </a:lvl6pPr>
      <a:lvl7pPr marL="2971800" indent="-228600" algn="l" rtl="0" eaLnBrk="1" fontAlgn="base" hangingPunct="1">
        <a:spcBef>
          <a:spcPct val="20000"/>
        </a:spcBef>
        <a:spcAft>
          <a:spcPct val="0"/>
        </a:spcAft>
        <a:buClr>
          <a:srgbClr val="123D6B"/>
        </a:buClr>
        <a:buChar char="»"/>
        <a:defRPr sz="1600" b="1">
          <a:solidFill>
            <a:srgbClr val="123D6B"/>
          </a:solidFill>
          <a:latin typeface="+mn-lt"/>
        </a:defRPr>
      </a:lvl7pPr>
      <a:lvl8pPr marL="3429000" indent="-228600" algn="l" rtl="0" eaLnBrk="1" fontAlgn="base" hangingPunct="1">
        <a:spcBef>
          <a:spcPct val="20000"/>
        </a:spcBef>
        <a:spcAft>
          <a:spcPct val="0"/>
        </a:spcAft>
        <a:buClr>
          <a:srgbClr val="123D6B"/>
        </a:buClr>
        <a:buChar char="»"/>
        <a:defRPr sz="1600" b="1">
          <a:solidFill>
            <a:srgbClr val="123D6B"/>
          </a:solidFill>
          <a:latin typeface="+mn-lt"/>
        </a:defRPr>
      </a:lvl8pPr>
      <a:lvl9pPr marL="3886200" indent="-228600" algn="l" rtl="0" eaLnBrk="1" fontAlgn="base" hangingPunct="1">
        <a:spcBef>
          <a:spcPct val="20000"/>
        </a:spcBef>
        <a:spcAft>
          <a:spcPct val="0"/>
        </a:spcAft>
        <a:buClr>
          <a:srgbClr val="123D6B"/>
        </a:buClr>
        <a:buChar char="»"/>
        <a:defRPr sz="1600" b="1">
          <a:solidFill>
            <a:srgbClr val="123D6B"/>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warwick.ac.uk/ier"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609600" y="5013176"/>
            <a:ext cx="7922840" cy="1351024"/>
          </a:xfrm>
          <a:prstGeom prst="rect">
            <a:avLst/>
          </a:prstGeom>
          <a:solidFill>
            <a:srgbClr val="0B1F2C"/>
          </a:solidFill>
          <a:ln w="9525" cap="flat" cmpd="sng" algn="ctr">
            <a:solidFill>
              <a:srgbClr val="003966"/>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1600" b="0" i="0" u="none" strike="noStrike" cap="none" normalizeH="0" baseline="0">
              <a:ln>
                <a:noFill/>
              </a:ln>
              <a:solidFill>
                <a:schemeClr val="tx1"/>
              </a:solidFill>
              <a:effectLst/>
              <a:latin typeface="Times New Roman" pitchFamily="18" charset="0"/>
            </a:endParaRPr>
          </a:p>
        </p:txBody>
      </p:sp>
      <p:pic>
        <p:nvPicPr>
          <p:cNvPr id="3" name="Picture 2" descr="::::Finished Branding Files from Dan:-Master Logos-icons:CE Logos:Screen:Cambridge-Econ-Logo-Neg-rgb.png"/>
          <p:cNvPicPr>
            <a:picLocks noChangeArrowheads="1"/>
          </p:cNvPicPr>
          <p:nvPr/>
        </p:nvPicPr>
        <p:blipFill>
          <a:blip r:embed="rId2"/>
          <a:srcRect/>
          <a:stretch>
            <a:fillRect/>
          </a:stretch>
        </p:blipFill>
        <p:spPr bwMode="auto">
          <a:xfrm>
            <a:off x="6164262" y="5229200"/>
            <a:ext cx="2217738" cy="917097"/>
          </a:xfrm>
          <a:prstGeom prst="rect">
            <a:avLst/>
          </a:prstGeom>
          <a:noFill/>
        </p:spPr>
      </p:pic>
      <p:sp>
        <p:nvSpPr>
          <p:cNvPr id="4" name="TextBox 3"/>
          <p:cNvSpPr txBox="1"/>
          <p:nvPr/>
        </p:nvSpPr>
        <p:spPr>
          <a:xfrm>
            <a:off x="609600" y="3318083"/>
            <a:ext cx="7772400" cy="830997"/>
          </a:xfrm>
          <a:prstGeom prst="rect">
            <a:avLst/>
          </a:prstGeom>
          <a:noFill/>
        </p:spPr>
        <p:txBody>
          <a:bodyPr wrap="square" rtlCol="0">
            <a:spAutoFit/>
          </a:bodyPr>
          <a:lstStyle>
            <a:defPPr>
              <a:defRPr lang="en-GB"/>
            </a:defPPr>
            <a:lvl1pPr>
              <a:defRPr sz="3200">
                <a:solidFill>
                  <a:schemeClr val="bg1"/>
                </a:solidFill>
                <a:latin typeface="Arial (Headings)"/>
                <a:ea typeface="+mj-ea"/>
                <a:cs typeface="Arial (Headings)"/>
              </a:defRPr>
            </a:lvl1pPr>
          </a:lstStyle>
          <a:p>
            <a:endParaRPr lang="en-GB" sz="2400" dirty="0"/>
          </a:p>
          <a:p>
            <a:r>
              <a:rPr lang="en-GB" sz="2400" dirty="0"/>
              <a:t>Production of Skills Supply and Demand Forecasts</a:t>
            </a:r>
            <a:endParaRPr lang="en-GB" sz="2400" b="1" dirty="0"/>
          </a:p>
        </p:txBody>
      </p:sp>
      <p:sp>
        <p:nvSpPr>
          <p:cNvPr id="5" name="TextBox 4"/>
          <p:cNvSpPr txBox="1"/>
          <p:nvPr/>
        </p:nvSpPr>
        <p:spPr>
          <a:xfrm>
            <a:off x="683568" y="5085184"/>
            <a:ext cx="7772400" cy="830997"/>
          </a:xfrm>
          <a:prstGeom prst="rect">
            <a:avLst/>
          </a:prstGeom>
          <a:noFill/>
        </p:spPr>
        <p:txBody>
          <a:bodyPr wrap="square" rtlCol="0">
            <a:spAutoFit/>
          </a:bodyPr>
          <a:lstStyle>
            <a:defPPr>
              <a:defRPr lang="en-GB"/>
            </a:defPPr>
            <a:lvl1pPr>
              <a:defRPr sz="3200">
                <a:solidFill>
                  <a:schemeClr val="bg1"/>
                </a:solidFill>
                <a:latin typeface="Arial (Headings)"/>
                <a:ea typeface="+mj-ea"/>
                <a:cs typeface="Arial (Headings)"/>
              </a:defRPr>
            </a:lvl1pPr>
          </a:lstStyle>
          <a:p>
            <a:r>
              <a:rPr lang="en-GB" sz="2400" dirty="0"/>
              <a:t>Professor Rob Wilson, Institute for </a:t>
            </a:r>
          </a:p>
          <a:p>
            <a:r>
              <a:rPr lang="en-GB" sz="2400" dirty="0"/>
              <a:t>Employment Research</a:t>
            </a:r>
          </a:p>
        </p:txBody>
      </p:sp>
      <p:sp>
        <p:nvSpPr>
          <p:cNvPr id="6" name="TextBox 5"/>
          <p:cNvSpPr txBox="1"/>
          <p:nvPr/>
        </p:nvSpPr>
        <p:spPr>
          <a:xfrm>
            <a:off x="683568" y="6021288"/>
            <a:ext cx="7772400" cy="292388"/>
          </a:xfrm>
          <a:prstGeom prst="rect">
            <a:avLst/>
          </a:prstGeom>
          <a:noFill/>
        </p:spPr>
        <p:txBody>
          <a:bodyPr wrap="square" rtlCol="0">
            <a:spAutoFit/>
          </a:bodyPr>
          <a:lstStyle>
            <a:defPPr>
              <a:defRPr lang="en-GB"/>
            </a:defPPr>
            <a:lvl1pPr>
              <a:defRPr sz="3200">
                <a:solidFill>
                  <a:schemeClr val="bg1"/>
                </a:solidFill>
                <a:latin typeface="Arial (Headings)"/>
                <a:ea typeface="+mj-ea"/>
                <a:cs typeface="Arial (Headings)"/>
              </a:defRPr>
            </a:lvl1pPr>
          </a:lstStyle>
          <a:p>
            <a:r>
              <a:rPr lang="en-GB" sz="1300" i="1" dirty="0"/>
              <a:t>Skillsnet</a:t>
            </a:r>
            <a:r>
              <a:rPr lang="en-GB" sz="1300" dirty="0"/>
              <a:t> Technical Workshop, 24-25 November 2016, Thessaloniki</a:t>
            </a:r>
          </a:p>
        </p:txBody>
      </p:sp>
      <p:sp>
        <p:nvSpPr>
          <p:cNvPr id="8" name="Rectangle 42"/>
          <p:cNvSpPr txBox="1">
            <a:spLocks noChangeArrowheads="1"/>
          </p:cNvSpPr>
          <p:nvPr/>
        </p:nvSpPr>
        <p:spPr bwMode="auto">
          <a:xfrm>
            <a:off x="609600" y="663352"/>
            <a:ext cx="7056438"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buFontTx/>
              <a:buNone/>
              <a:defRPr sz="2400" b="0">
                <a:solidFill>
                  <a:schemeClr val="bg1"/>
                </a:solidFill>
              </a:defRPr>
            </a:lvl1pPr>
          </a:lstStyle>
          <a:p>
            <a:pPr marL="0" marR="0" lvl="0" indent="0" algn="l" defTabSz="914400" rtl="0" eaLnBrk="1" fontAlgn="base" latinLnBrk="0" hangingPunct="1">
              <a:lnSpc>
                <a:spcPct val="100000"/>
              </a:lnSpc>
              <a:spcBef>
                <a:spcPct val="20000"/>
              </a:spcBef>
              <a:spcAft>
                <a:spcPct val="0"/>
              </a:spcAft>
              <a:buClr>
                <a:srgbClr val="123D6B"/>
              </a:buClr>
              <a:buSzTx/>
              <a:buFontTx/>
              <a:buNone/>
              <a:tabLst/>
              <a:defRPr/>
            </a:pPr>
            <a:r>
              <a:rPr kumimoji="0" lang="en-US" sz="2000" b="0" i="0" u="none" strike="noStrike" kern="0" cap="none" spc="0" normalizeH="0" baseline="0" noProof="0" dirty="0">
                <a:ln>
                  <a:noFill/>
                </a:ln>
                <a:solidFill>
                  <a:srgbClr val="009FE3"/>
                </a:solidFill>
                <a:effectLst/>
                <a:uLnTx/>
                <a:uFillTx/>
                <a:latin typeface="+mn-lt"/>
                <a:ea typeface="+mn-ea"/>
                <a:cs typeface="+mn-cs"/>
              </a:rPr>
              <a:t>CEDEFOP</a:t>
            </a:r>
            <a:endParaRPr kumimoji="0" lang="en-GB" sz="2000" b="0" i="0" u="none" strike="noStrike" kern="0" cap="none" spc="0" normalizeH="0" baseline="0" noProof="0" dirty="0">
              <a:ln>
                <a:noFill/>
              </a:ln>
              <a:solidFill>
                <a:srgbClr val="009FE3"/>
              </a:solidFill>
              <a:effectLst/>
              <a:uLnTx/>
              <a:uFillTx/>
              <a:latin typeface="+mn-lt"/>
              <a:ea typeface="+mn-ea"/>
              <a:cs typeface="+mn-cs"/>
            </a:endParaRPr>
          </a:p>
        </p:txBody>
      </p:sp>
      <p:pic>
        <p:nvPicPr>
          <p:cNvPr id="12" name="Picture 11" descr="Description: zur Startseite"/>
          <p:cNvPicPr/>
          <p:nvPr/>
        </p:nvPicPr>
        <p:blipFill>
          <a:blip r:embed="rId3">
            <a:extLst>
              <a:ext uri="{28A0092B-C50C-407E-A947-70E740481C1C}">
                <a14:useLocalDpi xmlns:a14="http://schemas.microsoft.com/office/drawing/2010/main" val="0"/>
              </a:ext>
            </a:extLst>
          </a:blip>
          <a:srcRect/>
          <a:stretch>
            <a:fillRect/>
          </a:stretch>
        </p:blipFill>
        <p:spPr bwMode="auto">
          <a:xfrm>
            <a:off x="2447490" y="4484542"/>
            <a:ext cx="1341120" cy="334645"/>
          </a:xfrm>
          <a:prstGeom prst="rect">
            <a:avLst/>
          </a:prstGeom>
          <a:noFill/>
          <a:ln>
            <a:noFill/>
          </a:ln>
        </p:spPr>
      </p:pic>
      <p:pic>
        <p:nvPicPr>
          <p:cNvPr id="13" name="Picture 12"/>
          <p:cNvPicPr/>
          <p:nvPr/>
        </p:nvPicPr>
        <p:blipFill>
          <a:blip r:embed="rId4">
            <a:extLst>
              <a:ext uri="{28A0092B-C50C-407E-A947-70E740481C1C}">
                <a14:useLocalDpi xmlns:a14="http://schemas.microsoft.com/office/drawing/2010/main" val="0"/>
              </a:ext>
            </a:extLst>
          </a:blip>
          <a:srcRect/>
          <a:stretch>
            <a:fillRect/>
          </a:stretch>
        </p:blipFill>
        <p:spPr bwMode="auto">
          <a:xfrm>
            <a:off x="606312" y="4485693"/>
            <a:ext cx="1823700" cy="474930"/>
          </a:xfrm>
          <a:prstGeom prst="rect">
            <a:avLst/>
          </a:prstGeom>
          <a:noFill/>
          <a:ln>
            <a:noFill/>
          </a:ln>
        </p:spPr>
      </p:pic>
      <p:pic>
        <p:nvPicPr>
          <p:cNvPr id="14" name="Picture 13" descr="Description: roa_logonieuwword.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52940" y="4475205"/>
            <a:ext cx="1079500" cy="457200"/>
          </a:xfrm>
          <a:prstGeom prst="rect">
            <a:avLst/>
          </a:prstGeom>
          <a:noFill/>
          <a:ln>
            <a:noFill/>
          </a:ln>
        </p:spPr>
      </p:pic>
      <p:grpSp>
        <p:nvGrpSpPr>
          <p:cNvPr id="15" name="Group 14"/>
          <p:cNvGrpSpPr>
            <a:grpSpLocks noChangeAspect="1"/>
          </p:cNvGrpSpPr>
          <p:nvPr/>
        </p:nvGrpSpPr>
        <p:grpSpPr bwMode="auto">
          <a:xfrm>
            <a:off x="3812486" y="4396903"/>
            <a:ext cx="2125675" cy="484637"/>
            <a:chOff x="4224" y="589"/>
            <a:chExt cx="7341" cy="1865"/>
          </a:xfrm>
        </p:grpSpPr>
        <p:sp>
          <p:nvSpPr>
            <p:cNvPr id="17" name="Rectangle 16"/>
            <p:cNvSpPr>
              <a:spLocks noChangeAspect="1" noChangeArrowheads="1"/>
            </p:cNvSpPr>
            <p:nvPr/>
          </p:nvSpPr>
          <p:spPr bwMode="auto">
            <a:xfrm>
              <a:off x="4797" y="1217"/>
              <a:ext cx="1134" cy="1237"/>
            </a:xfrm>
            <a:prstGeom prst="rect">
              <a:avLst/>
            </a:prstGeom>
            <a:solidFill>
              <a:srgbClr val="000000"/>
            </a:solidFill>
            <a:ln w="9525">
              <a:solidFill>
                <a:srgbClr val="000000"/>
              </a:solidFill>
              <a:miter lim="800000"/>
              <a:headEnd/>
              <a:tailEnd/>
            </a:ln>
          </p:spPr>
          <p:txBody>
            <a:bodyPr rot="0" vert="horz" wrap="square" lIns="91440" tIns="45720" rIns="91440" bIns="45720" anchor="t" anchorCtr="0" upright="1">
              <a:noAutofit/>
            </a:bodyPr>
            <a:lstStyle/>
            <a:p>
              <a:endParaRPr lang="en-GB"/>
            </a:p>
          </p:txBody>
        </p:sp>
        <p:sp>
          <p:nvSpPr>
            <p:cNvPr id="18" name="Rectangle 17"/>
            <p:cNvSpPr>
              <a:spLocks noChangeAspect="1" noChangeArrowheads="1"/>
            </p:cNvSpPr>
            <p:nvPr/>
          </p:nvSpPr>
          <p:spPr bwMode="auto">
            <a:xfrm>
              <a:off x="4224" y="589"/>
              <a:ext cx="1134" cy="1237"/>
            </a:xfrm>
            <a:prstGeom prst="rect">
              <a:avLst/>
            </a:prstGeom>
            <a:solidFill>
              <a:srgbClr val="008000"/>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endParaRPr lang="en-GB"/>
            </a:p>
          </p:txBody>
        </p:sp>
        <p:sp>
          <p:nvSpPr>
            <p:cNvPr id="19" name="Text Box 5"/>
            <p:cNvSpPr txBox="1">
              <a:spLocks noChangeAspect="1" noChangeArrowheads="1"/>
            </p:cNvSpPr>
            <p:nvPr/>
          </p:nvSpPr>
          <p:spPr bwMode="auto">
            <a:xfrm>
              <a:off x="5949" y="903"/>
              <a:ext cx="5616" cy="14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nSpc>
                  <a:spcPts val="1400"/>
                </a:lnSpc>
                <a:spcAft>
                  <a:spcPts val="0"/>
                </a:spcAft>
              </a:pPr>
              <a:r>
                <a:rPr lang="en-GB" sz="1600" b="1" i="1" dirty="0" err="1">
                  <a:solidFill>
                    <a:srgbClr val="008000"/>
                  </a:solidFill>
                  <a:effectLst/>
                  <a:latin typeface="Garamond" panose="02020404030301010803" pitchFamily="18" charset="0"/>
                  <a:ea typeface="Times New Roman" panose="02020603050405020304" pitchFamily="18" charset="0"/>
                  <a:cs typeface="Times New Roman" panose="02020603050405020304" pitchFamily="18" charset="0"/>
                </a:rPr>
                <a:t>A</a:t>
              </a:r>
              <a:r>
                <a:rPr lang="en-GB" sz="1600" b="1" dirty="0" err="1">
                  <a:solidFill>
                    <a:srgbClr val="008000"/>
                  </a:solidFill>
                  <a:effectLst/>
                  <a:latin typeface="Garamond" panose="02020404030301010803" pitchFamily="18" charset="0"/>
                  <a:ea typeface="Times New Roman" panose="02020603050405020304" pitchFamily="18" charset="0"/>
                  <a:cs typeface="Times New Roman" panose="02020603050405020304" pitchFamily="18" charset="0"/>
                </a:rPr>
                <a:t>lphametrics</a:t>
              </a:r>
              <a:endParaRPr lang="en-GB" sz="1100" dirty="0">
                <a:effectLst/>
                <a:latin typeface="Arial" panose="020B0604020202020204" pitchFamily="34" charset="0"/>
                <a:ea typeface="Times New Roman" panose="02020603050405020304" pitchFamily="18" charset="0"/>
                <a:cs typeface="Times New Roman" panose="02020603050405020304" pitchFamily="18" charset="0"/>
              </a:endParaRPr>
            </a:p>
          </p:txBody>
        </p:sp>
      </p:grpSp>
      <p:pic>
        <p:nvPicPr>
          <p:cNvPr id="16" name="Picture 15"/>
          <p:cNvPicPr/>
          <p:nvPr/>
        </p:nvPicPr>
        <p:blipFill>
          <a:blip r:embed="rId6" cstate="print">
            <a:extLst>
              <a:ext uri="{28A0092B-C50C-407E-A947-70E740481C1C}">
                <a14:useLocalDpi xmlns:a14="http://schemas.microsoft.com/office/drawing/2010/main" val="0"/>
              </a:ext>
            </a:extLst>
          </a:blip>
          <a:stretch>
            <a:fillRect/>
          </a:stretch>
        </p:blipFill>
        <p:spPr>
          <a:xfrm>
            <a:off x="5962038" y="4475205"/>
            <a:ext cx="1455165" cy="406335"/>
          </a:xfrm>
          <a:prstGeom prst="rect">
            <a:avLst/>
          </a:prstGeom>
          <a:effectLst/>
        </p:spPr>
      </p:pic>
      <p:pic>
        <p:nvPicPr>
          <p:cNvPr id="20" name="Picture 19"/>
          <p:cNvPicPr/>
          <p:nvPr/>
        </p:nvPicPr>
        <p:blipFill>
          <a:blip r:embed="rId7">
            <a:extLst>
              <a:ext uri="{28A0092B-C50C-407E-A947-70E740481C1C}">
                <a14:useLocalDpi xmlns:a14="http://schemas.microsoft.com/office/drawing/2010/main" val="0"/>
              </a:ext>
            </a:extLst>
          </a:blip>
          <a:srcRect/>
          <a:stretch>
            <a:fillRect/>
          </a:stretch>
        </p:blipFill>
        <p:spPr bwMode="auto">
          <a:xfrm>
            <a:off x="609600" y="575643"/>
            <a:ext cx="3239770" cy="540385"/>
          </a:xfrm>
          <a:prstGeom prst="rect">
            <a:avLst/>
          </a:prstGeom>
          <a:noFill/>
          <a:ln>
            <a:noFill/>
          </a:ln>
        </p:spPr>
      </p:pic>
      <p:sp>
        <p:nvSpPr>
          <p:cNvPr id="21" name="Title 1"/>
          <p:cNvSpPr txBox="1">
            <a:spLocks/>
          </p:cNvSpPr>
          <p:nvPr/>
        </p:nvSpPr>
        <p:spPr bwMode="auto">
          <a:xfrm>
            <a:off x="609600" y="1668785"/>
            <a:ext cx="7772400" cy="140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3200">
                <a:solidFill>
                  <a:schemeClr val="bg1"/>
                </a:solidFill>
                <a:latin typeface="Arial (Headings)"/>
                <a:ea typeface="+mj-ea"/>
                <a:cs typeface="Arial (Headings)"/>
              </a:defRPr>
            </a:lvl1pPr>
            <a:lvl2pPr algn="l" rtl="0" eaLnBrk="1" fontAlgn="base" hangingPunct="1">
              <a:spcBef>
                <a:spcPct val="0"/>
              </a:spcBef>
              <a:spcAft>
                <a:spcPct val="0"/>
              </a:spcAft>
              <a:defRPr sz="3500">
                <a:solidFill>
                  <a:srgbClr val="123D6B"/>
                </a:solidFill>
                <a:latin typeface="Arial" charset="0"/>
              </a:defRPr>
            </a:lvl2pPr>
            <a:lvl3pPr algn="l" rtl="0" eaLnBrk="1" fontAlgn="base" hangingPunct="1">
              <a:spcBef>
                <a:spcPct val="0"/>
              </a:spcBef>
              <a:spcAft>
                <a:spcPct val="0"/>
              </a:spcAft>
              <a:defRPr sz="3500">
                <a:solidFill>
                  <a:srgbClr val="123D6B"/>
                </a:solidFill>
                <a:latin typeface="Arial" charset="0"/>
              </a:defRPr>
            </a:lvl3pPr>
            <a:lvl4pPr algn="l" rtl="0" eaLnBrk="1" fontAlgn="base" hangingPunct="1">
              <a:spcBef>
                <a:spcPct val="0"/>
              </a:spcBef>
              <a:spcAft>
                <a:spcPct val="0"/>
              </a:spcAft>
              <a:defRPr sz="3500">
                <a:solidFill>
                  <a:srgbClr val="123D6B"/>
                </a:solidFill>
                <a:latin typeface="Arial" charset="0"/>
              </a:defRPr>
            </a:lvl4pPr>
            <a:lvl5pPr algn="l" rtl="0" eaLnBrk="1" fontAlgn="base" hangingPunct="1">
              <a:spcBef>
                <a:spcPct val="0"/>
              </a:spcBef>
              <a:spcAft>
                <a:spcPct val="0"/>
              </a:spcAft>
              <a:defRPr sz="3500">
                <a:solidFill>
                  <a:srgbClr val="123D6B"/>
                </a:solidFill>
                <a:latin typeface="Arial" charset="0"/>
              </a:defRPr>
            </a:lvl5pPr>
            <a:lvl6pPr marL="457200" algn="l" rtl="0" eaLnBrk="1" fontAlgn="base" hangingPunct="1">
              <a:spcBef>
                <a:spcPct val="0"/>
              </a:spcBef>
              <a:spcAft>
                <a:spcPct val="0"/>
              </a:spcAft>
              <a:defRPr sz="3500" b="1">
                <a:solidFill>
                  <a:srgbClr val="123D6B"/>
                </a:solidFill>
                <a:latin typeface="Arial" charset="0"/>
              </a:defRPr>
            </a:lvl6pPr>
            <a:lvl7pPr marL="914400" algn="l" rtl="0" eaLnBrk="1" fontAlgn="base" hangingPunct="1">
              <a:spcBef>
                <a:spcPct val="0"/>
              </a:spcBef>
              <a:spcAft>
                <a:spcPct val="0"/>
              </a:spcAft>
              <a:defRPr sz="3500" b="1">
                <a:solidFill>
                  <a:srgbClr val="123D6B"/>
                </a:solidFill>
                <a:latin typeface="Arial" charset="0"/>
              </a:defRPr>
            </a:lvl7pPr>
            <a:lvl8pPr marL="1371600" algn="l" rtl="0" eaLnBrk="1" fontAlgn="base" hangingPunct="1">
              <a:spcBef>
                <a:spcPct val="0"/>
              </a:spcBef>
              <a:spcAft>
                <a:spcPct val="0"/>
              </a:spcAft>
              <a:defRPr sz="3500" b="1">
                <a:solidFill>
                  <a:srgbClr val="123D6B"/>
                </a:solidFill>
                <a:latin typeface="Arial" charset="0"/>
              </a:defRPr>
            </a:lvl8pPr>
            <a:lvl9pPr marL="1828800" algn="l" rtl="0" eaLnBrk="1" fontAlgn="base" hangingPunct="1">
              <a:spcBef>
                <a:spcPct val="0"/>
              </a:spcBef>
              <a:spcAft>
                <a:spcPct val="0"/>
              </a:spcAft>
              <a:defRPr sz="3500" b="1">
                <a:solidFill>
                  <a:srgbClr val="123D6B"/>
                </a:solidFill>
                <a:latin typeface="Arial" charset="0"/>
              </a:defRPr>
            </a:lvl9pPr>
          </a:lstStyle>
          <a:p>
            <a:r>
              <a:rPr lang="en-GB" kern="0" dirty="0"/>
              <a:t>Session 2: Closer look at the roadmap</a:t>
            </a:r>
            <a:br>
              <a:rPr lang="en-GB" kern="0" dirty="0"/>
            </a:br>
            <a:br>
              <a:rPr lang="en-GB" sz="1200" kern="0" dirty="0"/>
            </a:br>
            <a:r>
              <a:rPr lang="en-GB" kern="0" dirty="0"/>
              <a:t>Moving towards detailed analysis of occupations – use of expert opinion</a:t>
            </a:r>
            <a:endParaRPr lang="en-GB" i="1" kern="0" dirty="0"/>
          </a:p>
        </p:txBody>
      </p:sp>
    </p:spTree>
    <p:extLst>
      <p:ext uri="{BB962C8B-B14F-4D97-AF65-F5344CB8AC3E}">
        <p14:creationId xmlns:p14="http://schemas.microsoft.com/office/powerpoint/2010/main" val="19024841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Issues</a:t>
            </a:r>
          </a:p>
        </p:txBody>
      </p:sp>
      <p:sp>
        <p:nvSpPr>
          <p:cNvPr id="3" name="Content Placeholder 2"/>
          <p:cNvSpPr>
            <a:spLocks noGrp="1"/>
          </p:cNvSpPr>
          <p:nvPr>
            <p:ph idx="1"/>
          </p:nvPr>
        </p:nvSpPr>
        <p:spPr/>
        <p:txBody>
          <a:bodyPr/>
          <a:lstStyle/>
          <a:p>
            <a:r>
              <a:rPr lang="en-GB" dirty="0"/>
              <a:t>Demand for detail</a:t>
            </a:r>
          </a:p>
          <a:p>
            <a:pPr lvl="1"/>
            <a:r>
              <a:rPr lang="en-GB" dirty="0"/>
              <a:t>Policy makers; education &amp; training providers; individuals making career choices - demand more detail</a:t>
            </a:r>
          </a:p>
          <a:p>
            <a:pPr lvl="1"/>
            <a:r>
              <a:rPr lang="en-GB" dirty="0"/>
              <a:t>Present analysis goes down to the 2 digit level </a:t>
            </a:r>
            <a:br>
              <a:rPr lang="en-GB" dirty="0"/>
            </a:br>
            <a:r>
              <a:rPr lang="en-GB" dirty="0"/>
              <a:t>(c. 40 occupational categories)</a:t>
            </a:r>
          </a:p>
          <a:p>
            <a:r>
              <a:rPr lang="en-GB" dirty="0"/>
              <a:t>Data limitations </a:t>
            </a:r>
          </a:p>
          <a:p>
            <a:pPr lvl="1"/>
            <a:r>
              <a:rPr lang="en-GB" dirty="0"/>
              <a:t>Limited sample sizes in EULFS – lack of robust data at the 3 digit level (c.140 occupational categories) make it difficult to assess current occupational demands at this level</a:t>
            </a:r>
          </a:p>
          <a:p>
            <a:pPr lvl="1"/>
            <a:r>
              <a:rPr lang="en-GB" dirty="0"/>
              <a:t>Recent switch to the ISCO08 system for classifying occupations implies no reliable  information on trends - so predicting the future is even more problematic </a:t>
            </a:r>
          </a:p>
          <a:p>
            <a:endParaRPr lang="en-GB"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7020272" y="6044478"/>
            <a:ext cx="1967716" cy="552874"/>
          </a:xfrm>
          <a:prstGeom prst="rect">
            <a:avLst/>
          </a:prstGeom>
          <a:noFill/>
          <a:ln>
            <a:noFill/>
          </a:ln>
        </p:spPr>
      </p:pic>
    </p:spTree>
    <p:extLst>
      <p:ext uri="{BB962C8B-B14F-4D97-AF65-F5344CB8AC3E}">
        <p14:creationId xmlns:p14="http://schemas.microsoft.com/office/powerpoint/2010/main" val="3666802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Current approach</a:t>
            </a:r>
          </a:p>
        </p:txBody>
      </p:sp>
      <p:sp>
        <p:nvSpPr>
          <p:cNvPr id="3" name="Content Placeholder 2"/>
          <p:cNvSpPr>
            <a:spLocks noGrp="1"/>
          </p:cNvSpPr>
          <p:nvPr>
            <p:ph idx="1"/>
          </p:nvPr>
        </p:nvSpPr>
        <p:spPr>
          <a:xfrm>
            <a:off x="533400" y="1340768"/>
            <a:ext cx="7924800" cy="4191000"/>
          </a:xfrm>
        </p:spPr>
        <p:txBody>
          <a:bodyPr/>
          <a:lstStyle/>
          <a:p>
            <a:r>
              <a:rPr lang="en-GB" dirty="0"/>
              <a:t>Currently the focus is on occupation within sectors</a:t>
            </a:r>
          </a:p>
          <a:p>
            <a:r>
              <a:rPr lang="en-GB" dirty="0"/>
              <a:t>2-digit level (43 ISCO08 categories, (27 on ISCO88 basis)) </a:t>
            </a:r>
          </a:p>
          <a:p>
            <a:r>
              <a:rPr lang="en-GB" dirty="0"/>
              <a:t>Aim: around 140 3-digit level ISCO08 categories</a:t>
            </a:r>
          </a:p>
          <a:p>
            <a:r>
              <a:rPr lang="en-GB" dirty="0"/>
              <a:t>But this pushes the EU-LFS data beyond its limits in terms of identifying patterns and trends within sectors:</a:t>
            </a:r>
          </a:p>
          <a:p>
            <a:pPr lvl="1"/>
            <a:r>
              <a:rPr lang="en-GB" dirty="0"/>
              <a:t>sample size inadequate (140 occupations in 40 sectors represents some 5,600 data points, often above the total number of people surveyed in some countries) </a:t>
            </a:r>
          </a:p>
          <a:p>
            <a:pPr lvl="1"/>
            <a:r>
              <a:rPr lang="en-GB" dirty="0"/>
              <a:t>no immediate prospect of a more robust system (analogous to the US Occupational Employment Statistics Survey)</a:t>
            </a:r>
          </a:p>
          <a:p>
            <a:endParaRPr lang="en-GB"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7020272" y="6044478"/>
            <a:ext cx="1967716" cy="552874"/>
          </a:xfrm>
          <a:prstGeom prst="rect">
            <a:avLst/>
          </a:prstGeom>
          <a:noFill/>
          <a:ln>
            <a:noFill/>
          </a:ln>
        </p:spPr>
      </p:pic>
    </p:spTree>
    <p:extLst>
      <p:ext uri="{BB962C8B-B14F-4D97-AF65-F5344CB8AC3E}">
        <p14:creationId xmlns:p14="http://schemas.microsoft.com/office/powerpoint/2010/main" val="35132358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Best practice worldwide</a:t>
            </a:r>
          </a:p>
        </p:txBody>
      </p:sp>
      <p:sp>
        <p:nvSpPr>
          <p:cNvPr id="3" name="Content Placeholder 2"/>
          <p:cNvSpPr>
            <a:spLocks noGrp="1"/>
          </p:cNvSpPr>
          <p:nvPr>
            <p:ph idx="1"/>
          </p:nvPr>
        </p:nvSpPr>
        <p:spPr/>
        <p:txBody>
          <a:bodyPr/>
          <a:lstStyle/>
          <a:p>
            <a:r>
              <a:rPr lang="en-GB" dirty="0"/>
              <a:t>Traditionally skills projections are driven by Sectoral employment projections combined with detailed analysis of occupational structures within industries (Cedefop approach, USA BLS, UK Working Futures, and similar approaches in many other countries)</a:t>
            </a:r>
          </a:p>
          <a:p>
            <a:r>
              <a:rPr lang="en-GB" dirty="0"/>
              <a:t>In order to provide a sound foundation for any quantitative projections and to ensure a robust approach across countries sector should remain at the heart of the method </a:t>
            </a:r>
          </a:p>
          <a:p>
            <a:r>
              <a:rPr lang="en-GB" dirty="0"/>
              <a:t>But how to link more detailed occupational analysis within sectors?</a:t>
            </a: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7020272" y="6044478"/>
            <a:ext cx="1967716" cy="552874"/>
          </a:xfrm>
          <a:prstGeom prst="rect">
            <a:avLst/>
          </a:prstGeom>
          <a:noFill/>
          <a:ln>
            <a:noFill/>
          </a:ln>
        </p:spPr>
      </p:pic>
    </p:spTree>
    <p:extLst>
      <p:ext uri="{BB962C8B-B14F-4D97-AF65-F5344CB8AC3E}">
        <p14:creationId xmlns:p14="http://schemas.microsoft.com/office/powerpoint/2010/main" val="3935711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Key elements – Back to basics</a:t>
            </a:r>
          </a:p>
        </p:txBody>
      </p:sp>
      <p:sp>
        <p:nvSpPr>
          <p:cNvPr id="3" name="Content Placeholder 2"/>
          <p:cNvSpPr>
            <a:spLocks noGrp="1"/>
          </p:cNvSpPr>
          <p:nvPr>
            <p:ph idx="1"/>
          </p:nvPr>
        </p:nvSpPr>
        <p:spPr/>
        <p:txBody>
          <a:bodyPr/>
          <a:lstStyle/>
          <a:p>
            <a:pPr marL="457200" indent="-457200">
              <a:buFont typeface="+mj-lt"/>
              <a:buAutoNum type="arabicPeriod"/>
            </a:pPr>
            <a:r>
              <a:rPr lang="en-GB" dirty="0"/>
              <a:t>Where are we now?</a:t>
            </a:r>
          </a:p>
          <a:p>
            <a:pPr marL="457200" indent="-457200">
              <a:buFont typeface="+mj-lt"/>
              <a:buAutoNum type="arabicPeriod"/>
            </a:pPr>
            <a:r>
              <a:rPr lang="en-GB" dirty="0"/>
              <a:t>Where are we going?</a:t>
            </a:r>
          </a:p>
          <a:p>
            <a:endParaRPr lang="en-GB" dirty="0"/>
          </a:p>
          <a:p>
            <a:r>
              <a:rPr lang="en-GB" dirty="0"/>
              <a:t>For the first element we need a solid  statistical foundation provided by the EULFS</a:t>
            </a:r>
          </a:p>
          <a:p>
            <a:r>
              <a:rPr lang="en-GB" dirty="0"/>
              <a:t>Needs to be tied in to the main National Accounts based E3ME employment database</a:t>
            </a:r>
          </a:p>
          <a:p>
            <a:endParaRPr lang="en-GB"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7020272" y="6044478"/>
            <a:ext cx="1967716" cy="552874"/>
          </a:xfrm>
          <a:prstGeom prst="rect">
            <a:avLst/>
          </a:prstGeom>
          <a:noFill/>
          <a:ln>
            <a:noFill/>
          </a:ln>
        </p:spPr>
      </p:pic>
    </p:spTree>
    <p:extLst>
      <p:ext uri="{BB962C8B-B14F-4D97-AF65-F5344CB8AC3E}">
        <p14:creationId xmlns:p14="http://schemas.microsoft.com/office/powerpoint/2010/main" val="27858769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Going forward</a:t>
            </a:r>
          </a:p>
        </p:txBody>
      </p:sp>
      <p:sp>
        <p:nvSpPr>
          <p:cNvPr id="3" name="Content Placeholder 2"/>
          <p:cNvSpPr>
            <a:spLocks noGrp="1"/>
          </p:cNvSpPr>
          <p:nvPr>
            <p:ph idx="1"/>
          </p:nvPr>
        </p:nvSpPr>
        <p:spPr/>
        <p:txBody>
          <a:bodyPr/>
          <a:lstStyle/>
          <a:p>
            <a:r>
              <a:rPr lang="en-GB" dirty="0"/>
              <a:t>How to project future changes in detailed occupational employment structure</a:t>
            </a:r>
          </a:p>
          <a:p>
            <a:pPr lvl="1"/>
            <a:r>
              <a:rPr lang="en-GB" dirty="0"/>
              <a:t>Tie in to macro and sectoral forecasts</a:t>
            </a:r>
          </a:p>
          <a:p>
            <a:pPr lvl="1"/>
            <a:r>
              <a:rPr lang="en-GB" dirty="0"/>
              <a:t>Detailed historical analysis of LFS (descriptive)</a:t>
            </a:r>
          </a:p>
          <a:p>
            <a:pPr lvl="1"/>
            <a:r>
              <a:rPr lang="en-GB" dirty="0"/>
              <a:t>Econometric methods </a:t>
            </a:r>
          </a:p>
          <a:p>
            <a:pPr lvl="1"/>
            <a:r>
              <a:rPr lang="en-GB" dirty="0"/>
              <a:t>Expert judgement (as in US BLS approach</a:t>
            </a:r>
          </a:p>
          <a:p>
            <a:endParaRPr lang="en-GB"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7020272" y="6044478"/>
            <a:ext cx="1967716" cy="552874"/>
          </a:xfrm>
          <a:prstGeom prst="rect">
            <a:avLst/>
          </a:prstGeom>
          <a:noFill/>
          <a:ln>
            <a:noFill/>
          </a:ln>
        </p:spPr>
      </p:pic>
    </p:spTree>
    <p:extLst>
      <p:ext uri="{BB962C8B-B14F-4D97-AF65-F5344CB8AC3E}">
        <p14:creationId xmlns:p14="http://schemas.microsoft.com/office/powerpoint/2010/main" val="39278341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Possible solutions</a:t>
            </a:r>
          </a:p>
        </p:txBody>
      </p:sp>
      <p:sp>
        <p:nvSpPr>
          <p:cNvPr id="3" name="Content Placeholder 2"/>
          <p:cNvSpPr>
            <a:spLocks noGrp="1"/>
          </p:cNvSpPr>
          <p:nvPr>
            <p:ph idx="1"/>
          </p:nvPr>
        </p:nvSpPr>
        <p:spPr/>
        <p:txBody>
          <a:bodyPr/>
          <a:lstStyle/>
          <a:p>
            <a:r>
              <a:rPr lang="en-GB" b="1" i="1" dirty="0"/>
              <a:t>Aggregation</a:t>
            </a:r>
            <a:r>
              <a:rPr lang="en-GB" dirty="0"/>
              <a:t> across other dimensions (</a:t>
            </a:r>
            <a:r>
              <a:rPr lang="en-GB" dirty="0" err="1"/>
              <a:t>e.g</a:t>
            </a:r>
            <a:r>
              <a:rPr lang="en-GB" dirty="0"/>
              <a:t>: industry or possibly countries?) - Focusing on combinations of 2 and 3 digit occupational data aggregated in order to increase sample sizes (many countries in the EU are very small and EULFS sample sizes reflect this)</a:t>
            </a:r>
          </a:p>
          <a:p>
            <a:r>
              <a:rPr lang="en-GB" dirty="0"/>
              <a:t>Focus on </a:t>
            </a:r>
            <a:r>
              <a:rPr lang="en-GB" b="1" i="1" dirty="0"/>
              <a:t>Disaggregation</a:t>
            </a:r>
            <a:r>
              <a:rPr lang="en-GB" dirty="0"/>
              <a:t> of 2 digit level occupations to 3-digit level - Link  3-digit projections to aggregate occupational projections (as in UK Working Futures)</a:t>
            </a:r>
          </a:p>
          <a:p>
            <a:endParaRPr lang="en-GB" dirty="0"/>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7020272" y="6044478"/>
            <a:ext cx="1967716" cy="552874"/>
          </a:xfrm>
          <a:prstGeom prst="rect">
            <a:avLst/>
          </a:prstGeom>
          <a:noFill/>
          <a:ln>
            <a:noFill/>
          </a:ln>
        </p:spPr>
      </p:pic>
    </p:spTree>
    <p:extLst>
      <p:ext uri="{BB962C8B-B14F-4D97-AF65-F5344CB8AC3E}">
        <p14:creationId xmlns:p14="http://schemas.microsoft.com/office/powerpoint/2010/main" val="34860953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i="1" dirty="0"/>
              <a:t>Aggregation </a:t>
            </a:r>
            <a:r>
              <a:rPr lang="en-GB" dirty="0"/>
              <a:t>across other dimensions</a:t>
            </a:r>
          </a:p>
        </p:txBody>
      </p:sp>
      <p:sp>
        <p:nvSpPr>
          <p:cNvPr id="3" name="Content Placeholder 2"/>
          <p:cNvSpPr>
            <a:spLocks noGrp="1"/>
          </p:cNvSpPr>
          <p:nvPr>
            <p:ph idx="1"/>
          </p:nvPr>
        </p:nvSpPr>
        <p:spPr>
          <a:xfrm>
            <a:off x="533400" y="1052736"/>
            <a:ext cx="7924800" cy="5184576"/>
          </a:xfrm>
        </p:spPr>
        <p:txBody>
          <a:bodyPr/>
          <a:lstStyle/>
          <a:p>
            <a:r>
              <a:rPr lang="en-GB" sz="2400" dirty="0"/>
              <a:t>Aggregation across other dimensions (</a:t>
            </a:r>
            <a:r>
              <a:rPr lang="en-GB" sz="2400" dirty="0" err="1"/>
              <a:t>e.g</a:t>
            </a:r>
            <a:r>
              <a:rPr lang="en-GB" sz="2400" dirty="0"/>
              <a:t>: industry (or country?) to highlight more detailed occupations employing significant numbers</a:t>
            </a:r>
          </a:p>
          <a:p>
            <a:r>
              <a:rPr lang="en-GB" sz="2400" dirty="0"/>
              <a:t>For example:</a:t>
            </a:r>
          </a:p>
          <a:p>
            <a:pPr marL="914400" lvl="1" indent="-457200">
              <a:buFont typeface="+mj-lt"/>
              <a:buAutoNum type="alphaLcPeriod"/>
            </a:pPr>
            <a:r>
              <a:rPr lang="en-GB" dirty="0"/>
              <a:t>3 digit &amp; 2 digit occupations within broader sectors (i.e. aggregation across a selection of industries</a:t>
            </a:r>
          </a:p>
          <a:p>
            <a:pPr marL="914400" lvl="1" indent="-457200">
              <a:buFont typeface="+mj-lt"/>
              <a:buAutoNum type="alphaLcPeriod"/>
            </a:pPr>
            <a:r>
              <a:rPr lang="en-GB" dirty="0"/>
              <a:t>OR - 3 digit occupations within 2 digit categories (this could draw upon the experience of the IER in developing 4-digit level occupational projections for the UK in Working Futures (aggregation across all industries)</a:t>
            </a:r>
          </a:p>
          <a:p>
            <a:r>
              <a:rPr lang="en-GB" sz="2400" dirty="0"/>
              <a:t>Focus on:</a:t>
            </a:r>
          </a:p>
          <a:p>
            <a:pPr lvl="1"/>
            <a:r>
              <a:rPr lang="en-GB" dirty="0"/>
              <a:t>Identifying current occupational structures (pointing out significant differences across countries);  and</a:t>
            </a:r>
          </a:p>
          <a:p>
            <a:pPr lvl="1"/>
            <a:r>
              <a:rPr lang="en-GB" dirty="0"/>
              <a:t>Possible future trends from the short time series available</a:t>
            </a: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7020272" y="6044478"/>
            <a:ext cx="1967716" cy="552874"/>
          </a:xfrm>
          <a:prstGeom prst="rect">
            <a:avLst/>
          </a:prstGeom>
          <a:noFill/>
          <a:ln>
            <a:noFill/>
          </a:ln>
        </p:spPr>
      </p:pic>
    </p:spTree>
    <p:extLst>
      <p:ext uri="{BB962C8B-B14F-4D97-AF65-F5344CB8AC3E}">
        <p14:creationId xmlns:p14="http://schemas.microsoft.com/office/powerpoint/2010/main" val="895000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Other possibilities</a:t>
            </a:r>
          </a:p>
        </p:txBody>
      </p:sp>
      <p:sp>
        <p:nvSpPr>
          <p:cNvPr id="3" name="Content Placeholder 2"/>
          <p:cNvSpPr>
            <a:spLocks noGrp="1"/>
          </p:cNvSpPr>
          <p:nvPr>
            <p:ph idx="1"/>
          </p:nvPr>
        </p:nvSpPr>
        <p:spPr/>
        <p:txBody>
          <a:bodyPr/>
          <a:lstStyle/>
          <a:p>
            <a:r>
              <a:rPr lang="en-GB" dirty="0"/>
              <a:t>Use of </a:t>
            </a:r>
            <a:r>
              <a:rPr lang="en-GB" i="1" dirty="0"/>
              <a:t>Qualitative techniques</a:t>
            </a:r>
            <a:r>
              <a:rPr lang="en-GB" dirty="0"/>
              <a:t>, to assess trends – tapping in to expert opinion (e.g. as in US BLS system)</a:t>
            </a:r>
          </a:p>
          <a:p>
            <a:r>
              <a:rPr lang="en-GB" dirty="0"/>
              <a:t>Multivariate methods, </a:t>
            </a:r>
            <a:r>
              <a:rPr lang="en-GB" dirty="0" err="1"/>
              <a:t>e.g</a:t>
            </a:r>
            <a:r>
              <a:rPr lang="en-GB" dirty="0"/>
              <a:t>: </a:t>
            </a:r>
          </a:p>
          <a:p>
            <a:pPr lvl="1"/>
            <a:r>
              <a:rPr lang="en-GB" dirty="0"/>
              <a:t>multilevel modelling (as in analysis of PIAAC data for OSPs in OF3); or </a:t>
            </a:r>
          </a:p>
          <a:p>
            <a:pPr lvl="1"/>
            <a:r>
              <a:rPr lang="en-GB" dirty="0"/>
              <a:t>more multinomial logit analysis</a:t>
            </a:r>
          </a:p>
          <a:p>
            <a:r>
              <a:rPr lang="en-GB" dirty="0"/>
              <a:t>Reliance on CGE approaches – theoretical considerations rather than empirical trends</a:t>
            </a:r>
          </a:p>
          <a:p>
            <a:endParaRPr lang="en-GB"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7020272" y="6044478"/>
            <a:ext cx="1967716" cy="552874"/>
          </a:xfrm>
          <a:prstGeom prst="rect">
            <a:avLst/>
          </a:prstGeom>
          <a:noFill/>
          <a:ln>
            <a:noFill/>
          </a:ln>
        </p:spPr>
      </p:pic>
    </p:spTree>
    <p:extLst>
      <p:ext uri="{BB962C8B-B14F-4D97-AF65-F5344CB8AC3E}">
        <p14:creationId xmlns:p14="http://schemas.microsoft.com/office/powerpoint/2010/main" val="1878910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522" y="232157"/>
            <a:ext cx="8089925" cy="914400"/>
          </a:xfrm>
        </p:spPr>
        <p:txBody>
          <a:bodyPr/>
          <a:lstStyle/>
          <a:p>
            <a:r>
              <a:rPr lang="en-GB" sz="2900" dirty="0"/>
              <a:t>Use of expert judgement: The US BLS approach</a:t>
            </a:r>
          </a:p>
        </p:txBody>
      </p:sp>
      <p:sp>
        <p:nvSpPr>
          <p:cNvPr id="3" name="Content Placeholder 2"/>
          <p:cNvSpPr>
            <a:spLocks noGrp="1"/>
          </p:cNvSpPr>
          <p:nvPr>
            <p:ph idx="1"/>
          </p:nvPr>
        </p:nvSpPr>
        <p:spPr/>
        <p:txBody>
          <a:bodyPr/>
          <a:lstStyle/>
          <a:p>
            <a:pPr marL="0" indent="0">
              <a:buNone/>
            </a:pPr>
            <a:r>
              <a:rPr lang="en-GB" dirty="0"/>
              <a:t>The BLS approach </a:t>
            </a:r>
          </a:p>
          <a:p>
            <a:r>
              <a:rPr lang="en-GB" dirty="0"/>
              <a:t>Focus is on detailed changes in occupational structure within sectors </a:t>
            </a:r>
          </a:p>
          <a:p>
            <a:r>
              <a:rPr lang="en-GB" dirty="0"/>
              <a:t>Sectoral experts employed to assess evidence  &amp; make judgements on which occupations will grow and decline</a:t>
            </a:r>
          </a:p>
          <a:p>
            <a:r>
              <a:rPr lang="en-GB" dirty="0"/>
              <a:t>Could we do the same but focusing on countries rather than sectors?</a:t>
            </a:r>
          </a:p>
          <a:p>
            <a:pPr lvl="1"/>
            <a:r>
              <a:rPr lang="en-GB" dirty="0"/>
              <a:t>How to engage ICEs?</a:t>
            </a:r>
          </a:p>
          <a:p>
            <a:pPr lvl="1"/>
            <a:r>
              <a:rPr lang="en-GB" dirty="0"/>
              <a:t>Use of country specific information?</a:t>
            </a: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7020272" y="6044478"/>
            <a:ext cx="1967716" cy="552874"/>
          </a:xfrm>
          <a:prstGeom prst="rect">
            <a:avLst/>
          </a:prstGeom>
          <a:noFill/>
          <a:ln>
            <a:noFill/>
          </a:ln>
        </p:spPr>
      </p:pic>
    </p:spTree>
    <p:extLst>
      <p:ext uri="{BB962C8B-B14F-4D97-AF65-F5344CB8AC3E}">
        <p14:creationId xmlns:p14="http://schemas.microsoft.com/office/powerpoint/2010/main" val="41754177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Qualitative techniques</a:t>
            </a:r>
          </a:p>
        </p:txBody>
      </p:sp>
      <p:sp>
        <p:nvSpPr>
          <p:cNvPr id="3" name="Content Placeholder 2"/>
          <p:cNvSpPr>
            <a:spLocks noGrp="1"/>
          </p:cNvSpPr>
          <p:nvPr>
            <p:ph idx="1"/>
          </p:nvPr>
        </p:nvSpPr>
        <p:spPr>
          <a:xfrm>
            <a:off x="533400" y="1326232"/>
            <a:ext cx="7924800" cy="4191000"/>
          </a:xfrm>
        </p:spPr>
        <p:txBody>
          <a:bodyPr/>
          <a:lstStyle/>
          <a:p>
            <a:r>
              <a:rPr lang="en-GB" sz="1900" dirty="0"/>
              <a:t>The US Bureau of </a:t>
            </a:r>
            <a:r>
              <a:rPr lang="en-GB" sz="1900" dirty="0" err="1"/>
              <a:t>Labor</a:t>
            </a:r>
            <a:r>
              <a:rPr lang="en-GB" sz="1900" dirty="0"/>
              <a:t> Statistics (BLS) approach relies on expert judgement about trends in occupational employment patterns within industries  rather than quantitative /econometric modelling</a:t>
            </a:r>
          </a:p>
          <a:p>
            <a:r>
              <a:rPr lang="en-GB" sz="1900" dirty="0"/>
              <a:t>This approach has a well-established track record - the US has relied on such qualitative approaches for many years.</a:t>
            </a:r>
          </a:p>
          <a:p>
            <a:r>
              <a:rPr lang="en-GB" sz="1900" dirty="0"/>
              <a:t>US focus is on </a:t>
            </a:r>
            <a:r>
              <a:rPr lang="en-GB" sz="1900" b="1" i="1" dirty="0"/>
              <a:t>sectoral experts </a:t>
            </a:r>
            <a:r>
              <a:rPr lang="en-GB" sz="1900" dirty="0"/>
              <a:t>to provide the judgement - The main emphasis here would be on the use of expertise and judgement of </a:t>
            </a:r>
            <a:r>
              <a:rPr lang="en-GB" sz="1900" b="1" i="1" dirty="0"/>
              <a:t>country experts </a:t>
            </a:r>
            <a:r>
              <a:rPr lang="en-GB" sz="1900" dirty="0"/>
              <a:t>to inform the assumptions adopted about future changes (i.e. a </a:t>
            </a:r>
            <a:r>
              <a:rPr lang="en-GB" sz="1900" dirty="0" err="1"/>
              <a:t>Dephi</a:t>
            </a:r>
            <a:r>
              <a:rPr lang="en-GB" sz="1900" dirty="0"/>
              <a:t> style approach) </a:t>
            </a:r>
          </a:p>
          <a:p>
            <a:r>
              <a:rPr lang="en-GB" sz="1900" dirty="0"/>
              <a:t>This would draw upon the detailed quantitative analysis of the historical data from the EU LFS (current structures &amp; possible future trends)</a:t>
            </a:r>
          </a:p>
          <a:p>
            <a:r>
              <a:rPr lang="en-GB" sz="1900" dirty="0"/>
              <a:t>One option is to make alternative projections based on expert judgements about trends within industries and / or countries</a:t>
            </a:r>
          </a:p>
          <a:p>
            <a:r>
              <a:rPr lang="en-GB" sz="1900" dirty="0"/>
              <a:t>Country specific robustness checks could be supported by other information from national sources </a:t>
            </a: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7020272" y="6044478"/>
            <a:ext cx="1967716" cy="552874"/>
          </a:xfrm>
          <a:prstGeom prst="rect">
            <a:avLst/>
          </a:prstGeom>
          <a:noFill/>
          <a:ln>
            <a:noFill/>
          </a:ln>
        </p:spPr>
      </p:pic>
    </p:spTree>
    <p:extLst>
      <p:ext uri="{BB962C8B-B14F-4D97-AF65-F5344CB8AC3E}">
        <p14:creationId xmlns:p14="http://schemas.microsoft.com/office/powerpoint/2010/main" val="7999609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Practical issues</a:t>
            </a:r>
          </a:p>
        </p:txBody>
      </p:sp>
      <p:sp>
        <p:nvSpPr>
          <p:cNvPr id="3" name="Content Placeholder 2"/>
          <p:cNvSpPr>
            <a:spLocks noGrp="1"/>
          </p:cNvSpPr>
          <p:nvPr>
            <p:ph idx="1"/>
          </p:nvPr>
        </p:nvSpPr>
        <p:spPr/>
        <p:txBody>
          <a:bodyPr/>
          <a:lstStyle/>
          <a:p>
            <a:r>
              <a:rPr lang="en-GB" dirty="0"/>
              <a:t>How can we tap into country knowledge and expertise?</a:t>
            </a:r>
          </a:p>
          <a:p>
            <a:r>
              <a:rPr lang="en-GB" dirty="0"/>
              <a:t>Does this provide a reliable alternative?</a:t>
            </a:r>
          </a:p>
          <a:p>
            <a:r>
              <a:rPr lang="en-GB" dirty="0"/>
              <a:t>How would it be resourced?</a:t>
            </a:r>
          </a:p>
          <a:p>
            <a:r>
              <a:rPr lang="en-GB" dirty="0"/>
              <a:t>Can we draw on country specific information?</a:t>
            </a:r>
          </a:p>
          <a:p>
            <a:endParaRPr lang="en-GB"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7020272" y="6044478"/>
            <a:ext cx="1967716" cy="552874"/>
          </a:xfrm>
          <a:prstGeom prst="rect">
            <a:avLst/>
          </a:prstGeom>
          <a:noFill/>
          <a:ln>
            <a:noFill/>
          </a:ln>
        </p:spPr>
      </p:pic>
    </p:spTree>
    <p:extLst>
      <p:ext uri="{BB962C8B-B14F-4D97-AF65-F5344CB8AC3E}">
        <p14:creationId xmlns:p14="http://schemas.microsoft.com/office/powerpoint/2010/main" val="2123317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More econometric analysis?</a:t>
            </a:r>
          </a:p>
        </p:txBody>
      </p:sp>
      <p:sp>
        <p:nvSpPr>
          <p:cNvPr id="3" name="Content Placeholder 2"/>
          <p:cNvSpPr>
            <a:spLocks noGrp="1"/>
          </p:cNvSpPr>
          <p:nvPr>
            <p:ph idx="1"/>
          </p:nvPr>
        </p:nvSpPr>
        <p:spPr>
          <a:xfrm>
            <a:off x="533400" y="1412776"/>
            <a:ext cx="7924800" cy="4191000"/>
          </a:xfrm>
        </p:spPr>
        <p:txBody>
          <a:bodyPr/>
          <a:lstStyle/>
          <a:p>
            <a:r>
              <a:rPr lang="en-GB" dirty="0"/>
              <a:t>An important advantage of using regression analysis is that this enables predictions of  the future outcome of the dependent variable (detailed occupational structure) given information about the explanatory variables</a:t>
            </a:r>
          </a:p>
          <a:p>
            <a:r>
              <a:rPr lang="en-GB" dirty="0"/>
              <a:t>Multinomial logistic regression techniques can be used to estimate the log-odds and hence probabilities of  individuals being employed in detailed occupations</a:t>
            </a:r>
          </a:p>
          <a:p>
            <a:r>
              <a:rPr lang="en-GB" dirty="0"/>
              <a:t>This technique has considerable advantages when data and resources for expert judgement (such as employed by the US BLS) is more limited </a:t>
            </a:r>
          </a:p>
          <a:p>
            <a:endParaRPr lang="en-GB"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7020272" y="6044478"/>
            <a:ext cx="1967716" cy="552874"/>
          </a:xfrm>
          <a:prstGeom prst="rect">
            <a:avLst/>
          </a:prstGeom>
          <a:noFill/>
          <a:ln>
            <a:noFill/>
          </a:ln>
        </p:spPr>
      </p:pic>
    </p:spTree>
    <p:extLst>
      <p:ext uri="{BB962C8B-B14F-4D97-AF65-F5344CB8AC3E}">
        <p14:creationId xmlns:p14="http://schemas.microsoft.com/office/powerpoint/2010/main" val="4224494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522" y="232157"/>
            <a:ext cx="8233942" cy="914400"/>
          </a:xfrm>
        </p:spPr>
        <p:txBody>
          <a:bodyPr/>
          <a:lstStyle/>
          <a:p>
            <a:r>
              <a:rPr lang="en-GB" sz="2800" dirty="0"/>
              <a:t>Ways forward: extension of the shift-share analysis</a:t>
            </a:r>
          </a:p>
        </p:txBody>
      </p:sp>
      <p:sp>
        <p:nvSpPr>
          <p:cNvPr id="3" name="Content Placeholder 2"/>
          <p:cNvSpPr>
            <a:spLocks noGrp="1"/>
          </p:cNvSpPr>
          <p:nvPr>
            <p:ph idx="1"/>
          </p:nvPr>
        </p:nvSpPr>
        <p:spPr/>
        <p:txBody>
          <a:bodyPr/>
          <a:lstStyle/>
          <a:p>
            <a:r>
              <a:rPr lang="en-GB" dirty="0"/>
              <a:t>Current shift-share analysis (2-digit level) is used to</a:t>
            </a:r>
          </a:p>
          <a:p>
            <a:pPr lvl="1"/>
            <a:r>
              <a:rPr lang="en-GB" dirty="0"/>
              <a:t>hold ISCO08 2-digit occupational shares fixed;</a:t>
            </a:r>
          </a:p>
          <a:p>
            <a:pPr lvl="1"/>
            <a:r>
              <a:rPr lang="en-GB" dirty="0"/>
              <a:t>allow shares within sectors to change in line with previous trends in analogous ISCO88 categories</a:t>
            </a:r>
          </a:p>
          <a:p>
            <a:r>
              <a:rPr lang="en-GB" dirty="0"/>
              <a:t>Could be extended to 3-digit level (focussing on patterns within occupations and / or industries), allowing for changes</a:t>
            </a:r>
          </a:p>
          <a:p>
            <a:pPr lvl="1"/>
            <a:r>
              <a:rPr lang="en-GB" dirty="0"/>
              <a:t>in line with observed trends in the LFS data (recognising the very limited time series available)</a:t>
            </a:r>
          </a:p>
          <a:p>
            <a:pPr lvl="1"/>
            <a:r>
              <a:rPr lang="en-GB" dirty="0"/>
              <a:t>in line with expert judgements about likely changes</a:t>
            </a:r>
          </a:p>
          <a:p>
            <a:pPr lvl="1"/>
            <a:r>
              <a:rPr lang="en-GB" dirty="0"/>
              <a:t>based on some new econometric analysis</a:t>
            </a: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7020272" y="6044478"/>
            <a:ext cx="1967716" cy="552874"/>
          </a:xfrm>
          <a:prstGeom prst="rect">
            <a:avLst/>
          </a:prstGeom>
          <a:noFill/>
          <a:ln>
            <a:noFill/>
          </a:ln>
        </p:spPr>
      </p:pic>
    </p:spTree>
    <p:extLst>
      <p:ext uri="{BB962C8B-B14F-4D97-AF65-F5344CB8AC3E}">
        <p14:creationId xmlns:p14="http://schemas.microsoft.com/office/powerpoint/2010/main" val="9998467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Contact details</a:t>
            </a:r>
          </a:p>
        </p:txBody>
      </p:sp>
      <p:sp>
        <p:nvSpPr>
          <p:cNvPr id="4" name="Content Placeholder 2"/>
          <p:cNvSpPr>
            <a:spLocks noGrp="1"/>
          </p:cNvSpPr>
          <p:nvPr>
            <p:ph idx="1"/>
          </p:nvPr>
        </p:nvSpPr>
        <p:spPr/>
        <p:txBody>
          <a:bodyPr>
            <a:normAutofit lnSpcReduction="10000"/>
          </a:bodyPr>
          <a:lstStyle/>
          <a:p>
            <a:pPr marL="0" indent="0">
              <a:buNone/>
            </a:pPr>
            <a:endParaRPr lang="en-GB" sz="2400" dirty="0"/>
          </a:p>
          <a:p>
            <a:pPr marL="0" indent="0">
              <a:buNone/>
            </a:pPr>
            <a:endParaRPr lang="en-GB" sz="2400" dirty="0"/>
          </a:p>
          <a:p>
            <a:pPr marL="0" indent="0">
              <a:buNone/>
            </a:pPr>
            <a:endParaRPr lang="en-GB" sz="2400" dirty="0"/>
          </a:p>
          <a:p>
            <a:pPr marL="0" indent="0">
              <a:buNone/>
            </a:pPr>
            <a:r>
              <a:rPr lang="en-GB" sz="2400" dirty="0"/>
              <a:t>Professor Rob Wilson</a:t>
            </a:r>
          </a:p>
          <a:p>
            <a:pPr marL="0" indent="0">
              <a:buNone/>
            </a:pPr>
            <a:r>
              <a:rPr lang="en-GB" sz="2400" dirty="0"/>
              <a:t>Institute for Employment Research</a:t>
            </a:r>
          </a:p>
          <a:p>
            <a:pPr marL="0" indent="0">
              <a:buNone/>
            </a:pPr>
            <a:r>
              <a:rPr lang="en-GB" sz="2400" dirty="0"/>
              <a:t>University of Warwick</a:t>
            </a:r>
          </a:p>
          <a:p>
            <a:pPr marL="0" indent="0">
              <a:buNone/>
            </a:pPr>
            <a:r>
              <a:rPr lang="en-GB" sz="2400" dirty="0"/>
              <a:t>COVENTRY, CV4 7AL</a:t>
            </a:r>
          </a:p>
          <a:p>
            <a:pPr marL="0" indent="0">
              <a:buNone/>
            </a:pPr>
            <a:r>
              <a:rPr lang="en-GB" sz="2400" dirty="0"/>
              <a:t>r.a.wilson@warwick.ac.uk</a:t>
            </a:r>
          </a:p>
          <a:p>
            <a:pPr marL="0" indent="0">
              <a:buNone/>
            </a:pPr>
            <a:r>
              <a:rPr lang="en-GB" sz="2400" dirty="0"/>
              <a:t>Tel:	+(44) 2476-523530</a:t>
            </a:r>
          </a:p>
          <a:p>
            <a:pPr marL="0" indent="0">
              <a:buNone/>
            </a:pPr>
            <a:r>
              <a:rPr lang="en-GB" sz="2400" dirty="0">
                <a:hlinkClick r:id="rId3"/>
              </a:rPr>
              <a:t>www.warwick.ac.uk/ier</a:t>
            </a:r>
            <a:endParaRPr lang="en-GB" sz="2400" dirty="0"/>
          </a:p>
          <a:p>
            <a:pPr marL="0" indent="0">
              <a:buNone/>
            </a:pPr>
            <a:endParaRPr lang="en-GB" sz="2800" dirty="0"/>
          </a:p>
        </p:txBody>
      </p:sp>
      <p:pic>
        <p:nvPicPr>
          <p:cNvPr id="5" name="Picture 4"/>
          <p:cNvPicPr/>
          <p:nvPr/>
        </p:nvPicPr>
        <p:blipFill>
          <a:blip r:embed="rId4">
            <a:extLst>
              <a:ext uri="{28A0092B-C50C-407E-A947-70E740481C1C}">
                <a14:useLocalDpi xmlns:a14="http://schemas.microsoft.com/office/drawing/2010/main" val="0"/>
              </a:ext>
            </a:extLst>
          </a:blip>
          <a:srcRect/>
          <a:stretch>
            <a:fillRect/>
          </a:stretch>
        </p:blipFill>
        <p:spPr bwMode="auto">
          <a:xfrm>
            <a:off x="7020272" y="6044478"/>
            <a:ext cx="1967716" cy="552874"/>
          </a:xfrm>
          <a:prstGeom prst="rect">
            <a:avLst/>
          </a:prstGeom>
          <a:noFill/>
          <a:ln>
            <a:noFill/>
          </a:ln>
        </p:spPr>
      </p:pic>
    </p:spTree>
    <p:extLst>
      <p:ext uri="{BB962C8B-B14F-4D97-AF65-F5344CB8AC3E}">
        <p14:creationId xmlns:p14="http://schemas.microsoft.com/office/powerpoint/2010/main" val="689979730"/>
      </p:ext>
    </p:extLst>
  </p:cSld>
  <p:clrMapOvr>
    <a:masterClrMapping/>
  </p:clrMapOvr>
</p:sld>
</file>

<file path=ppt/theme/theme1.xml><?xml version="1.0" encoding="utf-8"?>
<a:theme xmlns:a="http://schemas.openxmlformats.org/drawingml/2006/main" name="_CE Master">
  <a:themeElements>
    <a:clrScheme name="RL choice 2">
      <a:dk1>
        <a:srgbClr val="000000"/>
      </a:dk1>
      <a:lt1>
        <a:srgbClr val="FFFFFF"/>
      </a:lt1>
      <a:dk2>
        <a:srgbClr val="000000"/>
      </a:dk2>
      <a:lt2>
        <a:srgbClr val="808080"/>
      </a:lt2>
      <a:accent1>
        <a:srgbClr val="0085C0"/>
      </a:accent1>
      <a:accent2>
        <a:srgbClr val="909090"/>
      </a:accent2>
      <a:accent3>
        <a:srgbClr val="FF8700"/>
      </a:accent3>
      <a:accent4>
        <a:srgbClr val="369729"/>
      </a:accent4>
      <a:accent5>
        <a:srgbClr val="B40C7C"/>
      </a:accent5>
      <a:accent6>
        <a:srgbClr val="001CCA"/>
      </a:accent6>
      <a:hlink>
        <a:srgbClr val="CCCCFF"/>
      </a:hlink>
      <a:folHlink>
        <a:srgbClr val="B2B2B2"/>
      </a:folHlink>
    </a:clrScheme>
    <a:fontScheme name="CE template fract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rgbClr val="003966"/>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GB" sz="16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solidFill>
            <a:srgbClr val="003966"/>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GB" sz="1600" b="0" i="0" u="none" strike="noStrike" cap="none" normalizeH="0" baseline="0" smtClean="0">
            <a:ln>
              <a:noFill/>
            </a:ln>
            <a:solidFill>
              <a:schemeClr val="tx1"/>
            </a:solidFill>
            <a:effectLst/>
            <a:latin typeface="Times New Roman" pitchFamily="18" charset="0"/>
          </a:defRPr>
        </a:defPPr>
      </a:lstStyle>
    </a:lnDef>
    <a:txDef>
      <a:spPr>
        <a:noFill/>
      </a:spPr>
      <a:bodyPr wrap="square" rtlCol="0">
        <a:spAutoFit/>
      </a:bodyPr>
      <a:lstStyle>
        <a:defPPr>
          <a:defRPr sz="1800" dirty="0" err="1" smtClean="0">
            <a:latin typeface="+mn-lt"/>
          </a:defRPr>
        </a:defPPr>
      </a:lstStyle>
    </a:txDef>
  </a:objectDefaults>
  <a:extraClrSchemeLst>
    <a:extraClrScheme>
      <a:clrScheme name="CE template fractal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E template fractal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E template fractal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E template fractal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E template fractal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E template fractal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E template fractal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_CE Master.potx" id="{673D4696-ED66-4DB6-8C18-25AB2A07AF56}" vid="{548E687E-B33D-458D-8E8A-79890E1466B0}"/>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1BCAD48F97F01429F2BFF3F2FB09835" ma:contentTypeVersion="0" ma:contentTypeDescription="Create a new document." ma:contentTypeScope="" ma:versionID="c41aac5b519bb9119e654253776ba0d1">
  <xsd:schema xmlns:xsd="http://www.w3.org/2001/XMLSchema" xmlns:xs="http://www.w3.org/2001/XMLSchema" xmlns:p="http://schemas.microsoft.com/office/2006/metadata/properties" targetNamespace="http://schemas.microsoft.com/office/2006/metadata/properties" ma:root="true" ma:fieldsID="50284630221e3e315443cc774b2f03f0">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A2106D0-C6F6-4BEC-9650-F05F3019BBE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E0B244F2-96A2-48BF-990E-77A1C6D22CF4}">
  <ds:schemaRefs>
    <ds:schemaRef ds:uri="http://schemas.microsoft.com/sharepoint/v3/contenttype/forms"/>
  </ds:schemaRefs>
</ds:datastoreItem>
</file>

<file path=customXml/itemProps3.xml><?xml version="1.0" encoding="utf-8"?>
<ds:datastoreItem xmlns:ds="http://schemas.openxmlformats.org/officeDocument/2006/customXml" ds:itemID="{BC00653B-E3DF-4A73-9ADB-0C2C1CBB3C41}">
  <ds:schemaRefs>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_CE Master</Template>
  <TotalTime>108</TotalTime>
  <Words>1171</Words>
  <Application>Microsoft Office PowerPoint</Application>
  <PresentationFormat>On-screen Show (4:3)</PresentationFormat>
  <Paragraphs>104</Paragraphs>
  <Slides>15</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Arial (Headings)</vt:lpstr>
      <vt:lpstr>Garamond</vt:lpstr>
      <vt:lpstr>Times New Roman</vt:lpstr>
      <vt:lpstr>_CE Master</vt:lpstr>
      <vt:lpstr>PowerPoint Presentation</vt:lpstr>
      <vt:lpstr>Issues</vt:lpstr>
      <vt:lpstr>Current approach</vt:lpstr>
      <vt:lpstr>Best practice worldwide</vt:lpstr>
      <vt:lpstr>Key elements – Back to basics</vt:lpstr>
      <vt:lpstr>Going forward</vt:lpstr>
      <vt:lpstr>Possible solutions</vt:lpstr>
      <vt:lpstr>Aggregation across other dimensions</vt:lpstr>
      <vt:lpstr>Other possibilities</vt:lpstr>
      <vt:lpstr>Use of expert judgement: The US BLS approach</vt:lpstr>
      <vt:lpstr>Qualitative techniques</vt:lpstr>
      <vt:lpstr>Practical issues</vt:lpstr>
      <vt:lpstr>More econometric analysis?</vt:lpstr>
      <vt:lpstr>Ways forward: extension of the shift-share analysis</vt:lpstr>
      <vt:lpstr>Contact details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subject>CE</dc:subject>
  <dc:creator>Rachel Beaven</dc:creator>
  <cp:lastModifiedBy>Rachel Beaven</cp:lastModifiedBy>
  <cp:revision>31</cp:revision>
  <dcterms:created xsi:type="dcterms:W3CDTF">2016-11-15T12:40:58Z</dcterms:created>
  <dcterms:modified xsi:type="dcterms:W3CDTF">2016-11-20T15:43:04Z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0x01010011BCAD48F97F01429F2BFF3F2FB09835</vt:lpwstr>
  </property>
</Properties>
</file>