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341" r:id="rId5"/>
    <p:sldId id="334" r:id="rId6"/>
    <p:sldId id="342" r:id="rId7"/>
    <p:sldId id="323" r:id="rId8"/>
    <p:sldId id="364" r:id="rId9"/>
    <p:sldId id="354" r:id="rId10"/>
    <p:sldId id="355" r:id="rId11"/>
    <p:sldId id="356" r:id="rId12"/>
    <p:sldId id="357" r:id="rId13"/>
    <p:sldId id="358" r:id="rId14"/>
    <p:sldId id="359" r:id="rId15"/>
    <p:sldId id="360" r:id="rId16"/>
    <p:sldId id="361" r:id="rId17"/>
    <p:sldId id="365" r:id="rId18"/>
    <p:sldId id="366" r:id="rId19"/>
    <p:sldId id="367" r:id="rId20"/>
  </p:sldIdLst>
  <p:sldSz cx="9144000" cy="6858000" type="screen4x3"/>
  <p:notesSz cx="7086600" cy="102235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336">
          <p15:clr>
            <a:srgbClr val="A4A3A4"/>
          </p15:clr>
        </p15:guide>
        <p15:guide id="4" pos="5328">
          <p15:clr>
            <a:srgbClr val="A4A3A4"/>
          </p15:clr>
        </p15:guide>
        <p15:guide id="5" pos="38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0">
          <p15:clr>
            <a:srgbClr val="A4A3A4"/>
          </p15:clr>
        </p15:guide>
        <p15:guide id="2" pos="223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am Brown" initials="AB" lastIdx="5" clrIdx="0">
    <p:extLst>
      <p:ext uri="{19B8F6BF-5375-455C-9EA6-DF929625EA0E}">
        <p15:presenceInfo xmlns:p15="http://schemas.microsoft.com/office/powerpoint/2012/main" userId="S-1-5-21-218810417-3757786730-1309524328-4618" providerId="AD"/>
      </p:ext>
    </p:extLst>
  </p:cmAuthor>
  <p:cmAuthor id="2" name="Mory Clark" initials="MC" lastIdx="1" clrIdx="1">
    <p:extLst>
      <p:ext uri="{19B8F6BF-5375-455C-9EA6-DF929625EA0E}">
        <p15:presenceInfo xmlns:p15="http://schemas.microsoft.com/office/powerpoint/2012/main" userId="S-1-5-21-218810417-3757786730-1309524328-463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6B86"/>
    <a:srgbClr val="006398"/>
    <a:srgbClr val="99D9F4"/>
    <a:srgbClr val="5331B1"/>
    <a:srgbClr val="369729"/>
    <a:srgbClr val="E6E6E6"/>
    <a:srgbClr val="0B1F2C"/>
    <a:srgbClr val="009FE3"/>
    <a:srgbClr val="003966"/>
    <a:srgbClr val="ACD5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434" autoAdjust="0"/>
  </p:normalViewPr>
  <p:slideViewPr>
    <p:cSldViewPr>
      <p:cViewPr varScale="1">
        <p:scale>
          <a:sx n="101" d="100"/>
          <a:sy n="101" d="100"/>
        </p:scale>
        <p:origin x="126" y="234"/>
      </p:cViewPr>
      <p:guideLst>
        <p:guide orient="horz" pos="2160"/>
        <p:guide pos="2880"/>
        <p:guide orient="horz" pos="336"/>
        <p:guide pos="5328"/>
        <p:guide pos="38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9192"/>
    </p:cViewPr>
  </p:sorterViewPr>
  <p:notesViewPr>
    <p:cSldViewPr snapToObjects="1" showGuides="1">
      <p:cViewPr varScale="1">
        <p:scale>
          <a:sx n="124" d="100"/>
          <a:sy n="124" d="100"/>
        </p:scale>
        <p:origin x="-4032" y="-120"/>
      </p:cViewPr>
      <p:guideLst>
        <p:guide orient="horz" pos="3220"/>
        <p:guide pos="22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defTabSz="989013">
              <a:spcBef>
                <a:spcPct val="50000"/>
              </a:spcBef>
              <a:defRPr sz="1300" b="1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6375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algn="r" defTabSz="989013">
              <a:spcBef>
                <a:spcPct val="50000"/>
              </a:spcBef>
              <a:defRPr sz="1300" b="1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2325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defTabSz="989013">
              <a:spcBef>
                <a:spcPct val="50000"/>
              </a:spcBef>
              <a:defRPr sz="1300" b="1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6375" y="9712325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algn="r" defTabSz="989013">
              <a:spcBef>
                <a:spcPct val="50000"/>
              </a:spcBef>
              <a:defRPr sz="1300" b="1"/>
            </a:lvl1pPr>
          </a:lstStyle>
          <a:p>
            <a:fld id="{3D1DDAEC-6218-46D0-BC53-40ECB89FA96C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227621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defTabSz="989013">
              <a:spcBef>
                <a:spcPct val="0"/>
              </a:spcBef>
              <a:defRPr sz="130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algn="r" defTabSz="989013">
              <a:spcBef>
                <a:spcPct val="0"/>
              </a:spcBef>
              <a:defRPr sz="130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7425" y="766763"/>
            <a:ext cx="5111750" cy="38338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6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8025" y="4856163"/>
            <a:ext cx="5670550" cy="46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defTabSz="989013">
              <a:spcBef>
                <a:spcPct val="0"/>
              </a:spcBef>
              <a:defRPr sz="130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algn="r" defTabSz="989013">
              <a:defRPr sz="1300"/>
            </a:lvl1pPr>
          </a:lstStyle>
          <a:p>
            <a:fld id="{FCDF56AD-91CB-472B-BF6C-3F5DAFB7B37D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220727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E Background Pattern-1440px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113" name="Rectangle 41"/>
          <p:cNvSpPr>
            <a:spLocks noGrp="1" noChangeArrowheads="1"/>
          </p:cNvSpPr>
          <p:nvPr>
            <p:ph type="ctrTitle" sz="quarter"/>
          </p:nvPr>
        </p:nvSpPr>
        <p:spPr>
          <a:xfrm>
            <a:off x="609600" y="1230313"/>
            <a:ext cx="7772400" cy="1400175"/>
          </a:xfrm>
        </p:spPr>
        <p:txBody>
          <a:bodyPr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142339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7924800" cy="4191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Rectangle 3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A5622E-406A-470B-B27B-F251394C1A10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450368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3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BEB14D-BC8E-4AEE-9B64-6402667F7955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240327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4478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3900" y="14478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3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227AF1-5256-49D3-9281-5E1501E5419A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134106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144780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" y="208756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1225" y="144780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5" y="208756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3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1B806E-1138-4496-8DE5-539083D7DEEA}" type="slidenum">
              <a:rPr lang="en-GB" altLang="en-US"/>
              <a:pPr/>
              <a:t>‹#›</a:t>
            </a:fld>
            <a:endParaRPr lang="en-GB" alt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14523" y="232157"/>
            <a:ext cx="792480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8074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21969"/>
            <a:ext cx="2932113" cy="949631"/>
          </a:xfrm>
        </p:spPr>
        <p:txBody>
          <a:bodyPr anchor="t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381000"/>
            <a:ext cx="5111750" cy="57451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3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4E9098-4C66-4DAF-A14E-6DA1AD000107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91693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447800"/>
            <a:ext cx="3822576" cy="21252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3900" y="1447800"/>
            <a:ext cx="3782516" cy="21252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3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227AF1-5256-49D3-9281-5E1501E5419A}" type="slidenum">
              <a:rPr lang="en-GB" altLang="en-US"/>
              <a:pPr/>
              <a:t>‹#›</a:t>
            </a:fld>
            <a:endParaRPr lang="en-GB" alt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half" idx="11"/>
          </p:nvPr>
        </p:nvSpPr>
        <p:spPr>
          <a:xfrm>
            <a:off x="530520" y="3717032"/>
            <a:ext cx="3822576" cy="21252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2"/>
          </p:nvPr>
        </p:nvSpPr>
        <p:spPr>
          <a:xfrm>
            <a:off x="4533900" y="3697438"/>
            <a:ext cx="3822576" cy="21252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8971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399" y="1447800"/>
            <a:ext cx="7905923" cy="21252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Rectangle 3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227AF1-5256-49D3-9281-5E1501E5419A}" type="slidenum">
              <a:rPr lang="en-GB" altLang="en-US"/>
              <a:pPr/>
              <a:t>‹#›</a:t>
            </a:fld>
            <a:endParaRPr lang="en-GB" alt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half" idx="11"/>
          </p:nvPr>
        </p:nvSpPr>
        <p:spPr>
          <a:xfrm>
            <a:off x="530520" y="3717032"/>
            <a:ext cx="7908802" cy="21252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227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06900"/>
            <a:ext cx="7924800" cy="1362075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2906713"/>
            <a:ext cx="79248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3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21D2F8-2550-4B67-A9CA-CEFA90347666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734367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26925B-1243-40C5-BBFC-6A5569FD94AC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035149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3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5802AA-E503-4DA2-89AB-8FE478185423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2405385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3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72395D-E4B0-4E75-8F55-0B0B63ECB0D1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2077426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7638" y="304800"/>
            <a:ext cx="196215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1188" y="304800"/>
            <a:ext cx="5734050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3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04CB6F-343E-4312-AEA9-E3915A0F2D61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869368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514523" y="232157"/>
            <a:ext cx="7924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8" name="Rectangle 30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76400"/>
            <a:ext cx="7924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1059" name="Rectangle 3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09600" y="6172200"/>
            <a:ext cx="17668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/>
            </a:lvl1pPr>
          </a:lstStyle>
          <a:p>
            <a:fld id="{70D04F8C-C5C4-4019-8FD4-A4D10B5CCAAF}" type="slidenum">
              <a:rPr lang="en-GB" altLang="en-US"/>
              <a:pPr/>
              <a:t>‹#›</a:t>
            </a:fld>
            <a:endParaRPr lang="en-GB" altLang="en-US" dirty="0"/>
          </a:p>
        </p:txBody>
      </p:sp>
      <p:sp>
        <p:nvSpPr>
          <p:cNvPr id="1031" name="Line 43"/>
          <p:cNvSpPr>
            <a:spLocks noChangeShapeType="1"/>
          </p:cNvSpPr>
          <p:nvPr/>
        </p:nvSpPr>
        <p:spPr bwMode="auto">
          <a:xfrm>
            <a:off x="611188" y="1143000"/>
            <a:ext cx="7848600" cy="0"/>
          </a:xfrm>
          <a:prstGeom prst="line">
            <a:avLst/>
          </a:prstGeom>
          <a:noFill/>
          <a:ln w="22225" cap="flat" cmpd="sng" algn="ctr">
            <a:solidFill>
              <a:srgbClr val="00639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 dirty="0"/>
          </a:p>
        </p:txBody>
      </p:sp>
      <p:pic>
        <p:nvPicPr>
          <p:cNvPr id="10" name="Picture 9" descr="Cambridge-Econ-Logo-Pos-email.jp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7452320" y="6049219"/>
            <a:ext cx="1308663" cy="54364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2" r:id="rId4"/>
    <p:sldLayoutId id="2147483653" r:id="rId5"/>
    <p:sldLayoutId id="2147483656" r:id="rId6"/>
    <p:sldLayoutId id="2147483660" r:id="rId7"/>
    <p:sldLayoutId id="2147483661" r:id="rId8"/>
    <p:sldLayoutId id="2147483651" r:id="rId9"/>
    <p:sldLayoutId id="2147483655" r:id="rId10"/>
    <p:sldLayoutId id="2147483657" r:id="rId11"/>
    <p:sldLayoutId id="2147483658" r:id="rId12"/>
    <p:sldLayoutId id="2147483659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06398"/>
          </a:solidFill>
          <a:latin typeface="Arial (Headings)"/>
          <a:ea typeface="+mj-ea"/>
          <a:cs typeface="Arial (Headings)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500">
          <a:solidFill>
            <a:srgbClr val="123D6B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500">
          <a:solidFill>
            <a:srgbClr val="123D6B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500">
          <a:solidFill>
            <a:srgbClr val="123D6B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500">
          <a:solidFill>
            <a:srgbClr val="123D6B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123D6B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123D6B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123D6B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123D6B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123D6B"/>
        </a:buClr>
        <a:buChar char="•"/>
        <a:defRPr sz="2500">
          <a:solidFill>
            <a:srgbClr val="0B1F2C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123D6B"/>
        </a:buClr>
        <a:buChar char="–"/>
        <a:defRPr sz="2000">
          <a:solidFill>
            <a:srgbClr val="0B1F2C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123D6B"/>
        </a:buClr>
        <a:buChar char="•"/>
        <a:defRPr sz="1600">
          <a:solidFill>
            <a:srgbClr val="0B1F2C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123D6B"/>
        </a:buClr>
        <a:buChar char="–"/>
        <a:defRPr sz="1600">
          <a:solidFill>
            <a:srgbClr val="0B1F2C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123D6B"/>
        </a:buClr>
        <a:buChar char="»"/>
        <a:defRPr sz="1600">
          <a:solidFill>
            <a:srgbClr val="0B1F2C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123D6B"/>
        </a:buClr>
        <a:buChar char="»"/>
        <a:defRPr sz="1600" b="1">
          <a:solidFill>
            <a:srgbClr val="123D6B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123D6B"/>
        </a:buClr>
        <a:buChar char="»"/>
        <a:defRPr sz="1600" b="1">
          <a:solidFill>
            <a:srgbClr val="123D6B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123D6B"/>
        </a:buClr>
        <a:buChar char="»"/>
        <a:defRPr sz="1600" b="1">
          <a:solidFill>
            <a:srgbClr val="123D6B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123D6B"/>
        </a:buClr>
        <a:buChar char="»"/>
        <a:defRPr sz="1600" b="1">
          <a:solidFill>
            <a:srgbClr val="123D6B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609600" y="5013176"/>
            <a:ext cx="7922840" cy="1351024"/>
          </a:xfrm>
          <a:prstGeom prst="rect">
            <a:avLst/>
          </a:prstGeom>
          <a:solidFill>
            <a:srgbClr val="0B1F2C"/>
          </a:solidFill>
          <a:ln w="9525" cap="flat" cmpd="sng" algn="ctr">
            <a:solidFill>
              <a:srgbClr val="003966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609600" y="1668785"/>
            <a:ext cx="7846368" cy="1400175"/>
          </a:xfrm>
        </p:spPr>
        <p:txBody>
          <a:bodyPr/>
          <a:lstStyle/>
          <a:p>
            <a:r>
              <a:rPr lang="en-GB" dirty="0"/>
              <a:t>Session 2: Closer look at the roadmap</a:t>
            </a:r>
            <a:br>
              <a:rPr lang="en-GB" dirty="0"/>
            </a:br>
            <a:r>
              <a:rPr lang="en-GB" sz="800" dirty="0"/>
              <a:t>  </a:t>
            </a:r>
            <a:br>
              <a:rPr lang="en-GB" dirty="0"/>
            </a:br>
            <a:r>
              <a:rPr lang="en-GB" dirty="0"/>
              <a:t>Forecasting occupations and qualifications</a:t>
            </a:r>
          </a:p>
        </p:txBody>
      </p:sp>
      <p:pic>
        <p:nvPicPr>
          <p:cNvPr id="3" name="Picture 2" descr="::::Finished Branding Files from Dan:-Master Logos-icons:CE Logos:Screen:Cambridge-Econ-Logo-Neg-rgb.png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64262" y="5229200"/>
            <a:ext cx="2217738" cy="917097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09600" y="3255367"/>
            <a:ext cx="777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GB"/>
            </a:defPPr>
            <a:lvl1pPr>
              <a:defRPr sz="3200">
                <a:solidFill>
                  <a:schemeClr val="bg1"/>
                </a:solidFill>
                <a:latin typeface="Arial (Headings)"/>
                <a:ea typeface="+mj-ea"/>
                <a:cs typeface="Arial (Headings)"/>
              </a:defRPr>
            </a:lvl1pPr>
          </a:lstStyle>
          <a:p>
            <a:endParaRPr lang="en-GB" sz="2400" dirty="0"/>
          </a:p>
          <a:p>
            <a:r>
              <a:rPr lang="en-GB" sz="2400" dirty="0"/>
              <a:t>Production of Skills Supply and Demand Forecasts</a:t>
            </a:r>
            <a:endParaRPr lang="en-GB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83568" y="5085184"/>
            <a:ext cx="777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GB"/>
            </a:defPPr>
            <a:lvl1pPr>
              <a:defRPr sz="3200">
                <a:solidFill>
                  <a:schemeClr val="bg1"/>
                </a:solidFill>
                <a:latin typeface="Arial (Headings)"/>
                <a:ea typeface="+mj-ea"/>
                <a:cs typeface="Arial (Headings)"/>
              </a:defRPr>
            </a:lvl1pPr>
          </a:lstStyle>
          <a:p>
            <a:r>
              <a:rPr lang="en-GB" sz="2400" dirty="0"/>
              <a:t>Robert </a:t>
            </a:r>
            <a:r>
              <a:rPr lang="en-GB" sz="2400" dirty="0" err="1"/>
              <a:t>Stehrer</a:t>
            </a:r>
            <a:r>
              <a:rPr lang="en-GB" sz="2400" dirty="0"/>
              <a:t>, </a:t>
            </a:r>
            <a:r>
              <a:rPr lang="en-GB" sz="2400" dirty="0" err="1"/>
              <a:t>wiiw</a:t>
            </a:r>
            <a:r>
              <a:rPr lang="en-GB" sz="2400" dirty="0"/>
              <a:t>, and</a:t>
            </a:r>
          </a:p>
          <a:p>
            <a:r>
              <a:rPr lang="en-GB" sz="2400" dirty="0"/>
              <a:t>Terry Ward, </a:t>
            </a:r>
            <a:r>
              <a:rPr lang="en-GB" sz="2400" dirty="0" err="1"/>
              <a:t>Alphametrics</a:t>
            </a:r>
            <a:endParaRPr lang="en-GB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683568" y="6021288"/>
            <a:ext cx="77724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GB"/>
            </a:defPPr>
            <a:lvl1pPr>
              <a:defRPr sz="3200">
                <a:solidFill>
                  <a:schemeClr val="bg1"/>
                </a:solidFill>
                <a:latin typeface="Arial (Headings)"/>
                <a:ea typeface="+mj-ea"/>
                <a:cs typeface="Arial (Headings)"/>
              </a:defRPr>
            </a:lvl1pPr>
          </a:lstStyle>
          <a:p>
            <a:r>
              <a:rPr lang="en-GB" sz="1300" i="1" dirty="0"/>
              <a:t>Skillsnet</a:t>
            </a:r>
            <a:r>
              <a:rPr lang="en-GB" sz="1300" dirty="0"/>
              <a:t> Technical Workshop, 24-25 November 2016, Thessaloniki</a:t>
            </a:r>
          </a:p>
        </p:txBody>
      </p:sp>
      <p:sp>
        <p:nvSpPr>
          <p:cNvPr id="8" name="Rectangle 42"/>
          <p:cNvSpPr txBox="1">
            <a:spLocks noChangeArrowheads="1"/>
          </p:cNvSpPr>
          <p:nvPr/>
        </p:nvSpPr>
        <p:spPr bwMode="auto">
          <a:xfrm>
            <a:off x="609600" y="663352"/>
            <a:ext cx="7056438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buFontTx/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23D6B"/>
              </a:buClr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9FE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CEDEFOP</a:t>
            </a:r>
            <a:endParaRPr kumimoji="0" lang="en-GB" sz="2000" b="0" i="0" u="none" strike="noStrike" kern="0" cap="none" spc="0" normalizeH="0" baseline="0" noProof="0" dirty="0">
              <a:ln>
                <a:noFill/>
              </a:ln>
              <a:solidFill>
                <a:srgbClr val="009FE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" name="Picture 11" descr="Description: zur Startseite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490" y="4484542"/>
            <a:ext cx="1341120" cy="334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312" y="4485693"/>
            <a:ext cx="1823700" cy="474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 descr="Description: roa_logonieuwword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940" y="4475205"/>
            <a:ext cx="1079500" cy="457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" name="Group 14"/>
          <p:cNvGrpSpPr>
            <a:grpSpLocks noChangeAspect="1"/>
          </p:cNvGrpSpPr>
          <p:nvPr/>
        </p:nvGrpSpPr>
        <p:grpSpPr bwMode="auto">
          <a:xfrm>
            <a:off x="3812486" y="4396903"/>
            <a:ext cx="2125675" cy="484637"/>
            <a:chOff x="4224" y="589"/>
            <a:chExt cx="7341" cy="1865"/>
          </a:xfrm>
        </p:grpSpPr>
        <p:sp>
          <p:nvSpPr>
            <p:cNvPr id="17" name="Rectangle 16"/>
            <p:cNvSpPr>
              <a:spLocks noChangeAspect="1" noChangeArrowheads="1"/>
            </p:cNvSpPr>
            <p:nvPr/>
          </p:nvSpPr>
          <p:spPr bwMode="auto">
            <a:xfrm>
              <a:off x="4797" y="1217"/>
              <a:ext cx="1134" cy="1237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/>
            </a:p>
          </p:txBody>
        </p:sp>
        <p:sp>
          <p:nvSpPr>
            <p:cNvPr id="18" name="Rectangle 17"/>
            <p:cNvSpPr>
              <a:spLocks noChangeAspect="1" noChangeArrowheads="1"/>
            </p:cNvSpPr>
            <p:nvPr/>
          </p:nvSpPr>
          <p:spPr bwMode="auto">
            <a:xfrm>
              <a:off x="4224" y="589"/>
              <a:ext cx="1134" cy="1237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/>
            </a:p>
          </p:txBody>
        </p:sp>
        <p:sp>
          <p:nvSpPr>
            <p:cNvPr id="19" name="Text Box 5"/>
            <p:cNvSpPr txBox="1">
              <a:spLocks noChangeAspect="1" noChangeArrowheads="1"/>
            </p:cNvSpPr>
            <p:nvPr/>
          </p:nvSpPr>
          <p:spPr bwMode="auto">
            <a:xfrm>
              <a:off x="5949" y="903"/>
              <a:ext cx="5616" cy="141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ts val="1400"/>
                </a:lnSpc>
                <a:spcAft>
                  <a:spcPts val="0"/>
                </a:spcAft>
              </a:pPr>
              <a:r>
                <a:rPr lang="en-GB" sz="1600" b="1" i="1" dirty="0" err="1">
                  <a:solidFill>
                    <a:srgbClr val="008000"/>
                  </a:solidFill>
                  <a:effectLst/>
                  <a:latin typeface="Garamond" panose="02020404030301010803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GB" sz="1600" b="1" dirty="0" err="1">
                  <a:solidFill>
                    <a:srgbClr val="008000"/>
                  </a:solidFill>
                  <a:effectLst/>
                  <a:latin typeface="Garamond" panose="02020404030301010803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lphametrics</a:t>
              </a:r>
              <a:endParaRPr lang="en-GB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6" name="Picture 15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2038" y="4475205"/>
            <a:ext cx="1455165" cy="406335"/>
          </a:xfrm>
          <a:prstGeom prst="rect">
            <a:avLst/>
          </a:prstGeom>
          <a:effectLst/>
        </p:spPr>
      </p:pic>
      <p:pic>
        <p:nvPicPr>
          <p:cNvPr id="20" name="Picture 19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75643"/>
            <a:ext cx="3239770" cy="5403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2484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auto">
          <a:xfrm>
            <a:off x="7380312" y="5949280"/>
            <a:ext cx="1440160" cy="7200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889" y="1196752"/>
            <a:ext cx="7924800" cy="4191000"/>
          </a:xfrm>
        </p:spPr>
        <p:txBody>
          <a:bodyPr/>
          <a:lstStyle/>
          <a:p>
            <a:pPr>
              <a:spcAft>
                <a:spcPts val="200"/>
              </a:spcAft>
            </a:pPr>
            <a:r>
              <a:rPr lang="en-GB" sz="1800" dirty="0"/>
              <a:t>Concern to improve projections in two ways</a:t>
            </a:r>
          </a:p>
          <a:p>
            <a:pPr lvl="1">
              <a:spcAft>
                <a:spcPts val="200"/>
              </a:spcAft>
            </a:pPr>
            <a:r>
              <a:rPr lang="en-GB" sz="1800" dirty="0"/>
              <a:t>to produce more detailed projections of occupations  -   at  ISCO 3-digit level rather than 2-digit -  more meaningful </a:t>
            </a:r>
          </a:p>
          <a:p>
            <a:pPr lvl="2">
              <a:spcAft>
                <a:spcPts val="200"/>
              </a:spcAft>
            </a:pPr>
            <a:r>
              <a:rPr lang="en-GB" sz="1800" dirty="0"/>
              <a:t>Engineers professionals instead of Science and engineering professionals.</a:t>
            </a:r>
          </a:p>
          <a:p>
            <a:pPr lvl="2">
              <a:spcAft>
                <a:spcPts val="200"/>
              </a:spcAft>
            </a:pPr>
            <a:r>
              <a:rPr lang="en-GB" sz="1800" dirty="0"/>
              <a:t>Machinery mechanics instead of Metal, machinery and related trades workers</a:t>
            </a:r>
          </a:p>
          <a:p>
            <a:pPr lvl="1">
              <a:spcAft>
                <a:spcPts val="200"/>
              </a:spcAft>
            </a:pPr>
            <a:r>
              <a:rPr lang="en-GB" sz="1800" dirty="0"/>
              <a:t>to produce more detailed projections of education qualifications, or skills  than present division into 3 broad levels</a:t>
            </a:r>
          </a:p>
          <a:p>
            <a:pPr lvl="1">
              <a:spcAft>
                <a:spcPts val="600"/>
              </a:spcAft>
            </a:pPr>
            <a:r>
              <a:rPr lang="en-GB" sz="1800" dirty="0"/>
              <a:t>Recent change of ISCED  in LFS from 97 to 2011 makes this more possible</a:t>
            </a:r>
          </a:p>
          <a:p>
            <a:pPr marL="384175" indent="-285750">
              <a:spcAft>
                <a:spcPts val="600"/>
              </a:spcAft>
            </a:pPr>
            <a:r>
              <a:rPr lang="en-GB" sz="1800" dirty="0"/>
              <a:t>Problem in both cases  - changes in classification systems mean not possible to assemble reliable time series to enable trends to be identified.</a:t>
            </a:r>
          </a:p>
          <a:p>
            <a:pPr marL="384175" indent="-285750">
              <a:spcAft>
                <a:spcPts val="600"/>
              </a:spcAft>
            </a:pPr>
            <a:r>
              <a:rPr lang="en-GB" sz="1800" dirty="0"/>
              <a:t>Usual means of generating projections not open</a:t>
            </a:r>
          </a:p>
          <a:p>
            <a:pPr lvl="1">
              <a:spcAft>
                <a:spcPts val="600"/>
              </a:spcAft>
            </a:pPr>
            <a:endParaRPr lang="en-GB" dirty="0"/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6804248" y="6112715"/>
            <a:ext cx="2125675" cy="484637"/>
            <a:chOff x="4224" y="589"/>
            <a:chExt cx="7341" cy="1865"/>
          </a:xfrm>
        </p:grpSpPr>
        <p:sp>
          <p:nvSpPr>
            <p:cNvPr id="6" name="Rectangle 5"/>
            <p:cNvSpPr>
              <a:spLocks noChangeAspect="1" noChangeArrowheads="1"/>
            </p:cNvSpPr>
            <p:nvPr/>
          </p:nvSpPr>
          <p:spPr bwMode="auto">
            <a:xfrm>
              <a:off x="4797" y="1217"/>
              <a:ext cx="1134" cy="1237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/>
            </a:p>
          </p:txBody>
        </p:sp>
        <p:sp>
          <p:nvSpPr>
            <p:cNvPr id="7" name="Rectangle 6"/>
            <p:cNvSpPr>
              <a:spLocks noChangeAspect="1" noChangeArrowheads="1"/>
            </p:cNvSpPr>
            <p:nvPr/>
          </p:nvSpPr>
          <p:spPr bwMode="auto">
            <a:xfrm>
              <a:off x="4224" y="589"/>
              <a:ext cx="1134" cy="1237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/>
            </a:p>
          </p:txBody>
        </p:sp>
        <p:sp>
          <p:nvSpPr>
            <p:cNvPr id="8" name="Text Box 5"/>
            <p:cNvSpPr txBox="1">
              <a:spLocks noChangeAspect="1" noChangeArrowheads="1"/>
            </p:cNvSpPr>
            <p:nvPr/>
          </p:nvSpPr>
          <p:spPr bwMode="auto">
            <a:xfrm>
              <a:off x="5949" y="903"/>
              <a:ext cx="5616" cy="141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ts val="1400"/>
                </a:lnSpc>
                <a:spcAft>
                  <a:spcPts val="0"/>
                </a:spcAft>
              </a:pPr>
              <a:r>
                <a:rPr lang="en-GB" sz="1600" b="1" i="1" dirty="0" err="1">
                  <a:solidFill>
                    <a:srgbClr val="008000"/>
                  </a:solidFill>
                  <a:effectLst/>
                  <a:latin typeface="Garamond" panose="02020404030301010803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GB" sz="1600" b="1" dirty="0" err="1">
                  <a:solidFill>
                    <a:srgbClr val="008000"/>
                  </a:solidFill>
                  <a:effectLst/>
                  <a:latin typeface="Garamond" panose="02020404030301010803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lphametrics</a:t>
              </a:r>
              <a:endParaRPr lang="en-GB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1" name="Picture 10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46" y="6093308"/>
            <a:ext cx="1455165" cy="40633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350660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900" dirty="0"/>
              <a:t>Disaggregating occupations to the 3-digit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523" y="1484784"/>
            <a:ext cx="7924800" cy="5721424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GB" sz="1800" dirty="0"/>
              <a:t>130 3-digit occupational groups in ISCO 08  as against 43 ISCO 2-digit ones</a:t>
            </a:r>
          </a:p>
          <a:p>
            <a:pPr>
              <a:spcAft>
                <a:spcPts val="600"/>
              </a:spcAft>
            </a:pPr>
            <a:r>
              <a:rPr lang="en-GB" sz="1800" dirty="0"/>
              <a:t>Can be more meaningfully considered in terms of skill needs – engineers  different skill-set than architects or actuaries</a:t>
            </a:r>
          </a:p>
          <a:p>
            <a:r>
              <a:rPr lang="en-GB" sz="1800" dirty="0"/>
              <a:t>But cases where limited usefulness: </a:t>
            </a:r>
          </a:p>
          <a:p>
            <a:pPr lvl="1"/>
            <a:r>
              <a:rPr lang="en-GB" sz="1800" dirty="0"/>
              <a:t>especially for elementary occupations  (different types of sales persons or cleaners)</a:t>
            </a:r>
          </a:p>
          <a:p>
            <a:pPr lvl="1">
              <a:spcAft>
                <a:spcPts val="600"/>
              </a:spcAft>
            </a:pPr>
            <a:r>
              <a:rPr lang="en-GB" sz="1800" dirty="0"/>
              <a:t>for  occupations employing few people </a:t>
            </a:r>
          </a:p>
          <a:p>
            <a:pPr marL="441325">
              <a:spcAft>
                <a:spcPts val="600"/>
              </a:spcAft>
            </a:pPr>
            <a:r>
              <a:rPr lang="en-GB" sz="1800" dirty="0"/>
              <a:t>Even if useful, problems in distinguishing them in practice because of sample nature of LFS data – only viable source available</a:t>
            </a:r>
          </a:p>
          <a:p>
            <a:pPr marL="706437" lvl="1" indent="-342900">
              <a:spcAft>
                <a:spcPts val="600"/>
              </a:spcAft>
            </a:pPr>
            <a:r>
              <a:rPr lang="en-GB" sz="1800" dirty="0"/>
              <a:t>For some occupations, number of observations below level where data reliable – e.g. ‘Subsistence fishers and hunters’, Paramedic</a:t>
            </a:r>
          </a:p>
          <a:p>
            <a:pPr marL="441325"/>
            <a:r>
              <a:rPr lang="en-GB" sz="1800" dirty="0"/>
              <a:t>Employment far from evenly distributed across 3-digit occupations …..</a:t>
            </a:r>
          </a:p>
          <a:p>
            <a:pPr marL="363537" lvl="1" indent="0">
              <a:spcAft>
                <a:spcPts val="600"/>
              </a:spcAft>
              <a:buNone/>
            </a:pPr>
            <a:endParaRPr lang="en-GB" sz="1400" dirty="0"/>
          </a:p>
          <a:p>
            <a:pPr marL="363537" lvl="1" indent="0">
              <a:spcAft>
                <a:spcPts val="600"/>
              </a:spcAft>
              <a:buNone/>
            </a:pPr>
            <a:endParaRPr lang="en-GB" sz="1400" dirty="0"/>
          </a:p>
        </p:txBody>
      </p:sp>
      <p:sp>
        <p:nvSpPr>
          <p:cNvPr id="4" name="Rectangle 3"/>
          <p:cNvSpPr/>
          <p:nvPr/>
        </p:nvSpPr>
        <p:spPr bwMode="auto">
          <a:xfrm>
            <a:off x="7380312" y="5949280"/>
            <a:ext cx="1440160" cy="7200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6804248" y="6112715"/>
            <a:ext cx="2125675" cy="484637"/>
            <a:chOff x="4224" y="589"/>
            <a:chExt cx="7341" cy="1865"/>
          </a:xfrm>
        </p:grpSpPr>
        <p:sp>
          <p:nvSpPr>
            <p:cNvPr id="6" name="Rectangle 5"/>
            <p:cNvSpPr>
              <a:spLocks noChangeAspect="1" noChangeArrowheads="1"/>
            </p:cNvSpPr>
            <p:nvPr/>
          </p:nvSpPr>
          <p:spPr bwMode="auto">
            <a:xfrm>
              <a:off x="4797" y="1217"/>
              <a:ext cx="1134" cy="1237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/>
            </a:p>
          </p:txBody>
        </p:sp>
        <p:sp>
          <p:nvSpPr>
            <p:cNvPr id="7" name="Rectangle 6"/>
            <p:cNvSpPr>
              <a:spLocks noChangeAspect="1" noChangeArrowheads="1"/>
            </p:cNvSpPr>
            <p:nvPr/>
          </p:nvSpPr>
          <p:spPr bwMode="auto">
            <a:xfrm>
              <a:off x="4224" y="589"/>
              <a:ext cx="1134" cy="1237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/>
            </a:p>
          </p:txBody>
        </p:sp>
        <p:sp>
          <p:nvSpPr>
            <p:cNvPr id="8" name="Text Box 5"/>
            <p:cNvSpPr txBox="1">
              <a:spLocks noChangeAspect="1" noChangeArrowheads="1"/>
            </p:cNvSpPr>
            <p:nvPr/>
          </p:nvSpPr>
          <p:spPr bwMode="auto">
            <a:xfrm>
              <a:off x="5949" y="903"/>
              <a:ext cx="5616" cy="141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ts val="1400"/>
                </a:lnSpc>
                <a:spcAft>
                  <a:spcPts val="0"/>
                </a:spcAft>
              </a:pPr>
              <a:r>
                <a:rPr lang="en-GB" sz="1600" b="1" i="1" dirty="0" err="1">
                  <a:solidFill>
                    <a:srgbClr val="008000"/>
                  </a:solidFill>
                  <a:effectLst/>
                  <a:latin typeface="Garamond" panose="02020404030301010803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GB" sz="1600" b="1" dirty="0" err="1">
                  <a:solidFill>
                    <a:srgbClr val="008000"/>
                  </a:solidFill>
                  <a:effectLst/>
                  <a:latin typeface="Garamond" panose="02020404030301010803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lphametrics</a:t>
              </a:r>
              <a:endParaRPr lang="en-GB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46" y="6093308"/>
            <a:ext cx="1455165" cy="40633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291523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Cumulative share of employment in ISCO 3-digit occupations in EU, 2014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294967295"/>
          </p:nvPr>
        </p:nvSpPr>
        <p:spPr>
          <a:xfrm>
            <a:off x="547687" y="1352550"/>
            <a:ext cx="8291513" cy="2305050"/>
          </a:xfrm>
        </p:spPr>
        <p:txBody>
          <a:bodyPr/>
          <a:lstStyle/>
          <a:p>
            <a:r>
              <a:rPr lang="en-GB" sz="1800" dirty="0">
                <a:solidFill>
                  <a:schemeClr val="tx1"/>
                </a:solidFill>
              </a:rPr>
              <a:t>Half of total employment in 28 occupations</a:t>
            </a:r>
            <a:br>
              <a:rPr lang="en-GB" sz="1800" dirty="0">
                <a:solidFill>
                  <a:schemeClr val="tx1"/>
                </a:solidFill>
              </a:rPr>
            </a:br>
            <a:r>
              <a:rPr lang="en-GB" sz="1800" dirty="0">
                <a:solidFill>
                  <a:schemeClr val="tx1"/>
                </a:solidFill>
              </a:rPr>
              <a:t>- 75% in 54</a:t>
            </a:r>
            <a:br>
              <a:rPr lang="en-GB" sz="1800" dirty="0">
                <a:solidFill>
                  <a:schemeClr val="tx1"/>
                </a:solidFill>
              </a:rPr>
            </a:br>
            <a:r>
              <a:rPr lang="en-GB" sz="1800" dirty="0">
                <a:solidFill>
                  <a:schemeClr val="tx1"/>
                </a:solidFill>
              </a:rPr>
              <a:t>- 39 employed 5%</a:t>
            </a:r>
            <a:endParaRPr lang="en-GB" sz="1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2276872"/>
            <a:ext cx="6778502" cy="363536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7380312" y="5949280"/>
            <a:ext cx="1440160" cy="7200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auto">
          <a:xfrm>
            <a:off x="6804248" y="6112715"/>
            <a:ext cx="2125675" cy="484637"/>
            <a:chOff x="4224" y="589"/>
            <a:chExt cx="7341" cy="1865"/>
          </a:xfrm>
        </p:grpSpPr>
        <p:sp>
          <p:nvSpPr>
            <p:cNvPr id="8" name="Rectangle 7"/>
            <p:cNvSpPr>
              <a:spLocks noChangeAspect="1" noChangeArrowheads="1"/>
            </p:cNvSpPr>
            <p:nvPr/>
          </p:nvSpPr>
          <p:spPr bwMode="auto">
            <a:xfrm>
              <a:off x="4797" y="1217"/>
              <a:ext cx="1134" cy="1237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/>
            </a:p>
          </p:txBody>
        </p:sp>
        <p:sp>
          <p:nvSpPr>
            <p:cNvPr id="9" name="Rectangle 8"/>
            <p:cNvSpPr>
              <a:spLocks noChangeAspect="1" noChangeArrowheads="1"/>
            </p:cNvSpPr>
            <p:nvPr/>
          </p:nvSpPr>
          <p:spPr bwMode="auto">
            <a:xfrm>
              <a:off x="4224" y="589"/>
              <a:ext cx="1134" cy="1237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/>
            </a:p>
          </p:txBody>
        </p:sp>
        <p:sp>
          <p:nvSpPr>
            <p:cNvPr id="11" name="Text Box 5"/>
            <p:cNvSpPr txBox="1">
              <a:spLocks noChangeAspect="1" noChangeArrowheads="1"/>
            </p:cNvSpPr>
            <p:nvPr/>
          </p:nvSpPr>
          <p:spPr bwMode="auto">
            <a:xfrm>
              <a:off x="5949" y="903"/>
              <a:ext cx="5616" cy="141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ts val="1400"/>
                </a:lnSpc>
                <a:spcAft>
                  <a:spcPts val="0"/>
                </a:spcAft>
              </a:pPr>
              <a:r>
                <a:rPr lang="en-GB" sz="1600" b="1" i="1" dirty="0" err="1">
                  <a:solidFill>
                    <a:srgbClr val="008000"/>
                  </a:solidFill>
                  <a:effectLst/>
                  <a:latin typeface="Garamond" panose="02020404030301010803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GB" sz="1600" b="1" dirty="0" err="1">
                  <a:solidFill>
                    <a:srgbClr val="008000"/>
                  </a:solidFill>
                  <a:effectLst/>
                  <a:latin typeface="Garamond" panose="02020404030301010803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lphametrics</a:t>
              </a:r>
              <a:endParaRPr lang="en-GB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2" name="Picture 1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46" y="6093308"/>
            <a:ext cx="1455165" cy="40633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48521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7380312" y="5949280"/>
            <a:ext cx="1440160" cy="7200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Mix of </a:t>
            </a:r>
            <a:r>
              <a:rPr lang="en-GB" dirty="0">
                <a:solidFill>
                  <a:srgbClr val="3A6B86"/>
                </a:solidFill>
              </a:rPr>
              <a:t>2</a:t>
            </a:r>
            <a:r>
              <a:rPr lang="en-GB" dirty="0"/>
              <a:t>- and 3-digit occupations? </a:t>
            </a:r>
            <a:r>
              <a:rPr lang="en-GB" sz="2400" dirty="0"/>
              <a:t>– many 3-digit groups larger than 2-digit</a:t>
            </a:r>
            <a:endParaRPr lang="en-GB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5616" y="1556792"/>
            <a:ext cx="6552728" cy="4563944"/>
          </a:xfrm>
          <a:prstGeom prst="rect">
            <a:avLst/>
          </a:prstGeom>
        </p:spPr>
      </p:pic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6804248" y="6112715"/>
            <a:ext cx="2125675" cy="484637"/>
            <a:chOff x="4224" y="589"/>
            <a:chExt cx="7341" cy="1865"/>
          </a:xfrm>
        </p:grpSpPr>
        <p:sp>
          <p:nvSpPr>
            <p:cNvPr id="6" name="Rectangle 5"/>
            <p:cNvSpPr>
              <a:spLocks noChangeAspect="1" noChangeArrowheads="1"/>
            </p:cNvSpPr>
            <p:nvPr/>
          </p:nvSpPr>
          <p:spPr bwMode="auto">
            <a:xfrm>
              <a:off x="4797" y="1217"/>
              <a:ext cx="1134" cy="1237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/>
            </a:p>
          </p:txBody>
        </p:sp>
        <p:sp>
          <p:nvSpPr>
            <p:cNvPr id="8" name="Rectangle 7"/>
            <p:cNvSpPr>
              <a:spLocks noChangeAspect="1" noChangeArrowheads="1"/>
            </p:cNvSpPr>
            <p:nvPr/>
          </p:nvSpPr>
          <p:spPr bwMode="auto">
            <a:xfrm>
              <a:off x="4224" y="589"/>
              <a:ext cx="1134" cy="1237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/>
            </a:p>
          </p:txBody>
        </p:sp>
        <p:sp>
          <p:nvSpPr>
            <p:cNvPr id="9" name="Text Box 5"/>
            <p:cNvSpPr txBox="1">
              <a:spLocks noChangeAspect="1" noChangeArrowheads="1"/>
            </p:cNvSpPr>
            <p:nvPr/>
          </p:nvSpPr>
          <p:spPr bwMode="auto">
            <a:xfrm>
              <a:off x="5949" y="903"/>
              <a:ext cx="5616" cy="141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ts val="1400"/>
                </a:lnSpc>
                <a:spcAft>
                  <a:spcPts val="0"/>
                </a:spcAft>
              </a:pPr>
              <a:r>
                <a:rPr lang="en-GB" sz="1600" b="1" i="1" dirty="0" err="1">
                  <a:solidFill>
                    <a:srgbClr val="008000"/>
                  </a:solidFill>
                  <a:effectLst/>
                  <a:latin typeface="Garamond" panose="02020404030301010803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GB" sz="1600" b="1" dirty="0" err="1">
                  <a:solidFill>
                    <a:srgbClr val="008000"/>
                  </a:solidFill>
                  <a:effectLst/>
                  <a:latin typeface="Garamond" panose="02020404030301010803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lphametrics</a:t>
              </a:r>
              <a:endParaRPr lang="en-GB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0" name="Picture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46" y="6093308"/>
            <a:ext cx="1455165" cy="40633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800201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Mix of 2- and 3-digit occupations?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96752"/>
            <a:ext cx="7924800" cy="2121024"/>
          </a:xfrm>
        </p:spPr>
        <p:txBody>
          <a:bodyPr/>
          <a:lstStyle/>
          <a:p>
            <a:r>
              <a:rPr lang="en-GB" sz="1800" dirty="0">
                <a:solidFill>
                  <a:schemeClr val="tx1"/>
                </a:solidFill>
              </a:rPr>
              <a:t>Many 2-digit groups very small:</a:t>
            </a:r>
            <a:br>
              <a:rPr lang="en-GB" sz="1800" dirty="0">
                <a:solidFill>
                  <a:schemeClr val="tx1"/>
                </a:solidFill>
              </a:rPr>
            </a:br>
            <a:r>
              <a:rPr lang="en-GB" sz="1800" dirty="0">
                <a:solidFill>
                  <a:schemeClr val="tx1"/>
                </a:solidFill>
              </a:rPr>
              <a:t>- smallest 16 2-digit groups employed only 10% of total employed </a:t>
            </a:r>
            <a:br>
              <a:rPr lang="en-GB" sz="1800" dirty="0">
                <a:solidFill>
                  <a:schemeClr val="tx1"/>
                </a:solidFill>
              </a:rPr>
            </a:br>
            <a:r>
              <a:rPr lang="en-GB" sz="1800" dirty="0">
                <a:solidFill>
                  <a:schemeClr val="tx1"/>
                </a:solidFill>
              </a:rPr>
              <a:t>in EU in 2014</a:t>
            </a:r>
            <a:br>
              <a:rPr lang="en-GB" sz="2000" dirty="0">
                <a:solidFill>
                  <a:schemeClr val="tx1"/>
                </a:solidFill>
              </a:rPr>
            </a:br>
            <a:r>
              <a:rPr lang="en-GB" sz="2000" dirty="0">
                <a:solidFill>
                  <a:schemeClr val="tx1"/>
                </a:solidFill>
              </a:rPr>
              <a:t>- </a:t>
            </a:r>
            <a:r>
              <a:rPr lang="en-GB" sz="1800" dirty="0">
                <a:solidFill>
                  <a:schemeClr val="tx1"/>
                </a:solidFill>
              </a:rPr>
              <a:t>6 with no 3-digit breakdown – other 10 divided into 24 3-digit, </a:t>
            </a:r>
            <a:br>
              <a:rPr lang="en-GB" sz="1800" dirty="0">
                <a:solidFill>
                  <a:schemeClr val="tx1"/>
                </a:solidFill>
              </a:rPr>
            </a:br>
            <a:r>
              <a:rPr lang="en-GB" sz="1800" dirty="0">
                <a:solidFill>
                  <a:schemeClr val="tx1"/>
                </a:solidFill>
              </a:rPr>
              <a:t>each &lt; 1% total employed</a:t>
            </a:r>
            <a:endParaRPr lang="en-GB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3772" y="2656331"/>
            <a:ext cx="6058839" cy="345638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7380312" y="5949280"/>
            <a:ext cx="1440160" cy="7200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auto">
          <a:xfrm>
            <a:off x="6804248" y="6112715"/>
            <a:ext cx="2125675" cy="484637"/>
            <a:chOff x="4224" y="589"/>
            <a:chExt cx="7341" cy="1865"/>
          </a:xfrm>
        </p:grpSpPr>
        <p:sp>
          <p:nvSpPr>
            <p:cNvPr id="7" name="Rectangle 6"/>
            <p:cNvSpPr>
              <a:spLocks noChangeAspect="1" noChangeArrowheads="1"/>
            </p:cNvSpPr>
            <p:nvPr/>
          </p:nvSpPr>
          <p:spPr bwMode="auto">
            <a:xfrm>
              <a:off x="4797" y="1217"/>
              <a:ext cx="1134" cy="1237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/>
            </a:p>
          </p:txBody>
        </p:sp>
        <p:sp>
          <p:nvSpPr>
            <p:cNvPr id="8" name="Rectangle 7"/>
            <p:cNvSpPr>
              <a:spLocks noChangeAspect="1" noChangeArrowheads="1"/>
            </p:cNvSpPr>
            <p:nvPr/>
          </p:nvSpPr>
          <p:spPr bwMode="auto">
            <a:xfrm>
              <a:off x="4224" y="589"/>
              <a:ext cx="1134" cy="1237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/>
            </a:p>
          </p:txBody>
        </p:sp>
        <p:sp>
          <p:nvSpPr>
            <p:cNvPr id="9" name="Text Box 5"/>
            <p:cNvSpPr txBox="1">
              <a:spLocks noChangeAspect="1" noChangeArrowheads="1"/>
            </p:cNvSpPr>
            <p:nvPr/>
          </p:nvSpPr>
          <p:spPr bwMode="auto">
            <a:xfrm>
              <a:off x="5949" y="903"/>
              <a:ext cx="5616" cy="141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ts val="1400"/>
                </a:lnSpc>
                <a:spcAft>
                  <a:spcPts val="0"/>
                </a:spcAft>
              </a:pPr>
              <a:r>
                <a:rPr lang="en-GB" sz="1600" b="1" i="1" dirty="0" err="1">
                  <a:solidFill>
                    <a:srgbClr val="008000"/>
                  </a:solidFill>
                  <a:effectLst/>
                  <a:latin typeface="Garamond" panose="02020404030301010803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GB" sz="1600" b="1" dirty="0" err="1">
                  <a:solidFill>
                    <a:srgbClr val="008000"/>
                  </a:solidFill>
                  <a:effectLst/>
                  <a:latin typeface="Garamond" panose="02020404030301010803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lphametrics</a:t>
              </a:r>
              <a:endParaRPr lang="en-GB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0" name="Picture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46" y="6093308"/>
            <a:ext cx="1455165" cy="40633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4403641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Sectoral concentration of occupations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96752"/>
            <a:ext cx="7924800" cy="4191000"/>
          </a:xfrm>
        </p:spPr>
        <p:txBody>
          <a:bodyPr/>
          <a:lstStyle/>
          <a:p>
            <a:pPr marL="384175" indent="-285750"/>
            <a:r>
              <a:rPr lang="en-GB" sz="1800" dirty="0"/>
              <a:t>Essential starting-point for projections is forecast employment </a:t>
            </a:r>
            <a:br>
              <a:rPr lang="en-GB" sz="1800" dirty="0"/>
            </a:br>
            <a:r>
              <a:rPr lang="en-GB" sz="1800" dirty="0"/>
              <a:t>in different sectors</a:t>
            </a:r>
          </a:p>
          <a:p>
            <a:pPr marL="384175" indent="-285750"/>
            <a:r>
              <a:rPr lang="en-GB" sz="1800" dirty="0"/>
              <a:t>Employment in occupations highly concentrated in particular </a:t>
            </a:r>
            <a:br>
              <a:rPr lang="en-GB" sz="1800" dirty="0"/>
            </a:br>
            <a:r>
              <a:rPr lang="en-GB" sz="1800" dirty="0"/>
              <a:t>NACE 2-digit sectors</a:t>
            </a:r>
          </a:p>
          <a:p>
            <a:pPr marL="384175" indent="-285750"/>
            <a:r>
              <a:rPr lang="en-GB" sz="1800" dirty="0"/>
              <a:t>Taking 5 largest 3-digit occupations: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887" y="2900908"/>
            <a:ext cx="6622534" cy="321180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7380312" y="5949280"/>
            <a:ext cx="1440160" cy="7200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auto">
          <a:xfrm>
            <a:off x="6804248" y="6112715"/>
            <a:ext cx="2125675" cy="484637"/>
            <a:chOff x="4224" y="589"/>
            <a:chExt cx="7341" cy="1865"/>
          </a:xfrm>
        </p:grpSpPr>
        <p:sp>
          <p:nvSpPr>
            <p:cNvPr id="7" name="Rectangle 6"/>
            <p:cNvSpPr>
              <a:spLocks noChangeAspect="1" noChangeArrowheads="1"/>
            </p:cNvSpPr>
            <p:nvPr/>
          </p:nvSpPr>
          <p:spPr bwMode="auto">
            <a:xfrm>
              <a:off x="4797" y="1217"/>
              <a:ext cx="1134" cy="1237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/>
            </a:p>
          </p:txBody>
        </p:sp>
        <p:sp>
          <p:nvSpPr>
            <p:cNvPr id="8" name="Rectangle 7"/>
            <p:cNvSpPr>
              <a:spLocks noChangeAspect="1" noChangeArrowheads="1"/>
            </p:cNvSpPr>
            <p:nvPr/>
          </p:nvSpPr>
          <p:spPr bwMode="auto">
            <a:xfrm>
              <a:off x="4224" y="589"/>
              <a:ext cx="1134" cy="1237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/>
            </a:p>
          </p:txBody>
        </p:sp>
        <p:sp>
          <p:nvSpPr>
            <p:cNvPr id="9" name="Text Box 5"/>
            <p:cNvSpPr txBox="1">
              <a:spLocks noChangeAspect="1" noChangeArrowheads="1"/>
            </p:cNvSpPr>
            <p:nvPr/>
          </p:nvSpPr>
          <p:spPr bwMode="auto">
            <a:xfrm>
              <a:off x="5949" y="903"/>
              <a:ext cx="5616" cy="141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ts val="1400"/>
                </a:lnSpc>
                <a:spcAft>
                  <a:spcPts val="0"/>
                </a:spcAft>
              </a:pPr>
              <a:r>
                <a:rPr lang="en-GB" sz="1600" b="1" i="1" dirty="0" err="1">
                  <a:solidFill>
                    <a:srgbClr val="008000"/>
                  </a:solidFill>
                  <a:effectLst/>
                  <a:latin typeface="Garamond" panose="02020404030301010803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GB" sz="1600" b="1" dirty="0" err="1">
                  <a:solidFill>
                    <a:srgbClr val="008000"/>
                  </a:solidFill>
                  <a:effectLst/>
                  <a:latin typeface="Garamond" panose="02020404030301010803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lphametrics</a:t>
              </a:r>
              <a:endParaRPr lang="en-GB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0" name="Picture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46" y="6093308"/>
            <a:ext cx="1455165" cy="40633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120486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Sectoral concentration of occupations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1800" dirty="0"/>
              <a:t>In large number of occupations, most of employed concentrated </a:t>
            </a:r>
            <a:br>
              <a:rPr lang="en-GB" sz="1800" dirty="0"/>
            </a:br>
            <a:r>
              <a:rPr lang="en-GB" sz="1800" dirty="0"/>
              <a:t>in only a few sectors…</a:t>
            </a:r>
          </a:p>
          <a:p>
            <a:r>
              <a:rPr lang="en-GB" sz="1800" dirty="0"/>
              <a:t>E.g. 10 sectors, accounting for 9.8% of total employment </a:t>
            </a:r>
            <a:br>
              <a:rPr lang="en-GB" sz="1800" dirty="0"/>
            </a:br>
            <a:r>
              <a:rPr lang="en-GB" sz="1800" dirty="0"/>
              <a:t>in which 90% or more of employed was in just one sector</a:t>
            </a:r>
          </a:p>
          <a:p>
            <a:endParaRPr lang="en-GB" dirty="0"/>
          </a:p>
        </p:txBody>
      </p:sp>
      <p:pic>
        <p:nvPicPr>
          <p:cNvPr id="4" name="tabl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121" y="3284984"/>
            <a:ext cx="7221604" cy="230425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7380312" y="5949280"/>
            <a:ext cx="1440160" cy="7200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auto">
          <a:xfrm>
            <a:off x="6804248" y="6112715"/>
            <a:ext cx="2125675" cy="484637"/>
            <a:chOff x="4224" y="589"/>
            <a:chExt cx="7341" cy="1865"/>
          </a:xfrm>
        </p:grpSpPr>
        <p:sp>
          <p:nvSpPr>
            <p:cNvPr id="7" name="Rectangle 6"/>
            <p:cNvSpPr>
              <a:spLocks noChangeAspect="1" noChangeArrowheads="1"/>
            </p:cNvSpPr>
            <p:nvPr/>
          </p:nvSpPr>
          <p:spPr bwMode="auto">
            <a:xfrm>
              <a:off x="4797" y="1217"/>
              <a:ext cx="1134" cy="1237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/>
            </a:p>
          </p:txBody>
        </p:sp>
        <p:sp>
          <p:nvSpPr>
            <p:cNvPr id="8" name="Rectangle 7"/>
            <p:cNvSpPr>
              <a:spLocks noChangeAspect="1" noChangeArrowheads="1"/>
            </p:cNvSpPr>
            <p:nvPr/>
          </p:nvSpPr>
          <p:spPr bwMode="auto">
            <a:xfrm>
              <a:off x="4224" y="589"/>
              <a:ext cx="1134" cy="1237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/>
            </a:p>
          </p:txBody>
        </p:sp>
        <p:sp>
          <p:nvSpPr>
            <p:cNvPr id="9" name="Text Box 5"/>
            <p:cNvSpPr txBox="1">
              <a:spLocks noChangeAspect="1" noChangeArrowheads="1"/>
            </p:cNvSpPr>
            <p:nvPr/>
          </p:nvSpPr>
          <p:spPr bwMode="auto">
            <a:xfrm>
              <a:off x="5949" y="903"/>
              <a:ext cx="5616" cy="141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ts val="1400"/>
                </a:lnSpc>
                <a:spcAft>
                  <a:spcPts val="0"/>
                </a:spcAft>
              </a:pPr>
              <a:r>
                <a:rPr lang="en-GB" sz="1600" b="1" i="1" dirty="0" err="1">
                  <a:solidFill>
                    <a:srgbClr val="008000"/>
                  </a:solidFill>
                  <a:effectLst/>
                  <a:latin typeface="Garamond" panose="02020404030301010803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GB" sz="1600" b="1" dirty="0" err="1">
                  <a:solidFill>
                    <a:srgbClr val="008000"/>
                  </a:solidFill>
                  <a:effectLst/>
                  <a:latin typeface="Garamond" panose="02020404030301010803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lphametrics</a:t>
              </a:r>
              <a:endParaRPr lang="en-GB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0" name="Picture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46" y="6093308"/>
            <a:ext cx="1455165" cy="40633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6298545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46" y="6093308"/>
            <a:ext cx="1455165" cy="406335"/>
          </a:xfrm>
          <a:prstGeom prst="rect">
            <a:avLst/>
          </a:prstGeom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Sectoral concentration of occupations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523" y="1412776"/>
            <a:ext cx="7924800" cy="4191000"/>
          </a:xfrm>
        </p:spPr>
        <p:txBody>
          <a:bodyPr/>
          <a:lstStyle/>
          <a:p>
            <a:r>
              <a:rPr lang="en-GB" sz="1800" dirty="0"/>
              <a:t>Concentration of employment in occupations in a few sectors also evident in individual countries </a:t>
            </a:r>
          </a:p>
          <a:p>
            <a:r>
              <a:rPr lang="en-GB" sz="1800" dirty="0"/>
              <a:t>To  take 3 countries as examples…</a:t>
            </a: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sz="1800" dirty="0"/>
              <a:t>May be that degree of sectoral concentration of occupations increases as size of countries declines because fewer sectors</a:t>
            </a:r>
          </a:p>
          <a:p>
            <a:r>
              <a:rPr lang="en-GB" sz="1800" dirty="0"/>
              <a:t>Concentration means focus needs to be on only few sectors when making projections</a:t>
            </a:r>
          </a:p>
          <a:p>
            <a:r>
              <a:rPr lang="en-GB" sz="1800" dirty="0"/>
              <a:t>Still need to project occupational shifts within sectors as well as development of sectors </a:t>
            </a:r>
          </a:p>
          <a:p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550434"/>
              </p:ext>
            </p:extLst>
          </p:nvPr>
        </p:nvGraphicFramePr>
        <p:xfrm>
          <a:off x="971600" y="2132856"/>
          <a:ext cx="6840760" cy="1872208"/>
        </p:xfrm>
        <a:graphic>
          <a:graphicData uri="http://schemas.openxmlformats.org/drawingml/2006/table">
            <a:tbl>
              <a:tblPr firstRow="1" firstCol="1" bandRow="1"/>
              <a:tblGrid>
                <a:gridCol w="1140124">
                  <a:extLst>
                    <a:ext uri="{9D8B030D-6E8A-4147-A177-3AD203B41FA5}">
                      <a16:colId xmlns:a16="http://schemas.microsoft.com/office/drawing/2014/main" val="2323759359"/>
                    </a:ext>
                  </a:extLst>
                </a:gridCol>
                <a:gridCol w="714931">
                  <a:extLst>
                    <a:ext uri="{9D8B030D-6E8A-4147-A177-3AD203B41FA5}">
                      <a16:colId xmlns:a16="http://schemas.microsoft.com/office/drawing/2014/main" val="3076911102"/>
                    </a:ext>
                  </a:extLst>
                </a:gridCol>
                <a:gridCol w="997141">
                  <a:extLst>
                    <a:ext uri="{9D8B030D-6E8A-4147-A177-3AD203B41FA5}">
                      <a16:colId xmlns:a16="http://schemas.microsoft.com/office/drawing/2014/main" val="3838697166"/>
                    </a:ext>
                  </a:extLst>
                </a:gridCol>
                <a:gridCol w="997141">
                  <a:extLst>
                    <a:ext uri="{9D8B030D-6E8A-4147-A177-3AD203B41FA5}">
                      <a16:colId xmlns:a16="http://schemas.microsoft.com/office/drawing/2014/main" val="1579693937"/>
                    </a:ext>
                  </a:extLst>
                </a:gridCol>
                <a:gridCol w="997141">
                  <a:extLst>
                    <a:ext uri="{9D8B030D-6E8A-4147-A177-3AD203B41FA5}">
                      <a16:colId xmlns:a16="http://schemas.microsoft.com/office/drawing/2014/main" val="2357962391"/>
                    </a:ext>
                  </a:extLst>
                </a:gridCol>
                <a:gridCol w="997141">
                  <a:extLst>
                    <a:ext uri="{9D8B030D-6E8A-4147-A177-3AD203B41FA5}">
                      <a16:colId xmlns:a16="http://schemas.microsoft.com/office/drawing/2014/main" val="912410266"/>
                    </a:ext>
                  </a:extLst>
                </a:gridCol>
                <a:gridCol w="997141">
                  <a:extLst>
                    <a:ext uri="{9D8B030D-6E8A-4147-A177-3AD203B41FA5}">
                      <a16:colId xmlns:a16="http://schemas.microsoft.com/office/drawing/2014/main" val="1654972384"/>
                    </a:ext>
                  </a:extLst>
                </a:gridCol>
              </a:tblGrid>
              <a:tr h="586221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% Total employed</a:t>
                      </a:r>
                      <a:endParaRPr lang="en-GB" sz="16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ctr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Germany</a:t>
                      </a:r>
                      <a:endParaRPr lang="en-GB" sz="16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ctr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+mj-lt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Spain</a:t>
                      </a:r>
                      <a:endParaRPr lang="en-GB" sz="16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ctr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Poland</a:t>
                      </a:r>
                      <a:endParaRPr lang="en-GB" sz="16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518008"/>
                  </a:ext>
                </a:extLst>
              </a:tr>
              <a:tr h="21120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r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No. </a:t>
                      </a:r>
                      <a:endParaRPr lang="en-GB" sz="16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r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% </a:t>
                      </a:r>
                      <a:r>
                        <a:rPr lang="en-GB" sz="1600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Empl</a:t>
                      </a:r>
                      <a:endParaRPr lang="en-GB" sz="16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r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No. </a:t>
                      </a:r>
                      <a:endParaRPr lang="en-GB" sz="16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r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% </a:t>
                      </a:r>
                      <a:r>
                        <a:rPr lang="en-GB" sz="1600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Empl</a:t>
                      </a:r>
                      <a:endParaRPr lang="en-GB" sz="16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r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No. </a:t>
                      </a:r>
                      <a:endParaRPr lang="en-GB" sz="16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r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% </a:t>
                      </a:r>
                      <a:r>
                        <a:rPr lang="en-GB" sz="1600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Empl</a:t>
                      </a:r>
                      <a:endParaRPr lang="en-GB" sz="16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769283"/>
                  </a:ext>
                </a:extLst>
              </a:tr>
              <a:tr h="3772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+90%</a:t>
                      </a:r>
                      <a:endParaRPr lang="en-GB" sz="16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r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8</a:t>
                      </a:r>
                      <a:endParaRPr lang="en-GB" sz="16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r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6.5</a:t>
                      </a:r>
                      <a:endParaRPr lang="en-GB" sz="16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r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10</a:t>
                      </a:r>
                      <a:endParaRPr lang="en-GB" sz="16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r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15.6</a:t>
                      </a:r>
                      <a:endParaRPr lang="en-GB" sz="16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r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17</a:t>
                      </a:r>
                      <a:endParaRPr lang="en-GB" sz="16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r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18.6</a:t>
                      </a:r>
                      <a:endParaRPr lang="en-GB" sz="16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8813181"/>
                  </a:ext>
                </a:extLst>
              </a:tr>
              <a:tr h="3772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+75%</a:t>
                      </a:r>
                      <a:endParaRPr lang="en-GB" sz="16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r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13</a:t>
                      </a:r>
                      <a:endParaRPr lang="en-GB" sz="16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r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11.6</a:t>
                      </a:r>
                      <a:endParaRPr lang="en-GB" sz="16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r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20</a:t>
                      </a:r>
                      <a:endParaRPr lang="en-GB" sz="16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r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28.4</a:t>
                      </a:r>
                      <a:endParaRPr lang="en-GB" sz="16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r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23</a:t>
                      </a:r>
                      <a:endParaRPr lang="en-GB" sz="16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r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29.2</a:t>
                      </a:r>
                      <a:endParaRPr lang="en-GB" sz="16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0291248"/>
                  </a:ext>
                </a:extLst>
              </a:tr>
              <a:tr h="3202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+50%</a:t>
                      </a:r>
                      <a:endParaRPr lang="en-GB" sz="16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r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29</a:t>
                      </a:r>
                      <a:endParaRPr lang="en-GB" sz="16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r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32.1</a:t>
                      </a:r>
                      <a:endParaRPr lang="en-GB" sz="16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r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41</a:t>
                      </a:r>
                      <a:endParaRPr lang="en-GB" sz="16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r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45.0</a:t>
                      </a:r>
                      <a:endParaRPr lang="en-GB" sz="16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r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44</a:t>
                      </a:r>
                      <a:endParaRPr lang="en-GB" sz="16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r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44.7</a:t>
                      </a:r>
                      <a:endParaRPr lang="en-GB" sz="16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1034769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 bwMode="auto">
          <a:xfrm>
            <a:off x="7380312" y="5949280"/>
            <a:ext cx="1440160" cy="7200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auto">
          <a:xfrm>
            <a:off x="6804248" y="6112715"/>
            <a:ext cx="2125675" cy="484637"/>
            <a:chOff x="4224" y="589"/>
            <a:chExt cx="7341" cy="1865"/>
          </a:xfrm>
        </p:grpSpPr>
        <p:sp>
          <p:nvSpPr>
            <p:cNvPr id="7" name="Rectangle 6"/>
            <p:cNvSpPr>
              <a:spLocks noChangeAspect="1" noChangeArrowheads="1"/>
            </p:cNvSpPr>
            <p:nvPr/>
          </p:nvSpPr>
          <p:spPr bwMode="auto">
            <a:xfrm>
              <a:off x="4797" y="1217"/>
              <a:ext cx="1134" cy="1237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/>
            </a:p>
          </p:txBody>
        </p:sp>
        <p:sp>
          <p:nvSpPr>
            <p:cNvPr id="8" name="Rectangle 7"/>
            <p:cNvSpPr>
              <a:spLocks noChangeAspect="1" noChangeArrowheads="1"/>
            </p:cNvSpPr>
            <p:nvPr/>
          </p:nvSpPr>
          <p:spPr bwMode="auto">
            <a:xfrm>
              <a:off x="4224" y="589"/>
              <a:ext cx="1134" cy="1237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/>
            </a:p>
          </p:txBody>
        </p:sp>
        <p:sp>
          <p:nvSpPr>
            <p:cNvPr id="9" name="Text Box 5"/>
            <p:cNvSpPr txBox="1">
              <a:spLocks noChangeAspect="1" noChangeArrowheads="1"/>
            </p:cNvSpPr>
            <p:nvPr/>
          </p:nvSpPr>
          <p:spPr bwMode="auto">
            <a:xfrm>
              <a:off x="5949" y="903"/>
              <a:ext cx="5616" cy="141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ts val="1400"/>
                </a:lnSpc>
                <a:spcAft>
                  <a:spcPts val="0"/>
                </a:spcAft>
              </a:pPr>
              <a:r>
                <a:rPr lang="en-GB" sz="1600" b="1" i="1" dirty="0" err="1">
                  <a:solidFill>
                    <a:srgbClr val="008000"/>
                  </a:solidFill>
                  <a:effectLst/>
                  <a:latin typeface="Garamond" panose="02020404030301010803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GB" sz="1600" b="1" dirty="0" err="1">
                  <a:solidFill>
                    <a:srgbClr val="008000"/>
                  </a:solidFill>
                  <a:effectLst/>
                  <a:latin typeface="Garamond" panose="02020404030301010803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lphametrics</a:t>
              </a:r>
              <a:endParaRPr lang="en-GB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2985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7380312" y="5949280"/>
            <a:ext cx="1440160" cy="7200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Projecting employment in occupations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40768"/>
            <a:ext cx="7924800" cy="4191000"/>
          </a:xfrm>
        </p:spPr>
        <p:txBody>
          <a:bodyPr/>
          <a:lstStyle/>
          <a:p>
            <a:pPr>
              <a:spcAft>
                <a:spcPts val="300"/>
              </a:spcAft>
            </a:pPr>
            <a:r>
              <a:rPr lang="en-GB" sz="1800" dirty="0"/>
              <a:t>Task of projecting occupation breakdown of sectors complicated by change in ISCO – adoption of different philosophy plus reclassification of jobs by NSIs</a:t>
            </a:r>
          </a:p>
          <a:p>
            <a:pPr>
              <a:spcAft>
                <a:spcPts val="300"/>
              </a:spcAft>
            </a:pPr>
            <a:r>
              <a:rPr lang="en-GB" sz="1800" dirty="0"/>
              <a:t>Trends in structure of occupations evident before change may well not provide reliable guide to trends after change</a:t>
            </a:r>
          </a:p>
          <a:p>
            <a:pPr>
              <a:spcAft>
                <a:spcPts val="300"/>
              </a:spcAft>
            </a:pPr>
            <a:r>
              <a:rPr lang="en-GB" sz="1800" dirty="0"/>
              <a:t>But only short period of data since change  - at present 4 years 2011-2015</a:t>
            </a:r>
          </a:p>
          <a:p>
            <a:pPr>
              <a:spcAft>
                <a:spcPts val="300"/>
              </a:spcAft>
            </a:pPr>
            <a:r>
              <a:rPr lang="en-GB" sz="1800" dirty="0"/>
              <a:t>Fluctuations in occupational shares suggest ‘teething problems’ of new classification – changes shown by data  may be unreliable</a:t>
            </a:r>
          </a:p>
          <a:p>
            <a:pPr>
              <a:spcAft>
                <a:spcPts val="300"/>
              </a:spcAft>
            </a:pPr>
            <a:r>
              <a:rPr lang="en-GB" sz="1800" dirty="0"/>
              <a:t>Questionable whether  makes sense to produce single set of projections of occupations for each alternative macroeconomic forecast</a:t>
            </a:r>
          </a:p>
          <a:p>
            <a:pPr>
              <a:spcAft>
                <a:spcPts val="300"/>
              </a:spcAft>
            </a:pPr>
            <a:r>
              <a:rPr lang="en-GB" sz="1800" dirty="0"/>
              <a:t> More useful – and fruitful – to produce variants on different assumptions about trend shifts within sectors – stimulate discussion on skill needs</a:t>
            </a:r>
          </a:p>
          <a:p>
            <a:pPr>
              <a:spcAft>
                <a:spcPts val="300"/>
              </a:spcAft>
            </a:pPr>
            <a:r>
              <a:rPr lang="en-GB" sz="1800" dirty="0"/>
              <a:t>Remains to decide on level of breakdown of  occupations – strong case  for mix of 2- and 3-digit division</a:t>
            </a:r>
          </a:p>
          <a:p>
            <a:endParaRPr lang="en-GB" dirty="0"/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6804248" y="6112715"/>
            <a:ext cx="2125675" cy="484637"/>
            <a:chOff x="4224" y="589"/>
            <a:chExt cx="7341" cy="1865"/>
          </a:xfrm>
        </p:grpSpPr>
        <p:sp>
          <p:nvSpPr>
            <p:cNvPr id="6" name="Rectangle 5"/>
            <p:cNvSpPr>
              <a:spLocks noChangeAspect="1" noChangeArrowheads="1"/>
            </p:cNvSpPr>
            <p:nvPr/>
          </p:nvSpPr>
          <p:spPr bwMode="auto">
            <a:xfrm>
              <a:off x="4797" y="1217"/>
              <a:ext cx="1134" cy="1237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/>
            </a:p>
          </p:txBody>
        </p:sp>
        <p:sp>
          <p:nvSpPr>
            <p:cNvPr id="7" name="Rectangle 6"/>
            <p:cNvSpPr>
              <a:spLocks noChangeAspect="1" noChangeArrowheads="1"/>
            </p:cNvSpPr>
            <p:nvPr/>
          </p:nvSpPr>
          <p:spPr bwMode="auto">
            <a:xfrm>
              <a:off x="4224" y="589"/>
              <a:ext cx="1134" cy="1237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/>
            </a:p>
          </p:txBody>
        </p:sp>
        <p:sp>
          <p:nvSpPr>
            <p:cNvPr id="8" name="Text Box 5"/>
            <p:cNvSpPr txBox="1">
              <a:spLocks noChangeAspect="1" noChangeArrowheads="1"/>
            </p:cNvSpPr>
            <p:nvPr/>
          </p:nvSpPr>
          <p:spPr bwMode="auto">
            <a:xfrm>
              <a:off x="5949" y="903"/>
              <a:ext cx="5616" cy="141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ts val="1400"/>
                </a:lnSpc>
                <a:spcAft>
                  <a:spcPts val="0"/>
                </a:spcAft>
              </a:pPr>
              <a:r>
                <a:rPr lang="en-GB" sz="1600" b="1" i="1" dirty="0" err="1">
                  <a:solidFill>
                    <a:srgbClr val="008000"/>
                  </a:solidFill>
                  <a:effectLst/>
                  <a:latin typeface="Garamond" panose="02020404030301010803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GB" sz="1600" b="1" dirty="0" err="1">
                  <a:solidFill>
                    <a:srgbClr val="008000"/>
                  </a:solidFill>
                  <a:effectLst/>
                  <a:latin typeface="Garamond" panose="02020404030301010803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lphametrics</a:t>
              </a:r>
              <a:endParaRPr lang="en-GB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46" y="6093308"/>
            <a:ext cx="1455165" cy="40633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0315274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7380312" y="5949280"/>
            <a:ext cx="1440160" cy="7200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Projecting educational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5" y="1196752"/>
            <a:ext cx="8043787" cy="4191000"/>
          </a:xfrm>
        </p:spPr>
        <p:txBody>
          <a:bodyPr/>
          <a:lstStyle/>
          <a:p>
            <a:r>
              <a:rPr lang="en-GB" sz="1800" dirty="0"/>
              <a:t>Change in ISCED  - more disaggregation of education levels possible with new data:</a:t>
            </a:r>
          </a:p>
          <a:p>
            <a:pPr lvl="1"/>
            <a:r>
              <a:rPr lang="en-GB" sz="1800" dirty="0"/>
              <a:t>tertiary education split into 4 levels instead of two -  short-cycle tertiary education (higher technical education, practically based and occupation specific) distinguished from standard university degree courses</a:t>
            </a:r>
          </a:p>
          <a:p>
            <a:pPr lvl="1">
              <a:spcAft>
                <a:spcPts val="600"/>
              </a:spcAft>
            </a:pPr>
            <a:r>
              <a:rPr lang="en-GB" sz="1800" dirty="0"/>
              <a:t>doctorates distinguished from other postgraduate education</a:t>
            </a:r>
          </a:p>
          <a:p>
            <a:pPr marL="441325"/>
            <a:r>
              <a:rPr lang="en-GB" sz="1800" dirty="0"/>
              <a:t>Some NSIs reclassified programmes at upper secondary level (ISCED 3+4):</a:t>
            </a:r>
          </a:p>
          <a:p>
            <a:pPr marL="706437" lvl="1" indent="-342900">
              <a:spcAft>
                <a:spcPts val="600"/>
              </a:spcAft>
            </a:pPr>
            <a:r>
              <a:rPr lang="en-GB" sz="1800" dirty="0"/>
              <a:t>apparent break in series in some countries in 2014 – may affect trends</a:t>
            </a:r>
          </a:p>
          <a:p>
            <a:pPr marL="441325"/>
            <a:r>
              <a:rPr lang="en-GB" sz="1800" dirty="0"/>
              <a:t>New variable introduced into LFS to distinguish those with vocational education among those with upper secondary qualifications, but:</a:t>
            </a:r>
          </a:p>
          <a:p>
            <a:pPr marL="706437" lvl="1" indent="-342900"/>
            <a:r>
              <a:rPr lang="en-GB" sz="1800" dirty="0"/>
              <a:t>only up to age 35 (or those obtaining qualifications &lt;15 years earlier)</a:t>
            </a:r>
          </a:p>
          <a:p>
            <a:pPr marL="706437" lvl="1" indent="-342900">
              <a:spcAft>
                <a:spcPts val="600"/>
              </a:spcAft>
            </a:pPr>
            <a:r>
              <a:rPr lang="en-GB" sz="1800" dirty="0"/>
              <a:t>all age groups reported in some countries          doubts over reliability</a:t>
            </a:r>
          </a:p>
          <a:p>
            <a:pPr marL="441325"/>
            <a:r>
              <a:rPr lang="en-GB" sz="1800" dirty="0"/>
              <a:t>Big differences in numbers concerned across countries</a:t>
            </a:r>
          </a:p>
          <a:p>
            <a:endParaRPr lang="en-GB" dirty="0"/>
          </a:p>
        </p:txBody>
      </p:sp>
      <p:sp>
        <p:nvSpPr>
          <p:cNvPr id="5" name="Arrow: Right 4"/>
          <p:cNvSpPr/>
          <p:nvPr/>
        </p:nvSpPr>
        <p:spPr bwMode="auto">
          <a:xfrm>
            <a:off x="5508104" y="5445224"/>
            <a:ext cx="432048" cy="144016"/>
          </a:xfrm>
          <a:prstGeom prst="rightArrow">
            <a:avLst/>
          </a:prstGeom>
          <a:solidFill>
            <a:srgbClr val="3A6B86"/>
          </a:solidFill>
          <a:ln w="9525" cap="flat" cmpd="sng" algn="ctr">
            <a:solidFill>
              <a:srgbClr val="3A6B86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 bwMode="auto">
          <a:xfrm>
            <a:off x="6804248" y="6112715"/>
            <a:ext cx="2125675" cy="484637"/>
            <a:chOff x="4224" y="589"/>
            <a:chExt cx="7341" cy="1865"/>
          </a:xfrm>
        </p:grpSpPr>
        <p:sp>
          <p:nvSpPr>
            <p:cNvPr id="8" name="Rectangle 7"/>
            <p:cNvSpPr>
              <a:spLocks noChangeAspect="1" noChangeArrowheads="1"/>
            </p:cNvSpPr>
            <p:nvPr/>
          </p:nvSpPr>
          <p:spPr bwMode="auto">
            <a:xfrm>
              <a:off x="4797" y="1217"/>
              <a:ext cx="1134" cy="1237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/>
            </a:p>
          </p:txBody>
        </p:sp>
        <p:sp>
          <p:nvSpPr>
            <p:cNvPr id="9" name="Rectangle 8"/>
            <p:cNvSpPr>
              <a:spLocks noChangeAspect="1" noChangeArrowheads="1"/>
            </p:cNvSpPr>
            <p:nvPr/>
          </p:nvSpPr>
          <p:spPr bwMode="auto">
            <a:xfrm>
              <a:off x="4224" y="589"/>
              <a:ext cx="1134" cy="1237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/>
            </a:p>
          </p:txBody>
        </p:sp>
        <p:sp>
          <p:nvSpPr>
            <p:cNvPr id="10" name="Text Box 5"/>
            <p:cNvSpPr txBox="1">
              <a:spLocks noChangeAspect="1" noChangeArrowheads="1"/>
            </p:cNvSpPr>
            <p:nvPr/>
          </p:nvSpPr>
          <p:spPr bwMode="auto">
            <a:xfrm>
              <a:off x="5949" y="903"/>
              <a:ext cx="5616" cy="141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ts val="1400"/>
                </a:lnSpc>
                <a:spcAft>
                  <a:spcPts val="0"/>
                </a:spcAft>
              </a:pPr>
              <a:r>
                <a:rPr lang="en-GB" sz="1600" b="1" i="1" dirty="0" err="1">
                  <a:solidFill>
                    <a:srgbClr val="008000"/>
                  </a:solidFill>
                  <a:effectLst/>
                  <a:latin typeface="Garamond" panose="02020404030301010803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GB" sz="1600" b="1" dirty="0" err="1">
                  <a:solidFill>
                    <a:srgbClr val="008000"/>
                  </a:solidFill>
                  <a:effectLst/>
                  <a:latin typeface="Garamond" panose="02020404030301010803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lphametrics</a:t>
              </a:r>
              <a:endParaRPr lang="en-GB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1" name="Picture 10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46" y="6093308"/>
            <a:ext cx="1455165" cy="40633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5765390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7380312" y="5949280"/>
            <a:ext cx="1440160" cy="7200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46" y="6093308"/>
            <a:ext cx="1455165" cy="406335"/>
          </a:xfrm>
          <a:prstGeom prst="rect">
            <a:avLst/>
          </a:prstGeom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Projecting educational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124744"/>
            <a:ext cx="8064896" cy="41910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GB" sz="1800" dirty="0"/>
              <a:t>New variable on vocational education needs investigation</a:t>
            </a:r>
          </a:p>
          <a:p>
            <a:pPr>
              <a:spcAft>
                <a:spcPts val="600"/>
              </a:spcAft>
            </a:pPr>
            <a:r>
              <a:rPr lang="en-GB" sz="1800" dirty="0"/>
              <a:t>Same applies to new data on ‘short-cycle’ tertiary education – together can potentially be used to identify those with VET qualifications</a:t>
            </a:r>
          </a:p>
          <a:p>
            <a:pPr>
              <a:spcAft>
                <a:spcPts val="600"/>
              </a:spcAft>
            </a:pPr>
            <a:r>
              <a:rPr lang="en-GB" sz="1800" dirty="0"/>
              <a:t>Also improvement in data on fields of study – claimed to be more coherent and comparable</a:t>
            </a:r>
          </a:p>
          <a:p>
            <a:pPr>
              <a:spcAft>
                <a:spcPts val="600"/>
              </a:spcAft>
            </a:pPr>
            <a:r>
              <a:rPr lang="en-GB" sz="1800" dirty="0"/>
              <a:t>Might be used to add further detail to education levels on areas of competence of work force as well as job requirements</a:t>
            </a:r>
          </a:p>
          <a:p>
            <a:pPr>
              <a:spcAft>
                <a:spcPts val="600"/>
              </a:spcAft>
            </a:pPr>
            <a:r>
              <a:rPr lang="en-GB" sz="1800" dirty="0"/>
              <a:t>But need examination to verify comparability, consistency and reliability</a:t>
            </a:r>
          </a:p>
          <a:p>
            <a:pPr>
              <a:spcAft>
                <a:spcPts val="600"/>
              </a:spcAft>
            </a:pPr>
            <a:r>
              <a:rPr lang="en-GB" sz="1800" dirty="0"/>
              <a:t>Work proposed on all above in coming year and beyond</a:t>
            </a:r>
          </a:p>
          <a:p>
            <a:pPr>
              <a:spcAft>
                <a:spcPts val="600"/>
              </a:spcAft>
            </a:pPr>
            <a:r>
              <a:rPr lang="en-GB" sz="1800" dirty="0"/>
              <a:t>In addition, detailed consideration proposed of possibility of using cohort approach to identify trends in education requirements over time</a:t>
            </a:r>
          </a:p>
          <a:p>
            <a:pPr>
              <a:spcAft>
                <a:spcPts val="600"/>
              </a:spcAft>
            </a:pPr>
            <a:r>
              <a:rPr lang="en-GB" sz="1800" dirty="0"/>
              <a:t>Education levels needed to do a job arguably reflected more in attainment levels of younger people employed than average levels of workforce</a:t>
            </a:r>
          </a:p>
          <a:p>
            <a:pPr>
              <a:spcAft>
                <a:spcPts val="600"/>
              </a:spcAft>
            </a:pPr>
            <a:r>
              <a:rPr lang="en-GB" sz="1800" dirty="0"/>
              <a:t>Trends reflected in changes in attainment levels across age groups…</a:t>
            </a:r>
            <a:endParaRPr lang="en-GB" dirty="0"/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6804248" y="6112715"/>
            <a:ext cx="2125675" cy="484637"/>
            <a:chOff x="4224" y="589"/>
            <a:chExt cx="7341" cy="1865"/>
          </a:xfrm>
        </p:grpSpPr>
        <p:sp>
          <p:nvSpPr>
            <p:cNvPr id="6" name="Rectangle 5"/>
            <p:cNvSpPr>
              <a:spLocks noChangeAspect="1" noChangeArrowheads="1"/>
            </p:cNvSpPr>
            <p:nvPr/>
          </p:nvSpPr>
          <p:spPr bwMode="auto">
            <a:xfrm>
              <a:off x="4797" y="1217"/>
              <a:ext cx="1134" cy="1237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/>
            </a:p>
          </p:txBody>
        </p:sp>
        <p:sp>
          <p:nvSpPr>
            <p:cNvPr id="7" name="Rectangle 6"/>
            <p:cNvSpPr>
              <a:spLocks noChangeAspect="1" noChangeArrowheads="1"/>
            </p:cNvSpPr>
            <p:nvPr/>
          </p:nvSpPr>
          <p:spPr bwMode="auto">
            <a:xfrm>
              <a:off x="4224" y="589"/>
              <a:ext cx="1134" cy="1237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/>
            </a:p>
          </p:txBody>
        </p:sp>
        <p:sp>
          <p:nvSpPr>
            <p:cNvPr id="8" name="Text Box 5"/>
            <p:cNvSpPr txBox="1">
              <a:spLocks noChangeAspect="1" noChangeArrowheads="1"/>
            </p:cNvSpPr>
            <p:nvPr/>
          </p:nvSpPr>
          <p:spPr bwMode="auto">
            <a:xfrm>
              <a:off x="5949" y="903"/>
              <a:ext cx="5616" cy="141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ts val="1400"/>
                </a:lnSpc>
                <a:spcAft>
                  <a:spcPts val="0"/>
                </a:spcAft>
              </a:pPr>
              <a:r>
                <a:rPr lang="en-GB" sz="1600" b="1" i="1" dirty="0" err="1">
                  <a:solidFill>
                    <a:srgbClr val="008000"/>
                  </a:solidFill>
                  <a:effectLst/>
                  <a:latin typeface="Garamond" panose="02020404030301010803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GB" sz="1600" b="1" dirty="0" err="1">
                  <a:solidFill>
                    <a:srgbClr val="008000"/>
                  </a:solidFill>
                  <a:effectLst/>
                  <a:latin typeface="Garamond" panose="02020404030301010803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lphametrics</a:t>
              </a:r>
              <a:endParaRPr lang="en-GB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42065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7380312" y="5949280"/>
            <a:ext cx="1440160" cy="7200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Projecting educational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40768"/>
            <a:ext cx="7924800" cy="4191000"/>
          </a:xfrm>
        </p:spPr>
        <p:txBody>
          <a:bodyPr/>
          <a:lstStyle/>
          <a:p>
            <a:r>
              <a:rPr lang="en-GB" sz="1800" dirty="0"/>
              <a:t>Clear education levels of people employed rising over time</a:t>
            </a:r>
          </a:p>
          <a:p>
            <a:endParaRPr lang="en-GB" sz="1800" dirty="0"/>
          </a:p>
          <a:p>
            <a:endParaRPr lang="en-GB" sz="1800" dirty="0"/>
          </a:p>
          <a:p>
            <a:endParaRPr lang="en-GB" sz="1800" dirty="0"/>
          </a:p>
          <a:p>
            <a:endParaRPr lang="en-GB" sz="1800" dirty="0"/>
          </a:p>
          <a:p>
            <a:endParaRPr lang="en-GB" sz="1800" dirty="0"/>
          </a:p>
          <a:p>
            <a:endParaRPr lang="en-GB" sz="1800" dirty="0"/>
          </a:p>
          <a:p>
            <a:endParaRPr lang="en-GB" sz="1800" dirty="0"/>
          </a:p>
          <a:p>
            <a:endParaRPr lang="en-GB" sz="1800" dirty="0"/>
          </a:p>
          <a:p>
            <a:pPr marL="0" indent="0">
              <a:buNone/>
            </a:pPr>
            <a:endParaRPr lang="en-GB" sz="1800" dirty="0"/>
          </a:p>
          <a:p>
            <a:r>
              <a:rPr lang="en-GB" sz="1800" dirty="0"/>
              <a:t>Young entering employment more educated and older age groups become more educated as younger groups get older</a:t>
            </a:r>
          </a:p>
          <a:p>
            <a:r>
              <a:rPr lang="en-GB" sz="1800" dirty="0"/>
              <a:t>Trend likely to vary across jobs – but seems important to consider when making projections of education (or skill) requirements – alternative to time series</a:t>
            </a:r>
          </a:p>
          <a:p>
            <a:endParaRPr lang="en-GB" sz="1800" dirty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1700808"/>
            <a:ext cx="5471808" cy="3011579"/>
          </a:xfrm>
          <a:prstGeom prst="rect">
            <a:avLst/>
          </a:prstGeom>
        </p:spPr>
      </p:pic>
      <p:grpSp>
        <p:nvGrpSpPr>
          <p:cNvPr id="6" name="Group 5"/>
          <p:cNvGrpSpPr>
            <a:grpSpLocks noChangeAspect="1"/>
          </p:cNvGrpSpPr>
          <p:nvPr/>
        </p:nvGrpSpPr>
        <p:grpSpPr bwMode="auto">
          <a:xfrm>
            <a:off x="6804248" y="6112715"/>
            <a:ext cx="2125675" cy="484637"/>
            <a:chOff x="4224" y="589"/>
            <a:chExt cx="7341" cy="1865"/>
          </a:xfrm>
        </p:grpSpPr>
        <p:sp>
          <p:nvSpPr>
            <p:cNvPr id="7" name="Rectangle 6"/>
            <p:cNvSpPr>
              <a:spLocks noChangeAspect="1" noChangeArrowheads="1"/>
            </p:cNvSpPr>
            <p:nvPr/>
          </p:nvSpPr>
          <p:spPr bwMode="auto">
            <a:xfrm>
              <a:off x="4797" y="1217"/>
              <a:ext cx="1134" cy="1237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/>
            </a:p>
          </p:txBody>
        </p:sp>
        <p:sp>
          <p:nvSpPr>
            <p:cNvPr id="8" name="Rectangle 7"/>
            <p:cNvSpPr>
              <a:spLocks noChangeAspect="1" noChangeArrowheads="1"/>
            </p:cNvSpPr>
            <p:nvPr/>
          </p:nvSpPr>
          <p:spPr bwMode="auto">
            <a:xfrm>
              <a:off x="4224" y="589"/>
              <a:ext cx="1134" cy="1237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/>
            </a:p>
          </p:txBody>
        </p:sp>
        <p:sp>
          <p:nvSpPr>
            <p:cNvPr id="9" name="Text Box 5"/>
            <p:cNvSpPr txBox="1">
              <a:spLocks noChangeAspect="1" noChangeArrowheads="1"/>
            </p:cNvSpPr>
            <p:nvPr/>
          </p:nvSpPr>
          <p:spPr bwMode="auto">
            <a:xfrm>
              <a:off x="5949" y="903"/>
              <a:ext cx="5616" cy="141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ts val="1400"/>
                </a:lnSpc>
                <a:spcAft>
                  <a:spcPts val="0"/>
                </a:spcAft>
              </a:pPr>
              <a:r>
                <a:rPr lang="en-GB" sz="1600" b="1" i="1" dirty="0" err="1">
                  <a:solidFill>
                    <a:srgbClr val="008000"/>
                  </a:solidFill>
                  <a:effectLst/>
                  <a:latin typeface="Garamond" panose="02020404030301010803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GB" sz="1600" b="1" dirty="0" err="1">
                  <a:solidFill>
                    <a:srgbClr val="008000"/>
                  </a:solidFill>
                  <a:effectLst/>
                  <a:latin typeface="Garamond" panose="02020404030301010803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lphametrics</a:t>
              </a:r>
              <a:endParaRPr lang="en-GB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0" name="Picture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46" y="6093308"/>
            <a:ext cx="1455165" cy="40633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6307597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Conclusions: Occupations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68760"/>
            <a:ext cx="7924800" cy="4191000"/>
          </a:xfrm>
        </p:spPr>
        <p:txBody>
          <a:bodyPr/>
          <a:lstStyle/>
          <a:p>
            <a:pPr>
              <a:spcAft>
                <a:spcPts val="300"/>
              </a:spcAft>
            </a:pPr>
            <a:r>
              <a:rPr lang="en-GB" sz="2400" dirty="0"/>
              <a:t>More disaggregation of occupations desirable</a:t>
            </a:r>
          </a:p>
          <a:p>
            <a:pPr>
              <a:spcAft>
                <a:spcPts val="300"/>
              </a:spcAft>
            </a:pPr>
            <a:r>
              <a:rPr lang="en-GB" sz="2400" dirty="0"/>
              <a:t>But going down to ISCO 3-digit level poses practical problems without much gain</a:t>
            </a:r>
          </a:p>
          <a:p>
            <a:pPr>
              <a:spcAft>
                <a:spcPts val="300"/>
              </a:spcAft>
            </a:pPr>
            <a:r>
              <a:rPr lang="en-GB" sz="2400" dirty="0"/>
              <a:t>Mix of ISCO 2- and 3-digit seems way forward</a:t>
            </a:r>
          </a:p>
          <a:p>
            <a:pPr>
              <a:spcAft>
                <a:spcPts val="300"/>
              </a:spcAft>
            </a:pPr>
            <a:r>
              <a:rPr lang="en-GB" sz="2400" dirty="0"/>
              <a:t>Employment in most occupations concentrated in a few sectors </a:t>
            </a:r>
          </a:p>
          <a:p>
            <a:pPr>
              <a:spcAft>
                <a:spcPts val="300"/>
              </a:spcAft>
            </a:pPr>
            <a:r>
              <a:rPr lang="en-GB" sz="2400" dirty="0"/>
              <a:t>Reduces difficulty of projecting occupation trends </a:t>
            </a:r>
          </a:p>
          <a:p>
            <a:pPr>
              <a:spcAft>
                <a:spcPts val="300"/>
              </a:spcAft>
            </a:pPr>
            <a:r>
              <a:rPr lang="en-GB" sz="2400" dirty="0"/>
              <a:t>But change in ISCO classification means too short a period to identify trends reliably</a:t>
            </a:r>
          </a:p>
          <a:p>
            <a:pPr>
              <a:spcAft>
                <a:spcPts val="300"/>
              </a:spcAft>
            </a:pPr>
            <a:r>
              <a:rPr lang="en-GB" sz="2400" dirty="0"/>
              <a:t>Suggests need for alternative projections based on explicit assumptions of trends</a:t>
            </a:r>
            <a:endParaRPr lang="en-GB" sz="2400" dirty="0"/>
          </a:p>
        </p:txBody>
      </p:sp>
      <p:sp>
        <p:nvSpPr>
          <p:cNvPr id="9" name="Rectangle 8"/>
          <p:cNvSpPr/>
          <p:nvPr/>
        </p:nvSpPr>
        <p:spPr bwMode="auto">
          <a:xfrm>
            <a:off x="7380312" y="5949280"/>
            <a:ext cx="1440160" cy="7200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10" name="Group 9"/>
          <p:cNvGrpSpPr>
            <a:grpSpLocks noChangeAspect="1"/>
          </p:cNvGrpSpPr>
          <p:nvPr/>
        </p:nvGrpSpPr>
        <p:grpSpPr bwMode="auto">
          <a:xfrm>
            <a:off x="6804248" y="6112715"/>
            <a:ext cx="2125675" cy="484637"/>
            <a:chOff x="4224" y="589"/>
            <a:chExt cx="7341" cy="1865"/>
          </a:xfrm>
        </p:grpSpPr>
        <p:sp>
          <p:nvSpPr>
            <p:cNvPr id="11" name="Rectangle 10"/>
            <p:cNvSpPr>
              <a:spLocks noChangeAspect="1" noChangeArrowheads="1"/>
            </p:cNvSpPr>
            <p:nvPr/>
          </p:nvSpPr>
          <p:spPr bwMode="auto">
            <a:xfrm>
              <a:off x="4797" y="1217"/>
              <a:ext cx="1134" cy="1237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/>
            </a:p>
          </p:txBody>
        </p:sp>
        <p:sp>
          <p:nvSpPr>
            <p:cNvPr id="12" name="Rectangle 11"/>
            <p:cNvSpPr>
              <a:spLocks noChangeAspect="1" noChangeArrowheads="1"/>
            </p:cNvSpPr>
            <p:nvPr/>
          </p:nvSpPr>
          <p:spPr bwMode="auto">
            <a:xfrm>
              <a:off x="4224" y="589"/>
              <a:ext cx="1134" cy="1237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/>
            </a:p>
          </p:txBody>
        </p:sp>
        <p:sp>
          <p:nvSpPr>
            <p:cNvPr id="13" name="Text Box 5"/>
            <p:cNvSpPr txBox="1">
              <a:spLocks noChangeAspect="1" noChangeArrowheads="1"/>
            </p:cNvSpPr>
            <p:nvPr/>
          </p:nvSpPr>
          <p:spPr bwMode="auto">
            <a:xfrm>
              <a:off x="5949" y="903"/>
              <a:ext cx="5616" cy="141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ts val="1400"/>
                </a:lnSpc>
                <a:spcAft>
                  <a:spcPts val="0"/>
                </a:spcAft>
              </a:pPr>
              <a:r>
                <a:rPr lang="en-GB" sz="1600" b="1" i="1" dirty="0" err="1">
                  <a:solidFill>
                    <a:srgbClr val="008000"/>
                  </a:solidFill>
                  <a:effectLst/>
                  <a:latin typeface="Garamond" panose="02020404030301010803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GB" sz="1600" b="1" dirty="0" err="1">
                  <a:solidFill>
                    <a:srgbClr val="008000"/>
                  </a:solidFill>
                  <a:effectLst/>
                  <a:latin typeface="Garamond" panose="02020404030301010803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lphametrics</a:t>
              </a:r>
              <a:endParaRPr lang="en-GB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46" y="6093308"/>
            <a:ext cx="1455165" cy="40633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1353214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Conclusions: Educational requirements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More disaggregation of education attainment levels possible with new LFS data</a:t>
            </a:r>
          </a:p>
          <a:p>
            <a:r>
              <a:rPr lang="en-GB" dirty="0"/>
              <a:t>Applies mainly to tertiary education</a:t>
            </a:r>
          </a:p>
          <a:p>
            <a:r>
              <a:rPr lang="en-GB" dirty="0"/>
              <a:t>Those with VET qualifications distinguishable – but data reliability needs checking</a:t>
            </a:r>
          </a:p>
          <a:p>
            <a:r>
              <a:rPr lang="en-GB" dirty="0"/>
              <a:t>Cohort approach provides potential means of projecting educational requirements</a:t>
            </a:r>
          </a:p>
          <a:p>
            <a:r>
              <a:rPr lang="en-GB" dirty="0"/>
              <a:t>But more detailed investigation needed of different jobs (ISCO within NACE)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7380312" y="5949280"/>
            <a:ext cx="1440160" cy="7200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6804248" y="6112715"/>
            <a:ext cx="2125675" cy="484637"/>
            <a:chOff x="4224" y="589"/>
            <a:chExt cx="7341" cy="1865"/>
          </a:xfrm>
        </p:grpSpPr>
        <p:sp>
          <p:nvSpPr>
            <p:cNvPr id="6" name="Rectangle 5"/>
            <p:cNvSpPr>
              <a:spLocks noChangeAspect="1" noChangeArrowheads="1"/>
            </p:cNvSpPr>
            <p:nvPr/>
          </p:nvSpPr>
          <p:spPr bwMode="auto">
            <a:xfrm>
              <a:off x="4797" y="1217"/>
              <a:ext cx="1134" cy="1237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/>
            </a:p>
          </p:txBody>
        </p:sp>
        <p:sp>
          <p:nvSpPr>
            <p:cNvPr id="7" name="Rectangle 6"/>
            <p:cNvSpPr>
              <a:spLocks noChangeAspect="1" noChangeArrowheads="1"/>
            </p:cNvSpPr>
            <p:nvPr/>
          </p:nvSpPr>
          <p:spPr bwMode="auto">
            <a:xfrm>
              <a:off x="4224" y="589"/>
              <a:ext cx="1134" cy="1237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/>
            </a:p>
          </p:txBody>
        </p:sp>
        <p:sp>
          <p:nvSpPr>
            <p:cNvPr id="8" name="Text Box 5"/>
            <p:cNvSpPr txBox="1">
              <a:spLocks noChangeAspect="1" noChangeArrowheads="1"/>
            </p:cNvSpPr>
            <p:nvPr/>
          </p:nvSpPr>
          <p:spPr bwMode="auto">
            <a:xfrm>
              <a:off x="5949" y="903"/>
              <a:ext cx="5616" cy="141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ts val="1400"/>
                </a:lnSpc>
                <a:spcAft>
                  <a:spcPts val="0"/>
                </a:spcAft>
              </a:pPr>
              <a:r>
                <a:rPr lang="en-GB" sz="1600" b="1" i="1" dirty="0" err="1">
                  <a:solidFill>
                    <a:srgbClr val="008000"/>
                  </a:solidFill>
                  <a:effectLst/>
                  <a:latin typeface="Garamond" panose="02020404030301010803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GB" sz="1600" b="1" dirty="0" err="1">
                  <a:solidFill>
                    <a:srgbClr val="008000"/>
                  </a:solidFill>
                  <a:effectLst/>
                  <a:latin typeface="Garamond" panose="02020404030301010803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lphametrics</a:t>
              </a:r>
              <a:endParaRPr lang="en-GB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46" y="6093308"/>
            <a:ext cx="1455165" cy="40633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7025292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Thanks for your attention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7380312" y="5949280"/>
            <a:ext cx="1440160" cy="7200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6804248" y="6112715"/>
            <a:ext cx="2125675" cy="484637"/>
            <a:chOff x="4224" y="589"/>
            <a:chExt cx="7341" cy="1865"/>
          </a:xfrm>
        </p:grpSpPr>
        <p:sp>
          <p:nvSpPr>
            <p:cNvPr id="6" name="Rectangle 5"/>
            <p:cNvSpPr>
              <a:spLocks noChangeAspect="1" noChangeArrowheads="1"/>
            </p:cNvSpPr>
            <p:nvPr/>
          </p:nvSpPr>
          <p:spPr bwMode="auto">
            <a:xfrm>
              <a:off x="4797" y="1217"/>
              <a:ext cx="1134" cy="1237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/>
            </a:p>
          </p:txBody>
        </p:sp>
        <p:sp>
          <p:nvSpPr>
            <p:cNvPr id="7" name="Rectangle 6"/>
            <p:cNvSpPr>
              <a:spLocks noChangeAspect="1" noChangeArrowheads="1"/>
            </p:cNvSpPr>
            <p:nvPr/>
          </p:nvSpPr>
          <p:spPr bwMode="auto">
            <a:xfrm>
              <a:off x="4224" y="589"/>
              <a:ext cx="1134" cy="1237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/>
            </a:p>
          </p:txBody>
        </p:sp>
        <p:sp>
          <p:nvSpPr>
            <p:cNvPr id="8" name="Text Box 5"/>
            <p:cNvSpPr txBox="1">
              <a:spLocks noChangeAspect="1" noChangeArrowheads="1"/>
            </p:cNvSpPr>
            <p:nvPr/>
          </p:nvSpPr>
          <p:spPr bwMode="auto">
            <a:xfrm>
              <a:off x="5949" y="903"/>
              <a:ext cx="5616" cy="141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ts val="1400"/>
                </a:lnSpc>
                <a:spcAft>
                  <a:spcPts val="0"/>
                </a:spcAft>
              </a:pPr>
              <a:r>
                <a:rPr lang="en-GB" sz="1600" b="1" i="1" dirty="0" err="1">
                  <a:solidFill>
                    <a:srgbClr val="008000"/>
                  </a:solidFill>
                  <a:effectLst/>
                  <a:latin typeface="Garamond" panose="02020404030301010803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GB" sz="1600" b="1" dirty="0" err="1">
                  <a:solidFill>
                    <a:srgbClr val="008000"/>
                  </a:solidFill>
                  <a:effectLst/>
                  <a:latin typeface="Garamond" panose="02020404030301010803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lphametrics</a:t>
              </a:r>
              <a:endParaRPr lang="en-GB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46" y="6093308"/>
            <a:ext cx="1455165" cy="406335"/>
          </a:xfrm>
          <a:prstGeom prst="rect">
            <a:avLst/>
          </a:prstGeom>
          <a:effectLst/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7924800" cy="4191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Robert Stehrer, </a:t>
            </a:r>
            <a:r>
              <a:rPr lang="en-GB" sz="2400" dirty="0" err="1"/>
              <a:t>wiiw</a:t>
            </a:r>
            <a:endParaRPr lang="en-GB" sz="2400" dirty="0"/>
          </a:p>
          <a:p>
            <a:pPr marL="0" indent="0">
              <a:buNone/>
            </a:pPr>
            <a:r>
              <a:rPr lang="en-GB" sz="2400" dirty="0"/>
              <a:t>Terry Ward, </a:t>
            </a:r>
            <a:r>
              <a:rPr lang="en-GB" sz="2400" dirty="0" err="1"/>
              <a:t>Alphametrics</a:t>
            </a:r>
            <a:endParaRPr lang="en-GB" sz="2400" dirty="0"/>
          </a:p>
          <a:p>
            <a:pPr marL="0" indent="0"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138726667"/>
      </p:ext>
    </p:extLst>
  </p:cSld>
  <p:clrMapOvr>
    <a:masterClrMapping/>
  </p:clrMapOvr>
</p:sld>
</file>

<file path=ppt/theme/theme1.xml><?xml version="1.0" encoding="utf-8"?>
<a:theme xmlns:a="http://schemas.openxmlformats.org/drawingml/2006/main" name="_CE Master">
  <a:themeElements>
    <a:clrScheme name="RL choic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85C0"/>
      </a:accent1>
      <a:accent2>
        <a:srgbClr val="909090"/>
      </a:accent2>
      <a:accent3>
        <a:srgbClr val="FF8700"/>
      </a:accent3>
      <a:accent4>
        <a:srgbClr val="369729"/>
      </a:accent4>
      <a:accent5>
        <a:srgbClr val="B40C7C"/>
      </a:accent5>
      <a:accent6>
        <a:srgbClr val="001CCA"/>
      </a:accent6>
      <a:hlink>
        <a:srgbClr val="CCCCFF"/>
      </a:hlink>
      <a:folHlink>
        <a:srgbClr val="B2B2B2"/>
      </a:folHlink>
    </a:clrScheme>
    <a:fontScheme name="CE template fract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rgbClr val="003966"/>
          </a:solidFill>
          <a:prstDash val="solid"/>
          <a:round/>
          <a:headEnd type="none" w="med" len="med"/>
          <a:tailEnd type="triangl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rgbClr val="003966"/>
          </a:solidFill>
          <a:prstDash val="solid"/>
          <a:round/>
          <a:headEnd type="none" w="med" len="med"/>
          <a:tailEnd type="triangl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800" dirty="0" err="1" smtClean="0">
            <a:latin typeface="+mn-lt"/>
          </a:defRPr>
        </a:defPPr>
      </a:lstStyle>
    </a:txDef>
  </a:objectDefaults>
  <a:extraClrSchemeLst>
    <a:extraClrScheme>
      <a:clrScheme name="CE template frac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 template fractal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 template fractal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 template fractal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 template fractal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 template fractal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 template fractal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_CE Master.potx" id="{673D4696-ED66-4DB6-8C18-25AB2A07AF56}" vid="{548E687E-B33D-458D-8E8A-79890E1466B0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BCAD48F97F01429F2BFF3F2FB09835" ma:contentTypeVersion="0" ma:contentTypeDescription="Create a new document." ma:contentTypeScope="" ma:versionID="c41aac5b519bb9119e654253776ba0d1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50284630221e3e315443cc774b2f03f0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A2106D0-C6F6-4BEC-9650-F05F3019BB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E0B244F2-96A2-48BF-990E-77A1C6D22CF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C00653B-E3DF-4A73-9ADB-0C2C1CBB3C41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_CE Master</Template>
  <TotalTime>114</TotalTime>
  <Words>1064</Words>
  <Application>Microsoft Office PowerPoint</Application>
  <PresentationFormat>On-screen Show (4:3)</PresentationFormat>
  <Paragraphs>159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Arial (Headings)</vt:lpstr>
      <vt:lpstr>Garamond</vt:lpstr>
      <vt:lpstr>Times New Roman</vt:lpstr>
      <vt:lpstr>_CE Master</vt:lpstr>
      <vt:lpstr>Session 2: Closer look at the roadmap    Forecasting occupations and qualifications</vt:lpstr>
      <vt:lpstr>Overview</vt:lpstr>
      <vt:lpstr>Disaggregating occupations to the 3-digit level</vt:lpstr>
      <vt:lpstr>Cumulative share of employment in ISCO 3-digit occupations in EU, 2014</vt:lpstr>
      <vt:lpstr>Mix of 2- and 3-digit occupations? – many 3-digit groups larger than 2-digit</vt:lpstr>
      <vt:lpstr>Mix of 2- and 3-digit occupations?</vt:lpstr>
      <vt:lpstr>Sectoral concentration of occupations</vt:lpstr>
      <vt:lpstr>Sectoral concentration of occupations</vt:lpstr>
      <vt:lpstr>Sectoral concentration of occupations</vt:lpstr>
      <vt:lpstr>Projecting employment in occupations</vt:lpstr>
      <vt:lpstr>Projecting educational requirements</vt:lpstr>
      <vt:lpstr>Projecting educational requirements</vt:lpstr>
      <vt:lpstr>Projecting educational requirements</vt:lpstr>
      <vt:lpstr>Conclusions: Occupations</vt:lpstr>
      <vt:lpstr>Conclusions: Educational requirements</vt:lpstr>
      <vt:lpstr>Thanks for your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subject>CE</dc:subject>
  <dc:creator>Rachel Beaven</dc:creator>
  <cp:lastModifiedBy>Rachel Beaven</cp:lastModifiedBy>
  <cp:revision>16</cp:revision>
  <dcterms:created xsi:type="dcterms:W3CDTF">2016-11-15T12:40:58Z</dcterms:created>
  <dcterms:modified xsi:type="dcterms:W3CDTF">2016-11-21T15:58:39Z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0x01010011BCAD48F97F01429F2BFF3F2FB09835</vt:lpwstr>
  </property>
</Properties>
</file>