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41" r:id="rId5"/>
    <p:sldId id="334" r:id="rId6"/>
    <p:sldId id="356" r:id="rId7"/>
    <p:sldId id="367" r:id="rId8"/>
    <p:sldId id="368" r:id="rId9"/>
    <p:sldId id="359" r:id="rId10"/>
    <p:sldId id="360" r:id="rId11"/>
    <p:sldId id="361" r:id="rId12"/>
    <p:sldId id="364" r:id="rId13"/>
    <p:sldId id="362" r:id="rId14"/>
    <p:sldId id="369" r:id="rId15"/>
    <p:sldId id="357" r:id="rId16"/>
  </p:sldIdLst>
  <p:sldSz cx="9144000" cy="6858000" type="screen4x3"/>
  <p:notesSz cx="7086600" cy="102235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36">
          <p15:clr>
            <a:srgbClr val="A4A3A4"/>
          </p15:clr>
        </p15:guide>
        <p15:guide id="4" pos="5328">
          <p15:clr>
            <a:srgbClr val="A4A3A4"/>
          </p15:clr>
        </p15:guide>
        <p15:guide id="5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 Brown" initials="AB" lastIdx="5" clrIdx="0">
    <p:extLst>
      <p:ext uri="{19B8F6BF-5375-455C-9EA6-DF929625EA0E}">
        <p15:presenceInfo xmlns:p15="http://schemas.microsoft.com/office/powerpoint/2012/main" userId="S-1-5-21-218810417-3757786730-1309524328-4618" providerId="AD"/>
      </p:ext>
    </p:extLst>
  </p:cmAuthor>
  <p:cmAuthor id="2" name="Mory Clark" initials="MC" lastIdx="1" clrIdx="1">
    <p:extLst>
      <p:ext uri="{19B8F6BF-5375-455C-9EA6-DF929625EA0E}">
        <p15:presenceInfo xmlns:p15="http://schemas.microsoft.com/office/powerpoint/2012/main" userId="S-1-5-21-218810417-3757786730-1309524328-4630" providerId="AD"/>
      </p:ext>
    </p:extLst>
  </p:cmAuthor>
  <p:cmAuthor id="3" name="Rachel Beaven" initials="RB" lastIdx="1" clrIdx="2">
    <p:extLst>
      <p:ext uri="{19B8F6BF-5375-455C-9EA6-DF929625EA0E}">
        <p15:presenceInfo xmlns:p15="http://schemas.microsoft.com/office/powerpoint/2012/main" userId="S-1-5-21-218810417-3757786730-1309524328-11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5C0"/>
    <a:srgbClr val="CBD9E8"/>
    <a:srgbClr val="99D9F4"/>
    <a:srgbClr val="5331B1"/>
    <a:srgbClr val="369729"/>
    <a:srgbClr val="E6E6E6"/>
    <a:srgbClr val="006398"/>
    <a:srgbClr val="0B1F2C"/>
    <a:srgbClr val="009FE3"/>
    <a:srgbClr val="003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1803" autoAdjust="0"/>
  </p:normalViewPr>
  <p:slideViewPr>
    <p:cSldViewPr>
      <p:cViewPr varScale="1">
        <p:scale>
          <a:sx n="105" d="100"/>
          <a:sy n="105" d="100"/>
        </p:scale>
        <p:origin x="1542" y="102"/>
      </p:cViewPr>
      <p:guideLst>
        <p:guide orient="horz" pos="2160"/>
        <p:guide pos="2880"/>
        <p:guide orient="horz" pos="336"/>
        <p:guide pos="5328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9192"/>
    </p:cViewPr>
  </p:sorterViewPr>
  <p:notesViewPr>
    <p:cSldViewPr snapToObjects="1" showGuides="1">
      <p:cViewPr varScale="1">
        <p:scale>
          <a:sx n="124" d="100"/>
          <a:sy n="124" d="100"/>
        </p:scale>
        <p:origin x="-4032" y="-120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6375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2325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6375" y="9712325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50000"/>
              </a:spcBef>
              <a:defRPr sz="1300" b="1"/>
            </a:lvl1pPr>
          </a:lstStyle>
          <a:p>
            <a:fld id="{3D1DDAEC-6218-46D0-BC53-40ECB89FA96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2762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>
              <a:defRPr sz="1300"/>
            </a:lvl1pPr>
          </a:lstStyle>
          <a:p>
            <a:fld id="{FCDF56AD-91CB-472B-BF6C-3F5DAFB7B37D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2072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Talk through in brief</a:t>
            </a:r>
            <a:endParaRPr lang="en-GB" i="0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6B8B6-F3E7-45BE-BC21-AB5DF6ECFCF6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2342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Table 3.6 from the bid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F56AD-91CB-472B-BF6C-3F5DAFB7B37D}" type="slidenum">
              <a:rPr lang="en-GB" altLang="en-US" smtClean="0"/>
              <a:pPr/>
              <a:t>10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34006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F56AD-91CB-472B-BF6C-3F5DAFB7B37D}" type="slidenum">
              <a:rPr lang="en-GB" altLang="en-US" smtClean="0"/>
              <a:pPr/>
              <a:t>12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94875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E Background Pattern-1440px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113" name="Rectangle 41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30313"/>
            <a:ext cx="7772400" cy="1400175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4233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924800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A5622E-406A-470B-B27B-F251394C1A1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5036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BEB14D-BC8E-4AEE-9B64-6402667F7955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4032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4478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34106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4478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208756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4478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08756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1B806E-1138-4496-8DE5-539083D7DEE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523" y="232157"/>
            <a:ext cx="79248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07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21969"/>
            <a:ext cx="2932113" cy="949631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81000"/>
            <a:ext cx="5111750" cy="5745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E9098-4C66-4DAF-A14E-6DA1AD000107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169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447800"/>
            <a:ext cx="378251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530520" y="3717032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4533900" y="3697438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897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399" y="1447800"/>
            <a:ext cx="7905923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530520" y="3717032"/>
            <a:ext cx="7908802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227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06900"/>
            <a:ext cx="79248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906713"/>
            <a:ext cx="79248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1D2F8-2550-4B67-A9CA-CEFA90347666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3436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26925B-1243-40C5-BBFC-6A5569FD94A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3514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5802AA-E503-4DA2-89AB-8FE47818542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40538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72395D-E4B0-4E75-8F55-0B0B63ECB0D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07742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7638" y="304800"/>
            <a:ext cx="196215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304800"/>
            <a:ext cx="57340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4CB6F-343E-4312-AEA9-E3915A0F2D6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6936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14523" y="232157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8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105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172200"/>
            <a:ext cx="1766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fld id="{70D04F8C-C5C4-4019-8FD4-A4D10B5CCAAF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1031" name="Line 43"/>
          <p:cNvSpPr>
            <a:spLocks noChangeShapeType="1"/>
          </p:cNvSpPr>
          <p:nvPr/>
        </p:nvSpPr>
        <p:spPr bwMode="auto">
          <a:xfrm>
            <a:off x="611188" y="1143000"/>
            <a:ext cx="7848600" cy="0"/>
          </a:xfrm>
          <a:prstGeom prst="line">
            <a:avLst/>
          </a:prstGeom>
          <a:noFill/>
          <a:ln w="22225" cap="flat" cmpd="sng" algn="ctr">
            <a:solidFill>
              <a:srgbClr val="00639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dirty="0"/>
          </a:p>
        </p:txBody>
      </p:sp>
      <p:pic>
        <p:nvPicPr>
          <p:cNvPr id="10" name="Picture 9" descr="Cambridge-Econ-Logo-Pos-email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452320" y="6049219"/>
            <a:ext cx="1308663" cy="5436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2" r:id="rId4"/>
    <p:sldLayoutId id="2147483653" r:id="rId5"/>
    <p:sldLayoutId id="2147483656" r:id="rId6"/>
    <p:sldLayoutId id="2147483660" r:id="rId7"/>
    <p:sldLayoutId id="2147483661" r:id="rId8"/>
    <p:sldLayoutId id="2147483651" r:id="rId9"/>
    <p:sldLayoutId id="2147483655" r:id="rId10"/>
    <p:sldLayoutId id="2147483657" r:id="rId11"/>
    <p:sldLayoutId id="2147483658" r:id="rId12"/>
    <p:sldLayoutId id="21474836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6398"/>
          </a:solidFill>
          <a:latin typeface="Arial (Headings)"/>
          <a:ea typeface="+mj-ea"/>
          <a:cs typeface="Arial (Headings)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•"/>
        <a:defRPr sz="2500">
          <a:solidFill>
            <a:srgbClr val="0B1F2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–"/>
        <a:defRPr sz="2000">
          <a:solidFill>
            <a:srgbClr val="0B1F2C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•"/>
        <a:defRPr sz="1600">
          <a:solidFill>
            <a:srgbClr val="0B1F2C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–"/>
        <a:defRPr sz="1600">
          <a:solidFill>
            <a:srgbClr val="0B1F2C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>
          <a:solidFill>
            <a:srgbClr val="0B1F2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3me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09600" y="5013176"/>
            <a:ext cx="7922840" cy="1351024"/>
          </a:xfrm>
          <a:prstGeom prst="rect">
            <a:avLst/>
          </a:prstGeom>
          <a:solidFill>
            <a:srgbClr val="0B1F2C"/>
          </a:solidFill>
          <a:ln w="9525" cap="flat" cmpd="sng" algn="ctr">
            <a:solidFill>
              <a:srgbClr val="003966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09600" y="1556792"/>
            <a:ext cx="7772400" cy="1400175"/>
          </a:xfrm>
        </p:spPr>
        <p:txBody>
          <a:bodyPr/>
          <a:lstStyle/>
          <a:p>
            <a:r>
              <a:rPr lang="en-GB" dirty="0"/>
              <a:t>Session 1: Understanding the past and anticipating the future</a:t>
            </a:r>
            <a:br>
              <a:rPr lang="en-GB" dirty="0"/>
            </a:br>
            <a:br>
              <a:rPr lang="en-GB" sz="1200" dirty="0"/>
            </a:br>
            <a:r>
              <a:rPr lang="en-GB" dirty="0"/>
              <a:t>Overview of the new workplan</a:t>
            </a:r>
            <a:endParaRPr lang="en-GB" i="1" dirty="0"/>
          </a:p>
        </p:txBody>
      </p:sp>
      <p:pic>
        <p:nvPicPr>
          <p:cNvPr id="3" name="Picture 2" descr="::::Finished Branding Files from Dan:-Master Logos-icons:CE Logos:Screen:Cambridge-Econ-Logo-Neg-rgb.pn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4262" y="5229200"/>
            <a:ext cx="2217738" cy="91709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3255367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endParaRPr lang="en-GB" sz="2400" dirty="0"/>
          </a:p>
          <a:p>
            <a:r>
              <a:rPr lang="en-GB" sz="2400" dirty="0"/>
              <a:t>Production of Skills Supply and Demand Forecasts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50851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r>
              <a:rPr lang="en-GB" sz="2400" dirty="0"/>
              <a:t>Rachel Beaven, Cambridge </a:t>
            </a:r>
          </a:p>
          <a:p>
            <a:r>
              <a:rPr lang="en-GB" sz="2400" dirty="0"/>
              <a:t>Econometrics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6021288"/>
            <a:ext cx="77724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r>
              <a:rPr lang="en-GB" sz="1300" i="1" dirty="0"/>
              <a:t>Skillsnet</a:t>
            </a:r>
            <a:r>
              <a:rPr lang="en-GB" sz="1300" dirty="0"/>
              <a:t> Technical Workshop, 24-25 November 2016, Thessaloniki</a:t>
            </a:r>
          </a:p>
        </p:txBody>
      </p:sp>
      <p:sp>
        <p:nvSpPr>
          <p:cNvPr id="8" name="Rectangle 42"/>
          <p:cNvSpPr txBox="1">
            <a:spLocks noChangeArrowheads="1"/>
          </p:cNvSpPr>
          <p:nvPr/>
        </p:nvSpPr>
        <p:spPr bwMode="auto">
          <a:xfrm>
            <a:off x="609600" y="663352"/>
            <a:ext cx="705643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23D6B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CEDEFOP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 descr="Description: zur Startsei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490" y="4484542"/>
            <a:ext cx="1341120" cy="33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2" y="4485693"/>
            <a:ext cx="1823700" cy="474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Description: roa_logonieuwwor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940" y="4475205"/>
            <a:ext cx="10795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 14"/>
          <p:cNvGrpSpPr>
            <a:grpSpLocks noChangeAspect="1"/>
          </p:cNvGrpSpPr>
          <p:nvPr/>
        </p:nvGrpSpPr>
        <p:grpSpPr bwMode="auto">
          <a:xfrm>
            <a:off x="3812486" y="4396903"/>
            <a:ext cx="2125675" cy="484637"/>
            <a:chOff x="4224" y="589"/>
            <a:chExt cx="7341" cy="1865"/>
          </a:xfrm>
        </p:grpSpPr>
        <p:sp>
          <p:nvSpPr>
            <p:cNvPr id="17" name="Rectangle 16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dirty="0"/>
            </a:p>
          </p:txBody>
        </p:sp>
        <p:sp>
          <p:nvSpPr>
            <p:cNvPr id="18" name="Rectangle 1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dirty="0"/>
            </a:p>
          </p:txBody>
        </p:sp>
        <p:sp>
          <p:nvSpPr>
            <p:cNvPr id="1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038" y="4475205"/>
            <a:ext cx="1455165" cy="406335"/>
          </a:xfrm>
          <a:prstGeom prst="rect">
            <a:avLst/>
          </a:prstGeom>
          <a:effectLst/>
        </p:spPr>
      </p:pic>
      <p:pic>
        <p:nvPicPr>
          <p:cNvPr id="20" name="Picture 1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5643"/>
            <a:ext cx="3239770" cy="540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48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the new workplan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new Framework Contract</a:t>
            </a:r>
          </a:p>
          <a:p>
            <a:r>
              <a:rPr lang="en-GB" dirty="0"/>
              <a:t>Overview of approach</a:t>
            </a:r>
          </a:p>
          <a:p>
            <a:r>
              <a:rPr lang="en-GB" dirty="0"/>
              <a:t>Improvements &amp; developments</a:t>
            </a:r>
          </a:p>
          <a:p>
            <a:r>
              <a:rPr lang="en-GB" dirty="0"/>
              <a:t>Workplan</a:t>
            </a:r>
          </a:p>
        </p:txBody>
      </p:sp>
    </p:spTree>
    <p:extLst>
      <p:ext uri="{BB962C8B-B14F-4D97-AF65-F5344CB8AC3E}">
        <p14:creationId xmlns:p14="http://schemas.microsoft.com/office/powerpoint/2010/main" val="235066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new Framework Contract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Requirement: Production of skills supply and demand forecasts</a:t>
            </a:r>
          </a:p>
          <a:p>
            <a:pPr lvl="1"/>
            <a:r>
              <a:rPr lang="en-GB" dirty="0"/>
              <a:t>the rationale for regular skills projections, and Cedefop’s models and processes, are now well established</a:t>
            </a:r>
          </a:p>
          <a:p>
            <a:r>
              <a:rPr lang="en-GB" dirty="0"/>
              <a:t>Duration: July 2016 – June 2020</a:t>
            </a:r>
          </a:p>
          <a:p>
            <a:r>
              <a:rPr lang="en-GB" dirty="0"/>
              <a:t>Our team</a:t>
            </a:r>
          </a:p>
          <a:p>
            <a:pPr lvl="1"/>
            <a:r>
              <a:rPr lang="en-GB" dirty="0"/>
              <a:t>many familiar faces</a:t>
            </a:r>
          </a:p>
          <a:p>
            <a:pPr lvl="1"/>
            <a:r>
              <a:rPr lang="en-GB" dirty="0"/>
              <a:t>CE is now the </a:t>
            </a:r>
            <a:r>
              <a:rPr lang="en-GB" dirty="0"/>
              <a:t>lead contractor, responsible for overall project management, coordination and liaison with Cedefop, partners, sub-contractors, ICEs and CGEs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60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Regular updates to the </a:t>
            </a:r>
            <a:r>
              <a:rPr lang="en-GB" i="1" dirty="0"/>
              <a:t>Core Projections</a:t>
            </a:r>
            <a:r>
              <a:rPr lang="en-GB" dirty="0"/>
              <a:t> required to meet Cedefop’s minimum requirements</a:t>
            </a:r>
          </a:p>
          <a:p>
            <a:r>
              <a:rPr lang="en-GB" dirty="0"/>
              <a:t>Improvements and developments to the approach, including</a:t>
            </a:r>
          </a:p>
          <a:p>
            <a:pPr lvl="1"/>
            <a:r>
              <a:rPr lang="en-GB" dirty="0"/>
              <a:t>‘incremental’ improvements emerging from lessons learned during the previous framework contracts</a:t>
            </a:r>
          </a:p>
          <a:p>
            <a:pPr lvl="1"/>
            <a:r>
              <a:rPr lang="en-GB" dirty="0"/>
              <a:t>substantial developments, such as, exploring the feasibility of extending the analysis and projections to the 3-digit level of ISCO08</a:t>
            </a:r>
          </a:p>
          <a:p>
            <a:pPr lvl="1"/>
            <a:r>
              <a:rPr lang="en-GB" dirty="0"/>
              <a:t>enhancements to dissemination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59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Regular updates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348869"/>
              </p:ext>
            </p:extLst>
          </p:nvPr>
        </p:nvGraphicFramePr>
        <p:xfrm>
          <a:off x="395536" y="1052736"/>
          <a:ext cx="8424935" cy="56166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772032486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13479587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445542623"/>
                    </a:ext>
                  </a:extLst>
                </a:gridCol>
                <a:gridCol w="3168351">
                  <a:extLst>
                    <a:ext uri="{9D8B030D-6E8A-4147-A177-3AD203B41FA5}">
                      <a16:colId xmlns:a16="http://schemas.microsoft.com/office/drawing/2014/main" val="1233725419"/>
                    </a:ext>
                  </a:extLst>
                </a:gridCol>
              </a:tblGrid>
              <a:tr h="316887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Data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Source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Input to which Module in Cedefop’s framework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Release date and/or changes to methodology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extLst>
                  <a:ext uri="{0D108BD9-81ED-4DB2-BD59-A6C34878D82A}">
                    <a16:rowId xmlns:a16="http://schemas.microsoft.com/office/drawing/2014/main" val="3834409254"/>
                  </a:ext>
                </a:extLst>
              </a:tr>
              <a:tr h="259367"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Historical data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385230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Economic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National Accounts (Eurostat)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1 Macro model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Releases throughout the year.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No methodological changes announced or expected (e.g. NACE and ESA)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extLst>
                  <a:ext uri="{0D108BD9-81ED-4DB2-BD59-A6C34878D82A}">
                    <a16:rowId xmlns:a16="http://schemas.microsoft.com/office/drawing/2014/main" val="3080266897"/>
                  </a:ext>
                </a:extLst>
              </a:tr>
              <a:tr h="471987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Employment demand by sector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National Accounts (Eurostat)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1 Macro model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110912"/>
                  </a:ext>
                </a:extLst>
              </a:tr>
              <a:tr h="19512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Population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Eurostat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1 Macro model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692853"/>
                  </a:ext>
                </a:extLst>
              </a:tr>
              <a:tr h="31465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Participation rates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Eurostat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1 Macro model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12616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Unemployment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AMECO (DG ECFIN)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1 Macro model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Released twice a year in Spring and Autumn.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extLst>
                  <a:ext uri="{0D108BD9-81ED-4DB2-BD59-A6C34878D82A}">
                    <a16:rowId xmlns:a16="http://schemas.microsoft.com/office/drawing/2014/main" val="3441774632"/>
                  </a:ext>
                </a:extLst>
              </a:tr>
              <a:tr h="952497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EU-LFS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Eurostat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1 Macro model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2 &amp; 3 Expansion demands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4 Replacement demand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5 Qualification supply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Usually released in April or May of each year.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extLst>
                  <a:ext uri="{0D108BD9-81ED-4DB2-BD59-A6C34878D82A}">
                    <a16:rowId xmlns:a16="http://schemas.microsoft.com/office/drawing/2014/main" val="519516827"/>
                  </a:ext>
                </a:extLst>
              </a:tr>
              <a:tr h="195123"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Projections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344957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Economic (short-term)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AMECO (DG ECFIN)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1 Macro model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Released twice a year in Spring and Autumn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extLst>
                  <a:ext uri="{0D108BD9-81ED-4DB2-BD59-A6C34878D82A}">
                    <a16:rowId xmlns:a16="http://schemas.microsoft.com/office/drawing/2014/main" val="33572889"/>
                  </a:ext>
                </a:extLst>
              </a:tr>
              <a:tr h="104066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Demographic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EUROPOP (Eurostat)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1 Macro model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2016 and 2019 (expected every three years) no exact release dates. The 2016 ESTAT workplan suggest dissemination of new projections in the first half of 2017.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extLst>
                  <a:ext uri="{0D108BD9-81ED-4DB2-BD59-A6C34878D82A}">
                    <a16:rowId xmlns:a16="http://schemas.microsoft.com/office/drawing/2014/main" val="947668811"/>
                  </a:ext>
                </a:extLst>
              </a:tr>
              <a:tr h="86433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Economic (long-term)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Ageing Report </a:t>
                      </a:r>
                      <a:br>
                        <a:rPr lang="en-GB" sz="1200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(DG ECFIN)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1 Macro model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Close to new EUROPOP release date. Usually published a few months after the population forecast release. Outlines methodology &amp; assumptions.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10" marR="60710" marT="0" marB="0" anchor="ctr"/>
                </a:tc>
                <a:extLst>
                  <a:ext uri="{0D108BD9-81ED-4DB2-BD59-A6C34878D82A}">
                    <a16:rowId xmlns:a16="http://schemas.microsoft.com/office/drawing/2014/main" val="1604575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41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Regular updates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68760"/>
            <a:ext cx="7924800" cy="4191000"/>
          </a:xfrm>
        </p:spPr>
        <p:txBody>
          <a:bodyPr/>
          <a:lstStyle/>
          <a:p>
            <a:r>
              <a:rPr lang="en-GB" dirty="0"/>
              <a:t>Full update in 2017/18</a:t>
            </a:r>
          </a:p>
          <a:p>
            <a:pPr lvl="1"/>
            <a:r>
              <a:rPr lang="en-GB" dirty="0"/>
              <a:t>existing models will be reviewed and re-estimated, using revised data</a:t>
            </a:r>
          </a:p>
          <a:p>
            <a:pPr lvl="2"/>
            <a:r>
              <a:rPr lang="en-GB" dirty="0"/>
              <a:t>new EUROPOP projections expected</a:t>
            </a:r>
          </a:p>
          <a:p>
            <a:pPr lvl="2"/>
            <a:r>
              <a:rPr lang="en-GB" dirty="0"/>
              <a:t>recent economic developments (including Brexit vote)</a:t>
            </a:r>
          </a:p>
          <a:p>
            <a:pPr lvl="2"/>
            <a:r>
              <a:rPr lang="en-GB" dirty="0"/>
              <a:t>additional years of ISCO08 data</a:t>
            </a:r>
          </a:p>
          <a:p>
            <a:pPr lvl="1"/>
            <a:r>
              <a:rPr lang="en-GB" dirty="0"/>
              <a:t>optimistic and a pessimistic scenarios</a:t>
            </a:r>
          </a:p>
          <a:p>
            <a:pPr lvl="1"/>
            <a:r>
              <a:rPr lang="en-GB" dirty="0"/>
              <a:t>timescales</a:t>
            </a:r>
          </a:p>
          <a:p>
            <a:pPr lvl="2"/>
            <a:r>
              <a:rPr lang="en-GB" dirty="0"/>
              <a:t>summer 2017: checking preliminary results</a:t>
            </a:r>
          </a:p>
          <a:p>
            <a:pPr lvl="2"/>
            <a:r>
              <a:rPr lang="en-GB" dirty="0"/>
              <a:t>autumn 2017: validation workshop</a:t>
            </a:r>
          </a:p>
          <a:p>
            <a:pPr lvl="2"/>
            <a:r>
              <a:rPr lang="en-GB" dirty="0"/>
              <a:t>early 2018: publication</a:t>
            </a:r>
          </a:p>
          <a:p>
            <a:r>
              <a:rPr lang="en-GB" dirty="0"/>
              <a:t>Other updates</a:t>
            </a:r>
          </a:p>
          <a:p>
            <a:pPr lvl="1"/>
            <a:r>
              <a:rPr lang="nn-NO" dirty="0"/>
              <a:t>Fast update in 2018/19</a:t>
            </a:r>
          </a:p>
          <a:p>
            <a:pPr lvl="1"/>
            <a:r>
              <a:rPr lang="nn-NO" dirty="0"/>
              <a:t>Full update in 2019/20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687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role of Individual Country Experts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367595"/>
              </p:ext>
            </p:extLst>
          </p:nvPr>
        </p:nvGraphicFramePr>
        <p:xfrm>
          <a:off x="323528" y="980728"/>
          <a:ext cx="8496946" cy="5654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6497">
                  <a:extLst>
                    <a:ext uri="{9D8B030D-6E8A-4147-A177-3AD203B41FA5}">
                      <a16:colId xmlns:a16="http://schemas.microsoft.com/office/drawing/2014/main" val="3159328006"/>
                    </a:ext>
                  </a:extLst>
                </a:gridCol>
                <a:gridCol w="4803082">
                  <a:extLst>
                    <a:ext uri="{9D8B030D-6E8A-4147-A177-3AD203B41FA5}">
                      <a16:colId xmlns:a16="http://schemas.microsoft.com/office/drawing/2014/main" val="3588364037"/>
                    </a:ext>
                  </a:extLst>
                </a:gridCol>
                <a:gridCol w="2327367">
                  <a:extLst>
                    <a:ext uri="{9D8B030D-6E8A-4147-A177-3AD203B41FA5}">
                      <a16:colId xmlns:a16="http://schemas.microsoft.com/office/drawing/2014/main" val="1054358504"/>
                    </a:ext>
                  </a:extLst>
                </a:gridCol>
              </a:tblGrid>
              <a:tr h="25494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Contribution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ICE task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Team response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extLst>
                  <a:ext uri="{0D108BD9-81ED-4DB2-BD59-A6C34878D82A}">
                    <a16:rowId xmlns:a16="http://schemas.microsoft.com/office/drawing/2014/main" val="2285104867"/>
                  </a:ext>
                </a:extLst>
              </a:tr>
              <a:tr h="628434">
                <a:tc rowSpan="5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Scrutiny and validation of the forecast results - baseline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Structured questionnaire - review initial assumptions for GDP projections (inputs to Module 1 E3ME)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CE adjustments to the assumed GDP projections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extLst>
                  <a:ext uri="{0D108BD9-81ED-4DB2-BD59-A6C34878D82A}">
                    <a16:rowId xmlns:a16="http://schemas.microsoft.com/office/drawing/2014/main" val="773468383"/>
                  </a:ext>
                </a:extLst>
              </a:tr>
              <a:tr h="43962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Structured questionnaire - review intermediate results: E3ME: sectoral employment; labour supply; and unemployment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CE adjustments in E3ME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extLst>
                  <a:ext uri="{0D108BD9-81ED-4DB2-BD59-A6C34878D82A}">
                    <a16:rowId xmlns:a16="http://schemas.microsoft.com/office/drawing/2014/main" val="2244709258"/>
                  </a:ext>
                </a:extLst>
              </a:tr>
              <a:tr h="5953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Questionnaire (integrated with Country Workbooks) - review intermediate results: skill demand results, including occupational and qualification shares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IER adjustments in Country Workbooks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extLst>
                  <a:ext uri="{0D108BD9-81ED-4DB2-BD59-A6C34878D82A}">
                    <a16:rowId xmlns:a16="http://schemas.microsoft.com/office/drawing/2014/main" val="2677892140"/>
                  </a:ext>
                </a:extLst>
              </a:tr>
              <a:tr h="3556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Questionnaire (integrated with Country Workbooks) - review intermediate results: skill supply results (qualification shares)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314535"/>
                  </a:ext>
                </a:extLst>
              </a:tr>
              <a:tr h="4650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Sessions at Skillsnet Workshops – discuss and feedback on country-specific results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CE and others, adjustments as above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extLst>
                  <a:ext uri="{0D108BD9-81ED-4DB2-BD59-A6C34878D82A}">
                    <a16:rowId xmlns:a16="http://schemas.microsoft.com/office/drawing/2014/main" val="2043672528"/>
                  </a:ext>
                </a:extLst>
              </a:tr>
              <a:tr h="490007">
                <a:tc rowSpan="3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Scrutiny and validation of the forecast results - scenario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Structured questionnaire - review initial design of scenario and the associated assumptions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CE and others, refinements to scenario design and assumptions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extLst>
                  <a:ext uri="{0D108BD9-81ED-4DB2-BD59-A6C34878D82A}">
                    <a16:rowId xmlns:a16="http://schemas.microsoft.com/office/drawing/2014/main" val="341551277"/>
                  </a:ext>
                </a:extLst>
              </a:tr>
              <a:tr h="4900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Structured questionnaire - review and sense-check emerging findings and narrative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CE and others, investigation/clarification of results, refine scenario and narrative</a:t>
                      </a: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extLst>
                  <a:ext uri="{0D108BD9-81ED-4DB2-BD59-A6C34878D82A}">
                    <a16:rowId xmlns:a16="http://schemas.microsoft.com/office/drawing/2014/main" val="2103777223"/>
                  </a:ext>
                </a:extLst>
              </a:tr>
              <a:tr h="4900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Sessions at Skillsnet Workshops – discuss and feedback on scenario assumptions and country-specific results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43607"/>
                  </a:ext>
                </a:extLst>
              </a:tr>
              <a:tr h="144511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Peer review and validation of the methods and sources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Sessions at Skillsnet Workshops – discuss and feedback on existing methods and sources, and proposed methodological developments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6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</a:rPr>
                        <a:t>CE and others, collate and consider ICE comments. Make prioritised recommendations (for discussion with Cedefop) for improvements and developments to the methods and sources.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813" marR="42813" marT="0" marB="0" anchor="ctr"/>
                </a:tc>
                <a:extLst>
                  <a:ext uri="{0D108BD9-81ED-4DB2-BD59-A6C34878D82A}">
                    <a16:rowId xmlns:a16="http://schemas.microsoft.com/office/drawing/2014/main" val="1331573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312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Improvements and developments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Model developments</a:t>
            </a:r>
          </a:p>
          <a:p>
            <a:pPr lvl="1"/>
            <a:r>
              <a:rPr lang="en-GB" dirty="0"/>
              <a:t>detailed analyses of occupations and qualifications</a:t>
            </a:r>
          </a:p>
          <a:p>
            <a:pPr lvl="1"/>
            <a:r>
              <a:rPr lang="en-GB" dirty="0"/>
              <a:t>linking occupational (replacement) demand to supply indicators</a:t>
            </a:r>
          </a:p>
          <a:p>
            <a:pPr lvl="1"/>
            <a:r>
              <a:rPr lang="en-GB" dirty="0"/>
              <a:t>alternative treatment of skills supply: pseudo-cohort modelling of qualifications transitions</a:t>
            </a:r>
            <a:endParaRPr lang="en-GB" dirty="0"/>
          </a:p>
          <a:p>
            <a:r>
              <a:rPr lang="en-GB" dirty="0"/>
              <a:t>Improvements to process</a:t>
            </a:r>
          </a:p>
          <a:p>
            <a:pPr lvl="1"/>
            <a:r>
              <a:rPr lang="en-GB" dirty="0"/>
              <a:t>data outputs</a:t>
            </a:r>
          </a:p>
          <a:p>
            <a:pPr lvl="1"/>
            <a:r>
              <a:rPr lang="en-GB" dirty="0"/>
              <a:t>dissemination</a:t>
            </a:r>
          </a:p>
        </p:txBody>
      </p:sp>
    </p:spTree>
    <p:extLst>
      <p:ext uri="{BB962C8B-B14F-4D97-AF65-F5344CB8AC3E}">
        <p14:creationId xmlns:p14="http://schemas.microsoft.com/office/powerpoint/2010/main" val="1148864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 bwMode="auto">
          <a:xfrm>
            <a:off x="5076056" y="5696625"/>
            <a:ext cx="3925354" cy="111570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Modelling framework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383049" y="1537353"/>
            <a:ext cx="8233416" cy="5056519"/>
            <a:chOff x="528955" y="1738948"/>
            <a:chExt cx="9262745" cy="5533707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3181350" y="1743710"/>
              <a:ext cx="4502150" cy="3423920"/>
              <a:chOff x="5180" y="2208"/>
              <a:chExt cx="7090" cy="5392"/>
            </a:xfrm>
          </p:grpSpPr>
          <p:grpSp>
            <p:nvGrpSpPr>
              <p:cNvPr id="5" name="Group 4"/>
              <p:cNvGrpSpPr>
                <a:grpSpLocks/>
              </p:cNvGrpSpPr>
              <p:nvPr/>
            </p:nvGrpSpPr>
            <p:grpSpPr bwMode="auto">
              <a:xfrm>
                <a:off x="5180" y="2208"/>
                <a:ext cx="7090" cy="5392"/>
                <a:chOff x="5180" y="2208"/>
                <a:chExt cx="7090" cy="5392"/>
              </a:xfrm>
            </p:grpSpPr>
            <p:sp>
              <p:nvSpPr>
                <p:cNvPr id="8" name="Text Box 1650"/>
                <p:cNvSpPr txBox="1">
                  <a:spLocks noChangeArrowheads="1"/>
                </p:cNvSpPr>
                <p:nvPr/>
              </p:nvSpPr>
              <p:spPr bwMode="auto">
                <a:xfrm>
                  <a:off x="5180" y="2208"/>
                  <a:ext cx="7090" cy="5392"/>
                </a:xfrm>
                <a:prstGeom prst="rect">
                  <a:avLst/>
                </a:prstGeom>
                <a:solidFill>
                  <a:srgbClr val="92CDD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en-GB" sz="1000" b="1" dirty="0">
                      <a:effectLst/>
                      <a:latin typeface="Arial"/>
                      <a:ea typeface="Times New Roman"/>
                      <a:cs typeface="Times New Roman"/>
                    </a:rPr>
                    <a:t>Module 1: </a:t>
                  </a:r>
                  <a:r>
                    <a:rPr lang="en-GB" sz="1000" dirty="0">
                      <a:effectLst/>
                      <a:latin typeface="Arial"/>
                      <a:ea typeface="Times New Roman"/>
                      <a:cs typeface="Times New Roman"/>
                    </a:rPr>
                    <a:t>Multi-sectoral macroeconomic model (E3ME)</a:t>
                  </a:r>
                  <a:endParaRPr lang="en-GB" sz="1200" dirty="0">
                    <a:effectLst/>
                    <a:latin typeface="Arial"/>
                    <a:ea typeface="Times New Roman"/>
                    <a:cs typeface="Times New Roman"/>
                  </a:endParaRPr>
                </a:p>
              </p:txBody>
            </p:sp>
            <p:cxnSp>
              <p:nvCxnSpPr>
                <p:cNvPr id="9" name="AutoShape 1651"/>
                <p:cNvCxnSpPr>
                  <a:cxnSpLocks noChangeShapeType="1"/>
                </p:cNvCxnSpPr>
                <p:nvPr/>
              </p:nvCxnSpPr>
              <p:spPr bwMode="auto">
                <a:xfrm flipH="1">
                  <a:off x="9846" y="4295"/>
                  <a:ext cx="954" cy="242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0" name="AutoShape 1652"/>
                <p:cNvCxnSpPr>
                  <a:cxnSpLocks noChangeShapeType="1"/>
                </p:cNvCxnSpPr>
                <p:nvPr/>
              </p:nvCxnSpPr>
              <p:spPr bwMode="auto">
                <a:xfrm>
                  <a:off x="6060" y="4754"/>
                  <a:ext cx="0" cy="94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" name="AutoShape 1653"/>
                <p:cNvCxnSpPr>
                  <a:cxnSpLocks noChangeShapeType="1"/>
                  <a:endCxn id="13" idx="1"/>
                </p:cNvCxnSpPr>
                <p:nvPr/>
              </p:nvCxnSpPr>
              <p:spPr bwMode="auto">
                <a:xfrm>
                  <a:off x="9759" y="2906"/>
                  <a:ext cx="811" cy="90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" name="AutoShape 1654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300" y="5545"/>
                  <a:ext cx="280" cy="26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3" name="Text Box 1655"/>
                <p:cNvSpPr txBox="1">
                  <a:spLocks noChangeArrowheads="1"/>
                </p:cNvSpPr>
                <p:nvPr/>
              </p:nvSpPr>
              <p:spPr bwMode="auto">
                <a:xfrm>
                  <a:off x="10570" y="3367"/>
                  <a:ext cx="1530" cy="87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en-GB" sz="900" dirty="0">
                      <a:effectLst/>
                      <a:latin typeface="Arial"/>
                      <a:ea typeface="Times New Roman"/>
                      <a:cs typeface="Times New Roman"/>
                    </a:rPr>
                    <a:t>Employment (labour demand)</a:t>
                  </a:r>
                  <a:endParaRPr lang="en-GB" sz="1200" dirty="0">
                    <a:effectLst/>
                    <a:latin typeface="Arial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14" name="Text Box 1656"/>
                <p:cNvSpPr txBox="1">
                  <a:spLocks noChangeArrowheads="1"/>
                </p:cNvSpPr>
                <p:nvPr/>
              </p:nvSpPr>
              <p:spPr bwMode="auto">
                <a:xfrm>
                  <a:off x="6690" y="4821"/>
                  <a:ext cx="1957" cy="72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en-GB" sz="900" dirty="0">
                      <a:effectLst/>
                      <a:latin typeface="Arial"/>
                      <a:ea typeface="Times New Roman"/>
                      <a:cs typeface="Times New Roman"/>
                    </a:rPr>
                    <a:t>Labour market participation rates</a:t>
                  </a:r>
                  <a:endParaRPr lang="en-GB" sz="1200" dirty="0">
                    <a:effectLst/>
                    <a:latin typeface="Arial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15" name="Text Box 1657"/>
                <p:cNvSpPr txBox="1">
                  <a:spLocks noChangeArrowheads="1"/>
                </p:cNvSpPr>
                <p:nvPr/>
              </p:nvSpPr>
              <p:spPr bwMode="auto">
                <a:xfrm>
                  <a:off x="7300" y="5811"/>
                  <a:ext cx="1140" cy="55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en-GB" sz="900" dirty="0">
                      <a:effectLst/>
                      <a:latin typeface="Arial"/>
                      <a:ea typeface="Times New Roman"/>
                      <a:cs typeface="Times New Roman"/>
                    </a:rPr>
                    <a:t>Benefit rates</a:t>
                  </a:r>
                  <a:endParaRPr lang="en-GB" sz="1200" dirty="0">
                    <a:effectLst/>
                    <a:latin typeface="Arial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16" name="Text Box 1658"/>
                <p:cNvSpPr txBox="1">
                  <a:spLocks noChangeArrowheads="1"/>
                </p:cNvSpPr>
                <p:nvPr/>
              </p:nvSpPr>
              <p:spPr bwMode="auto">
                <a:xfrm>
                  <a:off x="7829" y="2684"/>
                  <a:ext cx="1930" cy="47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en-GB" sz="900" dirty="0">
                      <a:effectLst/>
                      <a:latin typeface="Arial"/>
                      <a:ea typeface="Times New Roman"/>
                      <a:cs typeface="Times New Roman"/>
                    </a:rPr>
                    <a:t>Economic activity</a:t>
                  </a:r>
                  <a:endParaRPr lang="en-GB" sz="1200" dirty="0">
                    <a:effectLst/>
                    <a:latin typeface="Arial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17" name="Text Box 1659"/>
                <p:cNvSpPr txBox="1">
                  <a:spLocks noChangeArrowheads="1"/>
                </p:cNvSpPr>
                <p:nvPr/>
              </p:nvSpPr>
              <p:spPr bwMode="auto">
                <a:xfrm>
                  <a:off x="5420" y="5702"/>
                  <a:ext cx="1427" cy="113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en-GB" sz="900" dirty="0">
                      <a:effectLst/>
                      <a:latin typeface="Arial"/>
                      <a:ea typeface="Times New Roman"/>
                      <a:cs typeface="Times New Roman"/>
                    </a:rPr>
                    <a:t>Active labour force by age and gender</a:t>
                  </a:r>
                  <a:endParaRPr lang="en-GB" sz="1200" dirty="0">
                    <a:effectLst/>
                    <a:latin typeface="Arial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18" name="Text Box 1660"/>
                <p:cNvSpPr txBox="1">
                  <a:spLocks noChangeArrowheads="1"/>
                </p:cNvSpPr>
                <p:nvPr/>
              </p:nvSpPr>
              <p:spPr bwMode="auto">
                <a:xfrm>
                  <a:off x="5292" y="3320"/>
                  <a:ext cx="1726" cy="143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en-GB" sz="900" dirty="0">
                      <a:effectLst/>
                      <a:latin typeface="Arial"/>
                      <a:ea typeface="Times New Roman"/>
                      <a:cs typeface="Times New Roman"/>
                    </a:rPr>
                    <a:t>Working age population by age and gender (exogenous)</a:t>
                  </a:r>
                  <a:endParaRPr lang="en-GB" sz="1200" dirty="0">
                    <a:effectLst/>
                    <a:latin typeface="Arial"/>
                    <a:ea typeface="Times New Roman"/>
                    <a:cs typeface="Times New Roman"/>
                  </a:endParaRPr>
                </a:p>
              </p:txBody>
            </p:sp>
            <p:sp>
              <p:nvSpPr>
                <p:cNvPr id="19" name="Text Box 1661"/>
                <p:cNvSpPr txBox="1">
                  <a:spLocks noChangeArrowheads="1"/>
                </p:cNvSpPr>
                <p:nvPr/>
              </p:nvSpPr>
              <p:spPr bwMode="auto">
                <a:xfrm>
                  <a:off x="8174" y="6716"/>
                  <a:ext cx="1873" cy="35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en-GB" sz="900" dirty="0">
                      <a:effectLst/>
                      <a:latin typeface="Arial"/>
                      <a:ea typeface="Times New Roman"/>
                      <a:cs typeface="Times New Roman"/>
                    </a:rPr>
                    <a:t>Unemployment</a:t>
                  </a:r>
                  <a:endParaRPr lang="en-GB" sz="1200" dirty="0">
                    <a:effectLst/>
                    <a:latin typeface="Arial"/>
                    <a:ea typeface="Times New Roman"/>
                    <a:cs typeface="Times New Roman"/>
                  </a:endParaRPr>
                </a:p>
              </p:txBody>
            </p:sp>
            <p:cxnSp>
              <p:nvCxnSpPr>
                <p:cNvPr id="20" name="AutoShape 1662"/>
                <p:cNvCxnSpPr>
                  <a:cxnSpLocks noChangeShapeType="1"/>
                </p:cNvCxnSpPr>
                <p:nvPr/>
              </p:nvCxnSpPr>
              <p:spPr bwMode="auto">
                <a:xfrm>
                  <a:off x="8980" y="4295"/>
                  <a:ext cx="1" cy="2421"/>
                </a:xfrm>
                <a:prstGeom prst="straightConnector1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1" name="Text Box 1663"/>
                <p:cNvSpPr txBox="1">
                  <a:spLocks noChangeArrowheads="1"/>
                </p:cNvSpPr>
                <p:nvPr/>
              </p:nvSpPr>
              <p:spPr bwMode="auto">
                <a:xfrm>
                  <a:off x="8174" y="3671"/>
                  <a:ext cx="1351" cy="62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algn="just">
                    <a:spcAft>
                      <a:spcPts val="0"/>
                    </a:spcAft>
                  </a:pPr>
                  <a:r>
                    <a:rPr lang="en-GB" sz="900" dirty="0">
                      <a:effectLst/>
                      <a:latin typeface="Arial"/>
                      <a:ea typeface="Times New Roman"/>
                      <a:cs typeface="Times New Roman"/>
                    </a:rPr>
                    <a:t>Wage rates</a:t>
                  </a:r>
                  <a:endParaRPr lang="en-GB" sz="1200" dirty="0">
                    <a:effectLst/>
                    <a:latin typeface="Arial"/>
                    <a:ea typeface="Times New Roman"/>
                    <a:cs typeface="Times New Roman"/>
                  </a:endParaRPr>
                </a:p>
              </p:txBody>
            </p:sp>
            <p:cxnSp>
              <p:nvCxnSpPr>
                <p:cNvPr id="22" name="AutoShape 1664"/>
                <p:cNvCxnSpPr>
                  <a:cxnSpLocks noChangeShapeType="1"/>
                </p:cNvCxnSpPr>
                <p:nvPr/>
              </p:nvCxnSpPr>
              <p:spPr bwMode="auto">
                <a:xfrm>
                  <a:off x="7829" y="6368"/>
                  <a:ext cx="818" cy="34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" name="AutoShape 1665"/>
                <p:cNvCxnSpPr>
                  <a:cxnSpLocks noChangeShapeType="1"/>
                </p:cNvCxnSpPr>
                <p:nvPr/>
              </p:nvCxnSpPr>
              <p:spPr bwMode="auto">
                <a:xfrm flipV="1">
                  <a:off x="7829" y="4295"/>
                  <a:ext cx="492" cy="459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" name="AutoShape 1666"/>
                <p:cNvCxnSpPr>
                  <a:cxnSpLocks noChangeShapeType="1"/>
                </p:cNvCxnSpPr>
                <p:nvPr/>
              </p:nvCxnSpPr>
              <p:spPr bwMode="auto">
                <a:xfrm>
                  <a:off x="6847" y="6499"/>
                  <a:ext cx="1327" cy="34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" name="AutoShape 1667"/>
                <p:cNvCxnSpPr>
                  <a:cxnSpLocks noChangeShapeType="1"/>
                </p:cNvCxnSpPr>
                <p:nvPr/>
              </p:nvCxnSpPr>
              <p:spPr bwMode="auto">
                <a:xfrm>
                  <a:off x="8980" y="3156"/>
                  <a:ext cx="0" cy="38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" name="AutoShape 1668"/>
                <p:cNvCxnSpPr>
                  <a:cxnSpLocks noChangeShapeType="1"/>
                </p:cNvCxnSpPr>
                <p:nvPr/>
              </p:nvCxnSpPr>
              <p:spPr bwMode="auto">
                <a:xfrm>
                  <a:off x="9525" y="4026"/>
                  <a:ext cx="1045" cy="1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6" name="AutoShape 1669"/>
              <p:cNvCxnSpPr>
                <a:cxnSpLocks noChangeShapeType="1"/>
              </p:cNvCxnSpPr>
              <p:nvPr/>
            </p:nvCxnSpPr>
            <p:spPr bwMode="auto">
              <a:xfrm flipH="1">
                <a:off x="6360" y="5300"/>
                <a:ext cx="330" cy="40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" name="AutoShape 1670"/>
              <p:cNvCxnSpPr>
                <a:cxnSpLocks noChangeShapeType="1"/>
              </p:cNvCxnSpPr>
              <p:nvPr/>
            </p:nvCxnSpPr>
            <p:spPr bwMode="auto">
              <a:xfrm flipV="1">
                <a:off x="6719" y="2906"/>
                <a:ext cx="1110" cy="414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7" name="Text Box 1671"/>
            <p:cNvSpPr txBox="1">
              <a:spLocks noChangeArrowheads="1"/>
            </p:cNvSpPr>
            <p:nvPr/>
          </p:nvSpPr>
          <p:spPr bwMode="auto">
            <a:xfrm>
              <a:off x="8790305" y="5258435"/>
              <a:ext cx="874395" cy="11518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900" dirty="0">
                  <a:effectLst/>
                  <a:latin typeface="Arial"/>
                  <a:ea typeface="Times New Roman"/>
                  <a:cs typeface="Arial"/>
                </a:rPr>
                <a:t>Job openings by Occupation(ISCO 2 digit)</a:t>
              </a:r>
              <a:endParaRPr lang="en-GB" sz="9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cxnSp>
          <p:nvCxnSpPr>
            <p:cNvPr id="28" name="Line 1672"/>
            <p:cNvCxnSpPr>
              <a:cxnSpLocks noChangeShapeType="1"/>
            </p:cNvCxnSpPr>
            <p:nvPr/>
          </p:nvCxnSpPr>
          <p:spPr bwMode="auto">
            <a:xfrm>
              <a:off x="1642745" y="5258435"/>
              <a:ext cx="833755" cy="2825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Line 1673"/>
            <p:cNvCxnSpPr>
              <a:cxnSpLocks noChangeShapeType="1"/>
            </p:cNvCxnSpPr>
            <p:nvPr/>
          </p:nvCxnSpPr>
          <p:spPr bwMode="auto">
            <a:xfrm>
              <a:off x="1155700" y="4332605"/>
              <a:ext cx="0" cy="3079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Line 1674"/>
            <p:cNvCxnSpPr>
              <a:cxnSpLocks noChangeShapeType="1"/>
            </p:cNvCxnSpPr>
            <p:nvPr/>
          </p:nvCxnSpPr>
          <p:spPr bwMode="auto">
            <a:xfrm>
              <a:off x="8229600" y="4956810"/>
              <a:ext cx="0" cy="3009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Text Box 1675"/>
            <p:cNvSpPr txBox="1">
              <a:spLocks noChangeArrowheads="1"/>
            </p:cNvSpPr>
            <p:nvPr/>
          </p:nvSpPr>
          <p:spPr bwMode="auto">
            <a:xfrm>
              <a:off x="7791450" y="5258435"/>
              <a:ext cx="914400" cy="10985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900" dirty="0">
                  <a:effectLst/>
                  <a:latin typeface="Arial"/>
                  <a:ea typeface="Times New Roman"/>
                  <a:cs typeface="Arial"/>
                </a:rPr>
                <a:t>Job openings by</a:t>
              </a:r>
              <a:endParaRPr lang="en-GB" sz="900" dirty="0">
                <a:effectLst/>
                <a:latin typeface="Arial"/>
                <a:ea typeface="Times New Roman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en-GB" sz="900" dirty="0">
                  <a:effectLst/>
                  <a:latin typeface="Arial"/>
                  <a:ea typeface="Times New Roman"/>
                  <a:cs typeface="Arial"/>
                </a:rPr>
                <a:t>Qualification</a:t>
              </a:r>
              <a:endParaRPr lang="en-GB" sz="900" dirty="0">
                <a:effectLst/>
                <a:latin typeface="Arial"/>
                <a:ea typeface="Times New Roman"/>
                <a:cs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en-GB" sz="900" dirty="0">
                  <a:effectLst/>
                  <a:latin typeface="Arial"/>
                  <a:ea typeface="Times New Roman"/>
                  <a:cs typeface="Arial"/>
                </a:rPr>
                <a:t>(ISCED category)</a:t>
              </a:r>
              <a:endParaRPr lang="en-GB" sz="9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32" name="Text Box 1676"/>
            <p:cNvSpPr txBox="1">
              <a:spLocks noChangeArrowheads="1"/>
            </p:cNvSpPr>
            <p:nvPr/>
          </p:nvSpPr>
          <p:spPr bwMode="auto">
            <a:xfrm>
              <a:off x="7929245" y="2044065"/>
              <a:ext cx="1570355" cy="812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900" b="1" dirty="0">
                  <a:effectLst/>
                  <a:latin typeface="Arial"/>
                  <a:ea typeface="Times New Roman"/>
                  <a:cs typeface="Arial"/>
                </a:rPr>
                <a:t>Module 2:</a:t>
              </a:r>
              <a:r>
                <a:rPr lang="en-GB" sz="900" dirty="0">
                  <a:effectLst/>
                  <a:latin typeface="Arial"/>
                  <a:ea typeface="Times New Roman"/>
                  <a:cs typeface="Arial"/>
                </a:rPr>
                <a:t> Employment levels and Expansion Demand by occupation (EDMOD)</a:t>
              </a:r>
              <a:endParaRPr lang="en-GB" sz="9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33" name="Text Box 1677"/>
            <p:cNvSpPr txBox="1">
              <a:spLocks noChangeArrowheads="1"/>
            </p:cNvSpPr>
            <p:nvPr/>
          </p:nvSpPr>
          <p:spPr bwMode="auto">
            <a:xfrm>
              <a:off x="7980680" y="3051175"/>
              <a:ext cx="1430020" cy="10344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000" b="1" dirty="0">
                  <a:effectLst/>
                  <a:latin typeface="Arial"/>
                  <a:ea typeface="Times New Roman"/>
                  <a:cs typeface="Arial"/>
                </a:rPr>
                <a:t>Module 3: </a:t>
              </a:r>
              <a:r>
                <a:rPr lang="en-GB" sz="1000" dirty="0">
                  <a:effectLst/>
                  <a:latin typeface="Arial"/>
                  <a:ea typeface="Times New Roman"/>
                  <a:cs typeface="Arial"/>
                </a:rPr>
                <a:t>Employment levels and Expansion Demand by qualification (QUALMOD)</a:t>
              </a:r>
              <a:endParaRPr lang="en-GB" sz="12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34" name="Text Box 1678"/>
            <p:cNvSpPr txBox="1">
              <a:spLocks noChangeArrowheads="1"/>
            </p:cNvSpPr>
            <p:nvPr/>
          </p:nvSpPr>
          <p:spPr bwMode="auto">
            <a:xfrm>
              <a:off x="7980680" y="4318000"/>
              <a:ext cx="1617345" cy="6394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900" b="1" dirty="0">
                  <a:effectLst/>
                  <a:latin typeface="Arial"/>
                  <a:ea typeface="Times New Roman"/>
                  <a:cs typeface="Arial"/>
                </a:rPr>
                <a:t>Module 4: </a:t>
              </a:r>
              <a:r>
                <a:rPr lang="en-GB" sz="900" dirty="0">
                  <a:effectLst/>
                  <a:latin typeface="Arial"/>
                  <a:ea typeface="Times New Roman"/>
                  <a:cs typeface="Arial"/>
                </a:rPr>
                <a:t>Replacement demand by occupation / qualification (RDMOD</a:t>
              </a:r>
              <a:r>
                <a:rPr lang="en-GB" sz="1000" dirty="0">
                  <a:effectLst/>
                  <a:latin typeface="Arial"/>
                  <a:ea typeface="Times New Roman"/>
                  <a:cs typeface="Arial"/>
                </a:rPr>
                <a:t>)</a:t>
              </a:r>
              <a:endParaRPr lang="en-GB" sz="12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cxnSp>
          <p:nvCxnSpPr>
            <p:cNvPr id="35" name="Line 1679"/>
            <p:cNvCxnSpPr>
              <a:cxnSpLocks noChangeShapeType="1"/>
            </p:cNvCxnSpPr>
            <p:nvPr/>
          </p:nvCxnSpPr>
          <p:spPr bwMode="auto">
            <a:xfrm>
              <a:off x="2413000" y="3103245"/>
              <a:ext cx="558800" cy="24866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Line 1680"/>
            <p:cNvCxnSpPr>
              <a:cxnSpLocks noChangeShapeType="1"/>
            </p:cNvCxnSpPr>
            <p:nvPr/>
          </p:nvCxnSpPr>
          <p:spPr bwMode="auto">
            <a:xfrm>
              <a:off x="8229600" y="4085590"/>
              <a:ext cx="0" cy="2305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Text Box 1681"/>
            <p:cNvSpPr txBox="1">
              <a:spLocks noChangeArrowheads="1"/>
            </p:cNvSpPr>
            <p:nvPr/>
          </p:nvSpPr>
          <p:spPr bwMode="auto">
            <a:xfrm>
              <a:off x="1003299" y="3402965"/>
              <a:ext cx="1409701" cy="9823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900" b="1" dirty="0">
                  <a:effectLst/>
                  <a:latin typeface="Arial"/>
                  <a:ea typeface="Times New Roman"/>
                  <a:cs typeface="Arial"/>
                </a:rPr>
                <a:t>Module 6: </a:t>
              </a:r>
              <a:r>
                <a:rPr lang="en-GB" sz="900" dirty="0">
                  <a:effectLst/>
                  <a:latin typeface="Arial"/>
                  <a:ea typeface="Times New Roman"/>
                  <a:cs typeface="Arial"/>
                </a:rPr>
                <a:t>Stocks &amp; Flow numbers by ISCED category (STOCKFLOWMOD)</a:t>
              </a:r>
              <a:endParaRPr lang="en-GB" sz="9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38" name="Text Box 1682"/>
            <p:cNvSpPr txBox="1">
              <a:spLocks noChangeArrowheads="1"/>
            </p:cNvSpPr>
            <p:nvPr/>
          </p:nvSpPr>
          <p:spPr bwMode="auto">
            <a:xfrm>
              <a:off x="773430" y="4640580"/>
              <a:ext cx="1461770" cy="6178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000" dirty="0">
                  <a:effectLst/>
                  <a:latin typeface="Arial"/>
                  <a:ea typeface="Times New Roman"/>
                  <a:cs typeface="Arial"/>
                </a:rPr>
                <a:t>Numbers in the population by ISCED category</a:t>
              </a:r>
              <a:endParaRPr lang="en-GB" sz="12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39" name="Text Box 1683"/>
            <p:cNvSpPr txBox="1">
              <a:spLocks noChangeArrowheads="1"/>
            </p:cNvSpPr>
            <p:nvPr/>
          </p:nvSpPr>
          <p:spPr bwMode="auto">
            <a:xfrm>
              <a:off x="929005" y="2044065"/>
              <a:ext cx="1483995" cy="11706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000" b="1" dirty="0">
                  <a:effectLst/>
                  <a:latin typeface="Arial"/>
                  <a:ea typeface="Times New Roman"/>
                  <a:cs typeface="Arial"/>
                </a:rPr>
                <a:t>Module 5: </a:t>
              </a:r>
              <a:r>
                <a:rPr lang="en-GB" sz="1000" dirty="0">
                  <a:effectLst/>
                  <a:latin typeface="Arial"/>
                  <a:ea typeface="Times New Roman"/>
                  <a:cs typeface="Arial"/>
                </a:rPr>
                <a:t>Stocks</a:t>
              </a:r>
              <a:r>
                <a:rPr lang="en-GB" sz="1000" b="1" dirty="0">
                  <a:effectLst/>
                  <a:latin typeface="Arial"/>
                  <a:ea typeface="Times New Roman"/>
                  <a:cs typeface="Arial"/>
                </a:rPr>
                <a:t> </a:t>
              </a:r>
              <a:r>
                <a:rPr lang="en-GB" sz="1000" dirty="0">
                  <a:effectLst/>
                  <a:latin typeface="Arial"/>
                  <a:ea typeface="Times New Roman"/>
                  <a:cs typeface="Arial"/>
                </a:rPr>
                <a:t>of people by qualifications, 3 ISCED levels &amp; by economic status (STOCKMOD)</a:t>
              </a:r>
              <a:endParaRPr lang="en-GB" sz="12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40" name="Text Box 1684"/>
            <p:cNvSpPr txBox="1">
              <a:spLocks noChangeArrowheads="1"/>
            </p:cNvSpPr>
            <p:nvPr/>
          </p:nvSpPr>
          <p:spPr bwMode="auto">
            <a:xfrm>
              <a:off x="4660900" y="5502910"/>
              <a:ext cx="1943100" cy="7016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000" b="1" dirty="0">
                  <a:effectLst/>
                  <a:latin typeface="Arial"/>
                  <a:ea typeface="Times New Roman"/>
                  <a:cs typeface="Arial"/>
                </a:rPr>
                <a:t>Module 7: </a:t>
              </a:r>
              <a:r>
                <a:rPr lang="en-GB" sz="1000" dirty="0">
                  <a:effectLst/>
                  <a:latin typeface="Arial"/>
                  <a:ea typeface="Times New Roman"/>
                  <a:cs typeface="Arial"/>
                </a:rPr>
                <a:t>Imbalances (Supply-Demand), 3 ISCED levels (BALMOD)</a:t>
              </a:r>
              <a:endParaRPr lang="en-GB" sz="12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cxnSp>
          <p:nvCxnSpPr>
            <p:cNvPr id="41" name="AutoShape 1685"/>
            <p:cNvCxnSpPr>
              <a:cxnSpLocks noChangeShapeType="1"/>
            </p:cNvCxnSpPr>
            <p:nvPr/>
          </p:nvCxnSpPr>
          <p:spPr bwMode="auto">
            <a:xfrm>
              <a:off x="3390900" y="5549900"/>
              <a:ext cx="1270000" cy="4794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AutoShape 1686"/>
            <p:cNvCxnSpPr>
              <a:cxnSpLocks noChangeShapeType="1"/>
            </p:cNvCxnSpPr>
            <p:nvPr/>
          </p:nvCxnSpPr>
          <p:spPr bwMode="auto">
            <a:xfrm flipH="1">
              <a:off x="6604000" y="5258435"/>
              <a:ext cx="1187450" cy="6667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Text Box 1687"/>
            <p:cNvSpPr txBox="1">
              <a:spLocks noChangeArrowheads="1"/>
            </p:cNvSpPr>
            <p:nvPr/>
          </p:nvSpPr>
          <p:spPr bwMode="auto">
            <a:xfrm>
              <a:off x="2133600" y="5555615"/>
              <a:ext cx="1257300" cy="6489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000" dirty="0">
                  <a:effectLst/>
                  <a:latin typeface="Arial"/>
                  <a:ea typeface="Times New Roman"/>
                  <a:cs typeface="Arial"/>
                </a:rPr>
                <a:t>Numbers in the labour force by ISCED category</a:t>
              </a:r>
              <a:endParaRPr lang="en-GB" sz="12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cxnSp>
          <p:nvCxnSpPr>
            <p:cNvPr id="44" name="Line 1688"/>
            <p:cNvCxnSpPr>
              <a:cxnSpLocks noChangeShapeType="1"/>
            </p:cNvCxnSpPr>
            <p:nvPr/>
          </p:nvCxnSpPr>
          <p:spPr bwMode="auto">
            <a:xfrm>
              <a:off x="9296400" y="4956810"/>
              <a:ext cx="0" cy="2336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1689"/>
            <p:cNvCxnSpPr>
              <a:cxnSpLocks noChangeShapeType="1"/>
            </p:cNvCxnSpPr>
            <p:nvPr/>
          </p:nvCxnSpPr>
          <p:spPr bwMode="auto">
            <a:xfrm>
              <a:off x="929005" y="3103245"/>
              <a:ext cx="0" cy="15373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1690"/>
            <p:cNvCxnSpPr>
              <a:cxnSpLocks noChangeShapeType="1"/>
            </p:cNvCxnSpPr>
            <p:nvPr/>
          </p:nvCxnSpPr>
          <p:spPr bwMode="auto">
            <a:xfrm>
              <a:off x="9499600" y="2872105"/>
              <a:ext cx="0" cy="14617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1691"/>
            <p:cNvCxnSpPr>
              <a:cxnSpLocks noChangeShapeType="1"/>
            </p:cNvCxnSpPr>
            <p:nvPr/>
          </p:nvCxnSpPr>
          <p:spPr bwMode="auto">
            <a:xfrm>
              <a:off x="7575550" y="2576830"/>
              <a:ext cx="353695" cy="6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1692"/>
            <p:cNvCxnSpPr>
              <a:cxnSpLocks noChangeShapeType="1"/>
            </p:cNvCxnSpPr>
            <p:nvPr/>
          </p:nvCxnSpPr>
          <p:spPr bwMode="auto">
            <a:xfrm flipH="1">
              <a:off x="2459355" y="2672715"/>
              <a:ext cx="77597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1693"/>
            <p:cNvCxnSpPr>
              <a:cxnSpLocks noChangeShapeType="1"/>
            </p:cNvCxnSpPr>
            <p:nvPr/>
          </p:nvCxnSpPr>
          <p:spPr bwMode="auto">
            <a:xfrm flipH="1" flipV="1">
              <a:off x="2413000" y="3068955"/>
              <a:ext cx="977900" cy="8934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1694"/>
            <p:cNvCxnSpPr>
              <a:cxnSpLocks noChangeShapeType="1"/>
            </p:cNvCxnSpPr>
            <p:nvPr/>
          </p:nvCxnSpPr>
          <p:spPr bwMode="auto">
            <a:xfrm>
              <a:off x="8229600" y="2854325"/>
              <a:ext cx="0" cy="1993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Text Box 1695"/>
            <p:cNvSpPr txBox="1">
              <a:spLocks noChangeArrowheads="1"/>
            </p:cNvSpPr>
            <p:nvPr/>
          </p:nvSpPr>
          <p:spPr bwMode="auto">
            <a:xfrm>
              <a:off x="945927" y="1738948"/>
              <a:ext cx="1612900" cy="3028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GB" sz="1100" b="1" i="1" dirty="0">
                  <a:effectLst/>
                  <a:latin typeface="Arial"/>
                  <a:ea typeface="Times New Roman"/>
                  <a:cs typeface="Times New Roman"/>
                </a:rPr>
                <a:t>Supply of skills</a:t>
              </a:r>
              <a:endParaRPr lang="en-GB" sz="11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sp>
          <p:nvSpPr>
            <p:cNvPr id="52" name="Text Box 1696"/>
            <p:cNvSpPr txBox="1">
              <a:spLocks noChangeArrowheads="1"/>
            </p:cNvSpPr>
            <p:nvPr/>
          </p:nvSpPr>
          <p:spPr bwMode="auto">
            <a:xfrm>
              <a:off x="7993826" y="1760221"/>
              <a:ext cx="1520825" cy="2089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GB" sz="1100" b="1" i="1" dirty="0">
                  <a:effectLst/>
                  <a:latin typeface="Arial"/>
                  <a:ea typeface="Times New Roman"/>
                  <a:cs typeface="Times New Roman"/>
                </a:rPr>
                <a:t>Demand for skills</a:t>
              </a:r>
              <a:endParaRPr lang="en-GB" sz="11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cxnSp>
          <p:nvCxnSpPr>
            <p:cNvPr id="53" name="AutoShape 1697"/>
            <p:cNvCxnSpPr>
              <a:cxnSpLocks noChangeShapeType="1"/>
            </p:cNvCxnSpPr>
            <p:nvPr/>
          </p:nvCxnSpPr>
          <p:spPr bwMode="auto">
            <a:xfrm flipH="1">
              <a:off x="5594350" y="4831080"/>
              <a:ext cx="1270" cy="6718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Line 1905"/>
            <p:cNvCxnSpPr>
              <a:cxnSpLocks noChangeShapeType="1"/>
            </p:cNvCxnSpPr>
            <p:nvPr/>
          </p:nvCxnSpPr>
          <p:spPr bwMode="auto">
            <a:xfrm flipH="1">
              <a:off x="7683500" y="6410325"/>
              <a:ext cx="1524000" cy="4432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AutoShape 1906"/>
            <p:cNvCxnSpPr>
              <a:cxnSpLocks noChangeShapeType="1"/>
            </p:cNvCxnSpPr>
            <p:nvPr/>
          </p:nvCxnSpPr>
          <p:spPr bwMode="auto">
            <a:xfrm flipH="1">
              <a:off x="528955" y="7272655"/>
              <a:ext cx="506539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AutoShape 1907"/>
            <p:cNvCxnSpPr>
              <a:cxnSpLocks noChangeShapeType="1"/>
            </p:cNvCxnSpPr>
            <p:nvPr/>
          </p:nvCxnSpPr>
          <p:spPr bwMode="auto">
            <a:xfrm>
              <a:off x="5594350" y="7272655"/>
              <a:ext cx="419671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AutoShape 1908"/>
            <p:cNvCxnSpPr>
              <a:cxnSpLocks noChangeShapeType="1"/>
            </p:cNvCxnSpPr>
            <p:nvPr/>
          </p:nvCxnSpPr>
          <p:spPr bwMode="auto">
            <a:xfrm flipV="1">
              <a:off x="529590" y="2479675"/>
              <a:ext cx="635" cy="4283710"/>
            </a:xfrm>
            <a:prstGeom prst="straightConnector1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</p:cxnSp>
        <p:cxnSp>
          <p:nvCxnSpPr>
            <p:cNvPr id="58" name="AutoShape 1910"/>
            <p:cNvCxnSpPr>
              <a:cxnSpLocks noChangeShapeType="1"/>
            </p:cNvCxnSpPr>
            <p:nvPr/>
          </p:nvCxnSpPr>
          <p:spPr bwMode="auto">
            <a:xfrm flipV="1">
              <a:off x="9791700" y="2479675"/>
              <a:ext cx="0" cy="4283710"/>
            </a:xfrm>
            <a:prstGeom prst="straightConnector1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</p:cxnSp>
        <p:cxnSp>
          <p:nvCxnSpPr>
            <p:cNvPr id="59" name="AutoShape 1911"/>
            <p:cNvCxnSpPr>
              <a:cxnSpLocks noChangeShapeType="1"/>
            </p:cNvCxnSpPr>
            <p:nvPr/>
          </p:nvCxnSpPr>
          <p:spPr bwMode="auto">
            <a:xfrm>
              <a:off x="529590" y="2479675"/>
              <a:ext cx="353695" cy="6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AutoShape 1912"/>
            <p:cNvCxnSpPr>
              <a:cxnSpLocks noChangeShapeType="1"/>
            </p:cNvCxnSpPr>
            <p:nvPr/>
          </p:nvCxnSpPr>
          <p:spPr bwMode="auto">
            <a:xfrm flipH="1">
              <a:off x="9499600" y="2480310"/>
              <a:ext cx="292100" cy="6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AutoShape 2094"/>
            <p:cNvCxnSpPr>
              <a:cxnSpLocks noChangeShapeType="1"/>
            </p:cNvCxnSpPr>
            <p:nvPr/>
          </p:nvCxnSpPr>
          <p:spPr bwMode="auto">
            <a:xfrm flipH="1" flipV="1">
              <a:off x="529590" y="2480945"/>
              <a:ext cx="635" cy="479171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AutoShape 2095"/>
            <p:cNvCxnSpPr>
              <a:cxnSpLocks noChangeShapeType="1"/>
            </p:cNvCxnSpPr>
            <p:nvPr/>
          </p:nvCxnSpPr>
          <p:spPr bwMode="auto">
            <a:xfrm flipV="1">
              <a:off x="9791065" y="2479675"/>
              <a:ext cx="635" cy="47929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" name="Text Box 2099"/>
            <p:cNvSpPr txBox="1">
              <a:spLocks noChangeArrowheads="1"/>
            </p:cNvSpPr>
            <p:nvPr/>
          </p:nvSpPr>
          <p:spPr bwMode="auto">
            <a:xfrm>
              <a:off x="5940425" y="6523355"/>
              <a:ext cx="1743075" cy="5461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000" b="1" dirty="0">
                  <a:effectLst/>
                  <a:latin typeface="Arial"/>
                  <a:ea typeface="Times New Roman"/>
                  <a:cs typeface="Arial"/>
                </a:rPr>
                <a:t>Module 8: </a:t>
              </a:r>
              <a:r>
                <a:rPr lang="en-GB" sz="1000" dirty="0">
                  <a:effectLst/>
                  <a:latin typeface="Arial"/>
                  <a:ea typeface="Times New Roman"/>
                  <a:cs typeface="Arial"/>
                </a:rPr>
                <a:t>Occupational Skills Profiles (OSPs)</a:t>
              </a:r>
              <a:endParaRPr lang="en-GB" sz="1200" dirty="0">
                <a:effectLst/>
                <a:latin typeface="Arial"/>
                <a:ea typeface="Times New Roman"/>
                <a:cs typeface="Times New Roman"/>
              </a:endParaRPr>
            </a:p>
          </p:txBody>
        </p:sp>
        <p:cxnSp>
          <p:nvCxnSpPr>
            <p:cNvPr id="64" name="AutoShape 1697"/>
            <p:cNvCxnSpPr>
              <a:cxnSpLocks noChangeShapeType="1"/>
            </p:cNvCxnSpPr>
            <p:nvPr/>
          </p:nvCxnSpPr>
          <p:spPr bwMode="auto">
            <a:xfrm flipH="1">
              <a:off x="5601970" y="6210300"/>
              <a:ext cx="1" cy="106235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5" name="Rectangle 6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45720" rIns="520536" bIns="630039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85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2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 plan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442744"/>
              </p:ext>
            </p:extLst>
          </p:nvPr>
        </p:nvGraphicFramePr>
        <p:xfrm>
          <a:off x="251520" y="1268760"/>
          <a:ext cx="8712968" cy="5330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2360">
                  <a:extLst>
                    <a:ext uri="{9D8B030D-6E8A-4147-A177-3AD203B41FA5}">
                      <a16:colId xmlns:a16="http://schemas.microsoft.com/office/drawing/2014/main" val="1479331880"/>
                    </a:ext>
                  </a:extLst>
                </a:gridCol>
                <a:gridCol w="5020248">
                  <a:extLst>
                    <a:ext uri="{9D8B030D-6E8A-4147-A177-3AD203B41FA5}">
                      <a16:colId xmlns:a16="http://schemas.microsoft.com/office/drawing/2014/main" val="251738429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4730313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1295458219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1704993110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1337658682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402698712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1010325683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2061731709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520919444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1179252081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4778527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1209273089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2002917071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1408708347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779117070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129135004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2361671754"/>
                    </a:ext>
                  </a:extLst>
                </a:gridCol>
                <a:gridCol w="153017">
                  <a:extLst>
                    <a:ext uri="{9D8B030D-6E8A-4147-A177-3AD203B41FA5}">
                      <a16:colId xmlns:a16="http://schemas.microsoft.com/office/drawing/2014/main" val="2686558021"/>
                    </a:ext>
                  </a:extLst>
                </a:gridCol>
              </a:tblGrid>
              <a:tr h="394557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Key task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Activity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Responsible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Year 1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Year 2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Year 3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Year 4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438520"/>
                  </a:ext>
                </a:extLst>
              </a:tr>
              <a:tr h="230158">
                <a:tc gridSpan="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Core Projections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25573"/>
                  </a:ext>
                </a:extLst>
              </a:tr>
              <a:tr h="394557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Extension of EU-LFS database and analysis to use field of study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AM &amp; WIIW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701402"/>
                  </a:ext>
                </a:extLst>
              </a:tr>
              <a:tr h="394557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Development and refinement of the methodology for occupational and qualification projections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IER, AM &amp; WIIW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62171"/>
                  </a:ext>
                </a:extLst>
              </a:tr>
              <a:tr h="394557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Extending the analysis to occupations by 3-digit ISCO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IER, AM &amp; WIIW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105751"/>
                  </a:ext>
                </a:extLst>
              </a:tr>
              <a:tr h="394557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Replacement demand: consolidation of methods to incorporate ISCO08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ROA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712451"/>
                  </a:ext>
                </a:extLst>
              </a:tr>
              <a:tr h="394557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Replacement demand: robustness/sensitivity analysis of retirement and outflow rates assumptions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ROA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908314"/>
                  </a:ext>
                </a:extLst>
              </a:tr>
              <a:tr h="394557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Qualification supply: adapt stock-flow models to make use of pseudo-cohort data 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IER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96239"/>
                  </a:ext>
                </a:extLst>
              </a:tr>
              <a:tr h="230158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Imbalances indicators: include fields of study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ERC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651601"/>
                  </a:ext>
                </a:extLst>
              </a:tr>
              <a:tr h="522201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Review existing data sources and create/update relevant databases with most recent data, including indication of measures for adjusting them if necessary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CE, AM &amp; WIIW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34733"/>
                  </a:ext>
                </a:extLst>
              </a:tr>
              <a:tr h="394557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Produce skills demand and supply forecast (baseline scenario) with scope of results as described in Section 2.4.3 of the Tender Specifications.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CE &amp; all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329736"/>
                  </a:ext>
                </a:extLst>
              </a:tr>
              <a:tr h="358820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Examine the consistency of the results with the previous Cedefop forecasts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CE &amp; IER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57041"/>
                  </a:ext>
                </a:extLst>
              </a:tr>
              <a:tr h="372851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Produce two alternative macroeconomic scenarios (optimistic and pessimistic)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CE &amp; IER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209791"/>
                  </a:ext>
                </a:extLst>
              </a:tr>
              <a:tr h="230158">
                <a:tc gridSpan="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Workshops and meetings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681" marR="46681" marT="0" marB="0" anchor="ctr">
                    <a:solidFill>
                      <a:srgbClr val="0085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354036"/>
                  </a:ext>
                </a:extLst>
              </a:tr>
              <a:tr h="230158"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7  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 Skillsnet annual validation workshops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  CE &amp; all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85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85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85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600" dirty="0">
                          <a:effectLst/>
                        </a:rPr>
                        <a:t> </a:t>
                      </a:r>
                      <a:endParaRPr lang="en-GB" sz="7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rgbClr val="0085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en-GB" sz="600" dirty="0">
                          <a:effectLst/>
                        </a:rPr>
                        <a:t> </a:t>
                      </a:r>
                      <a:endParaRPr lang="en-GB" sz="7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759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341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Regular updates to the </a:t>
            </a:r>
            <a:r>
              <a:rPr lang="en-GB" i="1" dirty="0"/>
              <a:t>Core Projections</a:t>
            </a:r>
            <a:r>
              <a:rPr lang="en-GB" dirty="0"/>
              <a:t> required to meet Cedefop’s minimum requirements</a:t>
            </a:r>
          </a:p>
          <a:p>
            <a:pPr lvl="1"/>
            <a:r>
              <a:rPr lang="en-GB" dirty="0"/>
              <a:t>Full update in 2017/18</a:t>
            </a:r>
          </a:p>
          <a:p>
            <a:pPr lvl="1"/>
            <a:r>
              <a:rPr lang="nn-NO" dirty="0"/>
              <a:t>Fast update in 2018/19</a:t>
            </a:r>
          </a:p>
          <a:p>
            <a:pPr lvl="1"/>
            <a:r>
              <a:rPr lang="nn-NO" dirty="0"/>
              <a:t>Full update in 2019/20</a:t>
            </a:r>
          </a:p>
          <a:p>
            <a:r>
              <a:rPr lang="en-GB" dirty="0"/>
              <a:t>To be prioritised are many improvements and developments to the approach, including</a:t>
            </a:r>
          </a:p>
          <a:p>
            <a:pPr lvl="1"/>
            <a:r>
              <a:rPr lang="en-GB" dirty="0"/>
              <a:t>‘incremental’ improvements emerging from lessons learned during the previous framework contracts</a:t>
            </a:r>
          </a:p>
          <a:p>
            <a:pPr lvl="1"/>
            <a:r>
              <a:rPr lang="en-GB" dirty="0"/>
              <a:t>substantial developments, such as, exploring the feasibility of extending the analysis and projections to the 3-digit level of ISCO08</a:t>
            </a:r>
          </a:p>
          <a:p>
            <a:pPr lvl="1"/>
            <a:r>
              <a:rPr lang="en-GB" dirty="0"/>
              <a:t>enhancements to dissemination</a:t>
            </a:r>
          </a:p>
        </p:txBody>
      </p:sp>
    </p:spTree>
    <p:extLst>
      <p:ext uri="{BB962C8B-B14F-4D97-AF65-F5344CB8AC3E}">
        <p14:creationId xmlns:p14="http://schemas.microsoft.com/office/powerpoint/2010/main" val="2257376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information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Cambridge Econometrics</a:t>
            </a:r>
          </a:p>
          <a:p>
            <a:pPr marL="0" indent="0">
              <a:buNone/>
            </a:pPr>
            <a:r>
              <a:rPr lang="en-GB" sz="2400" dirty="0"/>
              <a:t>Eva Alexandri, ea@camecon.com</a:t>
            </a:r>
          </a:p>
          <a:p>
            <a:pPr marL="0" indent="0">
              <a:buNone/>
            </a:pPr>
            <a:r>
              <a:rPr lang="en-GB" sz="2400" dirty="0"/>
              <a:t>Rachel Beaven, rb@camecon.com</a:t>
            </a:r>
          </a:p>
          <a:p>
            <a:pPr marL="0" indent="0">
              <a:buNone/>
            </a:pPr>
            <a:r>
              <a:rPr lang="en-GB" sz="2400" dirty="0"/>
              <a:t>E3ME model </a:t>
            </a:r>
            <a:r>
              <a:rPr lang="en-GB" sz="2400" dirty="0">
                <a:hlinkClick r:id="rId3"/>
              </a:rPr>
              <a:t>www.e3me.com</a:t>
            </a:r>
            <a:endParaRPr lang="en-GB" sz="24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89979730"/>
      </p:ext>
    </p:extLst>
  </p:cSld>
  <p:clrMapOvr>
    <a:masterClrMapping/>
  </p:clrMapOvr>
</p:sld>
</file>

<file path=ppt/theme/theme1.xml><?xml version="1.0" encoding="utf-8"?>
<a:theme xmlns:a="http://schemas.openxmlformats.org/drawingml/2006/main" name="_CE Master">
  <a:themeElements>
    <a:clrScheme name="RL cho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85C0"/>
      </a:accent1>
      <a:accent2>
        <a:srgbClr val="909090"/>
      </a:accent2>
      <a:accent3>
        <a:srgbClr val="FF8700"/>
      </a:accent3>
      <a:accent4>
        <a:srgbClr val="369729"/>
      </a:accent4>
      <a:accent5>
        <a:srgbClr val="B40C7C"/>
      </a:accent5>
      <a:accent6>
        <a:srgbClr val="001CCA"/>
      </a:accent6>
      <a:hlink>
        <a:srgbClr val="CCCCFF"/>
      </a:hlink>
      <a:folHlink>
        <a:srgbClr val="B2B2B2"/>
      </a:folHlink>
    </a:clrScheme>
    <a:fontScheme name="CE template fract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3966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3966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 err="1" smtClean="0">
            <a:latin typeface="+mn-lt"/>
          </a:defRPr>
        </a:defPPr>
      </a:lstStyle>
    </a:txDef>
  </a:objectDefaults>
  <a:extraClrSchemeLst>
    <a:extraClrScheme>
      <a:clrScheme name="CE template frac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 template fracta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CE Master.potx" id="{673D4696-ED66-4DB6-8C18-25AB2A07AF56}" vid="{548E687E-B33D-458D-8E8A-79890E1466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BCAD48F97F01429F2BFF3F2FB09835" ma:contentTypeVersion="0" ma:contentTypeDescription="Create a new document." ma:contentTypeScope="" ma:versionID="c41aac5b519bb9119e654253776ba0d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0284630221e3e315443cc774b2f03f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0B244F2-96A2-48BF-990E-77A1C6D22C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2106D0-C6F6-4BEC-9650-F05F3019BB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C00653B-E3DF-4A73-9ADB-0C2C1CBB3C4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_CE Master</Template>
  <TotalTime>240</TotalTime>
  <Words>1238</Words>
  <Application>Microsoft Office PowerPoint</Application>
  <PresentationFormat>On-screen Show (4:3)</PresentationFormat>
  <Paragraphs>286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(Headings)</vt:lpstr>
      <vt:lpstr>Calibri</vt:lpstr>
      <vt:lpstr>Garamond</vt:lpstr>
      <vt:lpstr>Times New Roman</vt:lpstr>
      <vt:lpstr>_CE Master</vt:lpstr>
      <vt:lpstr>Session 1: Understanding the past and anticipating the future  Overview of the new workplan</vt:lpstr>
      <vt:lpstr>Overview of the new workplan</vt:lpstr>
      <vt:lpstr>The new Framework Contract</vt:lpstr>
      <vt:lpstr>Overview of approach</vt:lpstr>
      <vt:lpstr>Regular updates</vt:lpstr>
      <vt:lpstr>Regular updates</vt:lpstr>
      <vt:lpstr>The role of Individual Country Experts</vt:lpstr>
      <vt:lpstr>Improvements and developments</vt:lpstr>
      <vt:lpstr>Modelling framework</vt:lpstr>
      <vt:lpstr>Work plan</vt:lpstr>
      <vt:lpstr>Summary</vt:lpstr>
      <vt:lpstr>Further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>CE</dc:subject>
  <dc:creator>Rachel Beaven</dc:creator>
  <cp:lastModifiedBy>Rachel Beaven</cp:lastModifiedBy>
  <cp:revision>31</cp:revision>
  <dcterms:created xsi:type="dcterms:W3CDTF">2016-11-15T12:40:58Z</dcterms:created>
  <dcterms:modified xsi:type="dcterms:W3CDTF">2016-11-20T20:31:24Z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0x01010011BCAD48F97F01429F2BFF3F2FB09835</vt:lpwstr>
  </property>
</Properties>
</file>