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457200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457200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457200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457200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457200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457200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457200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457200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ob Wilson" initials="R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ECDD"/>
          </a:solidFill>
        </a:fill>
      </a:tcStyle>
    </a:wholeTbl>
    <a:band2H>
      <a:tcTxStyle/>
      <a:tcStyle>
        <a:tcBdr/>
        <a:fill>
          <a:solidFill>
            <a:srgbClr val="E6F6E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758" y="6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26" name="Shape 2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1pPr>
    <a:lvl2pPr indent="228600" defTabSz="4572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2pPr>
    <a:lvl3pPr indent="457200" defTabSz="4572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3pPr>
    <a:lvl4pPr indent="685800" defTabSz="4572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4pPr>
    <a:lvl5pPr indent="914400" defTabSz="4572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5pPr>
    <a:lvl6pPr indent="1143000" defTabSz="4572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6pPr>
    <a:lvl7pPr indent="1371600" defTabSz="4572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7pPr>
    <a:lvl8pPr indent="1600200" defTabSz="4572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8pPr>
    <a:lvl9pPr indent="1828800" defTabSz="4572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50" name="Shape 5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Not that long ago we met in </a:t>
            </a:r>
            <a:r>
              <a:rPr dirty="0" err="1"/>
              <a:t>Paphos</a:t>
            </a:r>
            <a:r>
              <a:rPr dirty="0"/>
              <a:t> and decided that it was possible to do systematic skills forecasting at a pan-European levels (in fact it was 11 years ago!)</a:t>
            </a:r>
          </a:p>
          <a:p>
            <a:endParaRPr dirty="0"/>
          </a:p>
          <a:p>
            <a:r>
              <a:rPr dirty="0"/>
              <a:t>Following pilot projects the first 4 year </a:t>
            </a:r>
            <a:r>
              <a:rPr dirty="0" err="1"/>
              <a:t>programme</a:t>
            </a:r>
            <a:r>
              <a:rPr dirty="0"/>
              <a:t> got underway and now we are at the end of the second 4 year framework </a:t>
            </a:r>
            <a:r>
              <a:rPr dirty="0" err="1"/>
              <a:t>programme</a:t>
            </a:r>
            <a:r>
              <a:rPr dirty="0"/>
              <a:t> !</a:t>
            </a:r>
          </a:p>
          <a:p>
            <a:r>
              <a:rPr dirty="0"/>
              <a:t>Time to reflect on what has been achieved </a:t>
            </a:r>
          </a:p>
          <a:p>
            <a:r>
              <a:rPr dirty="0"/>
              <a:t> </a:t>
            </a:r>
          </a:p>
          <a:p>
            <a:r>
              <a:rPr dirty="0"/>
              <a:t>Of course there are still many outstanding issues – to be addressed in the new work-plan ( over to Rachel!)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64" name="Shape 6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i="1"/>
            </a:lvl1pPr>
          </a:lstStyle>
          <a:p>
            <a:r>
              <a:rPr dirty="0"/>
              <a:t>(Eveline </a:t>
            </a:r>
            <a:r>
              <a:rPr dirty="0" err="1"/>
              <a:t>Sijbers</a:t>
            </a:r>
            <a:r>
              <a:rPr dirty="0"/>
              <a:t>; Olga </a:t>
            </a:r>
            <a:r>
              <a:rPr dirty="0" err="1"/>
              <a:t>Skriabikova</a:t>
            </a:r>
            <a:r>
              <a:rPr dirty="0"/>
              <a:t>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69" name="Shape 6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Baranova and  Martinaitis (2013): </a:t>
            </a:r>
            <a:r>
              <a:rPr i="1" dirty="0"/>
              <a:t>Assessments of over and under qualification of the labour force;</a:t>
            </a:r>
          </a:p>
          <a:p>
            <a:r>
              <a:rPr dirty="0" err="1"/>
              <a:t>Dumčius</a:t>
            </a:r>
            <a:r>
              <a:rPr dirty="0"/>
              <a:t>, </a:t>
            </a:r>
            <a:r>
              <a:rPr dirty="0" err="1"/>
              <a:t>Stančiauskas</a:t>
            </a:r>
            <a:r>
              <a:rPr dirty="0"/>
              <a:t> and </a:t>
            </a:r>
            <a:r>
              <a:rPr dirty="0" err="1"/>
              <a:t>Šaduikis</a:t>
            </a:r>
            <a:r>
              <a:rPr dirty="0"/>
              <a:t> (2013). </a:t>
            </a:r>
            <a:r>
              <a:rPr i="1" dirty="0"/>
              <a:t>Policy implications of the skills forecasts;</a:t>
            </a:r>
          </a:p>
          <a:p>
            <a:r>
              <a:rPr dirty="0" err="1"/>
              <a:t>Dzhengozovaand</a:t>
            </a:r>
            <a:r>
              <a:rPr dirty="0"/>
              <a:t>, </a:t>
            </a:r>
            <a:r>
              <a:rPr dirty="0" err="1"/>
              <a:t>Humpl</a:t>
            </a:r>
            <a:r>
              <a:rPr dirty="0"/>
              <a:t> </a:t>
            </a:r>
            <a:r>
              <a:rPr i="1" dirty="0"/>
              <a:t>et al</a:t>
            </a:r>
            <a:r>
              <a:rPr dirty="0"/>
              <a:t>. </a:t>
            </a:r>
            <a:r>
              <a:rPr i="1" dirty="0"/>
              <a:t>Combining Qualitative and Quantitative Trend Information;</a:t>
            </a:r>
          </a:p>
          <a:p>
            <a:r>
              <a:rPr dirty="0"/>
              <a:t>Grebe, (2013). </a:t>
            </a:r>
            <a:r>
              <a:rPr i="1" dirty="0"/>
              <a:t>Options for the Sectoral Analysis of CEDEFOP Projection Data;</a:t>
            </a:r>
          </a:p>
          <a:p>
            <a:r>
              <a:rPr dirty="0"/>
              <a:t>Lepič, and  Koucký (2013). </a:t>
            </a:r>
            <a:r>
              <a:rPr i="1" dirty="0"/>
              <a:t>Country specific OSP for the Czech Republic and related documentation for 2013 Country workbooks;</a:t>
            </a:r>
          </a:p>
          <a:p>
            <a:r>
              <a:rPr dirty="0"/>
              <a:t>Kriechel, (2013). </a:t>
            </a:r>
            <a:r>
              <a:rPr i="1" dirty="0"/>
              <a:t>Identifying and </a:t>
            </a:r>
            <a:r>
              <a:rPr i="1" dirty="0" err="1"/>
              <a:t>analysing</a:t>
            </a:r>
            <a:r>
              <a:rPr i="1" dirty="0"/>
              <a:t> imbalances in the Pan-European skills supply and demand forecast ;</a:t>
            </a:r>
          </a:p>
          <a:p>
            <a:r>
              <a:rPr dirty="0" err="1"/>
              <a:t>Leney</a:t>
            </a:r>
            <a:r>
              <a:rPr dirty="0"/>
              <a:t>, and Colombo, (2013). </a:t>
            </a:r>
            <a:r>
              <a:rPr i="1" dirty="0"/>
              <a:t>Qualitative Scenarios 2025: Economic recovery from the recession of the late 2000s, from jobless growth to jobless recovery?;</a:t>
            </a:r>
          </a:p>
          <a:p>
            <a:r>
              <a:rPr dirty="0"/>
              <a:t>Meagher, G. A, R.A. Wilson and E. Yerushalmi. </a:t>
            </a:r>
            <a:r>
              <a:rPr i="1" dirty="0"/>
              <a:t>Emerging Structural Pressures in European labour markets;</a:t>
            </a:r>
          </a:p>
          <a:p>
            <a:r>
              <a:rPr dirty="0"/>
              <a:t>Stehrer, R, T. Ward, and R. Wilson. (2013). </a:t>
            </a:r>
            <a:r>
              <a:rPr i="1" dirty="0"/>
              <a:t>Changes in the classification of occupations: the implications for skills projections;</a:t>
            </a:r>
            <a:r>
              <a:rPr dirty="0"/>
              <a:t> </a:t>
            </a:r>
          </a:p>
          <a:p>
            <a:r>
              <a:rPr dirty="0" err="1"/>
              <a:t>Tancioni</a:t>
            </a:r>
            <a:r>
              <a:rPr dirty="0"/>
              <a:t> and  </a:t>
            </a:r>
            <a:r>
              <a:rPr dirty="0" err="1"/>
              <a:t>Beqiraj</a:t>
            </a:r>
            <a:r>
              <a:rPr dirty="0"/>
              <a:t>,  (2013). </a:t>
            </a:r>
            <a:r>
              <a:rPr i="1" dirty="0"/>
              <a:t>The FGB-LM model;</a:t>
            </a:r>
          </a:p>
          <a:p>
            <a:r>
              <a:rPr dirty="0"/>
              <a:t>Wilson, (2013). </a:t>
            </a:r>
            <a:r>
              <a:rPr i="1" dirty="0"/>
              <a:t>Country Overview, Year 1: UK;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74" name="Shape 7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Massimiliano </a:t>
            </a:r>
            <a:r>
              <a:rPr dirty="0" err="1"/>
              <a:t>Tancioni</a:t>
            </a:r>
            <a:r>
              <a:rPr dirty="0"/>
              <a:t> &amp; Elton </a:t>
            </a:r>
            <a:r>
              <a:rPr dirty="0" err="1"/>
              <a:t>Beqiraj</a:t>
            </a:r>
            <a:r>
              <a:rPr dirty="0"/>
              <a:t>, (FGB)</a:t>
            </a:r>
          </a:p>
          <a:p>
            <a:r>
              <a:rPr dirty="0" err="1"/>
              <a:t>Rimantas</a:t>
            </a:r>
            <a:r>
              <a:rPr dirty="0"/>
              <a:t> </a:t>
            </a:r>
            <a:r>
              <a:rPr dirty="0" err="1"/>
              <a:t>Dumčius</a:t>
            </a:r>
            <a:r>
              <a:rPr dirty="0"/>
              <a:t>, </a:t>
            </a:r>
            <a:r>
              <a:rPr dirty="0" err="1"/>
              <a:t>Vilius</a:t>
            </a:r>
            <a:r>
              <a:rPr dirty="0"/>
              <a:t> </a:t>
            </a:r>
            <a:r>
              <a:rPr dirty="0" err="1"/>
              <a:t>Stančiauskas</a:t>
            </a:r>
            <a:r>
              <a:rPr dirty="0"/>
              <a:t>, </a:t>
            </a:r>
            <a:r>
              <a:rPr dirty="0" err="1"/>
              <a:t>Karolis</a:t>
            </a:r>
            <a:r>
              <a:rPr dirty="0"/>
              <a:t> 	</a:t>
            </a:r>
            <a:r>
              <a:rPr dirty="0" err="1"/>
              <a:t>Šaduikis</a:t>
            </a:r>
            <a:r>
              <a:rPr dirty="0"/>
              <a:t> and </a:t>
            </a:r>
            <a:r>
              <a:rPr dirty="0" err="1"/>
              <a:t>Vaida</a:t>
            </a:r>
            <a:r>
              <a:rPr dirty="0"/>
              <a:t> </a:t>
            </a:r>
            <a:r>
              <a:rPr dirty="0" err="1"/>
              <a:t>Gineikytė</a:t>
            </a:r>
            <a:r>
              <a:rPr dirty="0"/>
              <a:t>, 	(PPMI)</a:t>
            </a:r>
          </a:p>
          <a:p>
            <a:endParaRPr dirty="0"/>
          </a:p>
          <a:p>
            <a:r>
              <a:rPr dirty="0"/>
              <a:t>Mariya </a:t>
            </a:r>
            <a:r>
              <a:rPr dirty="0" err="1"/>
              <a:t>Dzhengozova</a:t>
            </a:r>
            <a:r>
              <a:rPr dirty="0"/>
              <a:t>, Stefan </a:t>
            </a:r>
            <a:r>
              <a:rPr dirty="0" err="1"/>
              <a:t>Humpl</a:t>
            </a:r>
            <a:r>
              <a:rPr dirty="0"/>
              <a:t> </a:t>
            </a:r>
            <a:r>
              <a:rPr i="1" dirty="0"/>
              <a:t>et al</a:t>
            </a:r>
            <a:r>
              <a:rPr dirty="0"/>
              <a:t> (3s)</a:t>
            </a:r>
          </a:p>
          <a:p>
            <a:endParaRPr dirty="0"/>
          </a:p>
          <a:p>
            <a:r>
              <a:rPr dirty="0"/>
              <a:t>- </a:t>
            </a:r>
            <a:r>
              <a:rPr dirty="0" err="1"/>
              <a:t>Jelizaveta</a:t>
            </a:r>
            <a:r>
              <a:rPr dirty="0"/>
              <a:t> Baranova, Zilvinas Martinaitis, (VA)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>
            <a:spLocks noGrp="1"/>
          </p:cNvSpPr>
          <p:nvPr>
            <p:ph type="sldNum" sz="quarter" idx="2"/>
          </p:nvPr>
        </p:nvSpPr>
        <p:spPr>
          <a:xfrm>
            <a:off x="6556375" y="6246812"/>
            <a:ext cx="727856" cy="710320"/>
          </a:xfrm>
          <a:prstGeom prst="rect">
            <a:avLst/>
          </a:prstGeom>
        </p:spPr>
        <p:txBody>
          <a:bodyPr lIns="46799" tIns="46799" rIns="46799" bIns="46799"/>
          <a:lstStyle>
            <a:lvl1pPr algn="l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4400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000625" y="5572125"/>
            <a:ext cx="3810000" cy="10795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457200" y="92074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 anchor="ctr"/>
          <a:lstStyle/>
          <a:p>
            <a:r>
              <a:t>Title Text</a:t>
            </a: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xfrm>
            <a:off x="8494712" y="6246812"/>
            <a:ext cx="190501" cy="19564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 algn="r" defTabSz="914400">
              <a:tabLst>
                <a:tab pos="723900" algn="l"/>
                <a:tab pos="1447800" algn="l"/>
              </a:tabLst>
              <a:defRPr sz="1400"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med"/>
  <p:txStyles>
    <p:titleStyle>
      <a:lvl1pPr marL="0" marR="0" indent="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45720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91440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137160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182880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342900" marR="0" indent="-342900" algn="l" defTabSz="457200" rtl="0" latinLnBrk="0">
        <a:lnSpc>
          <a:spcPct val="93000"/>
        </a:lnSpc>
        <a:spcBef>
          <a:spcPts val="8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342900" marR="0" indent="114300" algn="l" defTabSz="457200" rtl="0" latinLnBrk="0">
        <a:lnSpc>
          <a:spcPct val="93000"/>
        </a:lnSpc>
        <a:spcBef>
          <a:spcPts val="8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342900" marR="0" indent="571500" algn="l" defTabSz="457200" rtl="0" latinLnBrk="0">
        <a:lnSpc>
          <a:spcPct val="93000"/>
        </a:lnSpc>
        <a:spcBef>
          <a:spcPts val="8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342900" marR="0" indent="1028700" algn="l" defTabSz="457200" rtl="0" latinLnBrk="0">
        <a:lnSpc>
          <a:spcPct val="93000"/>
        </a:lnSpc>
        <a:spcBef>
          <a:spcPts val="8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342900" marR="0" indent="1485900" algn="l" defTabSz="457200" rtl="0" latinLnBrk="0">
        <a:lnSpc>
          <a:spcPct val="93000"/>
        </a:lnSpc>
        <a:spcBef>
          <a:spcPts val="8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342900" marR="0" indent="1943100" algn="l" defTabSz="457200" rtl="0" latinLnBrk="0">
        <a:lnSpc>
          <a:spcPct val="93000"/>
        </a:lnSpc>
        <a:spcBef>
          <a:spcPts val="8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42900" marR="0" indent="2400300" algn="l" defTabSz="457200" rtl="0" latinLnBrk="0">
        <a:lnSpc>
          <a:spcPct val="93000"/>
        </a:lnSpc>
        <a:spcBef>
          <a:spcPts val="8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42900" marR="0" indent="2857500" algn="l" defTabSz="457200" rtl="0" latinLnBrk="0">
        <a:lnSpc>
          <a:spcPct val="93000"/>
        </a:lnSpc>
        <a:spcBef>
          <a:spcPts val="8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342900" marR="0" indent="3314700" algn="l" defTabSz="457200" rtl="0" latinLnBrk="0">
        <a:lnSpc>
          <a:spcPct val="93000"/>
        </a:lnSpc>
        <a:spcBef>
          <a:spcPts val="8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723900" algn="l"/>
          <a:tab pos="1447800" algn="l"/>
        </a:tabLst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1pPr>
      <a:lvl2pPr marL="0" marR="0" indent="457200" algn="r" defTabSz="9144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723900" algn="l"/>
          <a:tab pos="1447800" algn="l"/>
        </a:tabLst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2pPr>
      <a:lvl3pPr marL="0" marR="0" indent="914400" algn="r" defTabSz="9144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723900" algn="l"/>
          <a:tab pos="1447800" algn="l"/>
        </a:tabLst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3pPr>
      <a:lvl4pPr marL="0" marR="0" indent="1371600" algn="r" defTabSz="9144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723900" algn="l"/>
          <a:tab pos="1447800" algn="l"/>
        </a:tabLst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4pPr>
      <a:lvl5pPr marL="0" marR="0" indent="1828800" algn="r" defTabSz="9144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723900" algn="l"/>
          <a:tab pos="1447800" algn="l"/>
        </a:tabLst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5pPr>
      <a:lvl6pPr marL="0" marR="0" indent="0" algn="r" defTabSz="9144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723900" algn="l"/>
          <a:tab pos="1447800" algn="l"/>
        </a:tabLst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6pPr>
      <a:lvl7pPr marL="0" marR="0" indent="0" algn="r" defTabSz="9144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723900" algn="l"/>
          <a:tab pos="1447800" algn="l"/>
        </a:tabLst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7pPr>
      <a:lvl8pPr marL="0" marR="0" indent="0" algn="r" defTabSz="9144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723900" algn="l"/>
          <a:tab pos="1447800" algn="l"/>
        </a:tabLst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8pPr>
      <a:lvl9pPr marL="0" marR="0" indent="0" algn="r" defTabSz="9144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723900" algn="l"/>
          <a:tab pos="1447800" algn="l"/>
        </a:tabLst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arwick.ac.uk/ie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30"/>
          <p:cNvGrpSpPr/>
          <p:nvPr/>
        </p:nvGrpSpPr>
        <p:grpSpPr>
          <a:xfrm>
            <a:off x="395287" y="1377950"/>
            <a:ext cx="8351838" cy="1382713"/>
            <a:chOff x="0" y="0"/>
            <a:chExt cx="8351837" cy="1382712"/>
          </a:xfrm>
        </p:grpSpPr>
        <p:sp>
          <p:nvSpPr>
            <p:cNvPr id="28" name="Shape 28"/>
            <p:cNvSpPr/>
            <p:nvPr/>
          </p:nvSpPr>
          <p:spPr>
            <a:xfrm>
              <a:off x="0" y="0"/>
              <a:ext cx="8351838" cy="1382713"/>
            </a:xfrm>
            <a:prstGeom prst="rect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  <a:tab pos="5791200" algn="l"/>
                  <a:tab pos="6515100" algn="l"/>
                  <a:tab pos="7239000" algn="l"/>
                  <a:tab pos="7962900" algn="l"/>
                </a:tabLst>
                <a:defRPr sz="4000" b="1">
                  <a:solidFill>
                    <a:srgbClr val="009999"/>
                  </a:solidFill>
                </a:defRPr>
              </a:pPr>
              <a:endParaRPr dirty="0"/>
            </a:p>
          </p:txBody>
        </p:sp>
        <p:sp>
          <p:nvSpPr>
            <p:cNvPr id="29" name="Shape 29"/>
            <p:cNvSpPr/>
            <p:nvPr/>
          </p:nvSpPr>
          <p:spPr>
            <a:xfrm>
              <a:off x="0" y="258869"/>
              <a:ext cx="8351838" cy="8649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 defTabSz="914400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  <a:tab pos="5791200" algn="l"/>
                  <a:tab pos="6515100" algn="l"/>
                  <a:tab pos="7239000" algn="l"/>
                  <a:tab pos="7962900" algn="l"/>
                </a:tabLst>
                <a:defRPr sz="2800" b="1">
                  <a:solidFill>
                    <a:srgbClr val="009999"/>
                  </a:solidFill>
                </a:defRPr>
              </a:pPr>
              <a:r>
                <a:rPr dirty="0"/>
                <a:t>Forecasting skill demand and supply in Europe: </a:t>
              </a:r>
            </a:p>
            <a:p>
              <a:pPr algn="ctr" defTabSz="914400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  <a:tab pos="5791200" algn="l"/>
                  <a:tab pos="6515100" algn="l"/>
                  <a:tab pos="7239000" algn="l"/>
                  <a:tab pos="7962900" algn="l"/>
                </a:tabLst>
                <a:defRPr sz="2800" b="1">
                  <a:solidFill>
                    <a:srgbClr val="009999"/>
                  </a:solidFill>
                </a:defRPr>
              </a:pPr>
              <a:r>
                <a:rPr dirty="0"/>
                <a:t>Overview of 2</a:t>
              </a:r>
              <a:r>
                <a:rPr baseline="30000" dirty="0"/>
                <a:t>nd</a:t>
              </a:r>
              <a:r>
                <a:rPr dirty="0"/>
                <a:t> 4 year </a:t>
              </a:r>
              <a:r>
                <a:rPr dirty="0" err="1"/>
                <a:t>programme</a:t>
              </a:r>
              <a:r>
                <a:rPr dirty="0"/>
                <a:t> 2012-2016</a:t>
              </a:r>
            </a:p>
          </p:txBody>
        </p:sp>
      </p:grpSp>
      <p:pic>
        <p:nvPicPr>
          <p:cNvPr id="32" name="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3850" y="549275"/>
            <a:ext cx="3192463" cy="798513"/>
          </a:xfrm>
          <a:prstGeom prst="rect">
            <a:avLst/>
          </a:prstGeom>
          <a:ln w="12700">
            <a:miter lim="400000"/>
          </a:ln>
        </p:spPr>
      </p:pic>
      <p:pic>
        <p:nvPicPr>
          <p:cNvPr id="33" name="image.png"/>
          <p:cNvPicPr>
            <a:picLocks noChangeAspect="1"/>
          </p:cNvPicPr>
          <p:nvPr/>
        </p:nvPicPr>
        <p:blipFill>
          <a:blip r:embed="rId3">
            <a:extLst/>
          </a:blip>
          <a:srcRect l="27114" t="22042" r="23655" b="50805"/>
          <a:stretch>
            <a:fillRect/>
          </a:stretch>
        </p:blipFill>
        <p:spPr>
          <a:xfrm>
            <a:off x="1919287" y="5921374"/>
            <a:ext cx="1944688" cy="601664"/>
          </a:xfrm>
          <a:prstGeom prst="rect">
            <a:avLst/>
          </a:prstGeom>
          <a:ln w="12700">
            <a:miter lim="400000"/>
          </a:ln>
        </p:spPr>
      </p:pic>
      <p:pic>
        <p:nvPicPr>
          <p:cNvPr id="34" name="!VPVI logo didelis skaidrus.png" descr="C:\Users\User\Desktop\!VPVI logo didelis skaidrus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42875" y="5091112"/>
            <a:ext cx="2998788" cy="503238"/>
          </a:xfrm>
          <a:prstGeom prst="rect">
            <a:avLst/>
          </a:prstGeom>
          <a:ln w="12700">
            <a:miter lim="400000"/>
          </a:ln>
        </p:spPr>
      </p:pic>
      <p:pic>
        <p:nvPicPr>
          <p:cNvPr id="35" name="roa_logonieuwword.jpeg" descr="roa_logonieuwword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42875" y="5994400"/>
            <a:ext cx="1474788" cy="647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6" name="Cedefop - European Centre for the Development of Vocational Training.png" descr="Cedefop - European Centre for the Development of Vocational Traini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195512" y="333375"/>
            <a:ext cx="3648076" cy="409575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/>
          <p:nvPr/>
        </p:nvSpPr>
        <p:spPr>
          <a:xfrm>
            <a:off x="5918200" y="5091112"/>
            <a:ext cx="3014698" cy="4299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200" b="1"/>
            </a:pPr>
            <a:r>
              <a:rPr dirty="0"/>
              <a:t>Centre of Policy Studies (</a:t>
            </a:r>
            <a:r>
              <a:rPr dirty="0" err="1"/>
              <a:t>CoPS</a:t>
            </a:r>
            <a:r>
              <a:rPr dirty="0"/>
              <a:t>)</a:t>
            </a:r>
          </a:p>
          <a:p>
            <a:pPr>
              <a:defRPr sz="1200" b="1"/>
            </a:pPr>
            <a:r>
              <a:rPr dirty="0"/>
              <a:t>Victoria University, Melbourne, Australia</a:t>
            </a:r>
          </a:p>
        </p:txBody>
      </p:sp>
      <p:pic>
        <p:nvPicPr>
          <p:cNvPr id="38" name="image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92075" y="3970337"/>
            <a:ext cx="952500" cy="828676"/>
          </a:xfrm>
          <a:prstGeom prst="rect">
            <a:avLst/>
          </a:prstGeom>
          <a:ln w="12700">
            <a:miter lim="400000"/>
          </a:ln>
        </p:spPr>
      </p:pic>
      <p:pic>
        <p:nvPicPr>
          <p:cNvPr id="39" name="DTI_UK_Logo_3.jpeg" descr="Beskrivelse: Beskrivelse: C:\Documents and Settings\loe\Dokumenter\Billeder\DTI Logo\DTI_UK_Logo_3.gif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3624262" y="5092700"/>
            <a:ext cx="1895476" cy="571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" name="VA logo.jpeg" descr="VA logo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92075" y="3275012"/>
            <a:ext cx="914400" cy="457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41" name="Logo_Farbig_PDF.jpeg" descr="Macintosh HD:private:var:folders:xr:v9yh79q53rd545bzyqf1rr500000gn:T:TemporaryItems:Logo_Farbig_PDF.jpg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7939087" y="4384675"/>
            <a:ext cx="1103313" cy="277813"/>
          </a:xfrm>
          <a:prstGeom prst="rect">
            <a:avLst/>
          </a:prstGeom>
          <a:ln w="12700">
            <a:miter lim="400000"/>
          </a:ln>
        </p:spPr>
      </p:pic>
      <p:pic>
        <p:nvPicPr>
          <p:cNvPr id="42" name="3s_Logo_cmyk.jpeg" descr="3s_Logo_cmyk.jpg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8124825" y="3297237"/>
            <a:ext cx="841375" cy="87153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5" name="Group 45"/>
          <p:cNvGrpSpPr/>
          <p:nvPr/>
        </p:nvGrpSpPr>
        <p:grpSpPr>
          <a:xfrm>
            <a:off x="1258887" y="2801937"/>
            <a:ext cx="6624638" cy="1961634"/>
            <a:chOff x="0" y="0"/>
            <a:chExt cx="6624637" cy="1961632"/>
          </a:xfrm>
        </p:grpSpPr>
        <p:sp>
          <p:nvSpPr>
            <p:cNvPr id="43" name="Shape 43"/>
            <p:cNvSpPr/>
            <p:nvPr/>
          </p:nvSpPr>
          <p:spPr>
            <a:xfrm>
              <a:off x="0" y="0"/>
              <a:ext cx="6624638" cy="1860550"/>
            </a:xfrm>
            <a:prstGeom prst="rect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 defTabSz="914400">
                <a:lnSpc>
                  <a:spcPct val="100000"/>
                </a:lnSpc>
                <a:spcBef>
                  <a:spcPts val="600"/>
                </a:spcBef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  <a:tab pos="5791200" algn="l"/>
                  <a:tab pos="6515100" algn="l"/>
                </a:tabLst>
                <a:defRPr sz="1600" b="1"/>
              </a:pPr>
              <a:endParaRPr dirty="0"/>
            </a:p>
          </p:txBody>
        </p:sp>
        <p:sp>
          <p:nvSpPr>
            <p:cNvPr id="44" name="Shape 44"/>
            <p:cNvSpPr/>
            <p:nvPr/>
          </p:nvSpPr>
          <p:spPr>
            <a:xfrm>
              <a:off x="0" y="0"/>
              <a:ext cx="6624638" cy="19616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 defTabSz="914400">
                <a:lnSpc>
                  <a:spcPct val="75000"/>
                </a:lnSpc>
                <a:spcBef>
                  <a:spcPts val="100"/>
                </a:spcBef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  <a:tab pos="5791200" algn="l"/>
                  <a:tab pos="6515100" algn="l"/>
                </a:tabLst>
                <a:defRPr sz="400" b="1"/>
              </a:pPr>
              <a:endParaRPr dirty="0"/>
            </a:p>
            <a:p>
              <a:pPr algn="ctr" defTabSz="914400">
                <a:lnSpc>
                  <a:spcPct val="100000"/>
                </a:lnSpc>
                <a:spcBef>
                  <a:spcPts val="600"/>
                </a:spcBef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  <a:tab pos="5791200" algn="l"/>
                  <a:tab pos="6515100" algn="l"/>
                </a:tabLst>
                <a:defRPr b="1" i="1"/>
              </a:pPr>
              <a:r>
                <a:rPr dirty="0"/>
                <a:t>Skillsnet </a:t>
              </a:r>
              <a:r>
                <a:rPr i="0" dirty="0"/>
                <a:t>Technical Workshop</a:t>
              </a:r>
            </a:p>
            <a:p>
              <a:pPr algn="ctr" defTabSz="914400">
                <a:lnSpc>
                  <a:spcPct val="100000"/>
                </a:lnSpc>
                <a:spcBef>
                  <a:spcPts val="600"/>
                </a:spcBef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  <a:tab pos="5791200" algn="l"/>
                  <a:tab pos="6515100" algn="l"/>
                </a:tabLst>
                <a:defRPr b="1"/>
              </a:pPr>
              <a:r>
                <a:rPr dirty="0"/>
                <a:t>Thessaloniki November 2016</a:t>
              </a:r>
            </a:p>
            <a:p>
              <a:pPr algn="ctr" defTabSz="914400">
                <a:lnSpc>
                  <a:spcPct val="100000"/>
                </a:lnSpc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  <a:tab pos="5791200" algn="l"/>
                  <a:tab pos="6515100" algn="l"/>
                </a:tabLst>
                <a:defRPr sz="1600" b="1"/>
              </a:pPr>
              <a:r>
                <a:rPr dirty="0"/>
                <a:t>Professor Rob Wilson, Institute for Employment Research,     </a:t>
              </a:r>
            </a:p>
            <a:p>
              <a:pPr algn="ctr" defTabSz="914400">
                <a:lnSpc>
                  <a:spcPct val="100000"/>
                </a:lnSpc>
                <a:spcBef>
                  <a:spcPts val="600"/>
                </a:spcBef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  <a:tab pos="5791200" algn="l"/>
                  <a:tab pos="6515100" algn="l"/>
                </a:tabLst>
                <a:defRPr sz="1600" b="1"/>
              </a:pPr>
              <a:r>
                <a:rPr dirty="0"/>
                <a:t> University of Warwick, United Kingdom</a:t>
              </a:r>
            </a:p>
            <a:p>
              <a:pPr algn="ctr" defTabSz="914400">
                <a:lnSpc>
                  <a:spcPct val="100000"/>
                </a:lnSpc>
                <a:spcBef>
                  <a:spcPts val="600"/>
                </a:spcBef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  <a:tab pos="5791200" algn="l"/>
                  <a:tab pos="6515100" algn="l"/>
                </a:tabLst>
                <a:defRPr sz="1600"/>
              </a:pPr>
              <a:r>
                <a:rPr dirty="0"/>
                <a:t>r.a.wilson@warwick.ac.uk</a:t>
              </a:r>
            </a:p>
          </p:txBody>
        </p:sp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707" y="497225"/>
            <a:ext cx="2099057" cy="85056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/>
          </p:cNvSpPr>
          <p:nvPr>
            <p:ph type="ctrTitle" idx="4294967295"/>
          </p:nvPr>
        </p:nvSpPr>
        <p:spPr>
          <a:xfrm>
            <a:off x="539750" y="260350"/>
            <a:ext cx="8226425" cy="11398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 b="1">
                <a:solidFill>
                  <a:srgbClr val="009999"/>
                </a:solidFill>
              </a:defRPr>
            </a:lvl1pPr>
          </a:lstStyle>
          <a:p>
            <a:r>
              <a:rPr dirty="0"/>
              <a:t>Some basic statistics</a:t>
            </a:r>
          </a:p>
        </p:txBody>
      </p:sp>
      <p:sp>
        <p:nvSpPr>
          <p:cNvPr id="48" name="Shape 48"/>
          <p:cNvSpPr>
            <a:spLocks noGrp="1"/>
          </p:cNvSpPr>
          <p:nvPr>
            <p:ph type="subTitle" idx="4294967295"/>
          </p:nvPr>
        </p:nvSpPr>
        <p:spPr>
          <a:xfrm>
            <a:off x="939800" y="1700212"/>
            <a:ext cx="8228013" cy="4524376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 sz="2400"/>
            </a:pPr>
            <a:r>
              <a:rPr dirty="0"/>
              <a:t>Over 30 researchers involved</a:t>
            </a:r>
          </a:p>
          <a:p>
            <a:pPr>
              <a:defRPr sz="2400"/>
            </a:pPr>
            <a:r>
              <a:rPr dirty="0"/>
              <a:t>Around 200,000 time series projected each round</a:t>
            </a:r>
          </a:p>
          <a:p>
            <a:pPr>
              <a:defRPr sz="2400"/>
            </a:pPr>
            <a:r>
              <a:rPr dirty="0"/>
              <a:t>Almost 200 substantial Excel workbooks for each quantitative scenario</a:t>
            </a:r>
          </a:p>
          <a:p>
            <a:pPr>
              <a:defRPr sz="2400"/>
            </a:pPr>
            <a:r>
              <a:rPr dirty="0"/>
              <a:t>Each containing hundreds of tables and charts </a:t>
            </a:r>
          </a:p>
          <a:p>
            <a:pPr>
              <a:defRPr sz="2400"/>
            </a:pPr>
            <a:r>
              <a:rPr dirty="0"/>
              <a:t>Multiple scenarios developed</a:t>
            </a:r>
          </a:p>
          <a:p>
            <a:pPr>
              <a:defRPr sz="2400"/>
            </a:pPr>
            <a:r>
              <a:rPr dirty="0"/>
              <a:t>Dozens of papers/reports produced, focusing on </a:t>
            </a:r>
          </a:p>
          <a:p>
            <a:pPr marL="1143000" lvl="2" indent="-228600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/>
              <a:buChar char="•"/>
              <a:defRPr sz="2400"/>
            </a:pPr>
            <a:r>
              <a:rPr dirty="0"/>
              <a:t>Methodology;</a:t>
            </a:r>
          </a:p>
          <a:p>
            <a:pPr marL="1143000" lvl="2" indent="-228600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/>
              <a:buChar char="•"/>
              <a:defRPr sz="2400"/>
            </a:pPr>
            <a:r>
              <a:rPr dirty="0"/>
              <a:t>Results; and </a:t>
            </a:r>
          </a:p>
          <a:p>
            <a:pPr marL="1143000" lvl="2" indent="-228600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/>
              <a:buChar char="•"/>
              <a:defRPr sz="2400"/>
            </a:pPr>
            <a:r>
              <a:rPr dirty="0"/>
              <a:t>Policy</a:t>
            </a:r>
            <a:r>
              <a:rPr sz="1600" dirty="0"/>
              <a:t> 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>
            <a:spLocks noGrp="1"/>
          </p:cNvSpPr>
          <p:nvPr>
            <p:ph type="title" idx="4294967295"/>
          </p:nvPr>
        </p:nvSpPr>
        <p:spPr>
          <a:xfrm>
            <a:off x="457200" y="273049"/>
            <a:ext cx="8228013" cy="114300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 b="1">
                <a:solidFill>
                  <a:srgbClr val="009999"/>
                </a:solidFill>
              </a:defRPr>
            </a:pPr>
            <a:r>
              <a:rPr dirty="0"/>
              <a:t>Overview of achievements 2012-2016 –</a:t>
            </a:r>
            <a:br>
              <a:rPr dirty="0"/>
            </a:br>
            <a:r>
              <a:rPr dirty="0"/>
              <a:t>Core Projections</a:t>
            </a:r>
          </a:p>
        </p:txBody>
      </p:sp>
      <p:sp>
        <p:nvSpPr>
          <p:cNvPr id="53" name="Shape 53"/>
          <p:cNvSpPr>
            <a:spLocks noGrp="1"/>
          </p:cNvSpPr>
          <p:nvPr>
            <p:ph type="body" idx="4294967295"/>
          </p:nvPr>
        </p:nvSpPr>
        <p:spPr>
          <a:xfrm>
            <a:off x="539750" y="1773237"/>
            <a:ext cx="8228013" cy="452437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39725" indent="-339725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 b="1"/>
            </a:pPr>
            <a:r>
              <a:rPr dirty="0"/>
              <a:t>Core modelling and projections (OF1 &amp; OF2):</a:t>
            </a:r>
          </a:p>
          <a:p>
            <a:pPr marL="1082675" lvl="1" indent="-339725">
              <a:lnSpc>
                <a:spcPct val="100000"/>
              </a:lnSpc>
              <a:buClr>
                <a:srgbClr val="000000"/>
              </a:buClr>
              <a:buSzPct val="100000"/>
              <a:buFont typeface="Courier New"/>
              <a:buChar char="o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/>
            </a:pPr>
            <a:r>
              <a:rPr dirty="0"/>
              <a:t>Development of the Conceptual Framework (widely quoted on other similar work (Cedefop/ETF/ILO Guides; South Africa, etc)</a:t>
            </a:r>
          </a:p>
          <a:p>
            <a:pPr marL="1082675" lvl="1" indent="-339725">
              <a:lnSpc>
                <a:spcPct val="100000"/>
              </a:lnSpc>
              <a:buClr>
                <a:srgbClr val="000000"/>
              </a:buClr>
              <a:buSzPct val="100000"/>
              <a:buFont typeface="Courier New"/>
              <a:buChar char="o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/>
            </a:pPr>
            <a:r>
              <a:rPr dirty="0"/>
              <a:t>Data and model refinements</a:t>
            </a:r>
          </a:p>
          <a:p>
            <a:pPr marL="1082675" lvl="1" indent="-339725">
              <a:lnSpc>
                <a:spcPct val="100000"/>
              </a:lnSpc>
              <a:buClr>
                <a:srgbClr val="000000"/>
              </a:buClr>
              <a:buSzPct val="100000"/>
              <a:buFont typeface="Courier New"/>
              <a:buChar char="o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/>
            </a:pPr>
            <a:r>
              <a:rPr dirty="0"/>
              <a:t>Further analysis of imbalances</a:t>
            </a:r>
          </a:p>
          <a:p>
            <a:pPr marL="1082675" lvl="1" indent="-339725">
              <a:lnSpc>
                <a:spcPct val="100000"/>
              </a:lnSpc>
              <a:buClr>
                <a:srgbClr val="000000"/>
              </a:buClr>
              <a:buSzPct val="100000"/>
              <a:buFont typeface="Courier New"/>
              <a:buChar char="o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/>
            </a:pPr>
            <a:r>
              <a:rPr dirty="0"/>
              <a:t>Validation  &amp; Evaluation (role of CGEs and ICEs)</a:t>
            </a:r>
          </a:p>
          <a:p>
            <a:pPr marL="1082675" lvl="1" indent="-339725">
              <a:lnSpc>
                <a:spcPct val="100000"/>
              </a:lnSpc>
              <a:buClr>
                <a:srgbClr val="000000"/>
              </a:buClr>
              <a:buSzPct val="100000"/>
              <a:buFont typeface="Courier New"/>
              <a:buChar char="o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/>
            </a:pPr>
            <a:r>
              <a:rPr dirty="0"/>
              <a:t>Dissemination, etc (new reports &amp; EUSP)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>
            <a:spLocks noGrp="1"/>
          </p:cNvSpPr>
          <p:nvPr>
            <p:ph type="title" idx="4294967295"/>
          </p:nvPr>
        </p:nvSpPr>
        <p:spPr>
          <a:xfrm>
            <a:off x="457200" y="273049"/>
            <a:ext cx="8228013" cy="114300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 b="1">
                <a:solidFill>
                  <a:srgbClr val="009999"/>
                </a:solidFill>
              </a:defRPr>
            </a:pPr>
            <a:r>
              <a:rPr dirty="0"/>
              <a:t>Overview of achievements 2012-2016 -</a:t>
            </a:r>
            <a:br>
              <a:rPr dirty="0"/>
            </a:br>
            <a:r>
              <a:rPr dirty="0"/>
              <a:t>Various “value added” projects </a:t>
            </a:r>
          </a:p>
        </p:txBody>
      </p:sp>
      <p:sp>
        <p:nvSpPr>
          <p:cNvPr id="56" name="Shape 56"/>
          <p:cNvSpPr>
            <a:spLocks noGrp="1"/>
          </p:cNvSpPr>
          <p:nvPr>
            <p:ph type="body" idx="4294967295"/>
          </p:nvPr>
        </p:nvSpPr>
        <p:spPr>
          <a:xfrm>
            <a:off x="395287" y="1628775"/>
            <a:ext cx="8532813" cy="452437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22738" indent="-322738" defTabSz="434340">
              <a:spcBef>
                <a:spcPts val="700"/>
              </a:spcBef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13300" algn="l"/>
                <a:tab pos="5499100" algn="l"/>
                <a:tab pos="6184900" algn="l"/>
                <a:tab pos="6870700" algn="l"/>
                <a:tab pos="7556500" algn="l"/>
              </a:tabLst>
              <a:defRPr sz="2280" b="1"/>
            </a:pPr>
            <a:r>
              <a:rPr dirty="0"/>
              <a:t>Technical and many other developments (OFs 3-6):</a:t>
            </a:r>
          </a:p>
          <a:p>
            <a:pPr marL="1028541" lvl="1" indent="-322738" defTabSz="43434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Courier New"/>
              <a:buChar char="o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13300" algn="l"/>
                <a:tab pos="5499100" algn="l"/>
                <a:tab pos="6184900" algn="l"/>
                <a:tab pos="6870700" algn="l"/>
                <a:tab pos="7556500" algn="l"/>
              </a:tabLst>
              <a:defRPr sz="2280"/>
            </a:pPr>
            <a:r>
              <a:rPr dirty="0"/>
              <a:t>Designing and developing qualitative &amp; quantitative policy scenarios</a:t>
            </a:r>
          </a:p>
          <a:p>
            <a:pPr marL="1028541" lvl="1" indent="-322738" defTabSz="43434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Courier New"/>
              <a:buChar char="o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13300" algn="l"/>
                <a:tab pos="5499100" algn="l"/>
                <a:tab pos="6184900" algn="l"/>
                <a:tab pos="6870700" algn="l"/>
                <a:tab pos="7556500" algn="l"/>
              </a:tabLst>
              <a:defRPr sz="2280" i="1"/>
            </a:pPr>
            <a:r>
              <a:rPr dirty="0"/>
              <a:t>Occupational Skills Profiles </a:t>
            </a:r>
            <a:r>
              <a:rPr i="0" dirty="0"/>
              <a:t>(use of PIAAC and other developments)</a:t>
            </a:r>
          </a:p>
          <a:p>
            <a:pPr marL="1028541" lvl="1" indent="-322738" defTabSz="43434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Courier New"/>
              <a:buChar char="o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13300" algn="l"/>
                <a:tab pos="5499100" algn="l"/>
                <a:tab pos="6184900" algn="l"/>
                <a:tab pos="6870700" algn="l"/>
                <a:tab pos="7556500" algn="l"/>
              </a:tabLst>
              <a:defRPr sz="2280"/>
            </a:pPr>
            <a:r>
              <a:rPr dirty="0"/>
              <a:t>Use of results for Careers Guidance &amp; related matters</a:t>
            </a:r>
          </a:p>
          <a:p>
            <a:pPr marL="1028541" lvl="1" indent="-322738" defTabSz="43434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Courier New"/>
              <a:buChar char="o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13300" algn="l"/>
                <a:tab pos="5499100" algn="l"/>
                <a:tab pos="6184900" algn="l"/>
                <a:tab pos="6870700" algn="l"/>
                <a:tab pos="7556500" algn="l"/>
              </a:tabLst>
              <a:defRPr sz="2280"/>
            </a:pPr>
            <a:r>
              <a:rPr dirty="0"/>
              <a:t>Other non-econometric approaches to assessing skill demands</a:t>
            </a:r>
          </a:p>
          <a:p>
            <a:pPr marL="1028541" lvl="1" indent="-322738" defTabSz="43434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Courier New"/>
              <a:buChar char="o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13300" algn="l"/>
                <a:tab pos="5499100" algn="l"/>
                <a:tab pos="6184900" algn="l"/>
                <a:tab pos="6870700" algn="l"/>
                <a:tab pos="7556500" algn="l"/>
              </a:tabLst>
              <a:defRPr sz="2280"/>
            </a:pPr>
            <a:r>
              <a:rPr dirty="0"/>
              <a:t>Innovations on dissemination - Sectoral and other reports </a:t>
            </a:r>
          </a:p>
          <a:p>
            <a:pPr marL="1028541" lvl="1" indent="-322738" defTabSz="43434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Courier New"/>
              <a:buChar char="o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13300" algn="l"/>
                <a:tab pos="5499100" algn="l"/>
                <a:tab pos="6184900" algn="l"/>
                <a:tab pos="6870700" algn="l"/>
                <a:tab pos="7556500" algn="l"/>
              </a:tabLst>
              <a:defRPr sz="2280"/>
            </a:pPr>
            <a:r>
              <a:rPr dirty="0"/>
              <a:t>Computable General Equilibrium model developments: Dynamic CGE modelling &amp; MLME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/>
          </p:cNvSpPr>
          <p:nvPr>
            <p:ph type="title" idx="4294967295"/>
          </p:nvPr>
        </p:nvSpPr>
        <p:spPr>
          <a:xfrm>
            <a:off x="468312" y="260350"/>
            <a:ext cx="8229601" cy="92551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384047">
              <a:defRPr sz="3024" b="1">
                <a:solidFill>
                  <a:srgbClr val="009999"/>
                </a:solidFill>
              </a:defRPr>
            </a:lvl1pPr>
          </a:lstStyle>
          <a:p>
            <a:r>
              <a:rPr dirty="0"/>
              <a:t>General methodological and modelling developments (OF1 &amp;2) </a:t>
            </a:r>
          </a:p>
        </p:txBody>
      </p:sp>
      <p:sp>
        <p:nvSpPr>
          <p:cNvPr id="59" name="Shape 59"/>
          <p:cNvSpPr>
            <a:spLocks noGrp="1"/>
          </p:cNvSpPr>
          <p:nvPr>
            <p:ph type="body" idx="4294967295"/>
          </p:nvPr>
        </p:nvSpPr>
        <p:spPr>
          <a:xfrm>
            <a:off x="539750" y="1700212"/>
            <a:ext cx="8229600" cy="484028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0" indent="-457200">
              <a:buClr>
                <a:srgbClr val="000000"/>
              </a:buClr>
              <a:buSzPct val="100000"/>
              <a:buFont typeface="Arial"/>
              <a:buChar char="•"/>
              <a:defRPr sz="2400"/>
            </a:pPr>
            <a:r>
              <a:rPr dirty="0"/>
              <a:t>Adoption of new classification standards (NACE, ISCO, ISCED</a:t>
            </a:r>
          </a:p>
          <a:p>
            <a:pPr marL="457200" indent="-457200">
              <a:buClr>
                <a:srgbClr val="000000"/>
              </a:buClr>
              <a:buSzPct val="100000"/>
              <a:buFont typeface="Arial"/>
              <a:buChar char="•"/>
              <a:defRPr sz="2400"/>
            </a:pPr>
            <a:r>
              <a:rPr dirty="0"/>
              <a:t>Incorporation of latest data and views - Demographics; macroeconomic; sectoral; occupational; qualifications:</a:t>
            </a:r>
          </a:p>
          <a:p>
            <a:pPr marL="914400" lvl="1" indent="-51435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SzPct val="100000"/>
              <a:buAutoNum type="romanLcPeriod"/>
              <a:defRPr sz="2400"/>
            </a:pPr>
            <a:r>
              <a:rPr dirty="0"/>
              <a:t>TW &amp; RS (AM) - basic input data from LFS; </a:t>
            </a:r>
          </a:p>
          <a:p>
            <a:pPr marL="914400" lvl="1" indent="-51435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SzPct val="100000"/>
              <a:buAutoNum type="romanLcPeriod"/>
              <a:defRPr sz="2400"/>
            </a:pPr>
            <a:r>
              <a:rPr dirty="0"/>
              <a:t>RB &amp; EA (CE) – various major economic shocks;</a:t>
            </a:r>
          </a:p>
          <a:p>
            <a:pPr marL="914400" lvl="1" indent="-51435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SzPct val="100000"/>
              <a:buAutoNum type="romanLcPeriod"/>
              <a:defRPr sz="2400"/>
            </a:pPr>
            <a:r>
              <a:rPr dirty="0"/>
              <a:t>RW, PM, </a:t>
            </a:r>
            <a:r>
              <a:rPr i="1" dirty="0"/>
              <a:t>et al. </a:t>
            </a:r>
            <a:r>
              <a:rPr dirty="0"/>
              <a:t>(IER) – continued refinement of models based on </a:t>
            </a:r>
            <a:r>
              <a:rPr dirty="0" err="1"/>
              <a:t>i</a:t>
            </a:r>
            <a:r>
              <a:rPr dirty="0"/>
              <a:t>.</a:t>
            </a:r>
          </a:p>
          <a:p>
            <a:pPr marL="457200" indent="-457200">
              <a:buClr>
                <a:srgbClr val="000000"/>
              </a:buClr>
              <a:buSzPct val="100000"/>
              <a:buFont typeface="Arial"/>
              <a:buChar char="•"/>
              <a:defRPr sz="2400"/>
            </a:pPr>
            <a:r>
              <a:rPr dirty="0"/>
              <a:t>External scrutiny &amp; validation - Evolving role of CGEs (EC, TG, VS and SG) and ICEs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dissolve/>
      </p:transition>
    </mc:Choice>
    <mc:Fallback xmlns="">
      <p:transition spd="fast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/>
          </p:cNvSpPr>
          <p:nvPr>
            <p:ph type="title" idx="4294967295"/>
          </p:nvPr>
        </p:nvSpPr>
        <p:spPr>
          <a:xfrm>
            <a:off x="468312" y="260350"/>
            <a:ext cx="8229601" cy="92551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342900">
              <a:defRPr sz="3000" b="1">
                <a:solidFill>
                  <a:srgbClr val="009999"/>
                </a:solidFill>
              </a:defRPr>
            </a:lvl1pPr>
          </a:lstStyle>
          <a:p>
            <a:r>
              <a:rPr dirty="0"/>
              <a:t>General methodological and modelling developments  (OF2) </a:t>
            </a:r>
          </a:p>
        </p:txBody>
      </p:sp>
      <p:sp>
        <p:nvSpPr>
          <p:cNvPr id="62" name="Shape 62"/>
          <p:cNvSpPr>
            <a:spLocks noGrp="1"/>
          </p:cNvSpPr>
          <p:nvPr>
            <p:ph type="body" idx="4294967295"/>
          </p:nvPr>
        </p:nvSpPr>
        <p:spPr>
          <a:xfrm>
            <a:off x="539750" y="1700212"/>
            <a:ext cx="8229600" cy="484028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0" indent="-457200">
              <a:buClr>
                <a:srgbClr val="000000"/>
              </a:buClr>
              <a:buSzPct val="100000"/>
              <a:buFont typeface="Arial"/>
              <a:buChar char="•"/>
              <a:defRPr sz="2400"/>
            </a:pPr>
            <a:r>
              <a:rPr dirty="0"/>
              <a:t>General modelling developments (skills demand and supply), including development of consistent scenarios:</a:t>
            </a:r>
          </a:p>
          <a:p>
            <a:pPr marL="857250" lvl="1" indent="-45720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Wingdings"/>
              <a:buChar char="➢"/>
              <a:defRPr sz="2400"/>
            </a:pPr>
            <a:r>
              <a:rPr dirty="0"/>
              <a:t>RB &amp; EA (CE) – macroeconomic modelling</a:t>
            </a:r>
          </a:p>
          <a:p>
            <a:pPr marL="857250" lvl="1" indent="-45720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Wingdings"/>
              <a:buChar char="➢"/>
              <a:defRPr sz="2400"/>
            </a:pPr>
            <a:r>
              <a:rPr dirty="0"/>
              <a:t>DB, RW, </a:t>
            </a:r>
            <a:r>
              <a:rPr i="1" dirty="0"/>
              <a:t>et al. </a:t>
            </a:r>
            <a:r>
              <a:rPr dirty="0"/>
              <a:t>(IER) – modelling the supply of and demand for skills</a:t>
            </a:r>
          </a:p>
          <a:p>
            <a:pPr marL="857250" lvl="1" indent="-45720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Wingdings"/>
              <a:buChar char="➢"/>
              <a:defRPr sz="2400"/>
            </a:pPr>
            <a:r>
              <a:rPr dirty="0"/>
              <a:t>AK </a:t>
            </a:r>
            <a:r>
              <a:rPr i="1" dirty="0"/>
              <a:t>et al.)  </a:t>
            </a:r>
            <a:r>
              <a:rPr dirty="0"/>
              <a:t>(ROA) – replacement demands</a:t>
            </a:r>
          </a:p>
          <a:p>
            <a:pPr marL="857250" lvl="1" indent="-45720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Wingdings"/>
              <a:buChar char="➢"/>
              <a:defRPr sz="2400"/>
            </a:pPr>
            <a:r>
              <a:rPr dirty="0"/>
              <a:t>BK (ERC); GAM (COPS); &amp; EY/RW (IER) - Imbalance indicators (various developments and improved interpretation, including computable modelling methods (CMM))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dissolve/>
      </p:transition>
    </mc:Choice>
    <mc:Fallback xmlns="">
      <p:transition spd="fast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/>
          </p:cNvSpPr>
          <p:nvPr>
            <p:ph type="title" idx="4294967295"/>
          </p:nvPr>
        </p:nvSpPr>
        <p:spPr>
          <a:xfrm>
            <a:off x="457200" y="273049"/>
            <a:ext cx="8228013" cy="114300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1">
                <a:solidFill>
                  <a:srgbClr val="009999"/>
                </a:solidFill>
              </a:defRPr>
            </a:lvl1pPr>
          </a:lstStyle>
          <a:p>
            <a:r>
              <a:rPr dirty="0"/>
              <a:t>Other contributions - Interpretation and Dissemination (OF3 &amp; 6)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idx="4294967295"/>
          </p:nvPr>
        </p:nvSpPr>
        <p:spPr>
          <a:xfrm>
            <a:off x="457200" y="1604962"/>
            <a:ext cx="8228013" cy="452437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0" indent="-457200">
              <a:buClr>
                <a:srgbClr val="000000"/>
              </a:buClr>
              <a:buSzPct val="100000"/>
              <a:buFont typeface="Arial"/>
              <a:buChar char="•"/>
              <a:defRPr sz="2400"/>
            </a:pPr>
            <a:r>
              <a:rPr dirty="0"/>
              <a:t>Development of qualitative scenarios (EC &amp; TL) </a:t>
            </a:r>
          </a:p>
          <a:p>
            <a:pPr marL="457200" indent="-457200">
              <a:buClr>
                <a:srgbClr val="000000"/>
              </a:buClr>
              <a:buSzPct val="100000"/>
              <a:buFont typeface="Arial"/>
              <a:buChar char="•"/>
              <a:defRPr sz="2400"/>
            </a:pPr>
            <a:r>
              <a:rPr dirty="0"/>
              <a:t>Innovations in reporting, including detailed analysis of future sectoral and occupational  skill needs  - TG (Interval), </a:t>
            </a:r>
            <a:r>
              <a:rPr i="1" dirty="0"/>
              <a:t>et al. </a:t>
            </a:r>
            <a:r>
              <a:rPr dirty="0"/>
              <a:t>(links to the </a:t>
            </a:r>
            <a:r>
              <a:rPr i="1" dirty="0"/>
              <a:t>EU Skills Panorama</a:t>
            </a:r>
            <a:r>
              <a:rPr dirty="0"/>
              <a:t>)</a:t>
            </a:r>
          </a:p>
          <a:p>
            <a:pPr marL="457200" indent="-457200">
              <a:buClr>
                <a:srgbClr val="000000"/>
              </a:buClr>
              <a:buSzPct val="100000"/>
              <a:buFont typeface="Arial"/>
              <a:buChar char="•"/>
              <a:defRPr sz="2400"/>
            </a:pPr>
            <a:r>
              <a:rPr dirty="0"/>
              <a:t>Occupational Skills Profiles:</a:t>
            </a:r>
          </a:p>
          <a:p>
            <a:pPr marL="857250" lvl="1" indent="-45720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/>
              <a:buChar char="•"/>
              <a:defRPr sz="2400"/>
            </a:pPr>
            <a:r>
              <a:rPr dirty="0"/>
              <a:t>Technical developments – exploiting PIAAC, etc </a:t>
            </a:r>
          </a:p>
          <a:p>
            <a:pPr marL="457200" lvl="1" indent="-57150">
              <a:lnSpc>
                <a:spcPct val="100000"/>
              </a:lnSpc>
              <a:spcBef>
                <a:spcPts val="700"/>
              </a:spcBef>
              <a:defRPr sz="2400"/>
            </a:pPr>
            <a:r>
              <a:rPr dirty="0"/>
              <a:t>		(RV &amp; JA (ROA); JK &amp; ML (ERC)); </a:t>
            </a:r>
          </a:p>
          <a:p>
            <a:pPr marL="857250" lvl="1" indent="-45720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/>
              <a:buChar char="•"/>
              <a:defRPr sz="2400"/>
            </a:pPr>
            <a:r>
              <a:rPr dirty="0"/>
              <a:t>Assessment of value of the results for careers guidance and advice (TV (NTF); CP (3s); TH (IER))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dissolve/>
      </p:transition>
    </mc:Choice>
    <mc:Fallback xmlns="">
      <p:transition spd="fast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/>
          </p:cNvSpPr>
          <p:nvPr>
            <p:ph type="title" idx="4294967295"/>
          </p:nvPr>
        </p:nvSpPr>
        <p:spPr>
          <a:xfrm>
            <a:off x="457200" y="273049"/>
            <a:ext cx="8228013" cy="1143002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393192">
              <a:defRPr sz="3784" b="1">
                <a:solidFill>
                  <a:srgbClr val="009999"/>
                </a:solidFill>
              </a:defRPr>
            </a:lvl1pPr>
          </a:lstStyle>
          <a:p>
            <a:r>
              <a:rPr dirty="0"/>
              <a:t>Other contributions: “value added” projects (OF3 &amp; 4)</a:t>
            </a:r>
          </a:p>
        </p:txBody>
      </p:sp>
      <p:sp>
        <p:nvSpPr>
          <p:cNvPr id="72" name="Shape 72"/>
          <p:cNvSpPr>
            <a:spLocks noGrp="1"/>
          </p:cNvSpPr>
          <p:nvPr>
            <p:ph type="body" idx="4294967295"/>
          </p:nvPr>
        </p:nvSpPr>
        <p:spPr>
          <a:xfrm>
            <a:off x="457200" y="1604962"/>
            <a:ext cx="8228013" cy="452437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indent="-365760" defTabSz="36576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•"/>
              <a:defRPr sz="1920"/>
            </a:pPr>
            <a:r>
              <a:rPr dirty="0"/>
              <a:t>Other aspects of Computable Modelling Methods</a:t>
            </a:r>
          </a:p>
          <a:p>
            <a:pPr marL="365760" indent="-365760" defTabSz="365760">
              <a:spcBef>
                <a:spcPts val="400"/>
              </a:spcBef>
              <a:defRPr sz="1920"/>
            </a:pPr>
            <a:r>
              <a:rPr dirty="0"/>
              <a:t>		- Dynamic CGE (MT &amp; EB, (FGB))</a:t>
            </a:r>
          </a:p>
          <a:p>
            <a:pPr marL="365760" indent="-365760" defTabSz="36576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•"/>
              <a:defRPr sz="1920"/>
            </a:pPr>
            <a:r>
              <a:rPr dirty="0"/>
              <a:t>Policy implications of the skills forecasts </a:t>
            </a:r>
          </a:p>
          <a:p>
            <a:pPr marL="365760" indent="-365760" defTabSz="365760">
              <a:spcBef>
                <a:spcPts val="0"/>
              </a:spcBef>
              <a:defRPr sz="1920"/>
            </a:pPr>
            <a:r>
              <a:rPr dirty="0"/>
              <a:t>		- interpretation of results for policy (RD, VS, KŠ &amp;</a:t>
            </a:r>
            <a:r>
              <a:rPr lang="en-GB" dirty="0"/>
              <a:t> </a:t>
            </a:r>
            <a:r>
              <a:rPr dirty="0"/>
              <a:t>VG, (PPMI))</a:t>
            </a:r>
          </a:p>
          <a:p>
            <a:pPr marL="365760" indent="-365760" defTabSz="36576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•"/>
              <a:defRPr sz="1920"/>
            </a:pPr>
            <a:r>
              <a:rPr dirty="0"/>
              <a:t>Combining Qualitative and Quantitative Trend Information (MD &amp; SH </a:t>
            </a:r>
            <a:r>
              <a:rPr i="1" dirty="0"/>
              <a:t>et al</a:t>
            </a:r>
            <a:r>
              <a:rPr dirty="0"/>
              <a:t> (3s))</a:t>
            </a:r>
          </a:p>
          <a:p>
            <a:pPr marL="365760" indent="-365760" defTabSz="36576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•"/>
              <a:defRPr sz="1920"/>
            </a:pPr>
            <a:r>
              <a:rPr dirty="0"/>
              <a:t>Use of Semantic Technology to assess value of  web posted vacancies for understanding of changing skill demands (CP (3s))</a:t>
            </a:r>
          </a:p>
          <a:p>
            <a:pPr marL="365760" indent="-365760" defTabSz="36576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•"/>
              <a:defRPr sz="1920"/>
            </a:pPr>
            <a:r>
              <a:rPr dirty="0"/>
              <a:t>Assessments of over and under qualification of the labour force (JB, ZM (VA))</a:t>
            </a:r>
          </a:p>
          <a:p>
            <a:pPr marL="365760" indent="-365760" defTabSz="36576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•"/>
              <a:defRPr sz="1920"/>
            </a:pPr>
            <a:endParaRPr dirty="0"/>
          </a:p>
          <a:p>
            <a:pPr marL="365760" indent="-365760" defTabSz="365760">
              <a:spcBef>
                <a:spcPts val="0"/>
              </a:spcBef>
              <a:defRPr sz="1920"/>
            </a:pPr>
            <a:r>
              <a:rPr dirty="0"/>
              <a:t>		</a:t>
            </a:r>
          </a:p>
          <a:p>
            <a:pPr marL="365760" indent="-365760" defTabSz="365760">
              <a:spcBef>
                <a:spcPts val="600"/>
              </a:spcBef>
              <a:defRPr sz="2560"/>
            </a:pPr>
            <a:endParaRPr dirty="0"/>
          </a:p>
          <a:p>
            <a:pPr marL="365760" indent="-365760" defTabSz="365760">
              <a:spcBef>
                <a:spcPts val="600"/>
              </a:spcBef>
              <a:defRPr sz="2560"/>
            </a:pPr>
            <a:r>
              <a:rPr dirty="0"/>
              <a:t> 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/>
          </p:cNvSpPr>
          <p:nvPr>
            <p:ph type="title" idx="4294967295"/>
          </p:nvPr>
        </p:nvSpPr>
        <p:spPr>
          <a:xfrm>
            <a:off x="457200" y="273049"/>
            <a:ext cx="8228013" cy="1143002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434340">
              <a:defRPr sz="3800" b="1">
                <a:solidFill>
                  <a:srgbClr val="009999"/>
                </a:solidFill>
              </a:defRPr>
            </a:lvl1pPr>
          </a:lstStyle>
          <a:p>
            <a:r>
              <a:rPr dirty="0"/>
              <a:t>Additional policy analysis Scenario (OF5)</a:t>
            </a:r>
          </a:p>
        </p:txBody>
      </p:sp>
      <p:sp>
        <p:nvSpPr>
          <p:cNvPr id="77" name="Shape 77"/>
          <p:cNvSpPr>
            <a:spLocks noGrp="1"/>
          </p:cNvSpPr>
          <p:nvPr>
            <p:ph type="body" idx="4294967295"/>
          </p:nvPr>
        </p:nvSpPr>
        <p:spPr>
          <a:xfrm>
            <a:off x="457200" y="1604962"/>
            <a:ext cx="8228013" cy="4524376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defRPr sz="2000"/>
            </a:pPr>
            <a:r>
              <a:rPr dirty="0"/>
              <a:t>How future supply might impact on EU labour markets (building on Cedefop &amp; OECD work): LM </a:t>
            </a:r>
            <a:r>
              <a:rPr i="1" dirty="0"/>
              <a:t>participation rates</a:t>
            </a:r>
            <a:r>
              <a:rPr dirty="0"/>
              <a:t> and </a:t>
            </a:r>
            <a:r>
              <a:rPr i="1" dirty="0"/>
              <a:t>migration</a:t>
            </a:r>
            <a:r>
              <a:rPr dirty="0"/>
              <a:t>  -Examining impact on future labour market imbalances</a:t>
            </a:r>
          </a:p>
          <a:p>
            <a:pPr>
              <a:defRPr sz="2000"/>
            </a:pPr>
            <a:r>
              <a:rPr dirty="0"/>
              <a:t>Key issues: Finding a better mix between activation and migration adjustments in different countries, sectors, occupations</a:t>
            </a:r>
          </a:p>
          <a:p>
            <a:pPr>
              <a:defRPr sz="2000" b="1" i="1"/>
            </a:pPr>
            <a:r>
              <a:rPr dirty="0"/>
              <a:t>Policy lessons:</a:t>
            </a:r>
          </a:p>
          <a:p>
            <a:pPr>
              <a:buClr>
                <a:srgbClr val="000000"/>
              </a:buClr>
              <a:buSzPct val="100000"/>
              <a:buFont typeface="Arial"/>
              <a:buChar char="•"/>
              <a:defRPr sz="2000"/>
            </a:pPr>
            <a:r>
              <a:rPr dirty="0"/>
              <a:t>Impact likely to be modest - achieving significant increases in LM participation rates difficult without other policies to boost growth</a:t>
            </a:r>
          </a:p>
          <a:p>
            <a:pPr>
              <a:buClr>
                <a:srgbClr val="000000"/>
              </a:buClr>
              <a:buSzPct val="100000"/>
              <a:buFont typeface="Arial"/>
              <a:buChar char="•"/>
              <a:defRPr sz="2000"/>
            </a:pPr>
            <a:r>
              <a:rPr dirty="0"/>
              <a:t>Regarding migration and EU-wide mobility - Benefits likely to be greatest if they solve an imbalance in both of two countries involved </a:t>
            </a:r>
          </a:p>
          <a:p>
            <a:pPr>
              <a:buClr>
                <a:srgbClr val="000000"/>
              </a:buClr>
              <a:buSzPct val="100000"/>
              <a:buFont typeface="Arial"/>
              <a:buChar char="•"/>
              <a:defRPr sz="2000"/>
            </a:pPr>
            <a:r>
              <a:rPr dirty="0"/>
              <a:t>Improving mobility within the EU - greater transparency of imbalances; </a:t>
            </a:r>
            <a:r>
              <a:rPr dirty="0" err="1"/>
              <a:t>harmonisation</a:t>
            </a:r>
            <a:r>
              <a:rPr dirty="0"/>
              <a:t> of qualifications; EU wide hiring </a:t>
            </a:r>
          </a:p>
          <a:p>
            <a:pPr>
              <a:buClr>
                <a:srgbClr val="000000"/>
              </a:buClr>
              <a:buSzPct val="100000"/>
              <a:buFont typeface="Arial"/>
              <a:buChar char="•"/>
              <a:defRPr sz="2000"/>
            </a:pPr>
            <a:r>
              <a:rPr dirty="0"/>
              <a:t>But even in a fully integrated labour markets regional imbalances are often long running and persistent. 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/>
          </p:cNvSpPr>
          <p:nvPr>
            <p:ph type="title" idx="4294967295"/>
          </p:nvPr>
        </p:nvSpPr>
        <p:spPr>
          <a:xfrm>
            <a:off x="457200" y="273049"/>
            <a:ext cx="8228013" cy="1143002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434340">
              <a:defRPr sz="3800" b="1">
                <a:solidFill>
                  <a:srgbClr val="009999"/>
                </a:solidFill>
              </a:defRPr>
            </a:lvl1pPr>
          </a:lstStyle>
          <a:p>
            <a:r>
              <a:rPr dirty="0"/>
              <a:t>Where next? – Possible future developments</a:t>
            </a:r>
          </a:p>
        </p:txBody>
      </p:sp>
      <p:sp>
        <p:nvSpPr>
          <p:cNvPr id="80" name="Shape 80"/>
          <p:cNvSpPr>
            <a:spLocks noGrp="1"/>
          </p:cNvSpPr>
          <p:nvPr>
            <p:ph type="body" idx="4294967295"/>
          </p:nvPr>
        </p:nvSpPr>
        <p:spPr>
          <a:xfrm>
            <a:off x="457200" y="1604962"/>
            <a:ext cx="8435975" cy="452437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71500" indent="-571500">
              <a:buClr>
                <a:srgbClr val="000000"/>
              </a:buClr>
              <a:buSzPct val="100000"/>
              <a:buFont typeface="Arial"/>
              <a:buChar char="•"/>
              <a:defRPr sz="2400"/>
            </a:pPr>
            <a:r>
              <a:rPr dirty="0"/>
              <a:t>Dealing with ongoing external shocks, Brexit and all that</a:t>
            </a:r>
          </a:p>
          <a:p>
            <a:pPr marL="571500" indent="-571500">
              <a:buClr>
                <a:srgbClr val="000000"/>
              </a:buClr>
              <a:buSzPct val="100000"/>
              <a:buFont typeface="Arial"/>
              <a:buChar char="•"/>
              <a:defRPr sz="2400"/>
            </a:pPr>
            <a:r>
              <a:rPr dirty="0"/>
              <a:t>Demand for greater detail</a:t>
            </a:r>
          </a:p>
          <a:p>
            <a:pPr marL="571500" indent="-571500">
              <a:buClr>
                <a:srgbClr val="000000"/>
              </a:buClr>
              <a:buSzPct val="100000"/>
              <a:buFont typeface="Arial"/>
              <a:buChar char="•"/>
              <a:defRPr sz="2400"/>
            </a:pPr>
            <a:r>
              <a:rPr dirty="0"/>
              <a:t>Data issues and possible solutions</a:t>
            </a:r>
          </a:p>
          <a:p>
            <a:pPr marL="571500" indent="-571500">
              <a:buClr>
                <a:srgbClr val="000000"/>
              </a:buClr>
              <a:buSzPct val="100000"/>
              <a:buFont typeface="Arial"/>
              <a:buChar char="•"/>
              <a:defRPr sz="2400"/>
            </a:pPr>
            <a:r>
              <a:rPr dirty="0"/>
              <a:t>Dissemination and interpretation</a:t>
            </a:r>
          </a:p>
          <a:p>
            <a:pPr marL="571500" indent="-571500">
              <a:buClr>
                <a:srgbClr val="000000"/>
              </a:buClr>
              <a:buSzPct val="100000"/>
              <a:buFont typeface="Arial"/>
              <a:buChar char="•"/>
              <a:defRPr sz="2400"/>
            </a:pPr>
            <a:r>
              <a:rPr dirty="0"/>
              <a:t>Other matters</a:t>
            </a:r>
            <a:br>
              <a:rPr dirty="0"/>
            </a:br>
            <a:endParaRPr dirty="0"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/>
          </p:cNvSpPr>
          <p:nvPr>
            <p:ph type="title" idx="4294967295"/>
          </p:nvPr>
        </p:nvSpPr>
        <p:spPr>
          <a:xfrm>
            <a:off x="457200" y="271462"/>
            <a:ext cx="8229600" cy="1147763"/>
          </a:xfrm>
          <a:prstGeom prst="rect">
            <a:avLst/>
          </a:prstGeom>
        </p:spPr>
        <p:txBody>
          <a:bodyPr lIns="50797" tIns="50797" rIns="50797" bIns="50797">
            <a:normAutofit/>
          </a:bodyPr>
          <a:lstStyle>
            <a:lvl1pPr defTabSz="455612">
              <a:defRPr>
                <a:solidFill>
                  <a:srgbClr val="009999"/>
                </a:solidFill>
              </a:defRPr>
            </a:lvl1pPr>
          </a:lstStyle>
          <a:p>
            <a:r>
              <a:rPr dirty="0"/>
              <a:t>Contact Details</a:t>
            </a:r>
          </a:p>
        </p:txBody>
      </p:sp>
      <p:sp>
        <p:nvSpPr>
          <p:cNvPr id="83" name="Shape 83"/>
          <p:cNvSpPr>
            <a:spLocks noGrp="1"/>
          </p:cNvSpPr>
          <p:nvPr>
            <p:ph type="body" sz="half" idx="4294967295"/>
          </p:nvPr>
        </p:nvSpPr>
        <p:spPr>
          <a:xfrm>
            <a:off x="377825" y="1565275"/>
            <a:ext cx="8229600" cy="2159000"/>
          </a:xfrm>
          <a:prstGeom prst="rect">
            <a:avLst/>
          </a:prstGeom>
        </p:spPr>
        <p:txBody>
          <a:bodyPr lIns="50797" tIns="50797" rIns="50797" bIns="50797">
            <a:normAutofit/>
          </a:bodyPr>
          <a:lstStyle/>
          <a:p>
            <a:pPr marL="277749" indent="-277749" algn="ctr" defTabSz="369046">
              <a:spcBef>
                <a:spcPts val="400"/>
              </a:spcBef>
              <a:defRPr sz="1701"/>
            </a:pPr>
            <a:r>
              <a:rPr dirty="0"/>
              <a:t>Professor Rob Wilson</a:t>
            </a:r>
            <a:endParaRPr sz="2268" dirty="0"/>
          </a:p>
          <a:p>
            <a:pPr marL="277749" indent="-277749" algn="ctr" defTabSz="369046">
              <a:spcBef>
                <a:spcPts val="400"/>
              </a:spcBef>
              <a:defRPr sz="1701"/>
            </a:pPr>
            <a:r>
              <a:rPr dirty="0"/>
              <a:t>Institute for Employment Research</a:t>
            </a:r>
            <a:endParaRPr sz="2268" dirty="0"/>
          </a:p>
          <a:p>
            <a:pPr marL="277749" indent="-277749" algn="ctr" defTabSz="369046">
              <a:spcBef>
                <a:spcPts val="400"/>
              </a:spcBef>
              <a:defRPr sz="1701"/>
            </a:pPr>
            <a:r>
              <a:rPr dirty="0"/>
              <a:t>University of Warwick</a:t>
            </a:r>
            <a:endParaRPr sz="2268" dirty="0"/>
          </a:p>
          <a:p>
            <a:pPr marL="277749" indent="-277749" algn="ctr" defTabSz="369046">
              <a:spcBef>
                <a:spcPts val="400"/>
              </a:spcBef>
              <a:defRPr sz="1701"/>
            </a:pPr>
            <a:r>
              <a:rPr dirty="0"/>
              <a:t>COVENTRY, CV4 7AL</a:t>
            </a:r>
            <a:endParaRPr sz="2268" dirty="0"/>
          </a:p>
          <a:p>
            <a:pPr marL="277749" indent="-277749" algn="ctr" defTabSz="369046">
              <a:spcBef>
                <a:spcPts val="400"/>
              </a:spcBef>
              <a:defRPr sz="1701"/>
            </a:pPr>
            <a:r>
              <a:rPr dirty="0"/>
              <a:t>r.a.wilson@warwick.ac.uk</a:t>
            </a:r>
            <a:endParaRPr sz="2268" dirty="0"/>
          </a:p>
          <a:p>
            <a:pPr marL="277749" indent="-277749" algn="ctr" defTabSz="369046">
              <a:spcBef>
                <a:spcPts val="400"/>
              </a:spcBef>
              <a:defRPr sz="1701"/>
            </a:pPr>
            <a:r>
              <a:rPr dirty="0"/>
              <a:t>Tel:	+(44) 2476-523530</a:t>
            </a:r>
          </a:p>
          <a:p>
            <a:pPr marL="277749" indent="-277749" algn="ctr" defTabSz="369046">
              <a:spcBef>
                <a:spcPts val="400"/>
              </a:spcBef>
              <a:defRPr sz="1944"/>
            </a:pPr>
            <a:r>
              <a:rPr u="sng" dirty="0">
                <a:solidFill>
                  <a:srgbClr val="CCCCFF"/>
                </a:solidFill>
                <a:uFill>
                  <a:solidFill>
                    <a:srgbClr val="CCCCFF"/>
                  </a:solidFill>
                </a:uFill>
                <a:hlinkClick r:id="rId2"/>
              </a:rPr>
              <a:t>www.warwick.ac.uk/ier</a:t>
            </a:r>
            <a:r>
              <a:rPr dirty="0"/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1_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1_Office Theme">
      <a:majorFont>
        <a:latin typeface="Helvetica"/>
        <a:ea typeface="Helvetica"/>
        <a:cs typeface="Helvetica"/>
      </a:majorFont>
      <a:minorFont>
        <a:latin typeface="Times New Roman"/>
        <a:ea typeface="Times New Roman"/>
        <a:cs typeface="Times New Roman"/>
      </a:minorFont>
    </a:fontScheme>
    <a:fmtScheme name="1_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93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93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1_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1_Office Theme">
      <a:majorFont>
        <a:latin typeface="Helvetica"/>
        <a:ea typeface="Helvetica"/>
        <a:cs typeface="Helvetica"/>
      </a:majorFont>
      <a:minorFont>
        <a:latin typeface="Times New Roman"/>
        <a:ea typeface="Times New Roman"/>
        <a:cs typeface="Times New Roman"/>
      </a:minorFont>
    </a:fontScheme>
    <a:fmtScheme name="1_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93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93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1007</Words>
  <Application>Microsoft Office PowerPoint</Application>
  <PresentationFormat>On-screen Show (4:3)</PresentationFormat>
  <Paragraphs>113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Courier New</vt:lpstr>
      <vt:lpstr>Times New Roman</vt:lpstr>
      <vt:lpstr>Wingdings</vt:lpstr>
      <vt:lpstr>1_Office Theme</vt:lpstr>
      <vt:lpstr>PowerPoint Presentation</vt:lpstr>
      <vt:lpstr>Some basic statistics</vt:lpstr>
      <vt:lpstr>Overview of achievements 2012-2016 – Core Projections</vt:lpstr>
      <vt:lpstr>Overview of achievements 2012-2016 - Various “value added” projects </vt:lpstr>
      <vt:lpstr>General methodological and modelling developments (OF1 &amp;2) </vt:lpstr>
      <vt:lpstr>General methodological and modelling developments  (OF2) </vt:lpstr>
      <vt:lpstr>Other contributions - Interpretation and Dissemination (OF3 &amp; 6)</vt:lpstr>
      <vt:lpstr>Other contributions: “value added” projects (OF3 &amp; 4)</vt:lpstr>
      <vt:lpstr>Additional policy analysis Scenario (OF5)</vt:lpstr>
      <vt:lpstr>Where next? – Possible future developments</vt:lpstr>
      <vt:lpstr>Contact Details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Rachel Beaven</cp:lastModifiedBy>
  <cp:revision>2</cp:revision>
  <dcterms:modified xsi:type="dcterms:W3CDTF">2016-11-18T19:54:03Z</dcterms:modified>
</cp:coreProperties>
</file>