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6" r:id="rId2"/>
    <p:sldId id="270" r:id="rId3"/>
    <p:sldId id="272" r:id="rId4"/>
    <p:sldId id="260" r:id="rId5"/>
    <p:sldId id="276" r:id="rId6"/>
    <p:sldId id="281" r:id="rId7"/>
    <p:sldId id="273" r:id="rId8"/>
    <p:sldId id="267" r:id="rId9"/>
    <p:sldId id="277" r:id="rId10"/>
    <p:sldId id="278" r:id="rId11"/>
    <p:sldId id="268" r:id="rId12"/>
    <p:sldId id="279" r:id="rId13"/>
    <p:sldId id="269" r:id="rId14"/>
    <p:sldId id="266" r:id="rId15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7312" autoAdjust="0"/>
    <p:restoredTop sz="67138" autoAdjust="0"/>
  </p:normalViewPr>
  <p:slideViewPr>
    <p:cSldViewPr>
      <p:cViewPr varScale="1">
        <p:scale>
          <a:sx n="73" d="100"/>
          <a:sy n="73" d="100"/>
        </p:scale>
        <p:origin x="221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1FFB7F9C-778B-4198-8619-364549782B39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274FF2C7-7226-416D-B808-F6B6239FE4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15144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137" cy="512304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0506" y="0"/>
            <a:ext cx="3077137" cy="512304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E7DE9D95-E85C-4332-BCBC-9BA22734FE3F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9599" y="4861155"/>
            <a:ext cx="5680103" cy="4605821"/>
          </a:xfrm>
          <a:prstGeom prst="rect">
            <a:avLst/>
          </a:prstGeom>
        </p:spPr>
        <p:txBody>
          <a:bodyPr vert="horz" lIns="94768" tIns="47384" rIns="94768" bIns="47384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0673"/>
            <a:ext cx="3077137" cy="512303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0506" y="9720673"/>
            <a:ext cx="3077137" cy="512303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0DF453D5-6665-4637-92E2-72365BE318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0028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453D5-6665-4637-92E2-72365BE3180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9943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453D5-6665-4637-92E2-72365BE31803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9177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453D5-6665-4637-92E2-72365BE3180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9581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7684">
              <a:defRPr/>
            </a:pPr>
            <a:endParaRPr lang="en-US" b="1" spc="-5" dirty="0">
              <a:latin typeface="Arial"/>
              <a:cs typeface="Arial"/>
            </a:endParaRPr>
          </a:p>
          <a:p>
            <a:pPr defTabSz="947684">
              <a:defRPr/>
            </a:pPr>
            <a:endParaRPr lang="en-US" dirty="0">
              <a:latin typeface="Arial"/>
              <a:cs typeface="Arial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B02A27-59B2-468D-A210-CD2A0715681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8237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7684">
              <a:defRPr/>
            </a:pPr>
            <a:r>
              <a:rPr lang="en-US" dirty="0"/>
              <a:t>The adaptation process is well under way for several years now.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453D5-6665-4637-92E2-72365BE31803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5455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453D5-6665-4637-92E2-72365BE31803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1508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453D5-6665-4637-92E2-72365BE31803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50009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453D5-6665-4637-92E2-72365BE31803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25214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453D5-6665-4637-92E2-72365BE31803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68325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453D5-6665-4637-92E2-72365BE31803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38094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453D5-6665-4637-92E2-72365BE31803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35723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453D5-6665-4637-92E2-72365BE31803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63573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453D5-6665-4637-92E2-72365BE31803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55718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453D5-6665-4637-92E2-72365BE31803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078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6000" spc="-80" baseline="0">
                <a:solidFill>
                  <a:srgbClr val="0070C0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DE1DD-62C9-4EDC-A01F-BDAF0CC1482B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4B49C38-CA5C-4E0C-B723-29F6C0AA8723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Picture 2" descr="Cedefop - European Centre for the Development of Vocational Traini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6237312"/>
            <a:ext cx="2095500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entre Inffo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1" y="6237312"/>
            <a:ext cx="104553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DE1DD-62C9-4EDC-A01F-BDAF0CC1482B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49C38-CA5C-4E0C-B723-29F6C0AA872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800" b="0" cap="all" spc="-80" baseline="0">
                <a:solidFill>
                  <a:srgbClr val="0070C0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ctr" anchorCtr="0"/>
          <a:lstStyle>
            <a:lvl1pPr marL="0" indent="0">
              <a:buNone/>
              <a:defRPr sz="2000" b="0" cap="all" spc="120" baseline="0">
                <a:solidFill>
                  <a:srgbClr val="0070C0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DE1DD-62C9-4EDC-A01F-BDAF0CC1482B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B49C38-CA5C-4E0C-B723-29F6C0AA8723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DE1DD-62C9-4EDC-A01F-BDAF0CC1482B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49C38-CA5C-4E0C-B723-29F6C0AA872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DE1DD-62C9-4EDC-A01F-BDAF0CC1482B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49C38-CA5C-4E0C-B723-29F6C0AA872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DE1DD-62C9-4EDC-A01F-BDAF0CC1482B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49C38-CA5C-4E0C-B723-29F6C0AA872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DE1DD-62C9-4EDC-A01F-BDAF0CC1482B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49C38-CA5C-4E0C-B723-29F6C0AA872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DE1DD-62C9-4EDC-A01F-BDAF0CC1482B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49C38-CA5C-4E0C-B723-29F6C0AA8723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DE1DD-62C9-4EDC-A01F-BDAF0CC1482B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4B49C38-CA5C-4E0C-B723-29F6C0AA8723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DE1DD-62C9-4EDC-A01F-BDAF0CC1482B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49C38-CA5C-4E0C-B723-29F6C0AA872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DE1DD-62C9-4EDC-A01F-BDAF0CC1482B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49C38-CA5C-4E0C-B723-29F6C0AA872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396552" y="-99392"/>
            <a:ext cx="9865096" cy="7200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643192" cy="13716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7C5DE1DD-62C9-4EDC-A01F-BDAF0CC1482B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54B49C38-CA5C-4E0C-B723-29F6C0AA8723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Cedefop - European Centre for the Development of Vocational Trainin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6237312"/>
            <a:ext cx="2095500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entre Inffo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1" y="6237312"/>
            <a:ext cx="104553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r.roussel@centre-inffo.fr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hyperlink" Target="mailto:v.joseph@centre-inffo.f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57200" y="476673"/>
            <a:ext cx="7772400" cy="3096344"/>
          </a:xfrm>
        </p:spPr>
        <p:txBody>
          <a:bodyPr/>
          <a:lstStyle/>
          <a:p>
            <a:r>
              <a:rPr lang="fr-FR" sz="3200" dirty="0"/>
              <a:t>Session 12</a:t>
            </a:r>
            <a:br>
              <a:rPr lang="fr-FR" sz="3200" dirty="0"/>
            </a:br>
            <a:r>
              <a:rPr lang="fr-FR" sz="3200" dirty="0" err="1"/>
              <a:t>Partners</a:t>
            </a:r>
            <a:r>
              <a:rPr lang="fr-FR" sz="3200" dirty="0"/>
              <a:t>’ </a:t>
            </a:r>
            <a:r>
              <a:rPr lang="fr-FR" sz="3200" dirty="0" err="1"/>
              <a:t>thematic</a:t>
            </a:r>
            <a:r>
              <a:rPr lang="fr-FR" sz="3200" dirty="0"/>
              <a:t> session</a:t>
            </a:r>
            <a:br>
              <a:rPr lang="fr-FR" sz="3200" dirty="0"/>
            </a:br>
            <a:br>
              <a:rPr lang="fr-FR" sz="3200" dirty="0"/>
            </a:br>
            <a:r>
              <a:rPr lang="fr-FR" sz="3600" dirty="0" err="1">
                <a:solidFill>
                  <a:srgbClr val="002060"/>
                </a:solidFill>
              </a:rPr>
              <a:t>Sustainability</a:t>
            </a:r>
            <a:br>
              <a:rPr lang="fr-FR" sz="3600" dirty="0">
                <a:solidFill>
                  <a:srgbClr val="002060"/>
                </a:solidFill>
              </a:rPr>
            </a:br>
            <a:r>
              <a:rPr lang="fr-FR" sz="3600" dirty="0">
                <a:solidFill>
                  <a:srgbClr val="002060"/>
                </a:solidFill>
              </a:rPr>
              <a:t>a green </a:t>
            </a:r>
            <a:r>
              <a:rPr lang="fr-FR" sz="3600" dirty="0" err="1">
                <a:solidFill>
                  <a:srgbClr val="002060"/>
                </a:solidFill>
              </a:rPr>
              <a:t>link</a:t>
            </a:r>
            <a:r>
              <a:rPr lang="fr-FR" sz="3600" dirty="0">
                <a:solidFill>
                  <a:srgbClr val="002060"/>
                </a:solidFill>
              </a:rPr>
              <a:t> in </a:t>
            </a:r>
            <a:r>
              <a:rPr lang="fr-FR" sz="3600" dirty="0" err="1">
                <a:solidFill>
                  <a:srgbClr val="002060"/>
                </a:solidFill>
              </a:rPr>
              <a:t>vet</a:t>
            </a:r>
            <a:endParaRPr lang="fr-FR" sz="3600" dirty="0">
              <a:solidFill>
                <a:srgbClr val="00206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691680" y="3789040"/>
            <a:ext cx="5040560" cy="914400"/>
          </a:xfrm>
        </p:spPr>
        <p:txBody>
          <a:bodyPr>
            <a:noAutofit/>
          </a:bodyPr>
          <a:lstStyle/>
          <a:p>
            <a:pPr algn="ctr"/>
            <a:r>
              <a:rPr lang="fr-FR" sz="3200" dirty="0">
                <a:solidFill>
                  <a:srgbClr val="92D050"/>
                </a:solidFill>
              </a:rPr>
              <a:t>STATE OF </a:t>
            </a:r>
            <a:r>
              <a:rPr lang="fr-FR" sz="3200" dirty="0" err="1">
                <a:solidFill>
                  <a:srgbClr val="92D050"/>
                </a:solidFill>
              </a:rPr>
              <a:t>play</a:t>
            </a:r>
            <a:r>
              <a:rPr lang="fr-FR" sz="3200" dirty="0">
                <a:solidFill>
                  <a:srgbClr val="92D050"/>
                </a:solidFill>
              </a:rPr>
              <a:t> and main challenges</a:t>
            </a:r>
          </a:p>
          <a:p>
            <a:pPr algn="ctr"/>
            <a:r>
              <a:rPr lang="fr-FR" sz="3200" dirty="0">
                <a:solidFill>
                  <a:srgbClr val="92D050"/>
                </a:solidFill>
              </a:rPr>
              <a:t>in </a:t>
            </a:r>
            <a:r>
              <a:rPr lang="fr-FR" sz="3200" dirty="0" err="1">
                <a:solidFill>
                  <a:srgbClr val="92D050"/>
                </a:solidFill>
              </a:rPr>
              <a:t>france</a:t>
            </a:r>
            <a:endParaRPr lang="fr-FR" sz="32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238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437986-6F0C-48A6-909D-FABB7ADF0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 Transversal priority of public policies</a:t>
            </a:r>
            <a:endParaRPr lang="fr-FR" sz="32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C541D8-6EC8-46E7-8F13-A8C9642E5B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 descr="Une image contenant herbe, extérieur, plante, brocoli&#10;&#10;Description générée automatiquement">
            <a:extLst>
              <a:ext uri="{FF2B5EF4-FFF2-40B4-BE49-F238E27FC236}">
                <a16:creationId xmlns:a16="http://schemas.microsoft.com/office/drawing/2014/main" id="{BFD65D4E-4E56-4B65-B4B2-64A3043B23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56" y="1524318"/>
            <a:ext cx="6887108" cy="459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547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8B8544-C7C3-44B2-AE91-D1B5AE1AB7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228601"/>
            <a:ext cx="8219256" cy="3344416"/>
          </a:xfrm>
        </p:spPr>
        <p:txBody>
          <a:bodyPr/>
          <a:lstStyle/>
          <a:p>
            <a:r>
              <a:rPr lang="en-US" dirty="0"/>
              <a:t>Defining</a:t>
            </a:r>
            <a:br>
              <a:rPr lang="en-US" dirty="0"/>
            </a:br>
            <a:r>
              <a:rPr lang="en-US" dirty="0"/>
              <a:t>sets of skills</a:t>
            </a:r>
            <a:br>
              <a:rPr lang="en-US" dirty="0"/>
            </a:br>
            <a:r>
              <a:rPr lang="en-US" dirty="0"/>
              <a:t>for the green transition</a:t>
            </a:r>
            <a:endParaRPr lang="fr-FR" dirty="0"/>
          </a:p>
        </p:txBody>
      </p:sp>
      <p:pic>
        <p:nvPicPr>
          <p:cNvPr id="4" name="Image 3" descr="Une image contenant herbe, extérieur, plante, brocoli&#10;&#10;Description générée automatiquement">
            <a:extLst>
              <a:ext uri="{FF2B5EF4-FFF2-40B4-BE49-F238E27FC236}">
                <a16:creationId xmlns:a16="http://schemas.microsoft.com/office/drawing/2014/main" id="{9C55ECCA-DE79-4598-AA1E-3392DF44C1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626658"/>
            <a:ext cx="4521800" cy="301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541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0955" y="488719"/>
            <a:ext cx="6535746" cy="852991"/>
          </a:xfrm>
          <a:prstGeom prst="rect">
            <a:avLst/>
          </a:prstGeom>
        </p:spPr>
        <p:txBody>
          <a:bodyPr vert="horz" wrap="square" lIns="0" tIns="10860" rIns="0" bIns="0" rtlCol="0" anchor="ctr" anchorCtr="0">
            <a:spAutoFit/>
          </a:bodyPr>
          <a:lstStyle/>
          <a:p>
            <a:pPr marL="10860" marR="4344">
              <a:spcBef>
                <a:spcPts val="86"/>
              </a:spcBef>
            </a:pPr>
            <a:r>
              <a:rPr sz="2736" spc="-73" dirty="0"/>
              <a:t>EMPLOYMENT </a:t>
            </a:r>
            <a:r>
              <a:rPr sz="2736" spc="-34" dirty="0"/>
              <a:t>AND</a:t>
            </a:r>
            <a:r>
              <a:rPr sz="2736" spc="-222" dirty="0"/>
              <a:t> </a:t>
            </a:r>
            <a:r>
              <a:rPr sz="2736" spc="-43" dirty="0"/>
              <a:t>SKILLS  </a:t>
            </a:r>
            <a:r>
              <a:rPr sz="2736" spc="-47" dirty="0"/>
              <a:t>FORECAST</a:t>
            </a:r>
            <a:endParaRPr sz="2736"/>
          </a:p>
        </p:txBody>
      </p:sp>
      <p:sp>
        <p:nvSpPr>
          <p:cNvPr id="3" name="object 3"/>
          <p:cNvSpPr txBox="1"/>
          <p:nvPr/>
        </p:nvSpPr>
        <p:spPr>
          <a:xfrm>
            <a:off x="465294" y="1695125"/>
            <a:ext cx="5995552" cy="3157818"/>
          </a:xfrm>
          <a:prstGeom prst="rect">
            <a:avLst/>
          </a:prstGeom>
        </p:spPr>
        <p:txBody>
          <a:bodyPr vert="horz" wrap="none" lIns="0" tIns="10317" rIns="0" bIns="0" rtlCol="0">
            <a:spAutoFit/>
          </a:bodyPr>
          <a:lstStyle/>
          <a:p>
            <a:pPr marL="10860" marR="3934495">
              <a:lnSpc>
                <a:spcPct val="145500"/>
              </a:lnSpc>
              <a:spcBef>
                <a:spcPts val="81"/>
              </a:spcBef>
            </a:pPr>
            <a:r>
              <a:rPr lang="en-US" sz="1368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Labour</a:t>
            </a:r>
            <a:r>
              <a:rPr lang="en-US" sz="1368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force concerned</a:t>
            </a:r>
          </a:p>
          <a:p>
            <a:pPr marL="157467" marR="3934495" indent="-146607">
              <a:lnSpc>
                <a:spcPct val="145500"/>
              </a:lnSpc>
              <a:spcBef>
                <a:spcPts val="81"/>
              </a:spcBef>
              <a:buFont typeface="Arial" panose="020B0604020202020204" pitchFamily="34" charset="0"/>
              <a:buChar char="•"/>
            </a:pPr>
            <a:r>
              <a:rPr lang="en-US" sz="1197" b="1" dirty="0">
                <a:latin typeface="Arial" panose="020B0604020202020204" pitchFamily="34" charset="0"/>
                <a:cs typeface="Arial" panose="020B0604020202020204" pitchFamily="34" charset="0"/>
              </a:rPr>
              <a:t>Green trades : 1%</a:t>
            </a:r>
          </a:p>
          <a:p>
            <a:pPr marL="157467" marR="3934495" indent="-146607" defTabSz="6361110">
              <a:lnSpc>
                <a:spcPct val="145500"/>
              </a:lnSpc>
              <a:spcBef>
                <a:spcPts val="81"/>
              </a:spcBef>
              <a:buFont typeface="Arial" panose="020B0604020202020204" pitchFamily="34" charset="0"/>
              <a:buChar char="•"/>
            </a:pPr>
            <a:r>
              <a:rPr lang="en-US" sz="1197" b="1" dirty="0">
                <a:latin typeface="Arial" panose="020B0604020202020204" pitchFamily="34" charset="0"/>
                <a:cs typeface="Arial" panose="020B0604020202020204" pitchFamily="34" charset="0"/>
              </a:rPr>
              <a:t>“Greening  trades” : 15 %</a:t>
            </a:r>
          </a:p>
          <a:p>
            <a:pPr marL="10860" marR="3934495" defTabSz="6361110">
              <a:lnSpc>
                <a:spcPct val="145500"/>
              </a:lnSpc>
              <a:spcBef>
                <a:spcPts val="81"/>
              </a:spcBef>
            </a:pPr>
            <a:endParaRPr lang="en-US" sz="1197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60" marR="3934495" defTabSz="6361110">
              <a:lnSpc>
                <a:spcPct val="145500"/>
              </a:lnSpc>
              <a:spcBef>
                <a:spcPts val="81"/>
              </a:spcBef>
            </a:pPr>
            <a:endParaRPr lang="en-US" sz="1197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60" marR="3934495" defTabSz="6361110">
              <a:lnSpc>
                <a:spcPct val="145500"/>
              </a:lnSpc>
              <a:spcBef>
                <a:spcPts val="81"/>
              </a:spcBef>
            </a:pPr>
            <a:endParaRPr lang="en-US" sz="342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60" marR="3934495" defTabSz="6361110">
              <a:lnSpc>
                <a:spcPct val="145500"/>
              </a:lnSpc>
              <a:spcBef>
                <a:spcPts val="81"/>
              </a:spcBef>
            </a:pPr>
            <a:endParaRPr lang="en-US" sz="342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60" marR="3934495" defTabSz="6361110">
              <a:lnSpc>
                <a:spcPct val="145500"/>
              </a:lnSpc>
              <a:spcBef>
                <a:spcPts val="81"/>
              </a:spcBef>
            </a:pPr>
            <a:endParaRPr lang="en-US" sz="342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60" marR="207422">
              <a:lnSpc>
                <a:spcPct val="80000"/>
              </a:lnSpc>
              <a:spcBef>
                <a:spcPts val="740"/>
              </a:spcBef>
            </a:pPr>
            <a:r>
              <a:rPr lang="en-US" sz="1368" b="1" spc="-4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 on companies of the energetic transition</a:t>
            </a:r>
          </a:p>
          <a:p>
            <a:pPr marL="255205" marR="207422" indent="-244345">
              <a:lnSpc>
                <a:spcPct val="80000"/>
              </a:lnSpc>
              <a:spcBef>
                <a:spcPts val="740"/>
              </a:spcBef>
              <a:buFont typeface="Arial" panose="020B0604020202020204" pitchFamily="34" charset="0"/>
              <a:buChar char="•"/>
            </a:pPr>
            <a:r>
              <a:rPr lang="en-US" sz="1197" b="1" spc="-4" dirty="0">
                <a:latin typeface="Arial" panose="020B0604020202020204" pitchFamily="34" charset="0"/>
                <a:cs typeface="Arial" panose="020B0604020202020204" pitchFamily="34" charset="0"/>
              </a:rPr>
              <a:t>impact on recruitment of new jobs : 10 %</a:t>
            </a:r>
          </a:p>
          <a:p>
            <a:pPr marL="255205" marR="207422" indent="-244345">
              <a:lnSpc>
                <a:spcPct val="80000"/>
              </a:lnSpc>
              <a:spcBef>
                <a:spcPts val="740"/>
              </a:spcBef>
              <a:buFont typeface="Arial" panose="020B0604020202020204" pitchFamily="34" charset="0"/>
              <a:buChar char="•"/>
            </a:pPr>
            <a:r>
              <a:rPr lang="en-US" sz="1197" b="1" spc="-4" dirty="0">
                <a:latin typeface="Arial" panose="020B0604020202020204" pitchFamily="34" charset="0"/>
                <a:cs typeface="Arial" panose="020B0604020202020204" pitchFamily="34" charset="0"/>
              </a:rPr>
              <a:t>needs to adapt to new working  methods : 30 %</a:t>
            </a:r>
          </a:p>
          <a:p>
            <a:pPr marL="10860" marR="207422">
              <a:lnSpc>
                <a:spcPct val="80000"/>
              </a:lnSpc>
              <a:spcBef>
                <a:spcPts val="740"/>
              </a:spcBef>
            </a:pPr>
            <a:endParaRPr lang="en-US" sz="1197" b="1" spc="-4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60" marR="207422">
              <a:lnSpc>
                <a:spcPct val="80000"/>
              </a:lnSpc>
              <a:spcBef>
                <a:spcPts val="740"/>
              </a:spcBef>
            </a:pPr>
            <a:r>
              <a:rPr lang="en-US" sz="1197" b="1" u="sng" dirty="0">
                <a:latin typeface="Arial" panose="020B0604020202020204" pitchFamily="34" charset="0"/>
                <a:cs typeface="Arial" panose="020B0604020202020204" pitchFamily="34" charset="0"/>
              </a:rPr>
              <a:t>=&gt; Estimation of jobs created up to 2030 : between 600 000 and 3 millions.</a:t>
            </a:r>
          </a:p>
          <a:p>
            <a:pPr marL="10860" marR="207422">
              <a:lnSpc>
                <a:spcPct val="80000"/>
              </a:lnSpc>
              <a:spcBef>
                <a:spcPts val="740"/>
              </a:spcBef>
            </a:pPr>
            <a:endParaRPr lang="en-US" sz="1197" b="1" spc="-4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5295" y="4792282"/>
            <a:ext cx="7169185" cy="1047027"/>
          </a:xfrm>
          <a:prstGeom prst="rect">
            <a:avLst/>
          </a:prstGeom>
        </p:spPr>
        <p:txBody>
          <a:bodyPr vert="horz" wrap="square" lIns="0" tIns="76019" rIns="0" bIns="0" rtlCol="0">
            <a:spAutoFit/>
          </a:bodyPr>
          <a:lstStyle/>
          <a:p>
            <a:pPr marL="10860">
              <a:spcBef>
                <a:spcPts val="599"/>
              </a:spcBef>
            </a:pPr>
            <a:r>
              <a:rPr lang="fr-FR" sz="1368" b="1" i="1" u="sng" spc="-4" dirty="0">
                <a:solidFill>
                  <a:srgbClr val="00B04F"/>
                </a:solidFill>
                <a:latin typeface="Arial"/>
                <a:cs typeface="Arial"/>
              </a:rPr>
              <a:t>Main c</a:t>
            </a:r>
            <a:r>
              <a:rPr sz="1368" b="1" i="1" u="sng" spc="-4" dirty="0" err="1">
                <a:solidFill>
                  <a:srgbClr val="00B04F"/>
                </a:solidFill>
                <a:latin typeface="Arial"/>
                <a:cs typeface="Arial"/>
              </a:rPr>
              <a:t>hallenges</a:t>
            </a:r>
            <a:endParaRPr sz="1368" i="1" u="sng" dirty="0">
              <a:latin typeface="Arial"/>
              <a:cs typeface="Arial"/>
            </a:endParaRPr>
          </a:p>
          <a:p>
            <a:pPr marL="10860">
              <a:spcBef>
                <a:spcPts val="513"/>
              </a:spcBef>
            </a:pPr>
            <a:r>
              <a:rPr sz="1368" b="1" spc="-4" dirty="0">
                <a:solidFill>
                  <a:srgbClr val="00B04F"/>
                </a:solidFill>
                <a:latin typeface="Arial"/>
                <a:cs typeface="Arial"/>
              </a:rPr>
              <a:t>Employment forecast: </a:t>
            </a:r>
            <a:r>
              <a:rPr lang="fr-FR" sz="1368" b="1" spc="-4" dirty="0" err="1">
                <a:solidFill>
                  <a:srgbClr val="00B04F"/>
                </a:solidFill>
                <a:latin typeface="Arial"/>
                <a:cs typeface="Arial"/>
              </a:rPr>
              <a:t>highly</a:t>
            </a:r>
            <a:r>
              <a:rPr lang="fr-FR" sz="1368" b="1" spc="-4" dirty="0">
                <a:solidFill>
                  <a:srgbClr val="00B04F"/>
                </a:solidFill>
                <a:latin typeface="Arial"/>
                <a:cs typeface="Arial"/>
              </a:rPr>
              <a:t> variable </a:t>
            </a:r>
            <a:r>
              <a:rPr lang="fr-FR" sz="1368" b="1" spc="-4" dirty="0" err="1">
                <a:solidFill>
                  <a:srgbClr val="00B04F"/>
                </a:solidFill>
                <a:latin typeface="Arial"/>
                <a:cs typeface="Arial"/>
              </a:rPr>
              <a:t>statistical</a:t>
            </a:r>
            <a:r>
              <a:rPr lang="fr-FR" sz="1368" b="1" spc="-4" dirty="0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lang="fr-FR" sz="1368" b="1" spc="-4" dirty="0" err="1">
                <a:solidFill>
                  <a:srgbClr val="00B04F"/>
                </a:solidFill>
                <a:latin typeface="Arial"/>
                <a:cs typeface="Arial"/>
              </a:rPr>
              <a:t>estimates</a:t>
            </a:r>
            <a:endParaRPr lang="fr-FR" sz="1368" b="1" spc="-4" dirty="0">
              <a:solidFill>
                <a:srgbClr val="00B04F"/>
              </a:solidFill>
              <a:latin typeface="Arial"/>
              <a:cs typeface="Arial"/>
            </a:endParaRPr>
          </a:p>
          <a:p>
            <a:pPr marL="10860">
              <a:spcBef>
                <a:spcPts val="513"/>
              </a:spcBef>
            </a:pPr>
            <a:r>
              <a:rPr lang="fr-FR" sz="1368" b="1" dirty="0">
                <a:solidFill>
                  <a:srgbClr val="00B04F"/>
                </a:solidFill>
                <a:latin typeface="Arial"/>
                <a:cs typeface="Arial"/>
              </a:rPr>
              <a:t>H</a:t>
            </a:r>
            <a:r>
              <a:rPr sz="1368" b="1" dirty="0" err="1">
                <a:solidFill>
                  <a:srgbClr val="00B04F"/>
                </a:solidFill>
                <a:latin typeface="Arial"/>
                <a:cs typeface="Arial"/>
              </a:rPr>
              <a:t>igh</a:t>
            </a:r>
            <a:r>
              <a:rPr sz="1368" b="1" dirty="0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sz="1368" b="1" spc="-4" dirty="0">
                <a:solidFill>
                  <a:srgbClr val="00B04F"/>
                </a:solidFill>
                <a:latin typeface="Arial"/>
                <a:cs typeface="Arial"/>
              </a:rPr>
              <a:t>degree of  uncertainty and instability</a:t>
            </a:r>
            <a:r>
              <a:rPr lang="fr-FR" sz="1368" b="1" spc="-4" dirty="0">
                <a:solidFill>
                  <a:srgbClr val="00B04F"/>
                </a:solidFill>
                <a:latin typeface="Arial"/>
                <a:cs typeface="Arial"/>
              </a:rPr>
              <a:t>, no</a:t>
            </a:r>
            <a:r>
              <a:rPr sz="1368" b="1" dirty="0">
                <a:solidFill>
                  <a:srgbClr val="00B04F"/>
                </a:solidFill>
                <a:latin typeface="Arial"/>
                <a:cs typeface="Arial"/>
              </a:rPr>
              <a:t>stable </a:t>
            </a:r>
            <a:r>
              <a:rPr sz="1368" b="1" spc="-4" dirty="0">
                <a:solidFill>
                  <a:srgbClr val="00B04F"/>
                </a:solidFill>
                <a:latin typeface="Arial"/>
                <a:cs typeface="Arial"/>
              </a:rPr>
              <a:t>corpus of well-identified </a:t>
            </a:r>
            <a:r>
              <a:rPr sz="1368" b="1" dirty="0">
                <a:solidFill>
                  <a:srgbClr val="00B04F"/>
                </a:solidFill>
                <a:latin typeface="Arial"/>
                <a:cs typeface="Arial"/>
              </a:rPr>
              <a:t>knowledge </a:t>
            </a:r>
            <a:r>
              <a:rPr sz="1368" b="1" spc="-4" dirty="0">
                <a:solidFill>
                  <a:srgbClr val="00B04F"/>
                </a:solidFill>
                <a:latin typeface="Arial"/>
                <a:cs typeface="Arial"/>
              </a:rPr>
              <a:t>and</a:t>
            </a:r>
            <a:r>
              <a:rPr sz="1368" b="1" spc="-111" dirty="0">
                <a:solidFill>
                  <a:srgbClr val="00B04F"/>
                </a:solidFill>
                <a:latin typeface="Arial"/>
                <a:cs typeface="Arial"/>
              </a:rPr>
              <a:t> </a:t>
            </a:r>
            <a:r>
              <a:rPr sz="1368" b="1" dirty="0">
                <a:solidFill>
                  <a:srgbClr val="00B04F"/>
                </a:solidFill>
                <a:latin typeface="Arial"/>
                <a:cs typeface="Arial"/>
              </a:rPr>
              <a:t>skills.</a:t>
            </a:r>
            <a:endParaRPr sz="1368" dirty="0">
              <a:latin typeface="Arial"/>
              <a:cs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58C3DBE-AA00-4667-899F-94E9DA160EB8}"/>
              </a:ext>
            </a:extLst>
          </p:cNvPr>
          <p:cNvSpPr txBox="1"/>
          <p:nvPr/>
        </p:nvSpPr>
        <p:spPr>
          <a:xfrm>
            <a:off x="3855249" y="1597313"/>
            <a:ext cx="4167242" cy="2511413"/>
          </a:xfrm>
          <a:prstGeom prst="rect">
            <a:avLst/>
          </a:prstGeom>
          <a:noFill/>
        </p:spPr>
        <p:txBody>
          <a:bodyPr wrap="none" numCol="1" rtlCol="0">
            <a:noAutofit/>
          </a:bodyPr>
          <a:lstStyle/>
          <a:p>
            <a:pPr marL="10860" marR="3934495" defTabSz="6361110">
              <a:lnSpc>
                <a:spcPct val="145500"/>
              </a:lnSpc>
              <a:spcBef>
                <a:spcPts val="81"/>
              </a:spcBef>
            </a:pPr>
            <a:r>
              <a:rPr lang="en-US" sz="1539" b="1" dirty="0">
                <a:solidFill>
                  <a:srgbClr val="00B0F0"/>
                </a:solidFill>
                <a:cs typeface="Arial"/>
              </a:rPr>
              <a:t>Four domains with significant "green" skills </a:t>
            </a:r>
          </a:p>
          <a:p>
            <a:pPr marL="157467" marR="3934495" indent="-146607" defTabSz="7745731">
              <a:lnSpc>
                <a:spcPct val="145500"/>
              </a:lnSpc>
              <a:spcBef>
                <a:spcPts val="81"/>
              </a:spcBef>
              <a:buFont typeface="Arial" panose="020B0604020202020204" pitchFamily="34" charset="0"/>
              <a:buChar char="•"/>
            </a:pPr>
            <a:r>
              <a:rPr lang="en-US" sz="1200" b="1" dirty="0">
                <a:cs typeface="Arial"/>
              </a:rPr>
              <a:t>heavy construction</a:t>
            </a:r>
          </a:p>
          <a:p>
            <a:pPr marL="157467" marR="3934495" indent="-146607" defTabSz="7745731">
              <a:lnSpc>
                <a:spcPct val="145500"/>
              </a:lnSpc>
              <a:spcBef>
                <a:spcPts val="81"/>
              </a:spcBef>
              <a:buFont typeface="Arial" panose="020B0604020202020204" pitchFamily="34" charset="0"/>
              <a:buChar char="•"/>
            </a:pPr>
            <a:r>
              <a:rPr lang="en-US" sz="1200" b="1" dirty="0">
                <a:cs typeface="Arial"/>
              </a:rPr>
              <a:t>transportation</a:t>
            </a:r>
          </a:p>
          <a:p>
            <a:pPr marL="157467" marR="3934495" indent="-146607" defTabSz="7745731">
              <a:lnSpc>
                <a:spcPct val="145500"/>
              </a:lnSpc>
              <a:spcBef>
                <a:spcPts val="81"/>
              </a:spcBef>
              <a:buFont typeface="Arial" panose="020B0604020202020204" pitchFamily="34" charset="0"/>
              <a:buChar char="•"/>
            </a:pPr>
            <a:r>
              <a:rPr lang="en-US" sz="1200" b="1" dirty="0">
                <a:cs typeface="Arial"/>
              </a:rPr>
              <a:t>agriculture</a:t>
            </a:r>
          </a:p>
          <a:p>
            <a:pPr marL="157467" marR="3934495" indent="-146607" defTabSz="7745731">
              <a:lnSpc>
                <a:spcPct val="145500"/>
              </a:lnSpc>
              <a:spcBef>
                <a:spcPts val="81"/>
              </a:spcBef>
              <a:buFont typeface="Arial" panose="020B0604020202020204" pitchFamily="34" charset="0"/>
              <a:buChar char="•"/>
            </a:pPr>
            <a:r>
              <a:rPr lang="en-US" sz="1200" b="1" dirty="0">
                <a:cs typeface="Arial"/>
              </a:rPr>
              <a:t>hotel and </a:t>
            </a:r>
            <a:r>
              <a:rPr lang="en-US" sz="1200" b="1" dirty="0" err="1">
                <a:cs typeface="Arial"/>
              </a:rPr>
              <a:t>cathering</a:t>
            </a:r>
            <a:endParaRPr lang="en-US" sz="1200" b="1" dirty="0">
              <a:cs typeface="Arial"/>
            </a:endParaRPr>
          </a:p>
          <a:p>
            <a:endParaRPr lang="fr-FR" sz="13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437986-6F0C-48A6-909D-FABB7ADF0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718"/>
            <a:ext cx="8147248" cy="1371600"/>
          </a:xfrm>
        </p:spPr>
        <p:txBody>
          <a:bodyPr>
            <a:noAutofit/>
          </a:bodyPr>
          <a:lstStyle/>
          <a:p>
            <a:r>
              <a:rPr lang="en-US" sz="2400" dirty="0"/>
              <a:t>Update and creation</a:t>
            </a:r>
            <a:br>
              <a:rPr lang="en-US" sz="2400" dirty="0"/>
            </a:br>
            <a:r>
              <a:rPr lang="en-US" sz="2400" dirty="0"/>
              <a:t>of diplomas / Vocational qualifications </a:t>
            </a:r>
            <a:endParaRPr lang="fr-FR" sz="24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C541D8-6EC8-46E7-8F13-A8C9642E5B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>
                <a:solidFill>
                  <a:srgbClr val="00B0F0"/>
                </a:solidFill>
              </a:rPr>
              <a:t>IVET</a:t>
            </a:r>
          </a:p>
          <a:p>
            <a:r>
              <a:rPr lang="en-US" dirty="0"/>
              <a:t>Ministry in charge of National Education / Ministry of Agriculture: The diplomas have been adapted to the challenges of the ecological transition.</a:t>
            </a:r>
          </a:p>
          <a:p>
            <a:r>
              <a:rPr lang="en-US" dirty="0">
                <a:cs typeface="Arial"/>
              </a:rPr>
              <a:t>3 </a:t>
            </a:r>
            <a:r>
              <a:rPr lang="en-US" spc="-5" dirty="0">
                <a:cs typeface="Arial"/>
              </a:rPr>
              <a:t>sectors </a:t>
            </a:r>
            <a:r>
              <a:rPr lang="en-US" spc="10" dirty="0">
                <a:cs typeface="Arial"/>
              </a:rPr>
              <a:t>most concerned</a:t>
            </a:r>
            <a:r>
              <a:rPr lang="en-US" spc="-5" dirty="0">
                <a:cs typeface="Arial"/>
              </a:rPr>
              <a:t>: building,  transport and</a:t>
            </a:r>
            <a:r>
              <a:rPr lang="en-US" spc="-55" dirty="0">
                <a:cs typeface="Arial"/>
              </a:rPr>
              <a:t> </a:t>
            </a:r>
            <a:r>
              <a:rPr lang="en-US" spc="-25" dirty="0">
                <a:cs typeface="Arial"/>
              </a:rPr>
              <a:t>energy.</a:t>
            </a:r>
            <a:endParaRPr lang="en-US" dirty="0">
              <a:cs typeface="Arial"/>
            </a:endParaRPr>
          </a:p>
          <a:p>
            <a:r>
              <a:rPr lang="en-US" dirty="0"/>
              <a:t>Involvement of the professionals through </a:t>
            </a:r>
            <a:r>
              <a:rPr lang="fr-FR" dirty="0" err="1"/>
              <a:t>Vocational</a:t>
            </a:r>
            <a:r>
              <a:rPr lang="fr-FR" dirty="0"/>
              <a:t> </a:t>
            </a:r>
            <a:r>
              <a:rPr lang="fr-FR" dirty="0" err="1"/>
              <a:t>advisory</a:t>
            </a:r>
            <a:r>
              <a:rPr lang="fr-FR" dirty="0"/>
              <a:t> </a:t>
            </a:r>
            <a:r>
              <a:rPr lang="fr-FR" dirty="0" err="1"/>
              <a:t>committees</a:t>
            </a:r>
            <a:r>
              <a:rPr lang="fr-FR" dirty="0"/>
              <a:t> (CPC - </a:t>
            </a:r>
            <a:r>
              <a:rPr lang="fr-FR" i="1" dirty="0"/>
              <a:t>commissions professionnelles consultatives</a:t>
            </a:r>
            <a:r>
              <a:rPr lang="fr-FR" dirty="0"/>
              <a:t>)</a:t>
            </a:r>
          </a:p>
          <a:p>
            <a:r>
              <a:rPr lang="fr-FR" dirty="0"/>
              <a:t>3 attitudes: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d</a:t>
            </a:r>
            <a:r>
              <a:rPr lang="en-US" dirty="0" err="1"/>
              <a:t>irectly</a:t>
            </a:r>
            <a:r>
              <a:rPr lang="en-US" dirty="0"/>
              <a:t> concerned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references to </a:t>
            </a:r>
            <a:r>
              <a:rPr lang="en-US" dirty="0" err="1"/>
              <a:t>sustanaible</a:t>
            </a:r>
            <a:r>
              <a:rPr lang="en-US" dirty="0"/>
              <a:t> development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less concerned (green actions)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3016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437986-6F0C-48A6-909D-FABB7ADF0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718"/>
            <a:ext cx="8147248" cy="1371600"/>
          </a:xfrm>
        </p:spPr>
        <p:txBody>
          <a:bodyPr>
            <a:noAutofit/>
          </a:bodyPr>
          <a:lstStyle/>
          <a:p>
            <a:r>
              <a:rPr lang="en-US" sz="2400" dirty="0"/>
              <a:t>Update and creation</a:t>
            </a:r>
            <a:br>
              <a:rPr lang="en-US" sz="2400" dirty="0"/>
            </a:br>
            <a:r>
              <a:rPr lang="en-US" sz="2400" dirty="0"/>
              <a:t>of diplomas / Vocational qualifications </a:t>
            </a:r>
            <a:endParaRPr lang="fr-FR" sz="24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C541D8-6EC8-46E7-8F13-A8C9642E5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703" y="1268760"/>
            <a:ext cx="8003232" cy="5256584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00B0F0"/>
                </a:solidFill>
              </a:rPr>
              <a:t>THE ROLE OF PROFESSIONAL BRANCHES</a:t>
            </a:r>
            <a:endParaRPr lang="fr-FR" dirty="0">
              <a:solidFill>
                <a:srgbClr val="00B0F0"/>
              </a:solidFill>
            </a:endParaRPr>
          </a:p>
          <a:p>
            <a:pPr marL="12700">
              <a:spcBef>
                <a:spcPts val="700"/>
              </a:spcBef>
            </a:pPr>
            <a:r>
              <a:rPr lang="en-US" dirty="0">
                <a:cs typeface="Arial"/>
              </a:rPr>
              <a:t>3 different </a:t>
            </a:r>
            <a:r>
              <a:rPr lang="en-US" spc="-5" dirty="0">
                <a:cs typeface="Arial"/>
              </a:rPr>
              <a:t>branches </a:t>
            </a:r>
            <a:r>
              <a:rPr lang="en-US" dirty="0">
                <a:cs typeface="Arial"/>
              </a:rPr>
              <a:t>: </a:t>
            </a:r>
            <a:r>
              <a:rPr lang="en-US" spc="-5" dirty="0">
                <a:cs typeface="Arial"/>
              </a:rPr>
              <a:t>Recovery </a:t>
            </a:r>
            <a:r>
              <a:rPr lang="en-US" dirty="0">
                <a:cs typeface="Arial"/>
              </a:rPr>
              <a:t>/ Waste / </a:t>
            </a:r>
            <a:r>
              <a:rPr lang="en-US" spc="-5" dirty="0">
                <a:cs typeface="Arial"/>
              </a:rPr>
              <a:t>Energy </a:t>
            </a:r>
            <a:r>
              <a:rPr lang="en-US" dirty="0">
                <a:cs typeface="Arial"/>
              </a:rPr>
              <a:t>&amp;</a:t>
            </a:r>
            <a:r>
              <a:rPr lang="en-US" spc="-105" dirty="0">
                <a:cs typeface="Arial"/>
              </a:rPr>
              <a:t> </a:t>
            </a:r>
            <a:r>
              <a:rPr lang="en-US" spc="-5" dirty="0">
                <a:cs typeface="Arial"/>
              </a:rPr>
              <a:t>environment</a:t>
            </a:r>
          </a:p>
          <a:p>
            <a:pPr marL="12700">
              <a:spcBef>
                <a:spcPts val="700"/>
              </a:spcBef>
            </a:pPr>
            <a:r>
              <a:rPr lang="en-US" dirty="0">
                <a:cs typeface="Arial"/>
              </a:rPr>
              <a:t>Creation of “C</a:t>
            </a:r>
            <a:r>
              <a:rPr lang="fr-FR" dirty="0" err="1">
                <a:cs typeface="Arial"/>
              </a:rPr>
              <a:t>ertificates</a:t>
            </a:r>
            <a:r>
              <a:rPr lang="fr-FR" dirty="0">
                <a:cs typeface="Arial"/>
              </a:rPr>
              <a:t> of </a:t>
            </a:r>
            <a:r>
              <a:rPr lang="fr-FR" dirty="0" err="1">
                <a:cs typeface="Arial"/>
              </a:rPr>
              <a:t>professional</a:t>
            </a:r>
            <a:r>
              <a:rPr lang="fr-FR" dirty="0">
                <a:cs typeface="Arial"/>
              </a:rPr>
              <a:t> qualifications</a:t>
            </a:r>
            <a:r>
              <a:rPr lang="en-US" dirty="0">
                <a:cs typeface="Arial"/>
              </a:rPr>
              <a:t>“</a:t>
            </a:r>
            <a:r>
              <a:rPr lang="fr-FR" dirty="0">
                <a:cs typeface="Arial"/>
              </a:rPr>
              <a:t> (CQP) (</a:t>
            </a:r>
            <a:r>
              <a:rPr lang="fr-FR" i="1" dirty="0">
                <a:cs typeface="Arial"/>
              </a:rPr>
              <a:t>Certificats de qualification professionnelle</a:t>
            </a:r>
            <a:r>
              <a:rPr lang="fr-FR" dirty="0">
                <a:cs typeface="Arial"/>
              </a:rPr>
              <a:t>) </a:t>
            </a:r>
            <a:endParaRPr lang="en-US" dirty="0">
              <a:cs typeface="Arial"/>
            </a:endParaRPr>
          </a:p>
          <a:p>
            <a:pPr marL="12700">
              <a:spcBef>
                <a:spcPts val="700"/>
              </a:spcBef>
            </a:pPr>
            <a:r>
              <a:rPr lang="en-US" spc="-5" dirty="0">
                <a:cs typeface="Arial"/>
              </a:rPr>
              <a:t>Ex.: Manual Sorting  Operator, </a:t>
            </a:r>
            <a:r>
              <a:rPr lang="fr-FR" spc="-5" dirty="0">
                <a:cs typeface="Arial"/>
              </a:rPr>
              <a:t>Waste </a:t>
            </a:r>
            <a:r>
              <a:rPr lang="fr-FR" spc="-5" dirty="0" err="1">
                <a:cs typeface="Arial"/>
              </a:rPr>
              <a:t>reception</a:t>
            </a:r>
            <a:r>
              <a:rPr lang="fr-FR" spc="-5" dirty="0">
                <a:cs typeface="Arial"/>
              </a:rPr>
              <a:t> </a:t>
            </a:r>
            <a:r>
              <a:rPr lang="fr-FR" spc="-5" dirty="0" err="1">
                <a:cs typeface="Arial"/>
              </a:rPr>
              <a:t>officer</a:t>
            </a:r>
            <a:r>
              <a:rPr lang="fr-FR" spc="-5" dirty="0">
                <a:cs typeface="Arial"/>
              </a:rPr>
              <a:t>, Energy </a:t>
            </a:r>
            <a:r>
              <a:rPr lang="fr-FR" spc="-5" dirty="0" err="1">
                <a:cs typeface="Arial"/>
              </a:rPr>
              <a:t>efficiency</a:t>
            </a:r>
            <a:r>
              <a:rPr lang="fr-FR" spc="-5" dirty="0">
                <a:cs typeface="Arial"/>
              </a:rPr>
              <a:t> </a:t>
            </a:r>
            <a:r>
              <a:rPr lang="fr-FR" spc="-5" dirty="0" err="1">
                <a:cs typeface="Arial"/>
              </a:rPr>
              <a:t>technician</a:t>
            </a:r>
            <a:endParaRPr lang="fr-FR" spc="-5" dirty="0">
              <a:cs typeface="Arial"/>
            </a:endParaRPr>
          </a:p>
          <a:p>
            <a:pPr marL="12700">
              <a:spcBef>
                <a:spcPts val="700"/>
              </a:spcBef>
            </a:pPr>
            <a:endParaRPr lang="en-US" spc="-5" dirty="0">
              <a:solidFill>
                <a:srgbClr val="00B0F0"/>
              </a:solidFill>
              <a:cs typeface="Arial"/>
            </a:endParaRPr>
          </a:p>
          <a:p>
            <a:pPr marL="12700">
              <a:spcBef>
                <a:spcPts val="700"/>
              </a:spcBef>
            </a:pPr>
            <a:r>
              <a:rPr lang="en-US" spc="-5" dirty="0">
                <a:solidFill>
                  <a:srgbClr val="00B0F0"/>
                </a:solidFill>
                <a:cs typeface="Arial"/>
              </a:rPr>
              <a:t>Experimentations to develop new</a:t>
            </a:r>
            <a:r>
              <a:rPr lang="en-US" spc="-60" dirty="0">
                <a:solidFill>
                  <a:srgbClr val="00B0F0"/>
                </a:solidFill>
                <a:cs typeface="Arial"/>
              </a:rPr>
              <a:t> </a:t>
            </a:r>
            <a:r>
              <a:rPr lang="en-US" spc="-5" dirty="0">
                <a:solidFill>
                  <a:srgbClr val="00B0F0"/>
                </a:solidFill>
                <a:cs typeface="Arial"/>
              </a:rPr>
              <a:t>diplomas</a:t>
            </a:r>
          </a:p>
          <a:p>
            <a:pPr marL="12700">
              <a:spcBef>
                <a:spcPts val="700"/>
              </a:spcBef>
            </a:pPr>
            <a:r>
              <a:rPr lang="en-US" spc="-5" dirty="0">
                <a:cs typeface="Arial"/>
              </a:rPr>
              <a:t>Ex.: test of </a:t>
            </a:r>
            <a:r>
              <a:rPr lang="en-US" dirty="0">
                <a:cs typeface="Arial"/>
              </a:rPr>
              <a:t>3 </a:t>
            </a:r>
            <a:r>
              <a:rPr lang="en-US" spc="-10" dirty="0">
                <a:cs typeface="Arial"/>
              </a:rPr>
              <a:t>years in industry, to</a:t>
            </a:r>
            <a:r>
              <a:rPr lang="en-US" dirty="0">
                <a:cs typeface="Arial"/>
              </a:rPr>
              <a:t> develop </a:t>
            </a:r>
            <a:r>
              <a:rPr lang="en-US" spc="-5" dirty="0">
                <a:cs typeface="Arial"/>
              </a:rPr>
              <a:t>a new diploma "senior </a:t>
            </a:r>
            <a:r>
              <a:rPr lang="en-US" spc="5" dirty="0">
                <a:cs typeface="Arial"/>
              </a:rPr>
              <a:t>wind </a:t>
            </a:r>
            <a:r>
              <a:rPr lang="en-US" dirty="0">
                <a:cs typeface="Arial"/>
              </a:rPr>
              <a:t>turbine </a:t>
            </a:r>
            <a:r>
              <a:rPr lang="en-US" spc="-5" dirty="0">
                <a:cs typeface="Arial"/>
              </a:rPr>
              <a:t>maintenance technician“</a:t>
            </a:r>
          </a:p>
          <a:p>
            <a:pPr marL="12700">
              <a:spcBef>
                <a:spcPts val="700"/>
              </a:spcBef>
            </a:pPr>
            <a:r>
              <a:rPr lang="en-US" dirty="0">
                <a:solidFill>
                  <a:srgbClr val="00B0F0"/>
                </a:solidFill>
              </a:rPr>
              <a:t>An accelerated process to register in NQF</a:t>
            </a:r>
            <a:endParaRPr lang="en-US" dirty="0">
              <a:solidFill>
                <a:srgbClr val="00B0F0"/>
              </a:solidFill>
              <a:cs typeface="Arial"/>
            </a:endParaRPr>
          </a:p>
          <a:p>
            <a:endParaRPr lang="fr-FR" i="1" u="sng" dirty="0">
              <a:solidFill>
                <a:srgbClr val="00B050"/>
              </a:solidFill>
            </a:endParaRPr>
          </a:p>
          <a:p>
            <a:r>
              <a:rPr lang="fr-FR" sz="2300" i="1" u="sng" dirty="0">
                <a:solidFill>
                  <a:srgbClr val="00B050"/>
                </a:solidFill>
              </a:rPr>
              <a:t>Challenges</a:t>
            </a:r>
          </a:p>
          <a:p>
            <a:r>
              <a:rPr lang="fr-FR" sz="2300" dirty="0" err="1">
                <a:solidFill>
                  <a:srgbClr val="00B050"/>
                </a:solidFill>
              </a:rPr>
              <a:t>Various</a:t>
            </a:r>
            <a:r>
              <a:rPr lang="fr-FR" sz="2300" dirty="0">
                <a:solidFill>
                  <a:srgbClr val="00B050"/>
                </a:solidFill>
              </a:rPr>
              <a:t> branches, </a:t>
            </a:r>
            <a:r>
              <a:rPr lang="fr-FR" sz="2300" dirty="0" err="1">
                <a:solidFill>
                  <a:srgbClr val="00B050"/>
                </a:solidFill>
              </a:rPr>
              <a:t>multiplicitiy</a:t>
            </a:r>
            <a:r>
              <a:rPr lang="fr-FR" sz="2300" dirty="0">
                <a:solidFill>
                  <a:srgbClr val="00B050"/>
                </a:solidFill>
              </a:rPr>
              <a:t> of the </a:t>
            </a:r>
            <a:r>
              <a:rPr lang="fr-FR" sz="2300" dirty="0" err="1">
                <a:solidFill>
                  <a:srgbClr val="00B050"/>
                </a:solidFill>
              </a:rPr>
              <a:t>players</a:t>
            </a:r>
            <a:endParaRPr lang="fr-FR" sz="2300" dirty="0"/>
          </a:p>
        </p:txBody>
      </p:sp>
    </p:spTree>
    <p:extLst>
      <p:ext uri="{BB962C8B-B14F-4D97-AF65-F5344CB8AC3E}">
        <p14:creationId xmlns:p14="http://schemas.microsoft.com/office/powerpoint/2010/main" val="851623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8B8544-C7C3-44B2-AE91-D1B5AE1AB7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544" y="908721"/>
            <a:ext cx="7772400" cy="2016224"/>
          </a:xfrm>
        </p:spPr>
        <p:txBody>
          <a:bodyPr/>
          <a:lstStyle/>
          <a:p>
            <a:r>
              <a:rPr lang="en-US" sz="4800" dirty="0"/>
              <a:t>offering targeted </a:t>
            </a:r>
            <a:r>
              <a:rPr lang="en-US" sz="4800" dirty="0" err="1"/>
              <a:t>programmes</a:t>
            </a:r>
            <a:br>
              <a:rPr lang="en-US" sz="4800" dirty="0"/>
            </a:br>
            <a:r>
              <a:rPr lang="en-US" sz="4800" dirty="0"/>
              <a:t>in IVET and CVET </a:t>
            </a:r>
            <a:br>
              <a:rPr lang="en-US" sz="4800" dirty="0"/>
            </a:br>
            <a:r>
              <a:rPr lang="en-US" sz="4800" dirty="0"/>
              <a:t>for developing these green skills</a:t>
            </a:r>
            <a:endParaRPr lang="fr-FR" sz="4800" dirty="0"/>
          </a:p>
        </p:txBody>
      </p:sp>
      <p:pic>
        <p:nvPicPr>
          <p:cNvPr id="4" name="Image 3" descr="Une image contenant herbe, extérieur, plante, brocoli&#10;&#10;Description générée automatiquement">
            <a:extLst>
              <a:ext uri="{FF2B5EF4-FFF2-40B4-BE49-F238E27FC236}">
                <a16:creationId xmlns:a16="http://schemas.microsoft.com/office/drawing/2014/main" id="{20A91EDF-23E4-422D-A954-2BF62EBE64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717032"/>
            <a:ext cx="4521800" cy="301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892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ECDBD4-C490-4273-99C8-E1AC8DA49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718"/>
            <a:ext cx="8075240" cy="1371600"/>
          </a:xfrm>
        </p:spPr>
        <p:txBody>
          <a:bodyPr>
            <a:noAutofit/>
          </a:bodyPr>
          <a:lstStyle/>
          <a:p>
            <a:br>
              <a:rPr lang="en-US" sz="2800" dirty="0"/>
            </a:br>
            <a:r>
              <a:rPr lang="en-US" sz="2800" dirty="0"/>
              <a:t>in IVET</a:t>
            </a:r>
            <a:endParaRPr lang="fr-FR" sz="2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167884-3DC2-496D-8627-8C812B5DCE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A0D218C5-EDF4-4427-B29D-928E32B5242E}"/>
              </a:ext>
            </a:extLst>
          </p:cNvPr>
          <p:cNvSpPr txBox="1">
            <a:spLocks/>
          </p:cNvSpPr>
          <p:nvPr/>
        </p:nvSpPr>
        <p:spPr>
          <a:xfrm>
            <a:off x="123026" y="2996952"/>
            <a:ext cx="6811492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Trade and qualification </a:t>
            </a:r>
            <a:r>
              <a:rPr lang="fr-FR" dirty="0" err="1"/>
              <a:t>campuses</a:t>
            </a:r>
            <a:r>
              <a:rPr lang="fr-FR" dirty="0"/>
              <a:t>: over 95 </a:t>
            </a:r>
            <a:r>
              <a:rPr lang="fr-FR" dirty="0" err="1"/>
              <a:t>campuses</a:t>
            </a:r>
            <a:r>
              <a:rPr lang="fr-FR" dirty="0"/>
              <a:t>,</a:t>
            </a:r>
            <a:br>
              <a:rPr lang="fr-FR" dirty="0"/>
            </a:br>
            <a:r>
              <a:rPr lang="fr-FR" dirty="0"/>
              <a:t>11 are </a:t>
            </a:r>
            <a:r>
              <a:rPr lang="fr-FR" dirty="0" err="1"/>
              <a:t>specialised</a:t>
            </a:r>
            <a:r>
              <a:rPr lang="fr-FR" dirty="0"/>
              <a:t> in Energy and </a:t>
            </a:r>
            <a:r>
              <a:rPr lang="fr-FR" dirty="0" err="1"/>
              <a:t>eco-industry</a:t>
            </a:r>
            <a:r>
              <a:rPr lang="fr-FR" dirty="0"/>
              <a:t> transition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F322D2-2381-4374-AFC3-0031060B4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60" y="404664"/>
            <a:ext cx="4320480" cy="1634909"/>
          </a:xfrm>
          <a:prstGeom prst="rect">
            <a:avLst/>
          </a:prstGeom>
        </p:spPr>
      </p:pic>
      <p:pic>
        <p:nvPicPr>
          <p:cNvPr id="7" name="Image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41EEA63B-8023-4FE6-9D76-B12D5F31D3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092" y="3939381"/>
            <a:ext cx="1752282" cy="1752282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475B5F6D-3D05-4361-885B-036F60C11D83}"/>
              </a:ext>
            </a:extLst>
          </p:cNvPr>
          <p:cNvSpPr txBox="1">
            <a:spLocks/>
          </p:cNvSpPr>
          <p:nvPr/>
        </p:nvSpPr>
        <p:spPr>
          <a:xfrm>
            <a:off x="91784" y="1881645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err="1"/>
              <a:t>Vocational</a:t>
            </a:r>
            <a:r>
              <a:rPr lang="fr-FR" dirty="0"/>
              <a:t> </a:t>
            </a:r>
            <a:r>
              <a:rPr lang="fr-FR" dirty="0" err="1"/>
              <a:t>path</a:t>
            </a:r>
            <a:r>
              <a:rPr lang="fr-FR" dirty="0"/>
              <a:t> *: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20% of </a:t>
            </a:r>
            <a:r>
              <a:rPr lang="fr-FR" dirty="0" err="1"/>
              <a:t>pupils</a:t>
            </a:r>
            <a:r>
              <a:rPr lang="fr-FR" dirty="0"/>
              <a:t> and </a:t>
            </a:r>
            <a:r>
              <a:rPr lang="fr-FR" dirty="0" err="1"/>
              <a:t>students</a:t>
            </a:r>
            <a:r>
              <a:rPr lang="fr-FR" dirty="0"/>
              <a:t> in cursus </a:t>
            </a:r>
            <a:r>
              <a:rPr lang="fr-FR" dirty="0" err="1"/>
              <a:t>directly</a:t>
            </a:r>
            <a:r>
              <a:rPr lang="fr-FR" dirty="0"/>
              <a:t> </a:t>
            </a:r>
            <a:r>
              <a:rPr lang="fr-FR" dirty="0" err="1"/>
              <a:t>concerned</a:t>
            </a:r>
            <a:r>
              <a:rPr lang="fr-FR" dirty="0"/>
              <a:t> by </a:t>
            </a:r>
            <a:r>
              <a:rPr lang="fr-FR" dirty="0" err="1"/>
              <a:t>energetical</a:t>
            </a:r>
            <a:r>
              <a:rPr lang="fr-FR" dirty="0"/>
              <a:t> transition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7 % in the </a:t>
            </a:r>
            <a:r>
              <a:rPr lang="fr-FR" dirty="0" err="1"/>
              <a:t>field</a:t>
            </a:r>
            <a:r>
              <a:rPr lang="fr-FR" dirty="0"/>
              <a:t> of </a:t>
            </a:r>
            <a:r>
              <a:rPr lang="fr-FR" dirty="0" err="1"/>
              <a:t>environment</a:t>
            </a:r>
            <a:endParaRPr lang="fr-FR" dirty="0"/>
          </a:p>
          <a:p>
            <a:r>
              <a:rPr lang="fr-FR" sz="1400" i="1" dirty="0"/>
              <a:t>(* 2015-2016 figures)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3832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ECDBD4-C490-4273-99C8-E1AC8DA49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718"/>
            <a:ext cx="8075240" cy="1371600"/>
          </a:xfrm>
        </p:spPr>
        <p:txBody>
          <a:bodyPr>
            <a:noAutofit/>
          </a:bodyPr>
          <a:lstStyle/>
          <a:p>
            <a:br>
              <a:rPr lang="en-US" sz="2800" dirty="0"/>
            </a:br>
            <a:r>
              <a:rPr lang="en-US" sz="2800" dirty="0"/>
              <a:t>in CVET</a:t>
            </a:r>
            <a:endParaRPr lang="fr-FR" sz="2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167884-3DC2-496D-8627-8C812B5DCE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A0D218C5-EDF4-4427-B29D-928E32B5242E}"/>
              </a:ext>
            </a:extLst>
          </p:cNvPr>
          <p:cNvSpPr txBox="1">
            <a:spLocks/>
          </p:cNvSpPr>
          <p:nvPr/>
        </p:nvSpPr>
        <p:spPr>
          <a:xfrm>
            <a:off x="609600" y="1412776"/>
            <a:ext cx="7620000" cy="486578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Emerging training provision</a:t>
            </a:r>
          </a:p>
          <a:p>
            <a:r>
              <a:rPr lang="en-US" sz="1600" dirty="0"/>
              <a:t>Nearly 200 training courses or modules with an ecological focus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600" b="0" dirty="0"/>
              <a:t>Long-</a:t>
            </a:r>
            <a:r>
              <a:rPr lang="fr-FR" sz="1600" b="0" dirty="0" err="1"/>
              <a:t>term</a:t>
            </a:r>
            <a:r>
              <a:rPr lang="fr-FR" sz="1600" b="0" dirty="0"/>
              <a:t> courses  (</a:t>
            </a:r>
            <a:r>
              <a:rPr lang="fr-FR" sz="1600" b="0" dirty="0" err="1"/>
              <a:t>level</a:t>
            </a:r>
            <a:r>
              <a:rPr lang="fr-FR" sz="1600" b="0" dirty="0"/>
              <a:t> 3 to 7)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0" spc="-5" dirty="0">
                <a:cs typeface="Arial"/>
              </a:rPr>
              <a:t>Short technical training </a:t>
            </a:r>
            <a:r>
              <a:rPr lang="en-US" sz="1600" b="0" spc="-10" dirty="0">
                <a:cs typeface="Arial"/>
              </a:rPr>
              <a:t>courses </a:t>
            </a:r>
            <a:r>
              <a:rPr lang="en-US" sz="1600" b="0" spc="-5" dirty="0">
                <a:cs typeface="Arial"/>
              </a:rPr>
              <a:t>for agricultural or construction companies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0" spc="-5" dirty="0">
                <a:cs typeface="Arial"/>
              </a:rPr>
              <a:t>Training on new standards and</a:t>
            </a:r>
            <a:r>
              <a:rPr lang="en-US" sz="1600" b="0" spc="-15" dirty="0">
                <a:cs typeface="Arial"/>
              </a:rPr>
              <a:t> </a:t>
            </a:r>
            <a:r>
              <a:rPr lang="en-US" sz="1600" b="0" spc="-5" dirty="0">
                <a:cs typeface="Arial"/>
              </a:rPr>
              <a:t>regulations</a:t>
            </a:r>
            <a:endParaRPr lang="en-US" sz="1600" b="0" dirty="0">
              <a:cs typeface="Arial"/>
            </a:endParaRPr>
          </a:p>
          <a:p>
            <a:endParaRPr lang="en-US" sz="1600" dirty="0"/>
          </a:p>
          <a:p>
            <a:r>
              <a:rPr lang="en-US" sz="1600" dirty="0"/>
              <a:t>Four main  areas providing distinct knowledge: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0" dirty="0"/>
              <a:t>prevention and management of major risks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0" dirty="0"/>
              <a:t>waste management and treatment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0" dirty="0"/>
              <a:t>energy  savings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0" dirty="0"/>
              <a:t>protection of nature and ecological environments</a:t>
            </a:r>
          </a:p>
          <a:p>
            <a:endParaRPr lang="fr-FR" sz="1600" dirty="0">
              <a:solidFill>
                <a:srgbClr val="00B050"/>
              </a:solidFill>
            </a:endParaRPr>
          </a:p>
          <a:p>
            <a:r>
              <a:rPr lang="fr-FR" sz="1600" i="1" u="sng" dirty="0">
                <a:solidFill>
                  <a:srgbClr val="00B050"/>
                </a:solidFill>
              </a:rPr>
              <a:t>Challenges</a:t>
            </a:r>
            <a:endParaRPr lang="fr-FR" sz="1600" dirty="0">
              <a:solidFill>
                <a:srgbClr val="00B050"/>
              </a:solidFill>
            </a:endParaRPr>
          </a:p>
          <a:p>
            <a:pPr lvl="0"/>
            <a:r>
              <a:rPr lang="en-US" sz="1600" b="0" dirty="0">
                <a:solidFill>
                  <a:srgbClr val="00B050"/>
                </a:solidFill>
              </a:rPr>
              <a:t>Lack of shared references, difficulty to find an economic model in a context of high expertise but also high instability of knowledge.</a:t>
            </a:r>
          </a:p>
          <a:p>
            <a:pPr lvl="0"/>
            <a:r>
              <a:rPr lang="en-US" sz="1600" b="0" dirty="0">
                <a:solidFill>
                  <a:srgbClr val="00B050"/>
                </a:solidFill>
              </a:rPr>
              <a:t>High level of expertise among teaching staff, most of whom are external to the training organizations =&gt; need for better integration to the pedagogical teams on a long-term basis</a:t>
            </a:r>
          </a:p>
          <a:p>
            <a:pPr lvl="0"/>
            <a:endParaRPr lang="fr-FR" sz="1600" dirty="0">
              <a:solidFill>
                <a:srgbClr val="00B050"/>
              </a:solidFill>
            </a:endParaRPr>
          </a:p>
          <a:p>
            <a:endParaRPr lang="fr-FR" sz="1600" dirty="0"/>
          </a:p>
          <a:p>
            <a:endParaRPr lang="fr-FR" sz="1600" dirty="0"/>
          </a:p>
          <a:p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3310666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C95406-A39E-467F-A34B-385D359948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228601"/>
            <a:ext cx="8363272" cy="3416424"/>
          </a:xfrm>
        </p:spPr>
        <p:txBody>
          <a:bodyPr/>
          <a:lstStyle/>
          <a:p>
            <a:r>
              <a:rPr lang="en-US" sz="5400" dirty="0"/>
              <a:t>providing incentives for</a:t>
            </a:r>
            <a:br>
              <a:rPr lang="en-US" sz="5400" dirty="0"/>
            </a:br>
            <a:r>
              <a:rPr lang="en-US" sz="5400" dirty="0"/>
              <a:t>training in green technologies</a:t>
            </a:r>
            <a:endParaRPr lang="fr-FR" sz="5400" dirty="0"/>
          </a:p>
        </p:txBody>
      </p:sp>
      <p:pic>
        <p:nvPicPr>
          <p:cNvPr id="4" name="Image 3" descr="Une image contenant herbe, extérieur, plante, brocoli&#10;&#10;Description générée automatiquement">
            <a:extLst>
              <a:ext uri="{FF2B5EF4-FFF2-40B4-BE49-F238E27FC236}">
                <a16:creationId xmlns:a16="http://schemas.microsoft.com/office/drawing/2014/main" id="{4CBA6118-284F-449E-8BEC-AC690B3911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645025"/>
            <a:ext cx="4521800" cy="301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219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D2A6B8-F1F4-4A30-ADCE-33D0EDE2E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718"/>
            <a:ext cx="4546848" cy="1371600"/>
          </a:xfrm>
        </p:spPr>
        <p:txBody>
          <a:bodyPr>
            <a:normAutofit/>
          </a:bodyPr>
          <a:lstStyle/>
          <a:p>
            <a:r>
              <a:rPr lang="fr-FR" sz="2800" dirty="0"/>
              <a:t>National Plan “France relance”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474FB89-8023-4AEF-8149-76C21D6EA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199" y="2276872"/>
            <a:ext cx="8435280" cy="3878953"/>
          </a:xfrm>
        </p:spPr>
        <p:txBody>
          <a:bodyPr wrap="square">
            <a:normAutofit/>
          </a:bodyPr>
          <a:lstStyle/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lang="en-US" spc="-5" dirty="0">
                <a:cs typeface="Arial"/>
              </a:rPr>
              <a:t>In the context of the </a:t>
            </a:r>
            <a:r>
              <a:rPr lang="en-US" spc="-5" dirty="0" err="1">
                <a:cs typeface="Arial"/>
              </a:rPr>
              <a:t>Covid</a:t>
            </a:r>
            <a:r>
              <a:rPr lang="en-US" spc="-5" dirty="0">
                <a:cs typeface="Arial"/>
              </a:rPr>
              <a:t> crisis, exceptional plan of €100 </a:t>
            </a:r>
            <a:r>
              <a:rPr lang="en-US" dirty="0">
                <a:cs typeface="Arial"/>
              </a:rPr>
              <a:t>billion</a:t>
            </a:r>
          </a:p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lang="en-US" dirty="0">
                <a:cs typeface="Arial"/>
              </a:rPr>
              <a:t>O</a:t>
            </a:r>
            <a:r>
              <a:rPr lang="en-US" spc="-5" dirty="0">
                <a:cs typeface="Arial"/>
              </a:rPr>
              <a:t>bjective: to </a:t>
            </a:r>
            <a:r>
              <a:rPr lang="en-US" dirty="0">
                <a:cs typeface="Arial"/>
              </a:rPr>
              <a:t>build </a:t>
            </a:r>
            <a:r>
              <a:rPr lang="en-US" spc="-5" dirty="0">
                <a:cs typeface="Arial"/>
              </a:rPr>
              <a:t>the France </a:t>
            </a:r>
            <a:r>
              <a:rPr lang="en-US" dirty="0">
                <a:cs typeface="Arial"/>
              </a:rPr>
              <a:t>of </a:t>
            </a:r>
            <a:r>
              <a:rPr lang="en-US" spc="-5" dirty="0">
                <a:cs typeface="Arial"/>
              </a:rPr>
              <a:t>2030</a:t>
            </a:r>
            <a:endParaRPr lang="en-US" dirty="0"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lang="en-US" spc="-5" dirty="0">
                <a:cs typeface="Arial"/>
              </a:rPr>
              <a:t>40% financed </a:t>
            </a:r>
            <a:r>
              <a:rPr lang="en-US" dirty="0">
                <a:cs typeface="Arial"/>
              </a:rPr>
              <a:t>by </a:t>
            </a:r>
            <a:r>
              <a:rPr lang="en-US" spc="-5" dirty="0">
                <a:cs typeface="Arial"/>
              </a:rPr>
              <a:t>the European Union</a:t>
            </a:r>
          </a:p>
          <a:p>
            <a:pPr marL="12700">
              <a:lnSpc>
                <a:spcPct val="100000"/>
              </a:lnSpc>
              <a:spcBef>
                <a:spcPts val="925"/>
              </a:spcBef>
            </a:pPr>
            <a:endParaRPr lang="en-US" spc="-5" dirty="0">
              <a:cs typeface="Arial"/>
            </a:endParaRPr>
          </a:p>
          <a:p>
            <a:pPr marL="12700" marR="1496695">
              <a:lnSpc>
                <a:spcPts val="3110"/>
              </a:lnSpc>
              <a:spcBef>
                <a:spcPts val="215"/>
              </a:spcBef>
            </a:pPr>
            <a:r>
              <a:rPr lang="en-US" spc="-5" dirty="0">
                <a:cs typeface="Arial"/>
              </a:rPr>
              <a:t>3 strands: </a:t>
            </a:r>
            <a:r>
              <a:rPr lang="en-US" spc="-25" dirty="0">
                <a:cs typeface="Arial"/>
              </a:rPr>
              <a:t>ecology, </a:t>
            </a:r>
            <a:r>
              <a:rPr lang="en-US" spc="-5" dirty="0">
                <a:cs typeface="Arial"/>
              </a:rPr>
              <a:t>competitiveness and </a:t>
            </a:r>
            <a:r>
              <a:rPr lang="en-US" dirty="0">
                <a:cs typeface="Arial"/>
              </a:rPr>
              <a:t>cohesion</a:t>
            </a:r>
          </a:p>
          <a:p>
            <a:pPr marL="12700" marR="1496695">
              <a:lnSpc>
                <a:spcPts val="3110"/>
              </a:lnSpc>
              <a:spcBef>
                <a:spcPts val="215"/>
              </a:spcBef>
            </a:pPr>
            <a:r>
              <a:rPr lang="en-US" dirty="0">
                <a:cs typeface="Arial"/>
              </a:rPr>
              <a:t>€30 billion for ecological transition</a:t>
            </a:r>
            <a:endParaRPr lang="en-US" spc="-5" dirty="0">
              <a:cs typeface="Arial"/>
            </a:endParaRPr>
          </a:p>
          <a:p>
            <a:pPr marL="12700" marR="1496695">
              <a:lnSpc>
                <a:spcPts val="3110"/>
              </a:lnSpc>
              <a:spcBef>
                <a:spcPts val="215"/>
              </a:spcBef>
            </a:pPr>
            <a:r>
              <a:rPr lang="en-US" dirty="0">
                <a:cs typeface="Arial"/>
              </a:rPr>
              <a:t>€</a:t>
            </a:r>
            <a:r>
              <a:rPr lang="en-US" spc="-5" dirty="0">
                <a:cs typeface="Arial"/>
              </a:rPr>
              <a:t>15 </a:t>
            </a:r>
            <a:r>
              <a:rPr lang="en-US" dirty="0">
                <a:cs typeface="Arial"/>
              </a:rPr>
              <a:t>billion </a:t>
            </a:r>
            <a:r>
              <a:rPr lang="en-US" spc="-5" dirty="0">
                <a:cs typeface="Arial"/>
              </a:rPr>
              <a:t>for the </a:t>
            </a:r>
            <a:r>
              <a:rPr lang="en-US" spc="-10" dirty="0">
                <a:cs typeface="Arial"/>
              </a:rPr>
              <a:t>employment </a:t>
            </a:r>
            <a:r>
              <a:rPr lang="en-US" spc="-5" dirty="0">
                <a:cs typeface="Arial"/>
              </a:rPr>
              <a:t>and skills =&gt; funding</a:t>
            </a:r>
            <a:r>
              <a:rPr lang="en-US" dirty="0">
                <a:cs typeface="Arial"/>
              </a:rPr>
              <a:t> of new </a:t>
            </a:r>
            <a:r>
              <a:rPr lang="en-US" spc="-5" dirty="0">
                <a:cs typeface="Arial"/>
              </a:rPr>
              <a:t>training </a:t>
            </a:r>
            <a:r>
              <a:rPr lang="en-US" dirty="0">
                <a:cs typeface="Arial"/>
              </a:rPr>
              <a:t>pathways</a:t>
            </a:r>
            <a:endParaRPr lang="fr-FR" dirty="0"/>
          </a:p>
        </p:txBody>
      </p:sp>
      <p:pic>
        <p:nvPicPr>
          <p:cNvPr id="1026" name="Picture 2" descr="Plan de relance économique de la France de 2020-2022 — Wikipédia">
            <a:extLst>
              <a:ext uri="{FF2B5EF4-FFF2-40B4-BE49-F238E27FC236}">
                <a16:creationId xmlns:a16="http://schemas.microsoft.com/office/drawing/2014/main" id="{A147D3BD-D472-42F6-9D4F-C2B9A67D9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53036"/>
            <a:ext cx="2800350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6205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D2A6B8-F1F4-4A30-ADCE-33D0EDE2E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718"/>
            <a:ext cx="8435280" cy="1371600"/>
          </a:xfrm>
        </p:spPr>
        <p:txBody>
          <a:bodyPr>
            <a:normAutofit/>
          </a:bodyPr>
          <a:lstStyle/>
          <a:p>
            <a:r>
              <a:rPr lang="en-US" sz="2800" dirty="0" err="1"/>
              <a:t>Exemples</a:t>
            </a:r>
            <a:r>
              <a:rPr lang="en-US" sz="2800" dirty="0"/>
              <a:t> of national</a:t>
            </a:r>
            <a:br>
              <a:rPr lang="en-US" sz="2800" dirty="0"/>
            </a:br>
            <a:r>
              <a:rPr lang="en-US" sz="2800" dirty="0"/>
              <a:t>and regional plans</a:t>
            </a:r>
            <a:endParaRPr lang="fr-FR" sz="2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474FB89-8023-4AEF-8149-76C21D6EA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pc="-5" dirty="0">
                <a:cs typeface="Arial"/>
              </a:rPr>
              <a:t>Massive increase </a:t>
            </a:r>
            <a:r>
              <a:rPr lang="en-US" dirty="0">
                <a:cs typeface="Arial"/>
              </a:rPr>
              <a:t>in the </a:t>
            </a:r>
            <a:r>
              <a:rPr lang="en-US" spc="-5" dirty="0">
                <a:cs typeface="Arial"/>
              </a:rPr>
              <a:t>demand </a:t>
            </a:r>
            <a:r>
              <a:rPr lang="en-US" dirty="0">
                <a:cs typeface="Arial"/>
              </a:rPr>
              <a:t>for </a:t>
            </a:r>
            <a:r>
              <a:rPr lang="en-US" spc="-10" dirty="0">
                <a:cs typeface="Arial"/>
              </a:rPr>
              <a:t>youth </a:t>
            </a:r>
            <a:r>
              <a:rPr lang="en-US" spc="-5" dirty="0">
                <a:cs typeface="Arial"/>
              </a:rPr>
              <a:t>employment anticipated</a:t>
            </a:r>
            <a:r>
              <a:rPr lang="en-US" dirty="0">
                <a:cs typeface="Arial"/>
              </a:rPr>
              <a:t> </a:t>
            </a:r>
          </a:p>
          <a:p>
            <a:pPr marL="342900" indent="-342900">
              <a:buFont typeface="Symbol" panose="05050102010706020507" pitchFamily="18" charset="2"/>
              <a:buChar char="Þ"/>
            </a:pPr>
            <a:r>
              <a:rPr lang="en-US" dirty="0">
                <a:cs typeface="Arial"/>
              </a:rPr>
              <a:t>Increase in the objectives of “massive” plans offering training paths</a:t>
            </a:r>
          </a:p>
          <a:p>
            <a:endParaRPr lang="en-US" dirty="0"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cs typeface="Arial"/>
              </a:rPr>
              <a:t>“Investment in skills plan” (</a:t>
            </a:r>
            <a:r>
              <a:rPr lang="en-US" i="1" dirty="0">
                <a:cs typeface="Arial"/>
              </a:rPr>
              <a:t>Plan </a:t>
            </a:r>
            <a:r>
              <a:rPr lang="en-US" i="1" dirty="0" err="1">
                <a:cs typeface="Arial"/>
              </a:rPr>
              <a:t>d’investissement</a:t>
            </a:r>
            <a:r>
              <a:rPr lang="en-US" i="1" dirty="0">
                <a:cs typeface="Arial"/>
              </a:rPr>
              <a:t> dans les </a:t>
            </a:r>
            <a:r>
              <a:rPr lang="en-US" i="1" dirty="0" err="1">
                <a:cs typeface="Arial"/>
              </a:rPr>
              <a:t>compétences</a:t>
            </a:r>
            <a:r>
              <a:rPr lang="en-US" i="1" dirty="0">
                <a:cs typeface="Arial"/>
              </a:rPr>
              <a:t>, </a:t>
            </a:r>
            <a:r>
              <a:rPr lang="en-US" dirty="0">
                <a:cs typeface="Arial"/>
              </a:rPr>
              <a:t>PIC): national and regional, 1 million youth / 1 million job seekers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Plan “1 young 1 solution”: 200,000 young people trained in “trades of the future”, including those related to  ecological transition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Personal training account: additional funding to cover 100% of the remaining costs for training paths related to “strategic professions” - 25 000 persons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i="1" u="sng" dirty="0"/>
              <a:t>Regional plans: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pc="-5" dirty="0">
                <a:cs typeface="Arial"/>
              </a:rPr>
              <a:t>In Ile-de-France: jobseekers </a:t>
            </a:r>
            <a:r>
              <a:rPr lang="en-US" dirty="0">
                <a:cs typeface="Arial"/>
              </a:rPr>
              <a:t>trained for </a:t>
            </a:r>
            <a:r>
              <a:rPr lang="en-US" spc="-5" dirty="0">
                <a:cs typeface="Arial"/>
              </a:rPr>
              <a:t>sectors identified as being “in tension”, including the environment, are supported with an extra 1000 € incentive provided by the Region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Centre Val de Loire, the Region has included the dimension of ecological transition in its calls for proposals.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9139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E4B3CA-B61B-4C5B-B113-D84EC1F05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00B050"/>
                </a:solidFill>
              </a:rPr>
              <a:t>Main challenges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8B4175E-F1F9-40F5-A4A6-6636012A6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40560"/>
          </a:xfrm>
        </p:spPr>
        <p:txBody>
          <a:bodyPr>
            <a:normAutofit fontScale="85000" lnSpcReduction="20000"/>
          </a:bodyPr>
          <a:lstStyle/>
          <a:p>
            <a:pPr marL="355600" indent="-342900">
              <a:lnSpc>
                <a:spcPct val="100000"/>
              </a:lnSpc>
              <a:spcBef>
                <a:spcPts val="1080"/>
              </a:spcBef>
              <a:buFont typeface="Arial" panose="020B0604020202020204" pitchFamily="34" charset="0"/>
              <a:buChar char="•"/>
            </a:pPr>
            <a:r>
              <a:rPr lang="fr-FR" b="0" spc="-15" dirty="0" err="1">
                <a:cs typeface="Arial"/>
              </a:rPr>
              <a:t>Uncertainty</a:t>
            </a:r>
            <a:r>
              <a:rPr lang="fr-FR" b="0" spc="-15" dirty="0">
                <a:cs typeface="Arial"/>
              </a:rPr>
              <a:t>, </a:t>
            </a:r>
            <a:r>
              <a:rPr lang="fr-FR" b="0" spc="-5" dirty="0">
                <a:cs typeface="Arial"/>
              </a:rPr>
              <a:t>long </a:t>
            </a:r>
            <a:r>
              <a:rPr lang="fr-FR" b="0" dirty="0" err="1">
                <a:cs typeface="Arial"/>
              </a:rPr>
              <a:t>term</a:t>
            </a:r>
            <a:r>
              <a:rPr lang="fr-FR" b="0" spc="-50" dirty="0">
                <a:cs typeface="Arial"/>
              </a:rPr>
              <a:t> </a:t>
            </a:r>
            <a:r>
              <a:rPr lang="fr-FR" b="0" spc="-5" dirty="0">
                <a:cs typeface="Arial"/>
              </a:rPr>
              <a:t>projection: t</a:t>
            </a:r>
            <a:r>
              <a:rPr lang="en-US" b="0" spc="-5" dirty="0">
                <a:cs typeface="Arial"/>
              </a:rPr>
              <a:t>he ecological t</a:t>
            </a:r>
            <a:r>
              <a:rPr lang="en-US" b="0" spc="-15" dirty="0">
                <a:cs typeface="Arial"/>
              </a:rPr>
              <a:t>ransition </a:t>
            </a:r>
            <a:r>
              <a:rPr lang="en-US" b="0" spc="-5" dirty="0">
                <a:cs typeface="Arial"/>
              </a:rPr>
              <a:t>is profoundly changing economic  activities, but it is less immediate </a:t>
            </a:r>
            <a:r>
              <a:rPr lang="en-US" b="0" dirty="0">
                <a:cs typeface="Arial"/>
              </a:rPr>
              <a:t>than the </a:t>
            </a:r>
            <a:r>
              <a:rPr lang="en-US" b="0" spc="-5" dirty="0">
                <a:cs typeface="Arial"/>
              </a:rPr>
              <a:t>digital transition</a:t>
            </a:r>
          </a:p>
          <a:p>
            <a:pPr marL="355600" indent="-342900">
              <a:spcBef>
                <a:spcPts val="1080"/>
              </a:spcBef>
              <a:buFont typeface="Arial" panose="020B0604020202020204" pitchFamily="34" charset="0"/>
              <a:buChar char="•"/>
            </a:pPr>
            <a:r>
              <a:rPr lang="en-US" b="0" spc="-5" dirty="0">
                <a:cs typeface="Arial"/>
              </a:rPr>
              <a:t>The open and very disparate nature of the “training market”, with around 67 000 providers in France: this can make it difficult to implement proactive policies to transform economical activities through</a:t>
            </a:r>
            <a:r>
              <a:rPr lang="en-US" b="0" spc="-30" dirty="0">
                <a:cs typeface="Arial"/>
              </a:rPr>
              <a:t> </a:t>
            </a:r>
            <a:r>
              <a:rPr lang="en-US" b="0" spc="-5" dirty="0">
                <a:cs typeface="Arial"/>
              </a:rPr>
              <a:t>training.</a:t>
            </a:r>
          </a:p>
          <a:p>
            <a:pPr marL="355600" indent="-342900">
              <a:spcBef>
                <a:spcPts val="1080"/>
              </a:spcBef>
              <a:buFont typeface="Arial" panose="020B0604020202020204" pitchFamily="34" charset="0"/>
              <a:buChar char="•"/>
            </a:pPr>
            <a:r>
              <a:rPr lang="en-US" b="0" spc="-5" dirty="0">
                <a:cs typeface="Arial"/>
              </a:rPr>
              <a:t>Steering by "big plans" </a:t>
            </a:r>
            <a:r>
              <a:rPr lang="en-US" b="0" spc="5" dirty="0">
                <a:cs typeface="Arial"/>
              </a:rPr>
              <a:t>with </a:t>
            </a:r>
            <a:r>
              <a:rPr lang="en-US" b="0" spc="-5" dirty="0">
                <a:cs typeface="Arial"/>
              </a:rPr>
              <a:t>massive objectives in terms of  number of </a:t>
            </a:r>
            <a:r>
              <a:rPr lang="en-US" b="0" dirty="0">
                <a:cs typeface="Arial"/>
              </a:rPr>
              <a:t>trainees: VET as a tool for employment policies</a:t>
            </a:r>
          </a:p>
          <a:p>
            <a:endParaRPr lang="fr-FR" sz="1900" cap="all" spc="-60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  <a:p>
            <a:r>
              <a:rPr lang="fr-FR" sz="3900" cap="all" spc="-6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QUESTIONS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b="0" dirty="0"/>
              <a:t>Is </a:t>
            </a:r>
            <a:r>
              <a:rPr lang="fr-FR" b="0" dirty="0" err="1"/>
              <a:t>there</a:t>
            </a:r>
            <a:r>
              <a:rPr lang="fr-FR" b="0" dirty="0"/>
              <a:t> a national </a:t>
            </a:r>
            <a:r>
              <a:rPr lang="fr-FR" b="0" dirty="0" err="1"/>
              <a:t>comprehensive</a:t>
            </a:r>
            <a:r>
              <a:rPr lang="fr-FR" b="0" dirty="0"/>
              <a:t> </a:t>
            </a:r>
            <a:r>
              <a:rPr lang="fr-FR" b="0" dirty="0" err="1"/>
              <a:t>strategy</a:t>
            </a:r>
            <a:r>
              <a:rPr lang="fr-FR" b="0" dirty="0"/>
              <a:t> for greens </a:t>
            </a:r>
            <a:r>
              <a:rPr lang="fr-FR" b="0" dirty="0" err="1"/>
              <a:t>skills</a:t>
            </a:r>
            <a:r>
              <a:rPr lang="fr-FR" b="0" dirty="0"/>
              <a:t> in VET or </a:t>
            </a:r>
            <a:r>
              <a:rPr lang="fr-FR" b="0" dirty="0" err="1"/>
              <a:t>is</a:t>
            </a:r>
            <a:r>
              <a:rPr lang="fr-FR" b="0" dirty="0"/>
              <a:t> </a:t>
            </a:r>
            <a:r>
              <a:rPr lang="fr-FR" b="0" dirty="0" err="1"/>
              <a:t>it</a:t>
            </a:r>
            <a:r>
              <a:rPr lang="fr-FR" b="0" dirty="0"/>
              <a:t> a transversal topic?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b="0" dirty="0"/>
              <a:t>Is </a:t>
            </a:r>
            <a:r>
              <a:rPr lang="fr-FR" b="0" dirty="0" err="1"/>
              <a:t>there</a:t>
            </a:r>
            <a:r>
              <a:rPr lang="fr-FR" b="0" dirty="0"/>
              <a:t> a dominant </a:t>
            </a:r>
            <a:r>
              <a:rPr lang="fr-FR" b="0" dirty="0" err="1"/>
              <a:t>role</a:t>
            </a:r>
            <a:r>
              <a:rPr lang="fr-FR" b="0" dirty="0"/>
              <a:t> </a:t>
            </a:r>
            <a:r>
              <a:rPr lang="fr-FR" b="0" dirty="0" err="1"/>
              <a:t>assigned</a:t>
            </a:r>
            <a:r>
              <a:rPr lang="fr-FR" b="0" dirty="0"/>
              <a:t> to VET </a:t>
            </a:r>
            <a:r>
              <a:rPr lang="fr-FR" b="0" dirty="0" err="1"/>
              <a:t>through</a:t>
            </a:r>
            <a:r>
              <a:rPr lang="fr-FR" b="0" dirty="0"/>
              <a:t> the </a:t>
            </a:r>
            <a:r>
              <a:rPr lang="fr-FR" b="0" dirty="0" err="1"/>
              <a:t>measures</a:t>
            </a:r>
            <a:r>
              <a:rPr lang="fr-FR" b="0" dirty="0"/>
              <a:t> </a:t>
            </a:r>
            <a:r>
              <a:rPr lang="fr-FR" b="0" dirty="0" err="1"/>
              <a:t>dedicated</a:t>
            </a:r>
            <a:r>
              <a:rPr lang="fr-FR" b="0" dirty="0"/>
              <a:t> to green transition: </a:t>
            </a:r>
            <a:r>
              <a:rPr lang="fr-FR" b="0" dirty="0" err="1"/>
              <a:t>skills</a:t>
            </a:r>
            <a:r>
              <a:rPr lang="fr-FR" b="0" dirty="0"/>
              <a:t> </a:t>
            </a:r>
            <a:r>
              <a:rPr lang="fr-FR" b="0" dirty="0" err="1"/>
              <a:t>supply</a:t>
            </a:r>
            <a:r>
              <a:rPr lang="fr-FR" b="0" dirty="0"/>
              <a:t> and </a:t>
            </a:r>
            <a:r>
              <a:rPr lang="fr-FR" b="0" dirty="0" err="1"/>
              <a:t>demand</a:t>
            </a:r>
            <a:r>
              <a:rPr lang="fr-FR" b="0" dirty="0"/>
              <a:t> </a:t>
            </a:r>
            <a:r>
              <a:rPr lang="fr-FR" b="0" dirty="0" err="1"/>
              <a:t>driven</a:t>
            </a:r>
            <a:r>
              <a:rPr lang="fr-FR" b="0" dirty="0"/>
              <a:t> or </a:t>
            </a:r>
            <a:r>
              <a:rPr lang="fr-FR" b="0" dirty="0" err="1"/>
              <a:t>mainly</a:t>
            </a:r>
            <a:r>
              <a:rPr lang="fr-FR" b="0" dirty="0"/>
              <a:t> </a:t>
            </a:r>
            <a:r>
              <a:rPr lang="fr-FR" b="0" dirty="0" err="1"/>
              <a:t>targeting</a:t>
            </a:r>
            <a:r>
              <a:rPr lang="fr-FR" b="0" dirty="0"/>
              <a:t> at </a:t>
            </a:r>
            <a:r>
              <a:rPr lang="fr-FR" b="0" dirty="0" err="1"/>
              <a:t>supporting</a:t>
            </a:r>
            <a:r>
              <a:rPr lang="fr-FR" b="0" dirty="0"/>
              <a:t> the </a:t>
            </a:r>
            <a:r>
              <a:rPr lang="fr-FR" b="0" dirty="0" err="1"/>
              <a:t>employment</a:t>
            </a:r>
            <a:r>
              <a:rPr lang="fr-FR" b="0" dirty="0"/>
              <a:t> for </a:t>
            </a:r>
            <a:r>
              <a:rPr lang="fr-FR" b="0" dirty="0" err="1"/>
              <a:t>specific</a:t>
            </a:r>
            <a:r>
              <a:rPr lang="fr-FR" b="0" dirty="0"/>
              <a:t> publics (</a:t>
            </a:r>
            <a:r>
              <a:rPr lang="fr-FR" b="0" dirty="0" err="1"/>
              <a:t>ie</a:t>
            </a:r>
            <a:r>
              <a:rPr lang="fr-FR" b="0" dirty="0"/>
              <a:t> </a:t>
            </a:r>
            <a:r>
              <a:rPr lang="fr-FR" b="0" dirty="0" err="1"/>
              <a:t>youth</a:t>
            </a:r>
            <a:r>
              <a:rPr lang="fr-FR" b="0" dirty="0"/>
              <a:t>), ... 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spc="-5" dirty="0">
                <a:cs typeface="Arial"/>
              </a:rPr>
              <a:t>What impulse from public actors would be necessary, to ensure the involvement of all stakeholders ? at which level (European, national, regional) ?</a:t>
            </a:r>
          </a:p>
          <a:p>
            <a:endParaRPr lang="en-US" spc="-5" dirty="0">
              <a:cs typeface="Arial"/>
            </a:endParaRP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436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 err="1"/>
              <a:t>Thank</a:t>
            </a:r>
            <a:r>
              <a:rPr lang="fr-FR" sz="2800" dirty="0"/>
              <a:t> </a:t>
            </a:r>
            <a:r>
              <a:rPr lang="fr-FR" sz="2800" dirty="0" err="1"/>
              <a:t>you</a:t>
            </a:r>
            <a:r>
              <a:rPr lang="fr-FR" sz="2800" dirty="0"/>
              <a:t> for </a:t>
            </a:r>
            <a:r>
              <a:rPr lang="fr-FR" sz="2800" dirty="0" err="1"/>
              <a:t>your</a:t>
            </a:r>
            <a:r>
              <a:rPr lang="fr-FR" sz="2800" dirty="0"/>
              <a:t> attention!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44732" y="1308737"/>
            <a:ext cx="7620000" cy="4373563"/>
          </a:xfrm>
        </p:spPr>
        <p:txBody>
          <a:bodyPr/>
          <a:lstStyle/>
          <a:p>
            <a:r>
              <a:rPr lang="fr-FR" sz="2400" dirty="0" err="1">
                <a:solidFill>
                  <a:srgbClr val="0070C0"/>
                </a:solidFill>
              </a:rPr>
              <a:t>Refernet</a:t>
            </a:r>
            <a:r>
              <a:rPr lang="fr-FR" sz="2400" dirty="0">
                <a:solidFill>
                  <a:srgbClr val="0070C0"/>
                </a:solidFill>
              </a:rPr>
              <a:t> France contacts:</a:t>
            </a:r>
          </a:p>
          <a:p>
            <a:r>
              <a:rPr lang="en-US" sz="2400" dirty="0">
                <a:solidFill>
                  <a:srgbClr val="00B050"/>
                </a:solidFill>
              </a:rPr>
              <a:t>Centre </a:t>
            </a:r>
            <a:r>
              <a:rPr lang="en-US" sz="2400" dirty="0" err="1">
                <a:solidFill>
                  <a:srgbClr val="00B050"/>
                </a:solidFill>
              </a:rPr>
              <a:t>Inffo</a:t>
            </a:r>
            <a:br>
              <a:rPr lang="en-US" sz="2400" dirty="0">
                <a:solidFill>
                  <a:srgbClr val="00B050"/>
                </a:solidFill>
              </a:rPr>
            </a:br>
            <a:r>
              <a:rPr lang="en-US" sz="2400" b="0" dirty="0">
                <a:solidFill>
                  <a:srgbClr val="00B050"/>
                </a:solidFill>
              </a:rPr>
              <a:t>Centre for the development of information on continuing vocational training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Régis Roussel, </a:t>
            </a:r>
            <a:r>
              <a:rPr lang="fr-FR" dirty="0" err="1"/>
              <a:t>Coordinator</a:t>
            </a:r>
            <a:br>
              <a:rPr lang="fr-FR" dirty="0"/>
            </a:br>
            <a:r>
              <a:rPr lang="fr-FR" dirty="0">
                <a:hlinkClick r:id="rId3"/>
              </a:rPr>
              <a:t>r.roussel@centre-inffo.fr</a:t>
            </a:r>
            <a:r>
              <a:rPr lang="fr-FR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Vincent Joseph, </a:t>
            </a:r>
            <a:r>
              <a:rPr lang="fr-FR" dirty="0" err="1"/>
              <a:t>Executive</a:t>
            </a:r>
            <a:r>
              <a:rPr lang="fr-FR" dirty="0"/>
              <a:t> </a:t>
            </a:r>
            <a:r>
              <a:rPr lang="fr-FR" dirty="0" err="1"/>
              <a:t>Member</a:t>
            </a:r>
            <a:br>
              <a:rPr lang="fr-FR" dirty="0"/>
            </a:br>
            <a:r>
              <a:rPr lang="fr-FR" dirty="0">
                <a:hlinkClick r:id="rId4"/>
              </a:rPr>
              <a:t>v.joseph@centre-inffo.fr</a:t>
            </a:r>
            <a:r>
              <a:rPr lang="fr-FR" dirty="0"/>
              <a:t> </a:t>
            </a:r>
          </a:p>
        </p:txBody>
      </p:sp>
      <p:pic>
        <p:nvPicPr>
          <p:cNvPr id="2050" name="Picture 2" descr="Accueil - Centre Inffo">
            <a:extLst>
              <a:ext uri="{FF2B5EF4-FFF2-40B4-BE49-F238E27FC236}">
                <a16:creationId xmlns:a16="http://schemas.microsoft.com/office/drawing/2014/main" id="{9DA103A1-F4B9-4B0D-93BF-32840C8E3B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926" y="4860034"/>
            <a:ext cx="3067724" cy="1845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 bridge to the future European policy for vocational education and  training 2002-10 National policy report – France">
            <a:extLst>
              <a:ext uri="{FF2B5EF4-FFF2-40B4-BE49-F238E27FC236}">
                <a16:creationId xmlns:a16="http://schemas.microsoft.com/office/drawing/2014/main" id="{C45C9CC0-2520-4AC8-876C-5397FD42B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93" y="4535332"/>
            <a:ext cx="5796136" cy="168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23347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e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e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e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1274</TotalTime>
  <Words>972</Words>
  <Application>Microsoft Office PowerPoint</Application>
  <PresentationFormat>Affichage à l'écran (4:3)</PresentationFormat>
  <Paragraphs>129</Paragraphs>
  <Slides>14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9" baseType="lpstr">
      <vt:lpstr>Arial</vt:lpstr>
      <vt:lpstr>Arial Black</vt:lpstr>
      <vt:lpstr>Calibri</vt:lpstr>
      <vt:lpstr>Symbol</vt:lpstr>
      <vt:lpstr>Essentiel</vt:lpstr>
      <vt:lpstr>Session 12 Partners’ thematic session  Sustainability a green link in vet</vt:lpstr>
      <vt:lpstr>A Transversal priority of public policies</vt:lpstr>
      <vt:lpstr>Defining sets of skills for the green transition</vt:lpstr>
      <vt:lpstr>EMPLOYMENT AND SKILLS  FORECAST</vt:lpstr>
      <vt:lpstr>Update and creation of diplomas / Vocational qualifications </vt:lpstr>
      <vt:lpstr>Update and creation of diplomas / Vocational qualifications </vt:lpstr>
      <vt:lpstr>offering targeted programmes in IVET and CVET  for developing these green skills</vt:lpstr>
      <vt:lpstr> in IVET</vt:lpstr>
      <vt:lpstr> in CVET</vt:lpstr>
      <vt:lpstr>providing incentives for training in green technologies</vt:lpstr>
      <vt:lpstr>National Plan “France relance”</vt:lpstr>
      <vt:lpstr>Exemples of national and regional plans</vt:lpstr>
      <vt:lpstr>Main challenges</vt:lpstr>
      <vt:lpstr>Thank you for your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Vincent Joseph</dc:creator>
  <cp:lastModifiedBy>Vincent Joseph</cp:lastModifiedBy>
  <cp:revision>102</cp:revision>
  <cp:lastPrinted>2020-12-04T11:01:14Z</cp:lastPrinted>
  <dcterms:created xsi:type="dcterms:W3CDTF">2018-11-20T12:57:50Z</dcterms:created>
  <dcterms:modified xsi:type="dcterms:W3CDTF">2020-12-04T12:05:39Z</dcterms:modified>
</cp:coreProperties>
</file>