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71" r:id="rId3"/>
    <p:sldId id="285" r:id="rId4"/>
    <p:sldId id="287" r:id="rId5"/>
    <p:sldId id="288" r:id="rId6"/>
    <p:sldId id="289" r:id="rId7"/>
  </p:sldIdLst>
  <p:sldSz cx="9144000" cy="6858000" type="screen4x3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585"/>
    <a:srgbClr val="FF6D6D"/>
    <a:srgbClr val="003369"/>
    <a:srgbClr val="95C1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02" autoAdjust="0"/>
    <p:restoredTop sz="82711" autoAdjust="0"/>
  </p:normalViewPr>
  <p:slideViewPr>
    <p:cSldViewPr>
      <p:cViewPr varScale="1">
        <p:scale>
          <a:sx n="78" d="100"/>
          <a:sy n="78" d="100"/>
        </p:scale>
        <p:origin x="1670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2323" y="6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DE" dirty="0" smtClean="0"/>
              <a:t>Ute Hippach-Schneider, BIBB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de-DE" dirty="0" smtClean="0"/>
              <a:t>Thessaloniki, Feb 2020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4C1C53-7A86-4AE0-AA54-F35B302449B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21971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90682E-9482-6B41-A9B0-48705653268C}" type="datetimeFigureOut">
              <a:rPr lang="de-DE" smtClean="0"/>
              <a:t>04.12.2020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618C4D-36C7-B644-9EEB-186FD9BA9E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1177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618C4D-36C7-B644-9EEB-186FD9BA9ED2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6876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18C4D-36C7-B644-9EEB-186FD9BA9ED2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6450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>
              <a:buFontTx/>
              <a:buChar char="-"/>
            </a:pPr>
            <a:r>
              <a:rPr lang="en-US" b="1" dirty="0" smtClean="0"/>
              <a:t>innovative training (especially above DQR level 5) </a:t>
            </a:r>
            <a:r>
              <a:rPr lang="en-US" dirty="0" smtClean="0"/>
              <a:t>geared to the needs of companies and providing incentives for young people to enter vocational training; </a:t>
            </a:r>
          </a:p>
          <a:p>
            <a:pPr marL="285750" lvl="0" indent="-285750">
              <a:buFontTx/>
              <a:buChar char="-"/>
            </a:pP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cooperation for the </a:t>
            </a:r>
            <a:r>
              <a:rPr lang="en-US" b="1" dirty="0" smtClean="0"/>
              <a:t>transfer of knowledge and innovation from universities and research institutions into company practice </a:t>
            </a:r>
            <a:r>
              <a:rPr lang="en-US" dirty="0" smtClean="0"/>
              <a:t>(especially SMEs) via vocational education and training and ‘innovation clusters’;</a:t>
            </a:r>
          </a:p>
          <a:p>
            <a:pPr marL="285750" indent="-285750">
              <a:buFontTx/>
              <a:buChar char="-"/>
            </a:pPr>
            <a:endParaRPr lang="de-DE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early adoption of innovations (e.g. artificial intelligence) and </a:t>
            </a:r>
            <a:r>
              <a:rPr lang="en-US" b="1" dirty="0" smtClean="0"/>
              <a:t>development of corresponding qualification concepts</a:t>
            </a:r>
            <a:r>
              <a:rPr lang="en-US" dirty="0" smtClean="0"/>
              <a:t> in vocational education and training.</a:t>
            </a:r>
            <a:endParaRPr lang="de-DE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18C4D-36C7-B644-9EEB-186FD9BA9ED2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52977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Unternehmen, Bildungsanbieter und -institutionen sowie Forschungseinrichtungen werden </a:t>
            </a:r>
            <a:r>
              <a:rPr lang="de-DE" b="1" dirty="0"/>
              <a:t>miteinander vernetzt</a:t>
            </a:r>
            <a:r>
              <a:rPr lang="de-DE" dirty="0"/>
              <a:t> und ihr Austausch untereinander angeregt</a:t>
            </a:r>
            <a:r>
              <a:rPr lang="de-DE" b="1" dirty="0"/>
              <a:t>. Bestehende Kompetenzen </a:t>
            </a:r>
            <a:r>
              <a:rPr lang="de-DE" dirty="0"/>
              <a:t>und Infrastrukturen werden aktiviert, gebündelt und sichtbar gemacht. Zur Unterstützung der Akademie wird eine </a:t>
            </a:r>
            <a:r>
              <a:rPr lang="de-DE" b="1" dirty="0"/>
              <a:t>digitale Lernplattform </a:t>
            </a:r>
            <a:r>
              <a:rPr lang="de-DE" dirty="0"/>
              <a:t>aufgebaut und erprobt.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18C4D-36C7-B644-9EEB-186FD9BA9ED2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1777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de-DE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 </a:t>
            </a:r>
            <a:r>
              <a:rPr lang="de-DE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Handwerkskammer Ulm entwickelt gemeinsam mit der Technischen Hochschule Ulm und der Hochschule Biberach die Zusatzmodule für alle Lehrgänge</a:t>
            </a:r>
            <a:r>
              <a:rPr lang="de-DE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Diese werden dann teilweise von der </a:t>
            </a:r>
            <a:r>
              <a:rPr lang="de-DE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HWK und den Hochschulen angeboten</a:t>
            </a:r>
            <a:r>
              <a:rPr lang="de-DE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Die Technische Hochschule Ulm (THU) und die Hochschule Biberach (HBC) entwickeln für die Fortbildungsgänge Bachelor Professional und Master Professional insgesamt acht Module, die sie selbst anbieten.</a:t>
            </a:r>
          </a:p>
          <a:p>
            <a:pPr fontAlgn="base"/>
            <a:r>
              <a:rPr lang="de-DE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 Module werden so gestaltet, dass die </a:t>
            </a:r>
            <a:r>
              <a:rPr lang="de-DE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beruflich erworbenen Kompetenzen von Hochschulen angerechnet werden können und so den Zugang zum Studium erleichtern. </a:t>
            </a:r>
            <a:r>
              <a:rPr lang="de-DE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 Kooperation soll auch Erkenntnisse zur sinnvollen Verzahnung beruflicher und akademischer Bildung liefern.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18C4D-36C7-B644-9EEB-186FD9BA9ED2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10466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Mit der studienintegrierenden Ausbildung soll ein </a:t>
            </a:r>
            <a:r>
              <a:rPr lang="de-DE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neuer Typ tertiärer Bildung entwickelt und etabliert werden</a:t>
            </a:r>
            <a:r>
              <a:rPr lang="de-DE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der die Vorteile beruflicher und hochschulischer Bildungswege und die Lernorte Berufsschule, Betrieb und Hochschule verknüpft. Solche </a:t>
            </a:r>
            <a:r>
              <a:rPr lang="de-DE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hybriden Bildungsangebote</a:t>
            </a:r>
            <a:r>
              <a:rPr lang="de-DE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bedürfen eines übergreifenden und alle Lernorte umfassenden Qualitätsmanagements, wenn sie ihre Potenziale ausschöpfen sollen. </a:t>
            </a:r>
          </a:p>
          <a:p>
            <a:r>
              <a:rPr lang="de-DE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Mit den Lernorten Berufsschule, Betrieb und Hochschule treffen berufliche und akademische Bildung mit eigenen Gesetzen und Verordnungen, </a:t>
            </a:r>
            <a:r>
              <a:rPr lang="de-DE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Funktionslogiken</a:t>
            </a:r>
            <a:r>
              <a:rPr lang="de-DE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und Kulturen aufeinander. In jedem Bereich existieren verschiedene Instrumente und Verfahren zur Qualitätssicherung – jedoch weitgehend getrennt voneinander. Im Projekt sollen die jeweiligen Elemente und Verfahren sinnvoll kombiniert und auch konzeptionelle Innovationen zur Qualitätssicherung hybrider Bildungsmodelle entwickelt werden.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18C4D-36C7-B644-9EEB-186FD9BA9ED2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5211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368000" y="1368000"/>
            <a:ext cx="7020424" cy="1470025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5000"/>
              </a:lnSpc>
              <a:defRPr sz="4600" b="1" kern="1200" spc="0" baseline="0"/>
            </a:lvl1pPr>
          </a:lstStyle>
          <a:p>
            <a:r>
              <a:rPr lang="de-DE" dirty="0"/>
              <a:t>Title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 err="1"/>
              <a:t>presentation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368000" y="2924944"/>
            <a:ext cx="7236448" cy="20882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600"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Author</a:t>
            </a:r>
            <a:r>
              <a:rPr lang="de-DE" dirty="0"/>
              <a:t> </a:t>
            </a:r>
            <a:r>
              <a:rPr lang="de-DE" dirty="0" err="1"/>
              <a:t>Prename</a:t>
            </a:r>
            <a:r>
              <a:rPr lang="de-DE" dirty="0"/>
              <a:t> </a:t>
            </a:r>
            <a:r>
              <a:rPr lang="de-DE" dirty="0" err="1"/>
              <a:t>Surname</a:t>
            </a:r>
            <a:endParaRPr lang="de-DE" dirty="0"/>
          </a:p>
          <a:p>
            <a:r>
              <a:rPr lang="de-DE" dirty="0"/>
              <a:t>Federal Institute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Vocational</a:t>
            </a:r>
            <a:r>
              <a:rPr lang="de-DE" dirty="0"/>
              <a:t> Education </a:t>
            </a:r>
            <a:r>
              <a:rPr lang="de-DE" dirty="0" err="1"/>
              <a:t>and</a:t>
            </a:r>
            <a:r>
              <a:rPr lang="de-DE" dirty="0"/>
              <a:t> Training</a:t>
            </a:r>
          </a:p>
          <a:p>
            <a:endParaRPr lang="de-DE" dirty="0"/>
          </a:p>
          <a:p>
            <a:r>
              <a:rPr lang="de-DE" dirty="0" err="1"/>
              <a:t>Venue</a:t>
            </a:r>
            <a:r>
              <a:rPr lang="de-DE" dirty="0"/>
              <a:t>, Year/</a:t>
            </a:r>
            <a:r>
              <a:rPr lang="de-DE" dirty="0" err="1"/>
              <a:t>Month</a:t>
            </a:r>
            <a:r>
              <a:rPr lang="de-DE" dirty="0"/>
              <a:t>/Day</a:t>
            </a:r>
          </a:p>
        </p:txBody>
      </p:sp>
      <p:sp>
        <p:nvSpPr>
          <p:cNvPr id="10" name="Gleichschenkliges Dreieck 9"/>
          <p:cNvSpPr/>
          <p:nvPr userDrawn="1"/>
        </p:nvSpPr>
        <p:spPr>
          <a:xfrm rot="5400000">
            <a:off x="431540" y="1448780"/>
            <a:ext cx="504056" cy="432048"/>
          </a:xfrm>
          <a:prstGeom prst="triangle">
            <a:avLst/>
          </a:prstGeom>
          <a:solidFill>
            <a:srgbClr val="95C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43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99592" y="836712"/>
            <a:ext cx="7344816" cy="43204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defRPr sz="2000" b="1"/>
            </a:lvl1pPr>
          </a:lstStyle>
          <a:p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0" hasCustomPrompt="1"/>
          </p:nvPr>
        </p:nvSpPr>
        <p:spPr>
          <a:xfrm>
            <a:off x="900000" y="1485330"/>
            <a:ext cx="7344408" cy="39598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2000"/>
              </a:spcBef>
              <a:buFontTx/>
              <a:buNone/>
              <a:defRPr sz="2000">
                <a:latin typeface="+mn-lt"/>
              </a:defRPr>
            </a:lvl1pPr>
          </a:lstStyle>
          <a:p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endParaRPr lang="de-DE" dirty="0"/>
          </a:p>
        </p:txBody>
      </p:sp>
      <p:sp>
        <p:nvSpPr>
          <p:cNvPr id="13" name="Textplatzhalt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6372200" y="446400"/>
            <a:ext cx="1872208" cy="314649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sz="1200"/>
            </a:lvl1pPr>
          </a:lstStyle>
          <a:p>
            <a:pPr lvl="0"/>
            <a:r>
              <a:rPr lang="de-DE" dirty="0"/>
              <a:t>Thema/Rubrik</a:t>
            </a:r>
          </a:p>
        </p:txBody>
      </p:sp>
      <p:cxnSp>
        <p:nvCxnSpPr>
          <p:cNvPr id="4" name="Gerader Verbinder 3"/>
          <p:cNvCxnSpPr/>
          <p:nvPr userDrawn="1"/>
        </p:nvCxnSpPr>
        <p:spPr>
          <a:xfrm>
            <a:off x="0" y="6264000"/>
            <a:ext cx="9144000" cy="0"/>
          </a:xfrm>
          <a:prstGeom prst="line">
            <a:avLst/>
          </a:prstGeom>
          <a:ln w="6350">
            <a:solidFill>
              <a:srgbClr val="0033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>
            <a:extLst>
              <a:ext uri="{FF2B5EF4-FFF2-40B4-BE49-F238E27FC236}">
                <a16:creationId xmlns:a16="http://schemas.microsoft.com/office/drawing/2014/main" id="{46E2F1ED-6AB6-1E4C-A6DA-95EF317370DE}"/>
              </a:ext>
            </a:extLst>
          </p:cNvPr>
          <p:cNvSpPr txBox="1"/>
          <p:nvPr userDrawn="1"/>
        </p:nvSpPr>
        <p:spPr>
          <a:xfrm>
            <a:off x="3923928" y="6597352"/>
            <a:ext cx="93610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000" b="1" dirty="0">
                <a:solidFill>
                  <a:srgbClr val="003369"/>
                </a:solidFill>
              </a:rPr>
              <a:t>www.bibb.de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ABF65D3-21C4-8B4D-B4D8-398F77A7C0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207" y="6291320"/>
            <a:ext cx="1856226" cy="57600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57C22330-0BA9-FD42-8761-C4ACC43624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74" y="6381328"/>
            <a:ext cx="1058700" cy="516646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1B6DBEE-7321-774F-B01D-BA4340DA987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74" y="6381328"/>
            <a:ext cx="1058700" cy="51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270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99592" y="836712"/>
            <a:ext cx="7344816" cy="43204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defRPr sz="2000" b="1"/>
            </a:lvl1pPr>
          </a:lstStyle>
          <a:p>
            <a:r>
              <a:rPr lang="de-DE" dirty="0"/>
              <a:t>Final Chart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0" hasCustomPrompt="1"/>
          </p:nvPr>
        </p:nvSpPr>
        <p:spPr>
          <a:xfrm>
            <a:off x="900000" y="1485330"/>
            <a:ext cx="7344408" cy="39598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2000"/>
              </a:spcBef>
              <a:buFontTx/>
              <a:buNone/>
              <a:defRPr sz="2000">
                <a:latin typeface="+mn-lt"/>
              </a:defRPr>
            </a:lvl1pPr>
          </a:lstStyle>
          <a:p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.</a:t>
            </a:r>
          </a:p>
        </p:txBody>
      </p:sp>
      <p:sp>
        <p:nvSpPr>
          <p:cNvPr id="13" name="Textplatzhalt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6372200" y="446400"/>
            <a:ext cx="1872208" cy="314649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buNone/>
              <a:defRPr sz="1200"/>
            </a:lvl1pPr>
          </a:lstStyle>
          <a:p>
            <a:pPr lvl="0"/>
            <a:r>
              <a:rPr lang="de-DE" dirty="0" err="1"/>
              <a:t>Column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03068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5800" y="64770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pPr>
              <a:defRPr/>
            </a:pPr>
            <a:r>
              <a:rPr lang="de-DE" dirty="0">
                <a:solidFill>
                  <a:srgbClr val="000000"/>
                </a:solidFill>
              </a:rPr>
              <a:t>Quelle: BIBB, Geiben, AB 1.3</a:t>
            </a:r>
          </a:p>
        </p:txBody>
      </p:sp>
    </p:spTree>
    <p:extLst>
      <p:ext uri="{BB962C8B-B14F-4D97-AF65-F5344CB8AC3E}">
        <p14:creationId xmlns:p14="http://schemas.microsoft.com/office/powerpoint/2010/main" val="2736148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47977-AE0F-4397-8195-F490D16D82AF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04.12.2020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66E34-74F8-483D-A170-BE0D284942AE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736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 userDrawn="1"/>
        </p:nvSpPr>
        <p:spPr>
          <a:xfrm>
            <a:off x="0" y="6273280"/>
            <a:ext cx="9144000" cy="584720"/>
          </a:xfrm>
          <a:prstGeom prst="rect">
            <a:avLst/>
          </a:prstGeom>
          <a:solidFill>
            <a:srgbClr val="0033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 userDrawn="1"/>
        </p:nvSpPr>
        <p:spPr>
          <a:xfrm>
            <a:off x="0" y="5949280"/>
            <a:ext cx="9144000" cy="324000"/>
          </a:xfrm>
          <a:prstGeom prst="rect">
            <a:avLst/>
          </a:prstGeom>
          <a:solidFill>
            <a:srgbClr val="95C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F5C00D7F-52D8-2E4A-B998-6CFFDDAA455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6291320"/>
            <a:ext cx="1858065" cy="57600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955FE5C4-7849-E647-8D6E-6239701460FD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381328"/>
            <a:ext cx="1068609" cy="516646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614CF4AD-D3DA-314D-AEA0-CC50D07F382E}"/>
              </a:ext>
            </a:extLst>
          </p:cNvPr>
          <p:cNvSpPr txBox="1"/>
          <p:nvPr userDrawn="1"/>
        </p:nvSpPr>
        <p:spPr>
          <a:xfrm>
            <a:off x="3923928" y="6597352"/>
            <a:ext cx="93610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000" b="1" dirty="0">
                <a:solidFill>
                  <a:schemeClr val="bg1"/>
                </a:solidFill>
              </a:rPr>
              <a:t>www.bibb.de</a:t>
            </a:r>
          </a:p>
        </p:txBody>
      </p:sp>
    </p:spTree>
    <p:extLst>
      <p:ext uri="{BB962C8B-B14F-4D97-AF65-F5344CB8AC3E}">
        <p14:creationId xmlns:p14="http://schemas.microsoft.com/office/powerpoint/2010/main" val="68006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68000" y="764704"/>
            <a:ext cx="7020424" cy="2232248"/>
          </a:xfrm>
        </p:spPr>
        <p:txBody>
          <a:bodyPr/>
          <a:lstStyle/>
          <a:p>
            <a:r>
              <a:rPr lang="en-GB" dirty="0"/>
              <a:t>A contest of innovative approaches in VET in </a:t>
            </a:r>
            <a:r>
              <a:rPr lang="en-GB" dirty="0" smtClean="0"/>
              <a:t>Germany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68000" y="3356992"/>
            <a:ext cx="7236448" cy="2088232"/>
          </a:xfrm>
        </p:spPr>
        <p:txBody>
          <a:bodyPr/>
          <a:lstStyle/>
          <a:p>
            <a:r>
              <a:rPr lang="de-DE" dirty="0" smtClean="0"/>
              <a:t>Ute Hippach-Schneider</a:t>
            </a: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Federal Institute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Vocational</a:t>
            </a:r>
            <a:r>
              <a:rPr lang="de-DE" dirty="0" smtClean="0"/>
              <a:t> Education </a:t>
            </a:r>
            <a:r>
              <a:rPr lang="de-DE" dirty="0" err="1" smtClean="0"/>
              <a:t>and</a:t>
            </a:r>
            <a:r>
              <a:rPr lang="de-DE" dirty="0" smtClean="0"/>
              <a:t> Training, BIBB</a:t>
            </a:r>
            <a:r>
              <a:rPr lang="de-DE" dirty="0"/>
              <a:t/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r>
              <a:rPr lang="de-DE" dirty="0" err="1" smtClean="0"/>
              <a:t>ReferNet</a:t>
            </a:r>
            <a:r>
              <a:rPr lang="de-DE" dirty="0" smtClean="0"/>
              <a:t> </a:t>
            </a:r>
            <a:r>
              <a:rPr lang="de-DE" dirty="0" err="1" smtClean="0"/>
              <a:t>Plenary</a:t>
            </a:r>
            <a:r>
              <a:rPr lang="de-DE" dirty="0" smtClean="0"/>
              <a:t> Meeting, </a:t>
            </a:r>
            <a:r>
              <a:rPr lang="de-DE" dirty="0" err="1" smtClean="0"/>
              <a:t>December</a:t>
            </a:r>
            <a:r>
              <a:rPr lang="de-DE" dirty="0" smtClean="0"/>
              <a:t> 2020</a:t>
            </a: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9833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 rot="10800000" flipV="1">
            <a:off x="1033244" y="1517680"/>
            <a:ext cx="662473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Example</a:t>
            </a:r>
            <a:r>
              <a:rPr lang="de-DE" dirty="0" smtClean="0"/>
              <a:t>:  </a:t>
            </a:r>
            <a:r>
              <a:rPr lang="de-DE" sz="2400" b="1" dirty="0" err="1" smtClean="0">
                <a:solidFill>
                  <a:srgbClr val="00B0F0"/>
                </a:solidFill>
              </a:rPr>
              <a:t>InnoVET</a:t>
            </a:r>
            <a:r>
              <a:rPr lang="de-DE" sz="2400" b="1" dirty="0" smtClean="0">
                <a:solidFill>
                  <a:srgbClr val="00B0F0"/>
                </a:solidFill>
              </a:rPr>
              <a:t> </a:t>
            </a:r>
            <a:r>
              <a:rPr lang="de-DE" dirty="0" smtClean="0"/>
              <a:t> -   a German </a:t>
            </a:r>
            <a:r>
              <a:rPr lang="de-DE" dirty="0" err="1" smtClean="0"/>
              <a:t>contest</a:t>
            </a:r>
            <a:endParaRPr lang="de-DE" dirty="0" smtClean="0"/>
          </a:p>
          <a:p>
            <a:endParaRPr lang="de-DE" dirty="0"/>
          </a:p>
          <a:p>
            <a:pPr marL="285750" indent="-285750">
              <a:buFontTx/>
              <a:buChar char="-"/>
            </a:pPr>
            <a:r>
              <a:rPr lang="de-DE" dirty="0" smtClean="0"/>
              <a:t>176 </a:t>
            </a:r>
            <a:r>
              <a:rPr lang="de-DE" dirty="0" err="1" smtClean="0"/>
              <a:t>project</a:t>
            </a:r>
            <a:r>
              <a:rPr lang="de-DE" dirty="0" smtClean="0"/>
              <a:t> </a:t>
            </a:r>
            <a:r>
              <a:rPr lang="de-DE" dirty="0" err="1" smtClean="0"/>
              <a:t>proposals</a:t>
            </a:r>
            <a:r>
              <a:rPr lang="de-DE" dirty="0" smtClean="0"/>
              <a:t> – </a:t>
            </a:r>
            <a:r>
              <a:rPr lang="de-DE" dirty="0" err="1" smtClean="0"/>
              <a:t>finally</a:t>
            </a:r>
            <a:r>
              <a:rPr lang="de-DE" dirty="0" smtClean="0"/>
              <a:t> 17 </a:t>
            </a:r>
            <a:r>
              <a:rPr lang="de-DE" dirty="0" err="1" smtClean="0"/>
              <a:t>projects</a:t>
            </a:r>
            <a:r>
              <a:rPr lang="de-DE" dirty="0"/>
              <a:t> </a:t>
            </a:r>
            <a:r>
              <a:rPr lang="de-DE" dirty="0" err="1"/>
              <a:t>selected</a:t>
            </a:r>
            <a:endParaRPr lang="de-DE" dirty="0" smtClean="0"/>
          </a:p>
          <a:p>
            <a:pPr marL="285750" indent="-285750">
              <a:buFontTx/>
              <a:buChar char="-"/>
            </a:pPr>
            <a:r>
              <a:rPr lang="de-DE" dirty="0" smtClean="0"/>
              <a:t>Contest </a:t>
            </a:r>
            <a:r>
              <a:rPr lang="de-DE" dirty="0" err="1" smtClean="0"/>
              <a:t>period</a:t>
            </a:r>
            <a:r>
              <a:rPr lang="de-DE" dirty="0" smtClean="0"/>
              <a:t>: 2019 </a:t>
            </a:r>
            <a:r>
              <a:rPr lang="de-DE" dirty="0" err="1" smtClean="0"/>
              <a:t>to</a:t>
            </a:r>
            <a:r>
              <a:rPr lang="de-DE" dirty="0" smtClean="0"/>
              <a:t> 2024</a:t>
            </a:r>
          </a:p>
          <a:p>
            <a:pPr marL="285750" indent="-285750">
              <a:buFontTx/>
              <a:buChar char="-"/>
            </a:pPr>
            <a:r>
              <a:rPr lang="de-DE" dirty="0" smtClean="0"/>
              <a:t>Budget: 82 Million €</a:t>
            </a:r>
          </a:p>
          <a:p>
            <a:pPr marL="285750" indent="-285750">
              <a:buFontTx/>
              <a:buChar char="-"/>
            </a:pPr>
            <a:r>
              <a:rPr lang="de-DE" dirty="0" smtClean="0"/>
              <a:t>Embedded in </a:t>
            </a:r>
            <a:r>
              <a:rPr lang="de-DE" dirty="0" err="1" smtClean="0"/>
              <a:t>the</a:t>
            </a:r>
            <a:r>
              <a:rPr lang="de-DE" dirty="0" smtClean="0"/>
              <a:t> national </a:t>
            </a:r>
            <a:r>
              <a:rPr lang="de-DE" dirty="0" err="1" smtClean="0"/>
              <a:t>programme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enthancing</a:t>
            </a:r>
            <a:r>
              <a:rPr lang="de-DE" dirty="0" smtClean="0"/>
              <a:t> </a:t>
            </a:r>
            <a:r>
              <a:rPr lang="de-DE" dirty="0" err="1" smtClean="0"/>
              <a:t>contiuing</a:t>
            </a:r>
            <a:r>
              <a:rPr lang="de-DE" dirty="0" smtClean="0"/>
              <a:t> VET </a:t>
            </a:r>
            <a:r>
              <a:rPr lang="de-DE" dirty="0" err="1" smtClean="0"/>
              <a:t>and</a:t>
            </a:r>
            <a:r>
              <a:rPr lang="de-DE" dirty="0" smtClean="0"/>
              <a:t> LLL</a:t>
            </a:r>
          </a:p>
        </p:txBody>
      </p:sp>
      <p:sp>
        <p:nvSpPr>
          <p:cNvPr id="6" name="Textfeld 5"/>
          <p:cNvSpPr txBox="1"/>
          <p:nvPr/>
        </p:nvSpPr>
        <p:spPr>
          <a:xfrm rot="10800000" flipV="1">
            <a:off x="884068" y="692697"/>
            <a:ext cx="7375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/>
              <a:t>Innovation in VET </a:t>
            </a:r>
            <a:r>
              <a:rPr lang="de-DE" sz="2400" b="1" dirty="0" err="1" smtClean="0"/>
              <a:t>is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core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for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the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future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success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of</a:t>
            </a:r>
            <a:r>
              <a:rPr lang="de-DE" sz="2400" b="1" dirty="0" smtClean="0"/>
              <a:t> VET  </a:t>
            </a:r>
            <a:endParaRPr lang="de-DE" sz="2400" b="1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1043608" y="3876625"/>
            <a:ext cx="74168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Goal:</a:t>
            </a:r>
            <a:r>
              <a:rPr lang="en-US" dirty="0"/>
              <a:t> develop high-quality and attractive </a:t>
            </a:r>
            <a:r>
              <a:rPr lang="en-US" b="1" dirty="0">
                <a:solidFill>
                  <a:srgbClr val="FF0000"/>
                </a:solidFill>
              </a:rPr>
              <a:t>qualification offerings </a:t>
            </a:r>
            <a:r>
              <a:rPr lang="en-US" dirty="0"/>
              <a:t>for initial and continuing vocational education and training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 smtClean="0">
                <a:solidFill>
                  <a:srgbClr val="92D050"/>
                </a:solidFill>
              </a:rPr>
              <a:t>Innovation clusters</a:t>
            </a:r>
            <a:r>
              <a:rPr lang="en-US" dirty="0" smtClean="0"/>
              <a:t>: regional </a:t>
            </a:r>
            <a:r>
              <a:rPr lang="en-US" dirty="0"/>
              <a:t>and/or sector-specific players - such as schools, companies and universities </a:t>
            </a:r>
            <a:endParaRPr lang="en-US" dirty="0" smtClean="0"/>
          </a:p>
        </p:txBody>
      </p:sp>
      <p:sp>
        <p:nvSpPr>
          <p:cNvPr id="2" name="Rechteck 1"/>
          <p:cNvSpPr/>
          <p:nvPr/>
        </p:nvSpPr>
        <p:spPr>
          <a:xfrm>
            <a:off x="1043608" y="5589240"/>
            <a:ext cx="26146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dirty="0"/>
              <a:t>https://www.bmbf.de/de/innovet.html</a:t>
            </a:r>
          </a:p>
        </p:txBody>
      </p:sp>
    </p:spTree>
    <p:extLst>
      <p:ext uri="{BB962C8B-B14F-4D97-AF65-F5344CB8AC3E}">
        <p14:creationId xmlns:p14="http://schemas.microsoft.com/office/powerpoint/2010/main" val="55798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 rot="10800000" flipV="1">
            <a:off x="940551" y="2034426"/>
            <a:ext cx="662473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Tx/>
              <a:buChar char="-"/>
            </a:pPr>
            <a:r>
              <a:rPr lang="en-US" sz="2000" b="1" dirty="0" smtClean="0">
                <a:solidFill>
                  <a:srgbClr val="00B0F0"/>
                </a:solidFill>
              </a:rPr>
              <a:t>innovative </a:t>
            </a:r>
            <a:r>
              <a:rPr lang="en-US" sz="2000" b="1" dirty="0">
                <a:solidFill>
                  <a:srgbClr val="00B0F0"/>
                </a:solidFill>
              </a:rPr>
              <a:t>training </a:t>
            </a:r>
            <a:r>
              <a:rPr lang="en-US" sz="2000" b="1" dirty="0"/>
              <a:t>(especially above DQR level 5) </a:t>
            </a:r>
            <a:endParaRPr lang="en-US" sz="2000" dirty="0" smtClean="0"/>
          </a:p>
          <a:p>
            <a:pPr marL="285750" lvl="0" indent="-285750">
              <a:buFontTx/>
              <a:buChar char="-"/>
            </a:pPr>
            <a:endParaRPr lang="en-US" sz="2000" dirty="0" smtClean="0"/>
          </a:p>
          <a:p>
            <a:pPr marL="285750" indent="-285750">
              <a:buFontTx/>
              <a:buChar char="-"/>
            </a:pPr>
            <a:r>
              <a:rPr lang="en-US" sz="2000" b="1" dirty="0">
                <a:solidFill>
                  <a:srgbClr val="00B0F0"/>
                </a:solidFill>
              </a:rPr>
              <a:t>cooperation</a:t>
            </a:r>
            <a:r>
              <a:rPr lang="en-US" sz="2000" dirty="0"/>
              <a:t> for the </a:t>
            </a:r>
            <a:r>
              <a:rPr lang="en-US" sz="2000" b="1" dirty="0"/>
              <a:t>transfer of knowledge and innovation from universities and research institutions into company practice </a:t>
            </a:r>
            <a:r>
              <a:rPr lang="en-US" sz="2000" dirty="0"/>
              <a:t>(especially SMEs) via vocational education and training and ‘innovation clusters</a:t>
            </a:r>
            <a:r>
              <a:rPr lang="en-US" sz="2000" dirty="0" smtClean="0"/>
              <a:t>’;</a:t>
            </a:r>
          </a:p>
          <a:p>
            <a:endParaRPr lang="de-DE" sz="2000" dirty="0"/>
          </a:p>
          <a:p>
            <a:pPr marL="285750" indent="-285750">
              <a:buFontTx/>
              <a:buChar char="-"/>
            </a:pPr>
            <a:r>
              <a:rPr lang="en-US" sz="2000" dirty="0"/>
              <a:t>early adoption of innovations (e.g. artificial intelligence) and </a:t>
            </a:r>
            <a:r>
              <a:rPr lang="en-US" sz="2000" b="1" dirty="0">
                <a:solidFill>
                  <a:srgbClr val="00B0F0"/>
                </a:solidFill>
              </a:rPr>
              <a:t>development of corresponding </a:t>
            </a:r>
            <a:r>
              <a:rPr lang="en-US" sz="2000" b="1" dirty="0" smtClean="0">
                <a:solidFill>
                  <a:srgbClr val="00B0F0"/>
                </a:solidFill>
              </a:rPr>
              <a:t>qualification</a:t>
            </a:r>
            <a:r>
              <a:rPr lang="en-US" sz="2000" b="1" dirty="0" smtClean="0"/>
              <a:t>.</a:t>
            </a:r>
            <a:endParaRPr lang="de-DE" sz="2000" dirty="0"/>
          </a:p>
          <a:p>
            <a:pPr marL="285750" lvl="0" indent="-285750">
              <a:buFontTx/>
              <a:buChar char="-"/>
            </a:pPr>
            <a:endParaRPr lang="de-DE" sz="2000" dirty="0"/>
          </a:p>
        </p:txBody>
      </p:sp>
      <p:sp>
        <p:nvSpPr>
          <p:cNvPr id="6" name="Textfeld 5"/>
          <p:cNvSpPr txBox="1"/>
          <p:nvPr/>
        </p:nvSpPr>
        <p:spPr>
          <a:xfrm rot="10800000" flipV="1">
            <a:off x="940552" y="815205"/>
            <a:ext cx="6624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err="1" smtClean="0"/>
              <a:t>Thematic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focus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of</a:t>
            </a:r>
            <a:r>
              <a:rPr lang="de-DE" sz="2400" b="1" dirty="0" smtClean="0"/>
              <a:t> </a:t>
            </a:r>
            <a:r>
              <a:rPr lang="de-DE" sz="2400" b="1" dirty="0" err="1" smtClean="0">
                <a:solidFill>
                  <a:srgbClr val="00B0F0"/>
                </a:solidFill>
              </a:rPr>
              <a:t>InnoVET</a:t>
            </a:r>
            <a:r>
              <a:rPr lang="de-DE" sz="2400" b="1" dirty="0" smtClean="0"/>
              <a:t>-Projects  </a:t>
            </a:r>
            <a:endParaRPr lang="de-DE" sz="2400" b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95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 rot="10800000" flipV="1">
            <a:off x="940552" y="815205"/>
            <a:ext cx="6624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/>
              <a:t>3 </a:t>
            </a:r>
            <a:r>
              <a:rPr lang="de-DE" sz="2400" b="1" dirty="0" err="1" smtClean="0"/>
              <a:t>Examples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of</a:t>
            </a:r>
            <a:r>
              <a:rPr lang="de-DE" sz="2400" b="1" dirty="0" smtClean="0"/>
              <a:t> </a:t>
            </a:r>
            <a:r>
              <a:rPr lang="de-DE" sz="2400" b="1" dirty="0" err="1" smtClean="0">
                <a:solidFill>
                  <a:srgbClr val="00B0F0"/>
                </a:solidFill>
              </a:rPr>
              <a:t>InnoVET</a:t>
            </a:r>
            <a:r>
              <a:rPr lang="de-DE" sz="2400" b="1" dirty="0" smtClean="0"/>
              <a:t>-Projects - 1 </a:t>
            </a:r>
            <a:endParaRPr lang="de-DE" sz="2400" b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026" name="Picture 2" descr="Logo BM=X³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2688233" cy="153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eck 1"/>
          <p:cNvSpPr/>
          <p:nvPr/>
        </p:nvSpPr>
        <p:spPr>
          <a:xfrm>
            <a:off x="2411760" y="2780928"/>
            <a:ext cx="648072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/>
              <a:t>The BM=x³ project plans to develop and test a </a:t>
            </a:r>
            <a:r>
              <a:rPr lang="en-US" sz="2000" b="1" dirty="0" err="1">
                <a:solidFill>
                  <a:srgbClr val="00B0F0"/>
                </a:solidFill>
              </a:rPr>
              <a:t>decentralised</a:t>
            </a:r>
            <a:r>
              <a:rPr lang="en-US" sz="2000" b="1" dirty="0">
                <a:solidFill>
                  <a:srgbClr val="00B0F0"/>
                </a:solidFill>
              </a:rPr>
              <a:t> supra-regional vocational training academy </a:t>
            </a:r>
            <a:r>
              <a:rPr lang="en-US" sz="2000" dirty="0"/>
              <a:t>for the high-technology sector with micro- and nanotechnology (MNT) occupations</a:t>
            </a:r>
            <a:r>
              <a:rPr lang="en-US" sz="2000" dirty="0" smtClean="0"/>
              <a:t>.</a:t>
            </a:r>
          </a:p>
          <a:p>
            <a:pPr marL="285750" indent="-285750">
              <a:buFontTx/>
              <a:buChar char="-"/>
            </a:pPr>
            <a:endParaRPr lang="en-US" sz="2000" dirty="0"/>
          </a:p>
          <a:p>
            <a:r>
              <a:rPr lang="en-US" sz="1200" dirty="0"/>
              <a:t>https://www.inno-vet.de/de/bm-x---attraktive-berufliche-bildung-in-mikro-und-nanotechnologie-durch-exzellente-berufe.html</a:t>
            </a:r>
          </a:p>
        </p:txBody>
      </p:sp>
    </p:spTree>
    <p:extLst>
      <p:ext uri="{BB962C8B-B14F-4D97-AF65-F5344CB8AC3E}">
        <p14:creationId xmlns:p14="http://schemas.microsoft.com/office/powerpoint/2010/main" val="405375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 rot="10800000" flipV="1">
            <a:off x="940552" y="815205"/>
            <a:ext cx="6624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/>
              <a:t>3 </a:t>
            </a:r>
            <a:r>
              <a:rPr lang="de-DE" sz="2400" b="1" dirty="0" err="1" smtClean="0"/>
              <a:t>Examples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of</a:t>
            </a:r>
            <a:r>
              <a:rPr lang="de-DE" sz="2400" b="1" dirty="0" smtClean="0"/>
              <a:t> </a:t>
            </a:r>
            <a:r>
              <a:rPr lang="de-DE" sz="2400" b="1" dirty="0" err="1" smtClean="0">
                <a:solidFill>
                  <a:srgbClr val="00B0F0"/>
                </a:solidFill>
              </a:rPr>
              <a:t>InnoVET</a:t>
            </a:r>
            <a:r>
              <a:rPr lang="de-DE" sz="2400" b="1" dirty="0" smtClean="0"/>
              <a:t>-Projects - 2 </a:t>
            </a:r>
            <a:endParaRPr lang="de-DE" sz="2400" b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2050" name="Picture 2" descr="Logo Exzellenz Handwe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32185"/>
            <a:ext cx="2976265" cy="202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hteck 2"/>
          <p:cNvSpPr/>
          <p:nvPr/>
        </p:nvSpPr>
        <p:spPr>
          <a:xfrm>
            <a:off x="2555776" y="3284984"/>
            <a:ext cx="5904656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/>
              <a:t>The "Excellence Craft" pursues the goal of a </a:t>
            </a:r>
            <a:r>
              <a:rPr lang="en-US" sz="2000" b="1" dirty="0">
                <a:solidFill>
                  <a:srgbClr val="00B0F0"/>
                </a:solidFill>
              </a:rPr>
              <a:t>new flexible and hybrid education model</a:t>
            </a:r>
            <a:r>
              <a:rPr lang="en-US" sz="2000" dirty="0"/>
              <a:t> to interlink vocational and academic education and training with the topics of energy, electronics, IT and the current developments around Smart Living and Smart Home. </a:t>
            </a:r>
            <a:endParaRPr lang="en-US" sz="2000" dirty="0" smtClean="0"/>
          </a:p>
          <a:p>
            <a:pPr marL="285750" indent="-285750">
              <a:buFontTx/>
              <a:buChar char="-"/>
            </a:pPr>
            <a:endParaRPr lang="en-US" dirty="0"/>
          </a:p>
          <a:p>
            <a:r>
              <a:rPr lang="de-DE" sz="1400" dirty="0"/>
              <a:t>https://www.inno-vet.de/de/exzellenz-handwerk---innovative-exzellenzqualifikation-handwerk-dqr-4-7.html</a:t>
            </a:r>
          </a:p>
        </p:txBody>
      </p:sp>
    </p:spTree>
    <p:extLst>
      <p:ext uri="{BB962C8B-B14F-4D97-AF65-F5344CB8AC3E}">
        <p14:creationId xmlns:p14="http://schemas.microsoft.com/office/powerpoint/2010/main" val="219283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 rot="10800000" flipV="1">
            <a:off x="940552" y="815205"/>
            <a:ext cx="6624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/>
              <a:t>3 </a:t>
            </a:r>
            <a:r>
              <a:rPr lang="de-DE" sz="2400" b="1" dirty="0" err="1" smtClean="0"/>
              <a:t>Examples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of</a:t>
            </a:r>
            <a:r>
              <a:rPr lang="de-DE" sz="2400" b="1" dirty="0" smtClean="0"/>
              <a:t> </a:t>
            </a:r>
            <a:r>
              <a:rPr lang="de-DE" sz="2400" b="1" dirty="0" err="1" smtClean="0">
                <a:solidFill>
                  <a:srgbClr val="00B0F0"/>
                </a:solidFill>
              </a:rPr>
              <a:t>InnoVET</a:t>
            </a:r>
            <a:r>
              <a:rPr lang="de-DE" sz="2400" b="1" smtClean="0"/>
              <a:t>-Projects - 3 </a:t>
            </a:r>
            <a:endParaRPr lang="de-DE" sz="2400" b="1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3074" name="Picture 2" descr="Logo TQ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05067"/>
            <a:ext cx="3120281" cy="1779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eck 1"/>
          <p:cNvSpPr/>
          <p:nvPr/>
        </p:nvSpPr>
        <p:spPr>
          <a:xfrm>
            <a:off x="2699792" y="3284984"/>
            <a:ext cx="59046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Tx/>
              <a:buChar char="-"/>
            </a:pPr>
            <a:r>
              <a:rPr lang="en-US" sz="2000" dirty="0"/>
              <a:t>The project "Quality Assurance of Hybrid Training </a:t>
            </a:r>
            <a:r>
              <a:rPr lang="en-US" sz="2000" dirty="0" err="1"/>
              <a:t>Programmes</a:t>
            </a:r>
            <a:r>
              <a:rPr lang="en-US" sz="2000" dirty="0"/>
              <a:t> (</a:t>
            </a:r>
            <a:r>
              <a:rPr lang="en-US" sz="2000" dirty="0" err="1"/>
              <a:t>tQM</a:t>
            </a:r>
            <a:r>
              <a:rPr lang="en-US" sz="2000" dirty="0"/>
              <a:t>)" is concerned with the implementation of a </a:t>
            </a:r>
            <a:r>
              <a:rPr lang="en-US" sz="2000" b="1" dirty="0">
                <a:solidFill>
                  <a:srgbClr val="00B0F0"/>
                </a:solidFill>
              </a:rPr>
              <a:t>study-integrated training </a:t>
            </a:r>
            <a:endParaRPr lang="en-US" sz="2000" b="1" dirty="0" smtClean="0">
              <a:solidFill>
                <a:srgbClr val="00B0F0"/>
              </a:solidFill>
            </a:endParaRPr>
          </a:p>
          <a:p>
            <a:pPr marL="285750" lvl="0" indent="-285750">
              <a:buFontTx/>
              <a:buChar char="-"/>
            </a:pPr>
            <a:endParaRPr lang="en-US" sz="2000" b="1" dirty="0">
              <a:solidFill>
                <a:srgbClr val="00B0F0"/>
              </a:solidFill>
            </a:endParaRPr>
          </a:p>
          <a:p>
            <a:pPr lvl="0"/>
            <a:r>
              <a:rPr lang="en-US" sz="1400" dirty="0"/>
              <a:t>https://www.inno-vet.de/de/qualitaetssicherung-hybrider-ausbildungsangebote-tqm.html</a:t>
            </a:r>
          </a:p>
        </p:txBody>
      </p:sp>
    </p:spTree>
    <p:extLst>
      <p:ext uri="{BB962C8B-B14F-4D97-AF65-F5344CB8AC3E}">
        <p14:creationId xmlns:p14="http://schemas.microsoft.com/office/powerpoint/2010/main" val="290823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634</Words>
  <Application>Microsoft Office PowerPoint</Application>
  <PresentationFormat>Bildschirmpräsentation (4:3)</PresentationFormat>
  <Paragraphs>47</Paragraphs>
  <Slides>6</Slides>
  <Notes>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9" baseType="lpstr">
      <vt:lpstr>Arial</vt:lpstr>
      <vt:lpstr>Calibri</vt:lpstr>
      <vt:lpstr>Larissa</vt:lpstr>
      <vt:lpstr>A contest of innovative approaches in VET in Germany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cd</dc:creator>
  <cp:lastModifiedBy>Hippach-Schneider</cp:lastModifiedBy>
  <cp:revision>201</cp:revision>
  <cp:lastPrinted>2020-01-29T13:42:21Z</cp:lastPrinted>
  <dcterms:created xsi:type="dcterms:W3CDTF">2016-08-23T12:18:43Z</dcterms:created>
  <dcterms:modified xsi:type="dcterms:W3CDTF">2020-12-04T12:07:42Z</dcterms:modified>
</cp:coreProperties>
</file>