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customXml/itemProps4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3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theme/theme4.xml" ContentType="application/vnd.openxmlformats-officedocument.theme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theme/theme5.xml" ContentType="application/vnd.openxmlformats-officedocument.theme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theme/theme6.xml" ContentType="application/vnd.openxmlformats-officedocument.theme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theme/theme7.xml" ContentType="application/vnd.openxmlformats-officedocument.theme+xml"/>
  <Override PartName="/ppt/theme/theme8.xml" ContentType="application/vnd.openxmlformats-officedocument.theme+xml"/>
  <Override PartName="/ppt/theme/theme9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90" r:id="rId5"/>
    <p:sldMasterId id="2147483694" r:id="rId6"/>
    <p:sldMasterId id="2147483739" r:id="rId7"/>
    <p:sldMasterId id="2147483780" r:id="rId8"/>
    <p:sldMasterId id="2147483793" r:id="rId9"/>
    <p:sldMasterId id="2147483805" r:id="rId10"/>
    <p:sldMasterId id="2147483819" r:id="rId11"/>
  </p:sldMasterIdLst>
  <p:notesMasterIdLst>
    <p:notesMasterId r:id="rId21"/>
  </p:notesMasterIdLst>
  <p:handoutMasterIdLst>
    <p:handoutMasterId r:id="rId22"/>
  </p:handoutMasterIdLst>
  <p:sldIdLst>
    <p:sldId id="715" r:id="rId12"/>
    <p:sldId id="368" r:id="rId13"/>
    <p:sldId id="345" r:id="rId14"/>
    <p:sldId id="322" r:id="rId15"/>
    <p:sldId id="828" r:id="rId16"/>
    <p:sldId id="829" r:id="rId17"/>
    <p:sldId id="830" r:id="rId18"/>
    <p:sldId id="831" r:id="rId19"/>
    <p:sldId id="827" r:id="rId20"/>
  </p:sldIdLst>
  <p:sldSz cx="9144000" cy="6858000" type="screen4x3"/>
  <p:notesSz cx="6858000" cy="99472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3133" userDrawn="1">
          <p15:clr>
            <a:srgbClr val="A4A3A4"/>
          </p15:clr>
        </p15:guide>
        <p15:guide id="2" pos="2159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KVETAN Vladimir" initials="KV" lastIdx="6" clrIdx="0"/>
  <p:cmAuthor id="1" name="CHATZICHRISTOU, STELINA" initials="SC" lastIdx="9" clrIdx="1"/>
  <p:cmAuthor id="2" name="CHATZICHRISTOU, STELINA" initials="CS" lastIdx="6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00"/>
    <a:srgbClr val="339933"/>
    <a:srgbClr val="003399"/>
    <a:srgbClr val="BFD1E7"/>
    <a:srgbClr val="000099"/>
    <a:srgbClr val="ADC5E1"/>
    <a:srgbClr val="666699"/>
    <a:srgbClr val="9DB9DB"/>
    <a:srgbClr val="3366CC"/>
    <a:srgbClr val="009CF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3B4B98B0-60AC-42C2-AFA5-B58CD77FA1E5}" styleName="Light Style 1 - Acc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1055" autoAdjust="0"/>
    <p:restoredTop sz="76035" autoAdjust="0"/>
  </p:normalViewPr>
  <p:slideViewPr>
    <p:cSldViewPr>
      <p:cViewPr varScale="1">
        <p:scale>
          <a:sx n="86" d="100"/>
          <a:sy n="86" d="100"/>
        </p:scale>
        <p:origin x="2022" y="96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4776"/>
    </p:cViewPr>
  </p:sorterViewPr>
  <p:notesViewPr>
    <p:cSldViewPr>
      <p:cViewPr varScale="1">
        <p:scale>
          <a:sx n="88" d="100"/>
          <a:sy n="88" d="100"/>
        </p:scale>
        <p:origin x="-1920" y="-114"/>
      </p:cViewPr>
      <p:guideLst>
        <p:guide orient="horz" pos="3133"/>
        <p:guide pos="2159"/>
      </p:guideLst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Master" Target="slideMasters/slideMaster4.xml"/><Relationship Id="rId13" Type="http://schemas.openxmlformats.org/officeDocument/2006/relationships/slide" Target="slides/slide2.xml"/><Relationship Id="rId18" Type="http://schemas.openxmlformats.org/officeDocument/2006/relationships/slide" Target="slides/slide7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notesMaster" Target="notesMasters/notesMaster1.xml"/><Relationship Id="rId7" Type="http://schemas.openxmlformats.org/officeDocument/2006/relationships/slideMaster" Target="slideMasters/slideMaster3.xml"/><Relationship Id="rId12" Type="http://schemas.openxmlformats.org/officeDocument/2006/relationships/slide" Target="slides/slide1.xml"/><Relationship Id="rId17" Type="http://schemas.openxmlformats.org/officeDocument/2006/relationships/slide" Target="slides/slide6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5.xml"/><Relationship Id="rId20" Type="http://schemas.openxmlformats.org/officeDocument/2006/relationships/slide" Target="slides/slide9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2.xml"/><Relationship Id="rId11" Type="http://schemas.openxmlformats.org/officeDocument/2006/relationships/slideMaster" Target="slideMasters/slideMaster7.xml"/><Relationship Id="rId24" Type="http://schemas.openxmlformats.org/officeDocument/2006/relationships/presProps" Target="presProps.xml"/><Relationship Id="rId5" Type="http://schemas.openxmlformats.org/officeDocument/2006/relationships/slideMaster" Target="slideMasters/slideMaster1.xml"/><Relationship Id="rId15" Type="http://schemas.openxmlformats.org/officeDocument/2006/relationships/slide" Target="slides/slide4.xml"/><Relationship Id="rId23" Type="http://schemas.openxmlformats.org/officeDocument/2006/relationships/commentAuthors" Target="commentAuthors.xml"/><Relationship Id="rId10" Type="http://schemas.openxmlformats.org/officeDocument/2006/relationships/slideMaster" Target="slideMasters/slideMaster6.xml"/><Relationship Id="rId19" Type="http://schemas.openxmlformats.org/officeDocument/2006/relationships/slide" Target="slides/slide8.xml"/><Relationship Id="rId4" Type="http://schemas.openxmlformats.org/officeDocument/2006/relationships/customXml" Target="../customXml/item4.xml"/><Relationship Id="rId9" Type="http://schemas.openxmlformats.org/officeDocument/2006/relationships/slideMaster" Target="slideMasters/slideMaster5.xml"/><Relationship Id="rId14" Type="http://schemas.openxmlformats.org/officeDocument/2006/relationships/slide" Target="slides/slide3.xml"/><Relationship Id="rId22" Type="http://schemas.openxmlformats.org/officeDocument/2006/relationships/handoutMaster" Target="handoutMasters/handout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9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120" y="0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/>
          <a:lstStyle>
            <a:lvl1pPr algn="r">
              <a:defRPr sz="1200"/>
            </a:lvl1pPr>
          </a:lstStyle>
          <a:p>
            <a:fld id="{E9DA5057-9A84-4F53-A220-84F8FA94BFCD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120" y="9448641"/>
            <a:ext cx="2972280" cy="497047"/>
          </a:xfrm>
          <a:prstGeom prst="rect">
            <a:avLst/>
          </a:prstGeom>
        </p:spPr>
        <p:txBody>
          <a:bodyPr vert="horz" lIns="91742" tIns="45871" rIns="91742" bIns="45871" rtlCol="0" anchor="b"/>
          <a:lstStyle>
            <a:lvl1pPr algn="r">
              <a:defRPr sz="1200"/>
            </a:lvl1pPr>
          </a:lstStyle>
          <a:p>
            <a:fld id="{61C6EDB9-A957-4704-A25A-5AC0A7EE7728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6360901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2971800" cy="497364"/>
          </a:xfrm>
          <a:prstGeom prst="rect">
            <a:avLst/>
          </a:prstGeom>
        </p:spPr>
        <p:txBody>
          <a:bodyPr vert="horz" lIns="91999" tIns="45999" rIns="91999" bIns="45999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5" y="0"/>
            <a:ext cx="2971800" cy="497364"/>
          </a:xfrm>
          <a:prstGeom prst="rect">
            <a:avLst/>
          </a:prstGeom>
        </p:spPr>
        <p:txBody>
          <a:bodyPr vert="horz" lIns="91999" tIns="45999" rIns="91999" bIns="45999" rtlCol="0"/>
          <a:lstStyle>
            <a:lvl1pPr algn="r">
              <a:defRPr sz="1200"/>
            </a:lvl1pPr>
          </a:lstStyle>
          <a:p>
            <a:fld id="{95C62F99-9CC9-4D0C-B7B2-C7788C0B4444}" type="datetimeFigureOut">
              <a:rPr lang="en-GB" smtClean="0"/>
              <a:pPr/>
              <a:t>02/12/2020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944563" y="746125"/>
            <a:ext cx="4968875" cy="3727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999" tIns="45999" rIns="91999" bIns="45999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1" y="4724958"/>
            <a:ext cx="5486400" cy="4476274"/>
          </a:xfrm>
          <a:prstGeom prst="rect">
            <a:avLst/>
          </a:prstGeom>
        </p:spPr>
        <p:txBody>
          <a:bodyPr vert="horz" lIns="91999" tIns="45999" rIns="91999" bIns="45999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448188"/>
            <a:ext cx="2971800" cy="497364"/>
          </a:xfrm>
          <a:prstGeom prst="rect">
            <a:avLst/>
          </a:prstGeom>
        </p:spPr>
        <p:txBody>
          <a:bodyPr vert="horz" lIns="91999" tIns="45999" rIns="91999" bIns="45999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5" y="9448188"/>
            <a:ext cx="2971800" cy="497364"/>
          </a:xfrm>
          <a:prstGeom prst="rect">
            <a:avLst/>
          </a:prstGeom>
        </p:spPr>
        <p:txBody>
          <a:bodyPr vert="horz" lIns="91999" tIns="45999" rIns="91999" bIns="45999" rtlCol="0" anchor="b"/>
          <a:lstStyle>
            <a:lvl1pPr algn="r">
              <a:defRPr sz="1200"/>
            </a:lvl1pPr>
          </a:lstStyle>
          <a:p>
            <a:fld id="{E0A640E4-6964-4B0B-BE87-B1647EDCB6EB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52955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640E4-6964-4B0B-BE87-B1647EDCB6EB}" type="slidenum">
              <a:rPr lang="en-GB" smtClean="0"/>
              <a:pPr/>
              <a:t>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2676539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2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09796" y="9436766"/>
            <a:ext cx="2910628" cy="49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37" tIns="47572" rIns="95137" bIns="47572" anchor="b"/>
          <a:lstStyle/>
          <a:p>
            <a:pPr algn="r" defTabSz="950866"/>
            <a:fld id="{0C7B8A1B-A169-42ED-96E3-CF5B68CF2C7A}" type="slidenum">
              <a:rPr lang="en-GB" sz="1300"/>
              <a:pPr algn="r" defTabSz="950866"/>
              <a:t>2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6300" y="744538"/>
            <a:ext cx="4968875" cy="3725862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058" y="4716659"/>
            <a:ext cx="4928311" cy="4468413"/>
          </a:xfrm>
          <a:noFill/>
          <a:ln/>
        </p:spPr>
        <p:txBody>
          <a:bodyPr lIns="95137" tIns="47572" rIns="95137" bIns="47572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fld id="{28529644-27C0-4655-9503-40E917BF2C41}" type="slidenum">
              <a:rPr/>
              <a:pPr/>
              <a:t>3</a:t>
            </a:fld>
            <a:endParaRPr lang="de-DE" dirty="0"/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09796" y="9436767"/>
            <a:ext cx="2910628" cy="49304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6659" tIns="48334" rIns="96659" bIns="48334" anchor="b"/>
          <a:lstStyle/>
          <a:p>
            <a:pPr algn="r" defTabSz="966080"/>
            <a:fld id="{0C7B8A1B-A169-42ED-96E3-CF5B68CF2C7A}" type="slidenum">
              <a:rPr lang="en-GB" sz="1300"/>
              <a:pPr algn="r" defTabSz="966080"/>
              <a:t>3</a:t>
            </a:fld>
            <a:endParaRPr lang="en-GB" sz="1300" dirty="0"/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6300" y="742950"/>
            <a:ext cx="4967288" cy="3725863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059" y="4716659"/>
            <a:ext cx="4928311" cy="4468414"/>
          </a:xfrm>
          <a:noFill/>
          <a:ln/>
        </p:spPr>
        <p:txBody>
          <a:bodyPr lIns="96659" tIns="48334" rIns="96659" bIns="48334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31715707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7922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6300" y="744538"/>
            <a:ext cx="4967288" cy="3724275"/>
          </a:xfrm>
          <a:ln/>
        </p:spPr>
      </p:sp>
      <p:sp>
        <p:nvSpPr>
          <p:cNvPr id="977923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671883" y="4717216"/>
            <a:ext cx="5376659" cy="4467937"/>
          </a:xfrm>
        </p:spPr>
        <p:txBody>
          <a:bodyPr/>
          <a:lstStyle/>
          <a:p>
            <a:endParaRPr lang="en-GB" noProof="1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7282" name="Rectangle 7"/>
          <p:cNvSpPr>
            <a:spLocks noGrp="1" noChangeArrowheads="1"/>
          </p:cNvSpPr>
          <p:nvPr>
            <p:ph type="sldNum" sz="quarter" idx="5"/>
          </p:nvPr>
        </p:nvSpPr>
        <p:spPr>
          <a:noFill/>
        </p:spPr>
        <p:txBody>
          <a:bodyPr/>
          <a:lstStyle/>
          <a:p>
            <a:pPr defTabSz="917418"/>
            <a:fld id="{28529644-27C0-4655-9503-40E917BF2C41}" type="slidenum">
              <a:rPr>
                <a:solidFill>
                  <a:prstClr val="black"/>
                </a:solidFill>
                <a:latin typeface="Calibri"/>
              </a:rPr>
              <a:pPr defTabSz="917418"/>
              <a:t>5</a:t>
            </a:fld>
            <a:endParaRPr lang="de-DE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83" name="Rectangle 7"/>
          <p:cNvSpPr txBox="1">
            <a:spLocks noGrp="1" noChangeArrowheads="1"/>
          </p:cNvSpPr>
          <p:nvPr/>
        </p:nvSpPr>
        <p:spPr bwMode="auto">
          <a:xfrm>
            <a:off x="3809796" y="9436766"/>
            <a:ext cx="2910628" cy="49304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5137" tIns="47572" rIns="95137" bIns="47572" anchor="b"/>
          <a:lstStyle/>
          <a:p>
            <a:pPr algn="r" defTabSz="950866"/>
            <a:fld id="{0C7B8A1B-A169-42ED-96E3-CF5B68CF2C7A}" type="slidenum">
              <a:rPr lang="en-GB" sz="1300">
                <a:solidFill>
                  <a:prstClr val="black"/>
                </a:solidFill>
                <a:latin typeface="Calibri"/>
              </a:rPr>
              <a:pPr algn="r" defTabSz="950866"/>
              <a:t>5</a:t>
            </a:fld>
            <a:endParaRPr lang="en-GB" sz="13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97284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xfrm>
            <a:off x="876300" y="744538"/>
            <a:ext cx="4968875" cy="3725862"/>
          </a:xfrm>
          <a:ln/>
        </p:spPr>
      </p:sp>
      <p:sp>
        <p:nvSpPr>
          <p:cNvPr id="97285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896058" y="4716659"/>
            <a:ext cx="4928311" cy="4468413"/>
          </a:xfrm>
          <a:noFill/>
          <a:ln/>
        </p:spPr>
        <p:txBody>
          <a:bodyPr lIns="95137" tIns="47572" rIns="95137" bIns="47572"/>
          <a:lstStyle/>
          <a:p>
            <a:pPr eaLnBrk="1" hangingPunct="1"/>
            <a:endParaRPr lang="de-DE" noProof="1">
              <a:cs typeface="Arial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223738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7"/>
          <p:cNvSpPr>
            <a:spLocks noGrp="1" noChangeArrowheads="1"/>
          </p:cNvSpPr>
          <p:nvPr>
            <p:ph type="sldNum" sz="quarter" idx="5"/>
          </p:nvPr>
        </p:nvSpPr>
        <p:spPr>
          <a:ln/>
        </p:spPr>
        <p:txBody>
          <a:bodyPr/>
          <a:lstStyle/>
          <a:p>
            <a:fld id="{DE845B8F-AFCE-4C0E-9EC4-00D5C438B9EA}" type="slidenum">
              <a:rPr/>
              <a:pPr/>
              <a:t>6</a:t>
            </a:fld>
            <a:endParaRPr lang="en-GB"/>
          </a:p>
        </p:txBody>
      </p:sp>
      <p:sp>
        <p:nvSpPr>
          <p:cNvPr id="339970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339971" name="Rectangle 3"/>
          <p:cNvSpPr>
            <a:spLocks noGrp="1" noChangeArrowheads="1"/>
          </p:cNvSpPr>
          <p:nvPr>
            <p:ph type="body" idx="1"/>
          </p:nvPr>
        </p:nvSpPr>
        <p:spPr/>
        <p:txBody>
          <a:bodyPr/>
          <a:lstStyle/>
          <a:p>
            <a:endParaRPr lang="de-DE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0A640E4-6964-4B0B-BE87-B1647EDCB6EB}" type="slidenum">
              <a:rPr lang="en-GB" smtClean="0">
                <a:solidFill>
                  <a:prstClr val="black"/>
                </a:solidFill>
              </a:rPr>
              <a:pPr/>
              <a:t>9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5149683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4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6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6.xml"/></Relationships>
</file>

<file path=ppt/slideLayouts/_rels/slideLayout6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6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6.xml"/></Relationships>
</file>

<file path=ppt/slideLayouts/_rels/slideLayout7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6.xml"/></Relationships>
</file>

<file path=ppt/slideLayouts/_rels/slideLayout7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7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7.xml"/></Relationships>
</file>

<file path=ppt/slideLayouts/_rels/slideLayout7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7.xml"/></Relationships>
</file>

<file path=ppt/slideLayouts/_rels/slideLayout8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_rels/slideLayout8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7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0394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/>
              <a:pPr/>
              <a:t>02/12/2020</a:t>
            </a:fld>
            <a:endParaRPr lang="en-GB"/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/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9236066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3228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1473228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103940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961524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/>
              <a:t>‹#›</a:t>
            </a:fld>
            <a:endParaRPr lang="en-GB"/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9566275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495133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2053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01205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/>
              <a:pPr/>
              <a:t>02.12.2020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652569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9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/>
              <a:t>‹#›</a:t>
            </a:fld>
            <a:endParaRPr lang="en-GB"/>
          </a:p>
        </p:txBody>
      </p:sp>
      <p:grpSp>
        <p:nvGrpSpPr>
          <p:cNvPr id="7" name="Group 6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1" name="TextBox 50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/>
          </a:p>
        </p:txBody>
      </p:sp>
      <p:sp>
        <p:nvSpPr>
          <p:cNvPr id="53" name="Right Triangle 52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0523299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6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312821"/>
            <a:ext cx="8497092" cy="542173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endParaRPr lang="de-DE" dirty="0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123324" y="6497053"/>
            <a:ext cx="2082465" cy="336716"/>
          </a:xfrm>
        </p:spPr>
        <p:txBody>
          <a:bodyPr/>
          <a:lstStyle/>
          <a:p>
            <a:fld id="{E373F149-83C4-4179-9681-702531CCFDAC}" type="datetimeFigureOut">
              <a:rPr lang="de-DE" smtClean="0"/>
              <a:pPr/>
              <a:t>02.12.2020</a:t>
            </a:fld>
            <a:r>
              <a:rPr lang="de-DE" dirty="0"/>
              <a:t>	</a:t>
            </a: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>
          <a:xfrm>
            <a:off x="2361197" y="6505074"/>
            <a:ext cx="3301666" cy="336716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5702968" y="6492707"/>
            <a:ext cx="896158" cy="365125"/>
          </a:xfrm>
        </p:spPr>
        <p:txBody>
          <a:bodyPr/>
          <a:lstStyle/>
          <a:p>
            <a:fld id="{9DC1E638-3F78-4E0D-883A-B278700C48C0}" type="slidenum">
              <a:rPr lang="de-DE" smtClean="0"/>
              <a:pPr/>
              <a:t>‹#›</a:t>
            </a:fld>
            <a:endParaRPr lang="de-DE"/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854994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spcAft>
                <a:spcPts val="600"/>
              </a:spcAft>
              <a:buNone/>
              <a:defRPr sz="2000"/>
            </a:lvl1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697376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824837F-C141-4BE4-9E83-E2C3045201B8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8041121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46D02FB1-F7E4-4145-AA31-4C343E07E38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88547511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DB779E2-A508-4FA0-BC00-108073BDE6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5477343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A6BEE8B9-0403-440A-9FDD-9237F7E2D2F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7782573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DC1669A0-7139-4E89-9885-C95C0206CEF7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210898317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3A4208B-64BF-4285-BBB8-18C41BC717A6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689576561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63F4B84E-73AB-4402-8FE7-A9BFF064076E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1441101795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1AA4712A-E437-4F4F-A6A5-BD6D3CC08EC3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09584703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30BCF9CC-8A41-4B4E-B74A-809E03E2D112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42133315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08C47BB1-9DA1-4FEB-8EE4-C6F807864139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2936199077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lang="en-GB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E961C59D-9181-46C7-8320-F5A309732E7B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921535412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60399980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11578717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2422453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5334153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93712584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1873883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4802766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7587988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48676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770856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02.12.2020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34241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8313" y="1556271"/>
            <a:ext cx="8229600" cy="936625"/>
          </a:xfrm>
        </p:spPr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11" name="Content Placeholder 2"/>
          <p:cNvSpPr>
            <a:spLocks noGrp="1"/>
          </p:cNvSpPr>
          <p:nvPr>
            <p:ph idx="1"/>
          </p:nvPr>
        </p:nvSpPr>
        <p:spPr>
          <a:xfrm>
            <a:off x="457200" y="2636912"/>
            <a:ext cx="8229600" cy="3384476"/>
          </a:xfrm>
        </p:spPr>
        <p:txBody>
          <a:bodyPr/>
          <a:lstStyle>
            <a:lvl1pPr marL="0" indent="-342900">
              <a:buClr>
                <a:srgbClr val="0F5494"/>
              </a:buClr>
              <a:buSzPct val="120000"/>
              <a:buFont typeface="Arial" pitchFamily="34" charset="0"/>
              <a:buChar char="•"/>
              <a:defRPr/>
            </a:lvl1pPr>
            <a:lvl2pPr>
              <a:buClr>
                <a:srgbClr val="004494"/>
              </a:buClr>
              <a:defRPr/>
            </a:lvl2pPr>
            <a:lvl3pPr>
              <a:buFontTx/>
              <a:buChar char="-"/>
              <a:defRPr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2"/>
            <a:endParaRPr lang="en-US" dirty="0"/>
          </a:p>
        </p:txBody>
      </p:sp>
      <p:sp>
        <p:nvSpPr>
          <p:cNvPr id="17" name="Rectangle 4"/>
          <p:cNvSpPr>
            <a:spLocks noGrp="1" noChangeArrowheads="1"/>
          </p:cNvSpPr>
          <p:nvPr>
            <p:ph type="dt" sz="half" idx="10"/>
          </p:nvPr>
        </p:nvSpPr>
        <p:spPr>
          <a:xfrm>
            <a:off x="457200" y="6093296"/>
            <a:ext cx="2133600" cy="47625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8" name="Rectangle 5"/>
          <p:cNvSpPr>
            <a:spLocks noGrp="1" noChangeArrowheads="1"/>
          </p:cNvSpPr>
          <p:nvPr>
            <p:ph type="ftr" sz="quarter" idx="11"/>
          </p:nvPr>
        </p:nvSpPr>
        <p:spPr>
          <a:xfrm>
            <a:off x="3124200" y="6093296"/>
            <a:ext cx="2895600" cy="476250"/>
          </a:xfrm>
        </p:spPr>
        <p:txBody>
          <a:bodyPr/>
          <a:lstStyle>
            <a:lvl1pPr>
              <a:defRPr dirty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endParaRPr lang="en-GB">
              <a:solidFill>
                <a:prstClr val="black"/>
              </a:solidFill>
            </a:endParaRPr>
          </a:p>
        </p:txBody>
      </p:sp>
      <p:sp>
        <p:nvSpPr>
          <p:cNvPr id="19" name="Rectangle 6"/>
          <p:cNvSpPr>
            <a:spLocks noGrp="1" noChangeArrowheads="1"/>
          </p:cNvSpPr>
          <p:nvPr>
            <p:ph type="sldNum" sz="quarter" idx="12"/>
          </p:nvPr>
        </p:nvSpPr>
        <p:spPr>
          <a:xfrm>
            <a:off x="6553200" y="6093296"/>
            <a:ext cx="2133600" cy="476250"/>
          </a:xfrm>
        </p:spPr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</a:lstStyle>
          <a:p>
            <a:pPr>
              <a:defRPr/>
            </a:pPr>
            <a:fld id="{2BB59E6E-B967-488E-B209-8B7FA0D7AF99}" type="slidenum">
              <a:rPr lang="en-GB">
                <a:solidFill>
                  <a:prstClr val="black"/>
                </a:solidFill>
              </a:rPr>
              <a:pPr>
                <a:defRPr/>
              </a:pPr>
              <a:t>‹#›</a:t>
            </a:fld>
            <a:endParaRPr lang="en-GB" dirty="0">
              <a:solidFill>
                <a:prstClr val="black"/>
              </a:solidFill>
            </a:endParaRP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508118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323850" y="612236"/>
            <a:ext cx="8497092" cy="616455"/>
          </a:xfrm>
        </p:spPr>
        <p:txBody>
          <a:bodyPr anchor="ctr" anchorCtr="0">
            <a:noAutofit/>
          </a:bodyPr>
          <a:lstStyle>
            <a:lvl1pPr>
              <a:lnSpc>
                <a:spcPct val="100000"/>
              </a:lnSpc>
              <a:defRPr/>
            </a:lvl1pPr>
          </a:lstStyle>
          <a:p>
            <a:r>
              <a:rPr lang="de-DE" dirty="0"/>
              <a:t>Titelmasterformat durch Klicken bearbeiten</a:t>
            </a:r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02.12.2020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Textplatzhalter 7"/>
          <p:cNvSpPr>
            <a:spLocks noGrp="1"/>
          </p:cNvSpPr>
          <p:nvPr>
            <p:ph type="body" sz="quarter" idx="13"/>
          </p:nvPr>
        </p:nvSpPr>
        <p:spPr>
          <a:xfrm>
            <a:off x="323850" y="1149181"/>
            <a:ext cx="8496300" cy="336244"/>
          </a:xfrm>
        </p:spPr>
        <p:txBody>
          <a:bodyPr lIns="0" tIns="0" rIns="0" bIns="0" anchor="t" anchorCtr="0">
            <a:noAutofit/>
          </a:bodyPr>
          <a:lstStyle>
            <a:lvl1pPr marL="0" indent="0">
              <a:buNone/>
              <a:defRPr sz="2000"/>
            </a:lvl1pPr>
          </a:lstStyle>
          <a:p>
            <a:pPr lvl="0"/>
            <a:r>
              <a:rPr lang="de-DE" dirty="0"/>
              <a:t>Textmasterformate durch Klicken bearbeiten</a:t>
            </a:r>
          </a:p>
        </p:txBody>
      </p:sp>
      <p:pic>
        <p:nvPicPr>
          <p:cNvPr id="8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4040771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  <p:pic>
        <p:nvPicPr>
          <p:cNvPr id="8" name="Picture 4" descr="Image result for wall e"/>
          <p:cNvPicPr>
            <a:picLocks noChangeAspect="1" noChangeArrowheads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14" t="-634" r="-973" b="-1155"/>
          <a:stretch/>
        </p:blipFill>
        <p:spPr bwMode="auto">
          <a:xfrm>
            <a:off x="-108520" y="-99391"/>
            <a:ext cx="4680519" cy="70567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9" name="Picture 8"/>
          <p:cNvPicPr>
            <a:picLocks noChangeAspect="1" noChangeArrowheads="1"/>
          </p:cNvPicPr>
          <p:nvPr userDrawn="1"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64" t="4462" r="4430" b="1498"/>
          <a:stretch/>
        </p:blipFill>
        <p:spPr bwMode="auto">
          <a:xfrm>
            <a:off x="2555776" y="332656"/>
            <a:ext cx="1493613" cy="21602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29106843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88875230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6196461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9587835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02119322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4926531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0015033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0877685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7742201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0226701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3842F214-0EE3-4FD8-9A19-3D48824D68C2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703D422-BD2B-4B7D-A1F2-6EE3A18D09A2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34407046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47177140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22601848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8910263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18649996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23465740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56590654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3801652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2401263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51362350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02219301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/>
                </a:solidFill>
              </a:rPr>
              <a:pPr/>
              <a:t>02/12/2020</a:t>
            </a:fld>
            <a:endParaRPr lang="en-GB">
              <a:solidFill>
                <a:prstClr val="black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/>
                </a:solidFill>
              </a:rPr>
              <a:pPr/>
              <a:t>‹#›</a:t>
            </a:fld>
            <a:endParaRPr lang="en-GB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818396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61938536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9665366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5578655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8617112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31087290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3010796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34017503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45195316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671584022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959627220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02.12.2020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8929890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02.12.2020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9" name="Group 8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0" name="Rectangle 9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1" name="Group 10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2" name="Rectangle 11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9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0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1" name="TextBox 20"/>
          <p:cNvSpPr txBox="1"/>
          <p:nvPr userDrawn="1"/>
        </p:nvSpPr>
        <p:spPr>
          <a:xfrm>
            <a:off x="146063" y="5373216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  <a:ea typeface="MS PGothic" pitchFamily="34" charset="-128"/>
            </a:endParaRPr>
          </a:p>
        </p:txBody>
      </p:sp>
      <p:sp>
        <p:nvSpPr>
          <p:cNvPr id="22" name="Right Triangle 21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6935064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919244376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  <a:endParaRPr lang="en-GB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GB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Date Placeholder 3"/>
          <p:cNvSpPr txBox="1">
            <a:spLocks/>
          </p:cNvSpPr>
          <p:nvPr userDrawn="1"/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l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Slide Number Placeholder 5"/>
          <p:cNvSpPr txBox="1">
            <a:spLocks/>
          </p:cNvSpPr>
          <p:nvPr userDrawn="1"/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endParaRPr lang="en-GB" dirty="0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11" name="Group 1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12" name="Rectangle 1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13" name="Group 1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4" name="Rectangle 1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Rectangle 1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8" name="Rectangle 1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9" name="Rectangle 1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0" name="Rectangle 1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3" name="TextBox 22"/>
          <p:cNvSpPr txBox="1"/>
          <p:nvPr userDrawn="1"/>
        </p:nvSpPr>
        <p:spPr>
          <a:xfrm>
            <a:off x="179512" y="597465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4" name="Right Triangle 23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82200653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380418392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29879670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324710673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09248362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0BD98EED-333A-43C1-83E1-74805A0712DB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DD081C46-EEE6-473C-9522-54FA759523D4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grpSp>
        <p:nvGrpSpPr>
          <p:cNvPr id="6" name="Group 5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8" name="Rectangle 7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9" name="Group 8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10" name="Rectangle 9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1" name="Rectangle 10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Rectangle 11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3" name="Rectangle 12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4" name="Rectangle 13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5" name="Rectangle 14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16" name="Rectangle 15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17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8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9" name="TextBox 18"/>
          <p:cNvSpPr txBox="1"/>
          <p:nvPr userDrawn="1"/>
        </p:nvSpPr>
        <p:spPr>
          <a:xfrm>
            <a:off x="179512" y="6381328"/>
            <a:ext cx="89644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GB" dirty="0">
              <a:solidFill>
                <a:prstClr val="black"/>
              </a:solidFill>
            </a:endParaRPr>
          </a:p>
        </p:txBody>
      </p:sp>
      <p:sp>
        <p:nvSpPr>
          <p:cNvPr id="20" name="Right Triangle 19"/>
          <p:cNvSpPr/>
          <p:nvPr userDrawn="1"/>
        </p:nvSpPr>
        <p:spPr>
          <a:xfrm rot="16200000" flipH="1">
            <a:off x="7803679" y="-207341"/>
            <a:ext cx="1132978" cy="1547664"/>
          </a:xfrm>
          <a:prstGeom prst="rtTriangle">
            <a:avLst/>
          </a:prstGeom>
          <a:solidFill>
            <a:srgbClr val="009C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71282976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4" descr="PPT_SECNDPG_07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88355591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68125657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926966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373F149-83C4-4179-9681-702531CCFDAC}" type="datetimeFigureOut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02.12.2020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DC1E638-3F78-4E0D-883A-B278700C48C0}" type="slidenum">
              <a:rPr lang="de-DE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de-DE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5" name="Picture 4" descr="PPT_SECNDPG_09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74805391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2.xml"/><Relationship Id="rId13" Type="http://schemas.openxmlformats.org/officeDocument/2006/relationships/slideLayout" Target="../slideLayouts/slideLayout37.xml"/><Relationship Id="rId3" Type="http://schemas.openxmlformats.org/officeDocument/2006/relationships/slideLayout" Target="../slideLayouts/slideLayout27.xml"/><Relationship Id="rId7" Type="http://schemas.openxmlformats.org/officeDocument/2006/relationships/slideLayout" Target="../slideLayouts/slideLayout31.xml"/><Relationship Id="rId12" Type="http://schemas.openxmlformats.org/officeDocument/2006/relationships/slideLayout" Target="../slideLayouts/slideLayout36.xml"/><Relationship Id="rId2" Type="http://schemas.openxmlformats.org/officeDocument/2006/relationships/slideLayout" Target="../slideLayouts/slideLayout26.xml"/><Relationship Id="rId1" Type="http://schemas.openxmlformats.org/officeDocument/2006/relationships/slideLayout" Target="../slideLayouts/slideLayout25.xml"/><Relationship Id="rId6" Type="http://schemas.openxmlformats.org/officeDocument/2006/relationships/slideLayout" Target="../slideLayouts/slideLayout30.xml"/><Relationship Id="rId11" Type="http://schemas.openxmlformats.org/officeDocument/2006/relationships/slideLayout" Target="../slideLayouts/slideLayout35.xml"/><Relationship Id="rId5" Type="http://schemas.openxmlformats.org/officeDocument/2006/relationships/slideLayout" Target="../slideLayouts/slideLayout29.xml"/><Relationship Id="rId10" Type="http://schemas.openxmlformats.org/officeDocument/2006/relationships/slideLayout" Target="../slideLayouts/slideLayout34.xml"/><Relationship Id="rId4" Type="http://schemas.openxmlformats.org/officeDocument/2006/relationships/slideLayout" Target="../slideLayouts/slideLayout28.xml"/><Relationship Id="rId9" Type="http://schemas.openxmlformats.org/officeDocument/2006/relationships/slideLayout" Target="../slideLayouts/slideLayout33.xml"/><Relationship Id="rId14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image" Target="../media/image5.jpg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theme" Target="../theme/theme4.xml"/><Relationship Id="rId17" Type="http://schemas.openxmlformats.org/officeDocument/2006/relationships/image" Target="../media/image9.png"/><Relationship Id="rId2" Type="http://schemas.openxmlformats.org/officeDocument/2006/relationships/slideLayout" Target="../slideLayouts/slideLayout39.xml"/><Relationship Id="rId16" Type="http://schemas.openxmlformats.org/officeDocument/2006/relationships/image" Target="../media/image8.jpeg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image" Target="../media/image7.jpeg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image" Target="../media/image6.jpeg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56.xml"/><Relationship Id="rId13" Type="http://schemas.openxmlformats.org/officeDocument/2006/relationships/image" Target="../media/image2.jpeg"/><Relationship Id="rId3" Type="http://schemas.openxmlformats.org/officeDocument/2006/relationships/slideLayout" Target="../slideLayouts/slideLayout51.xml"/><Relationship Id="rId7" Type="http://schemas.openxmlformats.org/officeDocument/2006/relationships/slideLayout" Target="../slideLayouts/slideLayout55.xml"/><Relationship Id="rId12" Type="http://schemas.openxmlformats.org/officeDocument/2006/relationships/theme" Target="../theme/theme5.xml"/><Relationship Id="rId2" Type="http://schemas.openxmlformats.org/officeDocument/2006/relationships/slideLayout" Target="../slideLayouts/slideLayout50.xml"/><Relationship Id="rId1" Type="http://schemas.openxmlformats.org/officeDocument/2006/relationships/slideLayout" Target="../slideLayouts/slideLayout49.xml"/><Relationship Id="rId6" Type="http://schemas.openxmlformats.org/officeDocument/2006/relationships/slideLayout" Target="../slideLayouts/slideLayout54.xml"/><Relationship Id="rId11" Type="http://schemas.openxmlformats.org/officeDocument/2006/relationships/slideLayout" Target="../slideLayouts/slideLayout59.xml"/><Relationship Id="rId5" Type="http://schemas.openxmlformats.org/officeDocument/2006/relationships/slideLayout" Target="../slideLayouts/slideLayout53.xml"/><Relationship Id="rId10" Type="http://schemas.openxmlformats.org/officeDocument/2006/relationships/slideLayout" Target="../slideLayouts/slideLayout58.xml"/><Relationship Id="rId4" Type="http://schemas.openxmlformats.org/officeDocument/2006/relationships/slideLayout" Target="../slideLayouts/slideLayout52.xml"/><Relationship Id="rId9" Type="http://schemas.openxmlformats.org/officeDocument/2006/relationships/slideLayout" Target="../slideLayouts/slideLayout57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7.xml"/><Relationship Id="rId13" Type="http://schemas.openxmlformats.org/officeDocument/2006/relationships/theme" Target="../theme/theme6.xml"/><Relationship Id="rId3" Type="http://schemas.openxmlformats.org/officeDocument/2006/relationships/slideLayout" Target="../slideLayouts/slideLayout62.xml"/><Relationship Id="rId7" Type="http://schemas.openxmlformats.org/officeDocument/2006/relationships/slideLayout" Target="../slideLayouts/slideLayout66.xml"/><Relationship Id="rId12" Type="http://schemas.openxmlformats.org/officeDocument/2006/relationships/slideLayout" Target="../slideLayouts/slideLayout71.xml"/><Relationship Id="rId2" Type="http://schemas.openxmlformats.org/officeDocument/2006/relationships/slideLayout" Target="../slideLayouts/slideLayout61.xml"/><Relationship Id="rId1" Type="http://schemas.openxmlformats.org/officeDocument/2006/relationships/slideLayout" Target="../slideLayouts/slideLayout60.xml"/><Relationship Id="rId6" Type="http://schemas.openxmlformats.org/officeDocument/2006/relationships/slideLayout" Target="../slideLayouts/slideLayout65.xml"/><Relationship Id="rId11" Type="http://schemas.openxmlformats.org/officeDocument/2006/relationships/slideLayout" Target="../slideLayouts/slideLayout70.xml"/><Relationship Id="rId5" Type="http://schemas.openxmlformats.org/officeDocument/2006/relationships/slideLayout" Target="../slideLayouts/slideLayout64.xml"/><Relationship Id="rId10" Type="http://schemas.openxmlformats.org/officeDocument/2006/relationships/slideLayout" Target="../slideLayouts/slideLayout69.xml"/><Relationship Id="rId4" Type="http://schemas.openxmlformats.org/officeDocument/2006/relationships/slideLayout" Target="../slideLayouts/slideLayout63.xml"/><Relationship Id="rId9" Type="http://schemas.openxmlformats.org/officeDocument/2006/relationships/slideLayout" Target="../slideLayouts/slideLayout68.xml"/></Relationships>
</file>

<file path=ppt/slideMasters/_rels/slideMaster7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79.xml"/><Relationship Id="rId3" Type="http://schemas.openxmlformats.org/officeDocument/2006/relationships/slideLayout" Target="../slideLayouts/slideLayout74.xml"/><Relationship Id="rId7" Type="http://schemas.openxmlformats.org/officeDocument/2006/relationships/slideLayout" Target="../slideLayouts/slideLayout78.xml"/><Relationship Id="rId12" Type="http://schemas.openxmlformats.org/officeDocument/2006/relationships/theme" Target="../theme/theme7.xml"/><Relationship Id="rId2" Type="http://schemas.openxmlformats.org/officeDocument/2006/relationships/slideLayout" Target="../slideLayouts/slideLayout73.xml"/><Relationship Id="rId1" Type="http://schemas.openxmlformats.org/officeDocument/2006/relationships/slideLayout" Target="../slideLayouts/slideLayout72.xml"/><Relationship Id="rId6" Type="http://schemas.openxmlformats.org/officeDocument/2006/relationships/slideLayout" Target="../slideLayouts/slideLayout77.xml"/><Relationship Id="rId11" Type="http://schemas.openxmlformats.org/officeDocument/2006/relationships/slideLayout" Target="../slideLayouts/slideLayout82.xml"/><Relationship Id="rId5" Type="http://schemas.openxmlformats.org/officeDocument/2006/relationships/slideLayout" Target="../slideLayouts/slideLayout76.xml"/><Relationship Id="rId10" Type="http://schemas.openxmlformats.org/officeDocument/2006/relationships/slideLayout" Target="../slideLayouts/slideLayout81.xml"/><Relationship Id="rId4" Type="http://schemas.openxmlformats.org/officeDocument/2006/relationships/slideLayout" Target="../slideLayouts/slideLayout75.xml"/><Relationship Id="rId9" Type="http://schemas.openxmlformats.org/officeDocument/2006/relationships/slideLayout" Target="../slideLayouts/slideLayout8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/>
              <a:t>02/12/2020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614937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9" r:id="rId1"/>
    <p:sldLayoutId id="2147483692" r:id="rId2"/>
    <p:sldLayoutId id="2147483723" r:id="rId3"/>
    <p:sldLayoutId id="2147483722" r:id="rId4"/>
    <p:sldLayoutId id="2147483720" r:id="rId5"/>
    <p:sldLayoutId id="2147483718" r:id="rId6"/>
    <p:sldLayoutId id="2147483691" r:id="rId7"/>
    <p:sldLayoutId id="2147483693" r:id="rId8"/>
    <p:sldLayoutId id="2147483717" r:id="rId9"/>
    <p:sldLayoutId id="2147483716" r:id="rId10"/>
    <p:sldLayoutId id="2147483724" r:id="rId11"/>
    <p:sldLayoutId id="2147483779" r:id="rId12"/>
    <p:sldLayoutId id="2147483831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title style</a:t>
            </a:r>
          </a:p>
        </p:txBody>
      </p:sp>
      <p:sp>
        <p:nvSpPr>
          <p:cNvPr id="28675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en-US"/>
              <a:t>Click to edit Master text styles</a:t>
            </a:r>
          </a:p>
          <a:p>
            <a:pPr lvl="1"/>
            <a:r>
              <a:rPr lang="en-GB" altLang="en-US"/>
              <a:t>Second level</a:t>
            </a:r>
          </a:p>
          <a:p>
            <a:pPr lvl="2"/>
            <a:r>
              <a:rPr lang="en-GB" altLang="en-US"/>
              <a:t>Third level</a:t>
            </a:r>
          </a:p>
          <a:p>
            <a:pPr lvl="3"/>
            <a:r>
              <a:rPr lang="en-GB" altLang="en-US"/>
              <a:t>Fourth level</a:t>
            </a:r>
          </a:p>
          <a:p>
            <a:pPr lvl="4"/>
            <a:r>
              <a:rPr lang="en-GB" altLang="en-US"/>
              <a:t>Fifth level</a:t>
            </a:r>
          </a:p>
        </p:txBody>
      </p:sp>
      <p:sp>
        <p:nvSpPr>
          <p:cNvPr id="28676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457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400"/>
            </a:lvl1pPr>
          </a:lstStyle>
          <a:p>
            <a:endParaRPr lang="en-GB" altLang="en-US"/>
          </a:p>
        </p:txBody>
      </p:sp>
      <p:sp>
        <p:nvSpPr>
          <p:cNvPr id="28677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24200" y="6245225"/>
            <a:ext cx="2895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sz="1400"/>
            </a:lvl1pPr>
          </a:lstStyle>
          <a:p>
            <a:endParaRPr lang="en-GB" altLang="en-US"/>
          </a:p>
        </p:txBody>
      </p:sp>
      <p:sp>
        <p:nvSpPr>
          <p:cNvPr id="28678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6553200" y="6245225"/>
            <a:ext cx="2133600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400"/>
            </a:lvl1pPr>
          </a:lstStyle>
          <a:p>
            <a:fld id="{93B26C33-4E49-4A56-85E9-36D5D205B9EF}" type="slidenum">
              <a:rPr lang="en-GB" altLang="en-US"/>
              <a:pPr/>
              <a:t>‹#›</a:t>
            </a:fld>
            <a:endParaRPr lang="en-GB" altLang="en-US"/>
          </a:p>
        </p:txBody>
      </p:sp>
    </p:spTree>
    <p:extLst>
      <p:ext uri="{BB962C8B-B14F-4D97-AF65-F5344CB8AC3E}">
        <p14:creationId xmlns:p14="http://schemas.microsoft.com/office/powerpoint/2010/main" val="365607803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5" r:id="rId1"/>
    <p:sldLayoutId id="2147483696" r:id="rId2"/>
    <p:sldLayoutId id="2147483697" r:id="rId3"/>
    <p:sldLayoutId id="2147483698" r:id="rId4"/>
    <p:sldLayoutId id="2147483699" r:id="rId5"/>
    <p:sldLayoutId id="2147483700" r:id="rId6"/>
    <p:sldLayoutId id="2147483701" r:id="rId7"/>
    <p:sldLayoutId id="2147483702" r:id="rId8"/>
    <p:sldLayoutId id="2147483703" r:id="rId9"/>
    <p:sldLayoutId id="2147483704" r:id="rId10"/>
    <p:sldLayoutId id="2147483705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2"/>
          </a:solidFill>
          <a:latin typeface="Arial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Char char="•"/>
        <a:defRPr sz="3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Char char="–"/>
        <a:defRPr sz="2800">
          <a:solidFill>
            <a:schemeClr val="tx1"/>
          </a:solidFill>
          <a:latin typeface="+mn-lt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Char char="•"/>
        <a:defRPr sz="2400">
          <a:solidFill>
            <a:schemeClr val="tx1"/>
          </a:solidFill>
          <a:latin typeface="+mn-lt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Char char="–"/>
        <a:defRPr sz="2000">
          <a:solidFill>
            <a:schemeClr val="tx1"/>
          </a:solidFill>
          <a:latin typeface="+mn-lt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har char="»"/>
        <a:defRPr sz="20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9826001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0" r:id="rId1"/>
    <p:sldLayoutId id="2147483741" r:id="rId2"/>
    <p:sldLayoutId id="2147483742" r:id="rId3"/>
    <p:sldLayoutId id="2147483743" r:id="rId4"/>
    <p:sldLayoutId id="2147483744" r:id="rId5"/>
    <p:sldLayoutId id="2147483745" r:id="rId6"/>
    <p:sldLayoutId id="2147483746" r:id="rId7"/>
    <p:sldLayoutId id="2147483747" r:id="rId8"/>
    <p:sldLayoutId id="2147483749" r:id="rId9"/>
    <p:sldLayoutId id="2147483750" r:id="rId10"/>
    <p:sldLayoutId id="2147483751" r:id="rId11"/>
    <p:sldLayoutId id="2147483752" r:id="rId12"/>
    <p:sldLayoutId id="2147483753" r:id="rId1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270"/>
          <a:stretch/>
        </p:blipFill>
        <p:spPr>
          <a:xfrm>
            <a:off x="-54053" y="1771"/>
            <a:ext cx="7276165" cy="6856229"/>
          </a:xfrm>
          <a:prstGeom prst="rect">
            <a:avLst/>
          </a:prstGeom>
          <a:noFill/>
          <a:ln>
            <a:noFill/>
          </a:ln>
        </p:spPr>
      </p:pic>
      <p:sp>
        <p:nvSpPr>
          <p:cNvPr id="8" name="Right Triangle 7"/>
          <p:cNvSpPr/>
          <p:nvPr userDrawn="1"/>
        </p:nvSpPr>
        <p:spPr>
          <a:xfrm flipH="1">
            <a:off x="6119664" y="4286960"/>
            <a:ext cx="3024336" cy="25710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 userDrawn="1"/>
        </p:nvSpPr>
        <p:spPr>
          <a:xfrm>
            <a:off x="4499992" y="-27384"/>
            <a:ext cx="4646388" cy="6912768"/>
          </a:xfrm>
          <a:prstGeom prst="rect">
            <a:avLst/>
          </a:prstGeom>
          <a:solidFill>
            <a:srgbClr val="0096D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0" name="Title 2"/>
          <p:cNvSpPr txBox="1">
            <a:spLocks/>
          </p:cNvSpPr>
          <p:nvPr userDrawn="1"/>
        </p:nvSpPr>
        <p:spPr>
          <a:xfrm>
            <a:off x="4871077" y="1340768"/>
            <a:ext cx="3600400" cy="1296144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4000" b="1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</a:t>
            </a:r>
          </a:p>
          <a:p>
            <a:pPr algn="l">
              <a:spcBef>
                <a:spcPts val="1200"/>
              </a:spcBef>
            </a:pPr>
            <a:r>
              <a:rPr lang="en-GB" sz="2200" dirty="0">
                <a:solidFill>
                  <a:srgbClr val="FFFF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www.cedefop.europa.eu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04048" y="4221088"/>
            <a:ext cx="496772" cy="496772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52120" y="4221088"/>
            <a:ext cx="496772" cy="496772"/>
          </a:xfrm>
          <a:prstGeom prst="rect">
            <a:avLst/>
          </a:prstGeom>
        </p:spPr>
      </p:pic>
      <p:pic>
        <p:nvPicPr>
          <p:cNvPr id="13" name="Picture 12"/>
          <p:cNvPicPr>
            <a:picLocks noChangeAspect="1"/>
          </p:cNvPicPr>
          <p:nvPr userDrawn="1"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00192" y="4221088"/>
            <a:ext cx="496772" cy="496772"/>
          </a:xfrm>
          <a:prstGeom prst="rect">
            <a:avLst/>
          </a:prstGeom>
        </p:spPr>
      </p:pic>
      <p:sp>
        <p:nvSpPr>
          <p:cNvPr id="14" name="Title 2"/>
          <p:cNvSpPr txBox="1">
            <a:spLocks/>
          </p:cNvSpPr>
          <p:nvPr userDrawn="1"/>
        </p:nvSpPr>
        <p:spPr>
          <a:xfrm>
            <a:off x="4932040" y="3421716"/>
            <a:ext cx="3600400" cy="511340"/>
          </a:xfrm>
          <a:prstGeom prst="rect">
            <a:avLst/>
          </a:prstGeom>
        </p:spPr>
        <p:txBody>
          <a:bodyPr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l"/>
            <a:r>
              <a:rPr lang="en-GB" sz="2000" dirty="0">
                <a:solidFill>
                  <a:prstClr val="white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Follow us on social media: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3419872" y="1771"/>
            <a:ext cx="466742" cy="6856229"/>
          </a:xfrm>
          <a:prstGeom prst="rect">
            <a:avLst/>
          </a:prstGeom>
          <a:solidFill>
            <a:srgbClr val="FFFF00">
              <a:alpha val="3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6" name="Right Triangle 15"/>
          <p:cNvSpPr/>
          <p:nvPr userDrawn="1"/>
        </p:nvSpPr>
        <p:spPr>
          <a:xfrm flipH="1">
            <a:off x="6119664" y="4386352"/>
            <a:ext cx="3024336" cy="2571040"/>
          </a:xfrm>
          <a:prstGeom prst="rtTriangl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7" name="Rectangle 16"/>
          <p:cNvSpPr/>
          <p:nvPr userDrawn="1"/>
        </p:nvSpPr>
        <p:spPr>
          <a:xfrm>
            <a:off x="3886614" y="0"/>
            <a:ext cx="406027" cy="6858000"/>
          </a:xfrm>
          <a:prstGeom prst="rect">
            <a:avLst/>
          </a:prstGeom>
          <a:solidFill>
            <a:srgbClr val="0E4194">
              <a:alpha val="4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4085290" y="-6591"/>
            <a:ext cx="414702" cy="6858000"/>
          </a:xfrm>
          <a:prstGeom prst="rect">
            <a:avLst/>
          </a:prstGeom>
          <a:solidFill>
            <a:srgbClr val="0096D8">
              <a:alpha val="50196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prstClr val="white"/>
              </a:solidFill>
            </a:endParaRPr>
          </a:p>
        </p:txBody>
      </p:sp>
      <p:pic>
        <p:nvPicPr>
          <p:cNvPr id="19" name="Picture 3" descr="H:\Area_CID\00 Common\IMAGE BANK\Photos\Resources\Logos\Cedefop\2008-today\EN\V2\JPG_PNG\V2_RGB_72_EN.png"/>
          <p:cNvPicPr>
            <a:picLocks noChangeAspect="1" noChangeArrowheads="1"/>
          </p:cNvPicPr>
          <p:nvPr userDrawn="1"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08304" y="6021288"/>
            <a:ext cx="2016224" cy="67207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3229509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81" r:id="rId1"/>
    <p:sldLayoutId id="2147483782" r:id="rId2"/>
    <p:sldLayoutId id="2147483783" r:id="rId3"/>
    <p:sldLayoutId id="2147483784" r:id="rId4"/>
    <p:sldLayoutId id="2147483785" r:id="rId5"/>
    <p:sldLayoutId id="2147483786" r:id="rId6"/>
    <p:sldLayoutId id="2147483787" r:id="rId7"/>
    <p:sldLayoutId id="2147483788" r:id="rId8"/>
    <p:sldLayoutId id="2147483789" r:id="rId9"/>
    <p:sldLayoutId id="2147483790" r:id="rId10"/>
    <p:sldLayoutId id="214748379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Group 20"/>
          <p:cNvGrpSpPr/>
          <p:nvPr userDrawn="1"/>
        </p:nvGrpSpPr>
        <p:grpSpPr>
          <a:xfrm>
            <a:off x="2212937" y="6517826"/>
            <a:ext cx="6247495" cy="64027"/>
            <a:chOff x="-4475" y="6751484"/>
            <a:chExt cx="9160962" cy="130813"/>
          </a:xfrm>
        </p:grpSpPr>
        <p:sp>
          <p:nvSpPr>
            <p:cNvPr id="22" name="Rectangle 21"/>
            <p:cNvSpPr/>
            <p:nvPr/>
          </p:nvSpPr>
          <p:spPr>
            <a:xfrm>
              <a:off x="-4475" y="6751485"/>
              <a:ext cx="9160962" cy="128108"/>
            </a:xfrm>
            <a:prstGeom prst="rect">
              <a:avLst/>
            </a:prstGeom>
            <a:solidFill>
              <a:srgbClr val="20449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solidFill>
                  <a:prstClr val="white"/>
                </a:solidFill>
              </a:endParaRPr>
            </a:p>
          </p:txBody>
        </p:sp>
        <p:grpSp>
          <p:nvGrpSpPr>
            <p:cNvPr id="23" name="Group 22"/>
            <p:cNvGrpSpPr/>
            <p:nvPr userDrawn="1"/>
          </p:nvGrpSpPr>
          <p:grpSpPr>
            <a:xfrm>
              <a:off x="896786" y="6751484"/>
              <a:ext cx="7586765" cy="130813"/>
              <a:chOff x="896786" y="6751484"/>
              <a:chExt cx="7586765" cy="130813"/>
            </a:xfrm>
          </p:grpSpPr>
          <p:sp>
            <p:nvSpPr>
              <p:cNvPr id="24" name="Rectangle 23"/>
              <p:cNvSpPr/>
              <p:nvPr/>
            </p:nvSpPr>
            <p:spPr>
              <a:xfrm>
                <a:off x="896786" y="6751484"/>
                <a:ext cx="72141" cy="130813"/>
              </a:xfrm>
              <a:prstGeom prst="rect">
                <a:avLst/>
              </a:prstGeom>
              <a:solidFill>
                <a:srgbClr val="FFEE3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5" name="Rectangle 24"/>
              <p:cNvSpPr/>
              <p:nvPr/>
            </p:nvSpPr>
            <p:spPr>
              <a:xfrm>
                <a:off x="968926" y="6751484"/>
                <a:ext cx="1659256" cy="128108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6" name="Rectangle 25"/>
              <p:cNvSpPr/>
              <p:nvPr/>
            </p:nvSpPr>
            <p:spPr>
              <a:xfrm>
                <a:off x="2628183" y="6751485"/>
                <a:ext cx="1298548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7" name="Rectangle 26"/>
              <p:cNvSpPr/>
              <p:nvPr/>
            </p:nvSpPr>
            <p:spPr>
              <a:xfrm>
                <a:off x="3998873" y="6751484"/>
                <a:ext cx="173526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8" name="Rectangle 27"/>
              <p:cNvSpPr/>
              <p:nvPr/>
            </p:nvSpPr>
            <p:spPr>
              <a:xfrm>
                <a:off x="5008854" y="6751485"/>
                <a:ext cx="721417" cy="128107"/>
              </a:xfrm>
              <a:prstGeom prst="rect">
                <a:avLst/>
              </a:prstGeom>
              <a:solidFill>
                <a:srgbClr val="309AD5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29" name="Rectangle 28"/>
              <p:cNvSpPr/>
              <p:nvPr/>
            </p:nvSpPr>
            <p:spPr>
              <a:xfrm>
                <a:off x="6740253" y="6751484"/>
                <a:ext cx="865699" cy="128108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  <p:sp>
            <p:nvSpPr>
              <p:cNvPr id="30" name="Rectangle 29"/>
              <p:cNvSpPr/>
              <p:nvPr/>
            </p:nvSpPr>
            <p:spPr>
              <a:xfrm>
                <a:off x="8425844" y="6751485"/>
                <a:ext cx="57707" cy="130812"/>
              </a:xfrm>
              <a:prstGeom prst="rect">
                <a:avLst/>
              </a:prstGeom>
              <a:solidFill>
                <a:srgbClr val="A0CBEB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en-GB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31" name="Picture 2" descr="H:\Area_CID\00 Common\IMAGE BANK\Photos\Resources\Logos\Cedefop\2008-today\Logo no lines\H2_CMYK_EN_no lines.jpg"/>
          <p:cNvPicPr>
            <a:picLocks noChangeAspect="1" noChangeArrowheads="1"/>
          </p:cNvPicPr>
          <p:nvPr userDrawn="1"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6428382"/>
            <a:ext cx="1619250" cy="2381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2" name="Slide Number Placeholder 5"/>
          <p:cNvSpPr txBox="1">
            <a:spLocks/>
          </p:cNvSpPr>
          <p:nvPr userDrawn="1"/>
        </p:nvSpPr>
        <p:spPr>
          <a:xfrm>
            <a:off x="6830888" y="6345717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D6755EB9-6E32-4836-8B27-EC6F842DA678}" type="slidenum">
              <a:rPr lang="en-GB" sz="1000" smtClean="0">
                <a:solidFill>
                  <a:prstClr val="black">
                    <a:tint val="75000"/>
                  </a:prstClr>
                </a:solidFill>
                <a:latin typeface="Arial" panose="020B0604020202020204" pitchFamily="34" charset="0"/>
                <a:cs typeface="Arial" panose="020B0604020202020204" pitchFamily="34" charset="0"/>
              </a:rPr>
              <a:pPr/>
              <a:t>‹#›</a:t>
            </a:fld>
            <a:endParaRPr lang="en-GB" sz="1000" dirty="0">
              <a:solidFill>
                <a:prstClr val="black">
                  <a:tint val="75000"/>
                </a:prstClr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840937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4" r:id="rId1"/>
    <p:sldLayoutId id="2147483795" r:id="rId2"/>
    <p:sldLayoutId id="2147483796" r:id="rId3"/>
    <p:sldLayoutId id="2147483797" r:id="rId4"/>
    <p:sldLayoutId id="2147483798" r:id="rId5"/>
    <p:sldLayoutId id="2147483799" r:id="rId6"/>
    <p:sldLayoutId id="2147483800" r:id="rId7"/>
    <p:sldLayoutId id="2147483801" r:id="rId8"/>
    <p:sldLayoutId id="2147483802" r:id="rId9"/>
    <p:sldLayoutId id="2147483803" r:id="rId10"/>
    <p:sldLayoutId id="2147483804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53388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06" r:id="rId1"/>
    <p:sldLayoutId id="2147483807" r:id="rId2"/>
    <p:sldLayoutId id="2147483808" r:id="rId3"/>
    <p:sldLayoutId id="2147483809" r:id="rId4"/>
    <p:sldLayoutId id="2147483810" r:id="rId5"/>
    <p:sldLayoutId id="2147483811" r:id="rId6"/>
    <p:sldLayoutId id="2147483812" r:id="rId7"/>
    <p:sldLayoutId id="2147483813" r:id="rId8"/>
    <p:sldLayoutId id="2147483814" r:id="rId9"/>
    <p:sldLayoutId id="2147483815" r:id="rId10"/>
    <p:sldLayoutId id="2147483816" r:id="rId11"/>
    <p:sldLayoutId id="2147483818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9D8D4E7-5D0F-4956-B93B-3C20CCCF3277}" type="datetimeFigureOut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02/12/2020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CD6B305-D7C3-493F-830F-84473D443DD2}" type="slidenum">
              <a:rPr lang="en-GB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GB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6893740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20" r:id="rId1"/>
    <p:sldLayoutId id="2147483821" r:id="rId2"/>
    <p:sldLayoutId id="2147483822" r:id="rId3"/>
    <p:sldLayoutId id="2147483823" r:id="rId4"/>
    <p:sldLayoutId id="2147483824" r:id="rId5"/>
    <p:sldLayoutId id="2147483825" r:id="rId6"/>
    <p:sldLayoutId id="2147483826" r:id="rId7"/>
    <p:sldLayoutId id="2147483827" r:id="rId8"/>
    <p:sldLayoutId id="2147483828" r:id="rId9"/>
    <p:sldLayoutId id="2147483829" r:id="rId10"/>
    <p:sldLayoutId id="2147483830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mailto:VPSTeam@cedefop.europa.eu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 txBox="1">
            <a:spLocks/>
          </p:cNvSpPr>
          <p:nvPr/>
        </p:nvSpPr>
        <p:spPr>
          <a:xfrm>
            <a:off x="469776" y="1787748"/>
            <a:ext cx="7772400" cy="236133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GB" sz="3200" b="1" dirty="0">
                <a:solidFill>
                  <a:schemeClr val="tx2"/>
                </a:solidFill>
              </a:rPr>
              <a:t>Session 9: </a:t>
            </a:r>
          </a:p>
          <a:p>
            <a:r>
              <a:rPr lang="en-GB" sz="3200" b="1" dirty="0">
                <a:solidFill>
                  <a:schemeClr val="tx2"/>
                </a:solidFill>
              </a:rPr>
              <a:t>Timeline of policy developments</a:t>
            </a:r>
          </a:p>
          <a:p>
            <a:endParaRPr lang="en-GB" sz="3200" b="1" dirty="0">
              <a:solidFill>
                <a:schemeClr val="tx2"/>
              </a:solidFill>
            </a:endParaRPr>
          </a:p>
          <a:p>
            <a:endParaRPr lang="en-GB" sz="3200" b="1" dirty="0">
              <a:solidFill>
                <a:schemeClr val="tx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10"/>
          <p:cNvSpPr>
            <a:spLocks noChangeArrowheads="1"/>
          </p:cNvSpPr>
          <p:nvPr/>
        </p:nvSpPr>
        <p:spPr bwMode="auto">
          <a:xfrm>
            <a:off x="1473424" y="5013176"/>
            <a:ext cx="6768752" cy="9807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/>
          <a:lstStyle/>
          <a:p>
            <a:pPr algn="r"/>
            <a:r>
              <a:rPr lang="en-GB" sz="2400" b="1" cap="small" dirty="0">
                <a:solidFill>
                  <a:schemeClr val="tx2"/>
                </a:solidFill>
              </a:rPr>
              <a:t>18th annual plenary meeting of ReferNet</a:t>
            </a:r>
          </a:p>
          <a:p>
            <a:pPr algn="r"/>
            <a:r>
              <a:rPr lang="en-GB" sz="2400" b="1" cap="small" dirty="0">
                <a:solidFill>
                  <a:schemeClr val="tx2"/>
                </a:solidFill>
              </a:rPr>
              <a:t>3 December 2020</a:t>
            </a:r>
            <a:endParaRPr lang="en-GB" sz="2400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374724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lussdiagramm: Verzweigung 29"/>
          <p:cNvSpPr/>
          <p:nvPr/>
        </p:nvSpPr>
        <p:spPr bwMode="auto">
          <a:xfrm>
            <a:off x="1308506" y="3584582"/>
            <a:ext cx="2149260" cy="1118795"/>
          </a:xfrm>
          <a:prstGeom prst="flowChartDecision">
            <a:avLst/>
          </a:prstGeom>
          <a:solidFill>
            <a:srgbClr val="000000">
              <a:alpha val="30000"/>
            </a:srgbClr>
          </a:solidFill>
          <a:ln w="12700">
            <a:noFill/>
            <a:round/>
            <a:headEnd/>
            <a:tailEnd/>
          </a:ln>
          <a:effectLst>
            <a:softEdge rad="127000"/>
          </a:effectLst>
        </p:spPr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2" name="Flussdiagramm: Verzweigung 31"/>
          <p:cNvSpPr/>
          <p:nvPr/>
        </p:nvSpPr>
        <p:spPr bwMode="auto">
          <a:xfrm>
            <a:off x="4320054" y="1965190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3" name="Flussdiagramm: Verzweigung 32"/>
          <p:cNvSpPr/>
          <p:nvPr/>
        </p:nvSpPr>
        <p:spPr bwMode="auto">
          <a:xfrm>
            <a:off x="4320054" y="3627417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34" name="Flussdiagramm: Verzweigung 33"/>
          <p:cNvSpPr/>
          <p:nvPr/>
        </p:nvSpPr>
        <p:spPr bwMode="auto">
          <a:xfrm>
            <a:off x="4320054" y="5289644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algn="ctr"/>
            <a:endParaRPr lang="de-DE" dirty="0"/>
          </a:p>
        </p:txBody>
      </p:sp>
      <p:sp>
        <p:nvSpPr>
          <p:cNvPr id="40963" name="_h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12738"/>
            <a:ext cx="8496300" cy="5429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What is a Timeline of policy developments</a:t>
            </a:r>
            <a:endParaRPr lang="en-US" sz="3200" noProof="1">
              <a:solidFill>
                <a:schemeClr val="tx2"/>
              </a:solidFill>
            </a:endParaRPr>
          </a:p>
        </p:txBody>
      </p:sp>
      <p:sp>
        <p:nvSpPr>
          <p:cNvPr id="96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192425" y="3685382"/>
            <a:ext cx="391733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92" name="Line 45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2025650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141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2025650"/>
            <a:ext cx="0" cy="1106487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109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3685383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142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3132138"/>
            <a:ext cx="0" cy="553241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91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5345116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143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3685386"/>
            <a:ext cx="0" cy="1659729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endParaRPr lang="en-US" noProof="1"/>
          </a:p>
        </p:txBody>
      </p:sp>
      <p:sp>
        <p:nvSpPr>
          <p:cNvPr id="95" name="Rectangle 32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1357943" y="4485824"/>
            <a:ext cx="1931987" cy="9552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t" anchorCtr="0"/>
          <a:lstStyle/>
          <a:p>
            <a:pPr algn="ctr" eaLnBrk="0" hangingPunct="0"/>
            <a:r>
              <a:rPr lang="en-US" b="1" noProof="1"/>
              <a:t>Timeline of </a:t>
            </a:r>
          </a:p>
          <a:p>
            <a:pPr algn="ctr" eaLnBrk="0" hangingPunct="0"/>
            <a:r>
              <a:rPr lang="en-US" b="1" noProof="1"/>
              <a:t>policy developments</a:t>
            </a:r>
          </a:p>
        </p:txBody>
      </p:sp>
      <p:sp>
        <p:nvSpPr>
          <p:cNvPr id="87" name="Abgerundetes Rechteck 86"/>
          <p:cNvSpPr/>
          <p:nvPr/>
        </p:nvSpPr>
        <p:spPr bwMode="auto">
          <a:xfrm>
            <a:off x="1840731" y="2631334"/>
            <a:ext cx="1084811" cy="1084811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952500" prstMaterial="plastic">
            <a:bevelT/>
            <a:bevelB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0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1731169"/>
            <a:ext cx="2764665" cy="545533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eaLnBrk="0" hangingPunct="0"/>
            <a:r>
              <a:rPr lang="en-US" b="1" noProof="1"/>
              <a:t>Online tool on </a:t>
            </a:r>
          </a:p>
          <a:p>
            <a:pPr eaLnBrk="0" hangingPunct="0"/>
            <a:r>
              <a:rPr lang="en-US" b="1" noProof="1"/>
              <a:t>Cedefop website</a:t>
            </a:r>
            <a:endParaRPr lang="en-US" noProof="1"/>
          </a:p>
        </p:txBody>
      </p:sp>
      <p:sp>
        <p:nvSpPr>
          <p:cNvPr id="100" name="Abgerundetes Rechteck 99"/>
          <p:cNvSpPr/>
          <p:nvPr/>
        </p:nvSpPr>
        <p:spPr bwMode="auto">
          <a:xfrm>
            <a:off x="4687182" y="1394462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5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3382566"/>
            <a:ext cx="2764665" cy="9105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eaLnBrk="0" hangingPunct="0"/>
            <a:r>
              <a:rPr lang="en-US" b="1" noProof="1"/>
              <a:t>Visual presentation of the </a:t>
            </a:r>
          </a:p>
          <a:p>
            <a:pPr eaLnBrk="0" hangingPunct="0"/>
            <a:r>
              <a:rPr lang="en-US" b="1" noProof="1"/>
              <a:t>information from the </a:t>
            </a:r>
          </a:p>
          <a:p>
            <a:pPr eaLnBrk="0" hangingPunct="0"/>
            <a:r>
              <a:rPr lang="en-US" b="1" noProof="1"/>
              <a:t>VET REF database</a:t>
            </a:r>
            <a:endParaRPr lang="en-US" noProof="1"/>
          </a:p>
        </p:txBody>
      </p:sp>
      <p:sp>
        <p:nvSpPr>
          <p:cNvPr id="101" name="Abgerundetes Rechteck 100"/>
          <p:cNvSpPr/>
          <p:nvPr/>
        </p:nvSpPr>
        <p:spPr bwMode="auto">
          <a:xfrm>
            <a:off x="4687182" y="3045695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2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5033962"/>
            <a:ext cx="2764665" cy="11313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eaLnBrk="0" hangingPunct="0"/>
            <a:r>
              <a:rPr lang="en-US" b="1" noProof="1"/>
              <a:t>Structured information </a:t>
            </a:r>
          </a:p>
          <a:p>
            <a:pPr eaLnBrk="0" hangingPunct="0"/>
            <a:r>
              <a:rPr lang="en-US" b="1" noProof="1"/>
              <a:t>based on the commonly </a:t>
            </a:r>
          </a:p>
          <a:p>
            <a:pPr eaLnBrk="0" hangingPunct="0"/>
            <a:r>
              <a:rPr lang="en-US" b="1" noProof="1"/>
              <a:t>agreed template of </a:t>
            </a:r>
          </a:p>
          <a:p>
            <a:pPr eaLnBrk="0" hangingPunct="0"/>
            <a:r>
              <a:rPr lang="en-US" b="1" noProof="1"/>
              <a:t>policy developments</a:t>
            </a:r>
            <a:endParaRPr lang="en-US" noProof="1"/>
          </a:p>
        </p:txBody>
      </p:sp>
      <p:sp>
        <p:nvSpPr>
          <p:cNvPr id="103" name="Abgerundetes Rechteck 102"/>
          <p:cNvSpPr/>
          <p:nvPr/>
        </p:nvSpPr>
        <p:spPr bwMode="auto">
          <a:xfrm>
            <a:off x="4687182" y="4696928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4329708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07986 L 0 1.48148E-6 " pathEditMode="relative" rAng="0" ptsTypes="AA" p14:bounceEnd="50000">
                                          <p:cBhvr>
                                            <p:cTn id="9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2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37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53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73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2" grpId="0" animBg="1"/>
          <p:bldP spid="33" grpId="0" animBg="1"/>
          <p:bldP spid="34" grpId="0" animBg="1"/>
          <p:bldP spid="96" grpId="0" animBg="1"/>
          <p:bldP spid="92" grpId="0" animBg="1"/>
          <p:bldP spid="141" grpId="0" animBg="1"/>
          <p:bldP spid="109" grpId="0" animBg="1"/>
          <p:bldP spid="142" grpId="0" animBg="1"/>
          <p:bldP spid="91" grpId="0" animBg="1"/>
          <p:bldP spid="143" grpId="0" animBg="1"/>
          <p:bldP spid="95" grpId="0"/>
          <p:bldP spid="87" grpId="0" animBg="1"/>
          <p:bldP spid="87" grpId="1" animBg="1"/>
          <p:bldP spid="90" grpId="0"/>
          <p:bldP spid="100" grpId="0" animBg="1"/>
          <p:bldP spid="100" grpId="1" animBg="1"/>
          <p:bldP spid="115" grpId="0"/>
          <p:bldP spid="101" grpId="0" animBg="1"/>
          <p:bldP spid="101" grpId="1" animBg="1"/>
          <p:bldP spid="102" grpId="0"/>
          <p:bldP spid="103" grpId="0" animBg="1"/>
          <p:bldP spid="10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07986 L 0 1.48148E-6 " pathEditMode="relative" rAng="0" ptsTypes="AA">
                                          <p:cBhvr>
                                            <p:cTn id="9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2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37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53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73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2" grpId="0" animBg="1"/>
          <p:bldP spid="33" grpId="0" animBg="1"/>
          <p:bldP spid="34" grpId="0" animBg="1"/>
          <p:bldP spid="96" grpId="0" animBg="1"/>
          <p:bldP spid="92" grpId="0" animBg="1"/>
          <p:bldP spid="141" grpId="0" animBg="1"/>
          <p:bldP spid="109" grpId="0" animBg="1"/>
          <p:bldP spid="142" grpId="0" animBg="1"/>
          <p:bldP spid="91" grpId="0" animBg="1"/>
          <p:bldP spid="143" grpId="0" animBg="1"/>
          <p:bldP spid="95" grpId="0"/>
          <p:bldP spid="87" grpId="0" animBg="1"/>
          <p:bldP spid="87" grpId="1" animBg="1"/>
          <p:bldP spid="90" grpId="0"/>
          <p:bldP spid="100" grpId="0" animBg="1"/>
          <p:bldP spid="100" grpId="1" animBg="1"/>
          <p:bldP spid="115" grpId="0"/>
          <p:bldP spid="101" grpId="0" animBg="1"/>
          <p:bldP spid="101" grpId="1" animBg="1"/>
          <p:bldP spid="102" grpId="0"/>
          <p:bldP spid="103" grpId="0" animBg="1"/>
          <p:bldP spid="103" grpId="1" animBg="1"/>
        </p:bldLst>
      </p:timing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63" name="_h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12738"/>
            <a:ext cx="8496300" cy="5429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The Timeline will contain</a:t>
            </a:r>
          </a:p>
        </p:txBody>
      </p:sp>
      <p:sp>
        <p:nvSpPr>
          <p:cNvPr id="49" name="Ellipse 48"/>
          <p:cNvSpPr/>
          <p:nvPr/>
        </p:nvSpPr>
        <p:spPr bwMode="gray">
          <a:xfrm rot="19800000">
            <a:off x="738484" y="1546224"/>
            <a:ext cx="1332907" cy="133290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01</a:t>
            </a:r>
          </a:p>
        </p:txBody>
      </p:sp>
      <p:sp>
        <p:nvSpPr>
          <p:cNvPr id="50" name="Rechteck 49"/>
          <p:cNvSpPr/>
          <p:nvPr/>
        </p:nvSpPr>
        <p:spPr bwMode="gray">
          <a:xfrm>
            <a:off x="323850" y="2405063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feld 1"/>
          <p:cNvSpPr txBox="1"/>
          <p:nvPr/>
        </p:nvSpPr>
        <p:spPr bwMode="gray">
          <a:xfrm>
            <a:off x="550411" y="2456122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Why/Background of the policy development</a:t>
            </a:r>
          </a:p>
        </p:txBody>
      </p:sp>
      <p:sp>
        <p:nvSpPr>
          <p:cNvPr id="66" name="Ellipse 65"/>
          <p:cNvSpPr/>
          <p:nvPr/>
        </p:nvSpPr>
        <p:spPr bwMode="gray">
          <a:xfrm rot="19800000">
            <a:off x="3905943" y="1546224"/>
            <a:ext cx="1332907" cy="13329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02</a:t>
            </a:r>
          </a:p>
        </p:txBody>
      </p:sp>
      <p:sp>
        <p:nvSpPr>
          <p:cNvPr id="67" name="Rechteck 66"/>
          <p:cNvSpPr/>
          <p:nvPr/>
        </p:nvSpPr>
        <p:spPr bwMode="gray">
          <a:xfrm>
            <a:off x="3491309" y="2405063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8" name="Textfeld 67"/>
          <p:cNvSpPr txBox="1"/>
          <p:nvPr/>
        </p:nvSpPr>
        <p:spPr bwMode="gray">
          <a:xfrm>
            <a:off x="3717870" y="2456122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Objective of the policy development</a:t>
            </a:r>
          </a:p>
        </p:txBody>
      </p:sp>
      <p:sp>
        <p:nvSpPr>
          <p:cNvPr id="70" name="Ellipse 69"/>
          <p:cNvSpPr/>
          <p:nvPr/>
        </p:nvSpPr>
        <p:spPr bwMode="gray">
          <a:xfrm rot="19800000">
            <a:off x="7073402" y="1546224"/>
            <a:ext cx="1332907" cy="133290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03</a:t>
            </a:r>
          </a:p>
        </p:txBody>
      </p:sp>
      <p:sp>
        <p:nvSpPr>
          <p:cNvPr id="71" name="Rechteck 70"/>
          <p:cNvSpPr/>
          <p:nvPr/>
        </p:nvSpPr>
        <p:spPr bwMode="gray">
          <a:xfrm>
            <a:off x="6658768" y="2405063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2" name="Textfeld 71"/>
          <p:cNvSpPr txBox="1"/>
          <p:nvPr/>
        </p:nvSpPr>
        <p:spPr bwMode="gray">
          <a:xfrm>
            <a:off x="6885329" y="2456122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Description of the policy development</a:t>
            </a:r>
          </a:p>
        </p:txBody>
      </p:sp>
      <p:sp>
        <p:nvSpPr>
          <p:cNvPr id="74" name="Ellipse 73"/>
          <p:cNvSpPr/>
          <p:nvPr/>
        </p:nvSpPr>
        <p:spPr bwMode="gray">
          <a:xfrm rot="19800000">
            <a:off x="738484" y="2916237"/>
            <a:ext cx="1332907" cy="133290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04</a:t>
            </a:r>
          </a:p>
        </p:txBody>
      </p:sp>
      <p:sp>
        <p:nvSpPr>
          <p:cNvPr id="75" name="Rechteck 74"/>
          <p:cNvSpPr/>
          <p:nvPr/>
        </p:nvSpPr>
        <p:spPr bwMode="gray">
          <a:xfrm>
            <a:off x="323850" y="3819681"/>
            <a:ext cx="2162175" cy="450772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Textfeld 75"/>
          <p:cNvSpPr txBox="1"/>
          <p:nvPr/>
        </p:nvSpPr>
        <p:spPr bwMode="gray">
          <a:xfrm>
            <a:off x="550411" y="3848437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Type of the policy development</a:t>
            </a:r>
          </a:p>
        </p:txBody>
      </p:sp>
      <p:sp>
        <p:nvSpPr>
          <p:cNvPr id="78" name="Ellipse 77"/>
          <p:cNvSpPr/>
          <p:nvPr/>
        </p:nvSpPr>
        <p:spPr bwMode="gray">
          <a:xfrm rot="19800000">
            <a:off x="3905943" y="2916237"/>
            <a:ext cx="1332907" cy="1332907"/>
          </a:xfrm>
          <a:prstGeom prst="ellips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05</a:t>
            </a:r>
          </a:p>
        </p:txBody>
      </p:sp>
      <p:sp>
        <p:nvSpPr>
          <p:cNvPr id="79" name="Rechteck 78"/>
          <p:cNvSpPr/>
          <p:nvPr/>
        </p:nvSpPr>
        <p:spPr bwMode="gray">
          <a:xfrm>
            <a:off x="3491309" y="3775076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0" name="Textfeld 79"/>
          <p:cNvSpPr txBox="1"/>
          <p:nvPr/>
        </p:nvSpPr>
        <p:spPr bwMode="gray">
          <a:xfrm>
            <a:off x="3717870" y="3826135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Stage of the policy development</a:t>
            </a:r>
          </a:p>
        </p:txBody>
      </p:sp>
      <p:sp>
        <p:nvSpPr>
          <p:cNvPr id="82" name="Ellipse 81"/>
          <p:cNvSpPr/>
          <p:nvPr/>
        </p:nvSpPr>
        <p:spPr bwMode="gray">
          <a:xfrm rot="19800000">
            <a:off x="7073402" y="2916237"/>
            <a:ext cx="1332907" cy="1332907"/>
          </a:xfrm>
          <a:prstGeom prst="ellipse">
            <a:avLst/>
          </a:prstGeom>
          <a:solidFill>
            <a:schemeClr val="bg1">
              <a:lumMod val="75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06</a:t>
            </a:r>
          </a:p>
        </p:txBody>
      </p:sp>
      <p:sp>
        <p:nvSpPr>
          <p:cNvPr id="83" name="Rechteck 82"/>
          <p:cNvSpPr/>
          <p:nvPr/>
        </p:nvSpPr>
        <p:spPr bwMode="gray">
          <a:xfrm>
            <a:off x="6658768" y="3775076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4" name="Textfeld 83"/>
          <p:cNvSpPr txBox="1"/>
          <p:nvPr/>
        </p:nvSpPr>
        <p:spPr bwMode="gray">
          <a:xfrm>
            <a:off x="6885329" y="3826135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Bodies responsible for the policy development</a:t>
            </a:r>
          </a:p>
        </p:txBody>
      </p:sp>
      <p:sp>
        <p:nvSpPr>
          <p:cNvPr id="86" name="Ellipse 85"/>
          <p:cNvSpPr/>
          <p:nvPr/>
        </p:nvSpPr>
        <p:spPr bwMode="gray">
          <a:xfrm rot="19800000">
            <a:off x="738484" y="4286249"/>
            <a:ext cx="1332907" cy="13329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07</a:t>
            </a:r>
          </a:p>
        </p:txBody>
      </p:sp>
      <p:sp>
        <p:nvSpPr>
          <p:cNvPr id="87" name="Rechteck 86"/>
          <p:cNvSpPr/>
          <p:nvPr/>
        </p:nvSpPr>
        <p:spPr bwMode="gray">
          <a:xfrm>
            <a:off x="323850" y="5145088"/>
            <a:ext cx="2162175" cy="915254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8" name="Textfeld 87"/>
          <p:cNvSpPr txBox="1"/>
          <p:nvPr/>
        </p:nvSpPr>
        <p:spPr bwMode="gray">
          <a:xfrm>
            <a:off x="550411" y="5196147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Thematic categories of the policy development</a:t>
            </a:r>
          </a:p>
        </p:txBody>
      </p:sp>
      <p:sp>
        <p:nvSpPr>
          <p:cNvPr id="90" name="Ellipse 89"/>
          <p:cNvSpPr/>
          <p:nvPr/>
        </p:nvSpPr>
        <p:spPr bwMode="gray">
          <a:xfrm rot="19800000">
            <a:off x="3905943" y="4286249"/>
            <a:ext cx="1332907" cy="1332907"/>
          </a:xfrm>
          <a:prstGeom prst="ellipse">
            <a:avLst/>
          </a:prstGeom>
          <a:solidFill>
            <a:schemeClr val="accent1"/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08</a:t>
            </a:r>
          </a:p>
        </p:txBody>
      </p:sp>
      <p:sp>
        <p:nvSpPr>
          <p:cNvPr id="91" name="Rechteck 90"/>
          <p:cNvSpPr/>
          <p:nvPr/>
        </p:nvSpPr>
        <p:spPr bwMode="gray">
          <a:xfrm>
            <a:off x="3491309" y="5145088"/>
            <a:ext cx="2162175" cy="857249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Textfeld 91"/>
          <p:cNvSpPr txBox="1"/>
          <p:nvPr/>
        </p:nvSpPr>
        <p:spPr bwMode="gray">
          <a:xfrm>
            <a:off x="3717870" y="5196147"/>
            <a:ext cx="1630682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Related policies and measures</a:t>
            </a:r>
          </a:p>
        </p:txBody>
      </p:sp>
      <p:sp>
        <p:nvSpPr>
          <p:cNvPr id="94" name="Ellipse 93"/>
          <p:cNvSpPr/>
          <p:nvPr/>
        </p:nvSpPr>
        <p:spPr bwMode="gray">
          <a:xfrm rot="19800000">
            <a:off x="7073402" y="4286249"/>
            <a:ext cx="1332907" cy="1332907"/>
          </a:xfrm>
          <a:prstGeom prst="ellipse">
            <a:avLst/>
          </a:prstGeom>
          <a:solidFill>
            <a:schemeClr val="accent1">
              <a:lumMod val="40000"/>
              <a:lumOff val="60000"/>
            </a:schemeClr>
          </a:solidFill>
          <a:ln w="12700">
            <a:noFill/>
            <a:round/>
            <a:headEnd/>
            <a:tailEnd/>
          </a:ln>
          <a:effectLst>
            <a:outerShdw blurRad="76200" dist="25400" algn="l" rotWithShape="0">
              <a:prstClr val="black">
                <a:alpha val="25000"/>
              </a:prstClr>
            </a:outerShdw>
          </a:effectLst>
          <a:scene3d>
            <a:camera prst="orthographicFront"/>
            <a:lightRig rig="balanced" dir="t">
              <a:rot lat="0" lon="0" rev="4800000"/>
            </a:lightRig>
          </a:scene3d>
          <a:sp3d>
            <a:bevelT w="50800" h="12700"/>
          </a:sp3d>
        </p:spPr>
        <p:txBody>
          <a:bodyPr wrap="none" lIns="0" tIns="0" rIns="0" bIns="180000" rtlCol="0" anchor="ctr"/>
          <a:lstStyle/>
          <a:p>
            <a:pPr lvl="0" algn="ctr"/>
            <a:r>
              <a:rPr lang="en-US" sz="6600" dirty="0">
                <a:solidFill>
                  <a:prstClr val="white"/>
                </a:solidFill>
                <a:effectLst>
                  <a:innerShdw blurRad="38100" dist="25400" dir="13500000">
                    <a:prstClr val="black">
                      <a:alpha val="37000"/>
                    </a:prstClr>
                  </a:innerShdw>
                </a:effectLst>
              </a:rPr>
              <a:t>09</a:t>
            </a:r>
          </a:p>
        </p:txBody>
      </p:sp>
      <p:sp>
        <p:nvSpPr>
          <p:cNvPr id="95" name="Rechteck 94"/>
          <p:cNvSpPr/>
          <p:nvPr/>
        </p:nvSpPr>
        <p:spPr bwMode="gray">
          <a:xfrm>
            <a:off x="6658768" y="5145088"/>
            <a:ext cx="2162175" cy="1440000"/>
          </a:xfrm>
          <a:prstGeom prst="rect">
            <a:avLst/>
          </a:prstGeom>
          <a:solidFill>
            <a:schemeClr val="bg1"/>
          </a:solidFill>
          <a:ln w="12700">
            <a:noFill/>
            <a:round/>
            <a:headEnd/>
            <a:tailEnd/>
          </a:ln>
          <a:effectLst>
            <a:outerShdw blurRad="76200" dist="127000" dir="16200000" sx="93000" sy="93000" rotWithShape="0">
              <a:prstClr val="black">
                <a:alpha val="40000"/>
              </a:prstClr>
            </a:outerShdw>
          </a:effectLst>
        </p:spPr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Textfeld 95"/>
          <p:cNvSpPr txBox="1"/>
          <p:nvPr/>
        </p:nvSpPr>
        <p:spPr bwMode="gray">
          <a:xfrm>
            <a:off x="6885329" y="5196147"/>
            <a:ext cx="1630682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dirty="0">
                <a:solidFill>
                  <a:schemeClr val="accent2">
                    <a:lumMod val="75000"/>
                  </a:schemeClr>
                </a:solidFill>
              </a:rPr>
              <a:t>Sources of information on the policy development</a:t>
            </a:r>
          </a:p>
        </p:txBody>
      </p:sp>
    </p:spTree>
    <p:extLst>
      <p:ext uri="{BB962C8B-B14F-4D97-AF65-F5344CB8AC3E}">
        <p14:creationId xmlns:p14="http://schemas.microsoft.com/office/powerpoint/2010/main" val="18153888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1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7" presetClass="pat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1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29" dur="1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4 0.04097 -0.0125 0.02847 C -0.01146 0.01597 -0.00538 0.00208 0 4.81481E-6 " pathEditMode="relative" rAng="0" ptsTypes="AAA">
                                          <p:cBhvr>
                                            <p:cTn id="3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17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6" dur="1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5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63" dur="1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6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6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80" dur="1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8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8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97" dur="1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9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101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4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4" presetClass="path" presetSubtype="0" accel="50000" decel="5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14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42" presetClass="path" presetSubtype="0" accel="100000" fill="hold" grpId="2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 p14:bounceEnd="50000">
                                          <p:cBhvr>
                                            <p:cTn id="116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1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4" presetClass="path" presetSubtype="0" accel="50000" decel="5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3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100000" fill="hold" grpId="2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 p14:bounceEnd="50000">
                                          <p:cBhvr>
                                            <p:cTn id="133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3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4" presetClass="path" presetSubtype="0" accel="50000" decel="5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4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42" presetClass="path" presetSubtype="0" accel="100000" fill="hold" grpId="2" nodeType="withEffect" p14:presetBounceEnd="50000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 p14:bounceEnd="50000">
                                          <p:cBhvr>
                                            <p:cTn id="150" dur="2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5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9" grpId="1" animBg="1"/>
          <p:bldP spid="49" grpId="2" animBg="1"/>
          <p:bldP spid="49" grpId="3" animBg="1"/>
          <p:bldP spid="50" grpId="0" animBg="1"/>
          <p:bldP spid="66" grpId="0" animBg="1"/>
          <p:bldP spid="66" grpId="1" animBg="1"/>
          <p:bldP spid="66" grpId="2" animBg="1"/>
          <p:bldP spid="66" grpId="3" animBg="1"/>
          <p:bldP spid="67" grpId="0" animBg="1"/>
          <p:bldP spid="68" grpId="0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2" grpId="0"/>
          <p:bldP spid="74" grpId="0" animBg="1"/>
          <p:bldP spid="74" grpId="1" animBg="1"/>
          <p:bldP spid="74" grpId="2" animBg="1"/>
          <p:bldP spid="74" grpId="3" animBg="1"/>
          <p:bldP spid="75" grpId="0" animBg="1"/>
          <p:bldP spid="76" grpId="0"/>
          <p:bldP spid="78" grpId="0" animBg="1"/>
          <p:bldP spid="78" grpId="1" animBg="1"/>
          <p:bldP spid="78" grpId="2" animBg="1"/>
          <p:bldP spid="78" grpId="3" animBg="1"/>
          <p:bldP spid="79" grpId="0" animBg="1"/>
          <p:bldP spid="80" grpId="0"/>
          <p:bldP spid="82" grpId="0" animBg="1"/>
          <p:bldP spid="82" grpId="1" animBg="1"/>
          <p:bldP spid="82" grpId="2" animBg="1"/>
          <p:bldP spid="82" grpId="3" animBg="1"/>
          <p:bldP spid="83" grpId="0" animBg="1"/>
          <p:bldP spid="84" grpId="0"/>
          <p:bldP spid="86" grpId="0" animBg="1"/>
          <p:bldP spid="86" grpId="1" animBg="1"/>
          <p:bldP spid="86" grpId="2" animBg="1"/>
          <p:bldP spid="86" grpId="3" animBg="1"/>
          <p:bldP spid="87" grpId="0" animBg="1"/>
          <p:bldP spid="88" grpId="0"/>
          <p:bldP spid="90" grpId="0" animBg="1"/>
          <p:bldP spid="90" grpId="1" animBg="1"/>
          <p:bldP spid="90" grpId="2" animBg="1"/>
          <p:bldP spid="90" grpId="3" animBg="1"/>
          <p:bldP spid="91" grpId="0" animBg="1"/>
          <p:bldP spid="92" grpId="0"/>
          <p:bldP spid="94" grpId="0" animBg="1"/>
          <p:bldP spid="94" grpId="1" animBg="1"/>
          <p:bldP spid="94" grpId="2" animBg="1"/>
          <p:bldP spid="94" grpId="3" animBg="1"/>
          <p:bldP spid="95" grpId="0" animBg="1"/>
          <p:bldP spid="96" grpId="0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300"/>
                                            <p:tgtEl>
                                              <p:spTgt spid="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" dur="300"/>
                                            <p:tgtEl>
                                              <p:spTgt spid="4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" presetID="8" presetClass="emph" presetSubtype="0" fill="hold" grpId="3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12" dur="1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" presetID="8" presetClass="emph" presetSubtype="0" decel="10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14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" presetID="37" presetClass="pat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16" dur="1000" fill="hold"/>
                                            <p:tgtEl>
                                              <p:spTgt spid="49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7" presetID="22" presetClass="entr" presetSubtype="8" fill="hold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9" dur="750"/>
                                            <p:tgtEl>
                                              <p:spTgt spid="2">
                                                <p:txEl>
                                                  <p:pRg st="0" end="0"/>
                                                </p:txEl>
                                              </p:spTgt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0" fill="hold">
                          <p:stCondLst>
                            <p:cond delay="indefinite"/>
                          </p:stCondLst>
                          <p:childTnLst>
                            <p:par>
                              <p:cTn id="2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4" dur="300"/>
                                            <p:tgtEl>
                                              <p:spTgt spid="6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300"/>
                                            <p:tgtEl>
                                              <p:spTgt spid="6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29" dur="1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0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31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32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33" dur="1000" fill="hold"/>
                                            <p:tgtEl>
                                              <p:spTgt spid="6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4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3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6" dur="750"/>
                                            <p:tgtEl>
                                              <p:spTgt spid="6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7" fill="hold">
                          <p:stCondLst>
                            <p:cond delay="indefinite"/>
                          </p:stCondLst>
                          <p:childTnLst>
                            <p:par>
                              <p:cTn id="3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9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1" dur="300"/>
                                            <p:tgtEl>
                                              <p:spTgt spid="7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2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4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4" dur="300"/>
                                            <p:tgtEl>
                                              <p:spTgt spid="7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5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10800000">
                                          <p:cBhvr>
                                            <p:cTn id="46" dur="1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7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10800000">
                                          <p:cBhvr>
                                            <p:cTn id="48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49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50" dur="1000" fill="hold"/>
                                            <p:tgtEl>
                                              <p:spTgt spid="7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3" dur="750"/>
                                            <p:tgtEl>
                                              <p:spTgt spid="7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4" fill="hold">
                          <p:stCondLst>
                            <p:cond delay="indefinite"/>
                          </p:stCondLst>
                          <p:childTnLst>
                            <p:par>
                              <p:cTn id="5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6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8" dur="300"/>
                                            <p:tgtEl>
                                              <p:spTgt spid="7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9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1" dur="300"/>
                                            <p:tgtEl>
                                              <p:spTgt spid="7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2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63" dur="1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4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65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66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67" dur="1000" fill="hold"/>
                                            <p:tgtEl>
                                              <p:spTgt spid="7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8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6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0" dur="750"/>
                                            <p:tgtEl>
                                              <p:spTgt spid="7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71" fill="hold">
                          <p:stCondLst>
                            <p:cond delay="indefinite"/>
                          </p:stCondLst>
                          <p:childTnLst>
                            <p:par>
                              <p:cTn id="7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3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5" dur="300"/>
                                            <p:tgtEl>
                                              <p:spTgt spid="7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6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8" dur="300"/>
                                            <p:tgtEl>
                                              <p:spTgt spid="7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80" dur="1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1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82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83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84" dur="1000" fill="hold"/>
                                            <p:tgtEl>
                                              <p:spTgt spid="7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5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8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87" dur="750"/>
                                            <p:tgtEl>
                                              <p:spTgt spid="8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8" fill="hold">
                          <p:stCondLst>
                            <p:cond delay="indefinite"/>
                          </p:stCondLst>
                          <p:childTnLst>
                            <p:par>
                              <p:cTn id="8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90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9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2" dur="300"/>
                                            <p:tgtEl>
                                              <p:spTgt spid="8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3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5" dur="300"/>
                                            <p:tgtEl>
                                              <p:spTgt spid="8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6" presetID="8" presetClass="emp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Rot by="-43200000">
                                          <p:cBhvr>
                                            <p:cTn id="97" dur="1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98" presetID="8" presetClass="emph" presetSubtype="0" decel="100000" fill="hold" grpId="2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99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00" presetID="37" presetClass="pat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-0.00625 0.05925 C -0.01042 0.04745 -0.01355 0.04097 -0.0125 0.02847 C -0.01146 0.01597 -0.00539 0.00208 4.16667E-6 4.81481E-6 " pathEditMode="relative" rAng="0" ptsTypes="fsf">
                                          <p:cBhvr>
                                            <p:cTn id="101" dur="1000" fill="hold"/>
                                            <p:tgtEl>
                                              <p:spTgt spid="8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-52" y="-2963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2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0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04" dur="750"/>
                                            <p:tgtEl>
                                              <p:spTgt spid="8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5" fill="hold">
                          <p:stCondLst>
                            <p:cond delay="indefinite"/>
                          </p:stCondLst>
                          <p:childTnLst>
                            <p:par>
                              <p:cTn id="106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07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0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09" dur="30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0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12" dur="300"/>
                                            <p:tgtEl>
                                              <p:spTgt spid="8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13" presetID="64" presetClass="path" presetSubtype="0" accel="50000" decel="5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14" dur="3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5" presetID="42" presetClass="path" presetSubtype="0" accel="100000" fill="hold" grpId="4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>
                                          <p:cBhvr>
                                            <p:cTn id="116" dur="2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17" presetID="8" presetClass="emph" presetSubtype="0" decel="100000" fill="hold" grpId="6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18" dur="500" fill="hold"/>
                                            <p:tgtEl>
                                              <p:spTgt spid="86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19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21" dur="750"/>
                                            <p:tgtEl>
                                              <p:spTgt spid="8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22" fill="hold">
                          <p:stCondLst>
                            <p:cond delay="indefinite"/>
                          </p:stCondLst>
                          <p:childTnLst>
                            <p:par>
                              <p:cTn id="12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6" dur="30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2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2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9" dur="3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0" presetID="64" presetClass="path" presetSubtype="0" accel="50000" decel="5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31" dur="3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2" presetID="42" presetClass="path" presetSubtype="0" accel="100000" fill="hold" grpId="2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>
                                          <p:cBhvr>
                                            <p:cTn id="133" dur="2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34" presetID="8" presetClass="emp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35" dur="500" fill="hold"/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36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3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38" dur="7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39" fill="hold">
                          <p:stCondLst>
                            <p:cond delay="indefinite"/>
                          </p:stCondLst>
                          <p:childTnLst>
                            <p:par>
                              <p:cTn id="14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4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3" dur="3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4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4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6" dur="300"/>
                                            <p:tgtEl>
                                              <p:spTgt spid="9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7" presetID="64" presetClass="path" presetSubtype="0" accel="50000" decel="50000" fill="hold" grpId="1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Motion origin="layout" path="M 4.16667E-6 0.14121 L 4.16667E-6 -0.0993 " pathEditMode="relative" rAng="0" ptsTypes="AA">
                                          <p:cBhvr>
                                            <p:cTn id="148" dur="3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2037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49" presetID="42" presetClass="path" presetSubtype="0" accel="100000" fill="hold" grpId="2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4.16667E-6 -0.09931 L 4.16667E-6 0.00324 " pathEditMode="relative" rAng="0" ptsTypes="AA">
                                          <p:cBhvr>
                                            <p:cTn id="150" dur="2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511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1" presetID="8" presetClass="emph" presetSubtype="0" decel="100000" fill="hold" grpId="3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animRot by="43200000">
                                          <p:cBhvr>
                                            <p:cTn id="152" dur="500" fill="hold"/>
                                            <p:tgtEl>
                                              <p:spTgt spid="94"/>
                                            </p:tgtEl>
                                            <p:attrNameLst>
                                              <p:attrName>r</p:attrName>
                                            </p:attrNameLst>
                                          </p:cBhvr>
                                        </p:animRot>
                                      </p:childTnLst>
                                    </p:cTn>
                                  </p:par>
                                  <p:par>
                                    <p:cTn id="15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5" dur="7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49" grpId="0" animBg="1"/>
          <p:bldP spid="49" grpId="1" animBg="1"/>
          <p:bldP spid="49" grpId="2" animBg="1"/>
          <p:bldP spid="49" grpId="3" animBg="1"/>
          <p:bldP spid="50" grpId="0" animBg="1"/>
          <p:bldP spid="66" grpId="0" animBg="1"/>
          <p:bldP spid="66" grpId="1" animBg="1"/>
          <p:bldP spid="66" grpId="2" animBg="1"/>
          <p:bldP spid="66" grpId="3" animBg="1"/>
          <p:bldP spid="67" grpId="0" animBg="1"/>
          <p:bldP spid="68" grpId="0"/>
          <p:bldP spid="70" grpId="0" animBg="1"/>
          <p:bldP spid="70" grpId="1" animBg="1"/>
          <p:bldP spid="70" grpId="2" animBg="1"/>
          <p:bldP spid="70" grpId="3" animBg="1"/>
          <p:bldP spid="71" grpId="0" animBg="1"/>
          <p:bldP spid="72" grpId="0"/>
          <p:bldP spid="74" grpId="0" animBg="1"/>
          <p:bldP spid="74" grpId="1" animBg="1"/>
          <p:bldP spid="74" grpId="2" animBg="1"/>
          <p:bldP spid="74" grpId="3" animBg="1"/>
          <p:bldP spid="75" grpId="0" animBg="1"/>
          <p:bldP spid="76" grpId="0"/>
          <p:bldP spid="78" grpId="0" animBg="1"/>
          <p:bldP spid="78" grpId="1" animBg="1"/>
          <p:bldP spid="78" grpId="2" animBg="1"/>
          <p:bldP spid="78" grpId="3" animBg="1"/>
          <p:bldP spid="79" grpId="0" animBg="1"/>
          <p:bldP spid="80" grpId="0"/>
          <p:bldP spid="82" grpId="0" animBg="1"/>
          <p:bldP spid="82" grpId="1" animBg="1"/>
          <p:bldP spid="82" grpId="2" animBg="1"/>
          <p:bldP spid="82" grpId="3" animBg="1"/>
          <p:bldP spid="83" grpId="0" animBg="1"/>
          <p:bldP spid="84" grpId="0"/>
          <p:bldP spid="86" grpId="0" animBg="1"/>
          <p:bldP spid="86" grpId="3" animBg="1"/>
          <p:bldP spid="86" grpId="4" animBg="1"/>
          <p:bldP spid="86" grpId="6" animBg="1"/>
          <p:bldP spid="87" grpId="0" animBg="1"/>
          <p:bldP spid="88" grpId="0"/>
          <p:bldP spid="90" grpId="0" animBg="1"/>
          <p:bldP spid="90" grpId="1" animBg="1"/>
          <p:bldP spid="90" grpId="2" animBg="1"/>
          <p:bldP spid="90" grpId="3" animBg="1"/>
          <p:bldP spid="91" grpId="0" animBg="1"/>
          <p:bldP spid="92" grpId="0"/>
          <p:bldP spid="94" grpId="0" animBg="1"/>
          <p:bldP spid="94" grpId="1" animBg="1"/>
          <p:bldP spid="94" grpId="2" animBg="1"/>
          <p:bldP spid="94" grpId="3" animBg="1"/>
          <p:bldP spid="95" grpId="0" animBg="1"/>
          <p:bldP spid="96" grpId="0"/>
        </p:bldLst>
      </p:timing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0" name="Gleichschenkliges Dreieck 539"/>
          <p:cNvSpPr/>
          <p:nvPr/>
        </p:nvSpPr>
        <p:spPr bwMode="gray">
          <a:xfrm>
            <a:off x="425440" y="3406883"/>
            <a:ext cx="106680" cy="91966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5" name="Gruppieren 169"/>
          <p:cNvGrpSpPr/>
          <p:nvPr/>
        </p:nvGrpSpPr>
        <p:grpSpPr bwMode="gray">
          <a:xfrm>
            <a:off x="3702901" y="2015503"/>
            <a:ext cx="2519958" cy="1137157"/>
            <a:chOff x="323850" y="1555749"/>
            <a:chExt cx="2647950" cy="1194914"/>
          </a:xfrm>
        </p:grpSpPr>
        <p:grpSp>
          <p:nvGrpSpPr>
            <p:cNvPr id="6" name="Gruppieren 141"/>
            <p:cNvGrpSpPr/>
            <p:nvPr/>
          </p:nvGrpSpPr>
          <p:grpSpPr bwMode="gray">
            <a:xfrm>
              <a:off x="323850" y="1555749"/>
              <a:ext cx="1095506" cy="1183849"/>
              <a:chOff x="4972635" y="1751152"/>
              <a:chExt cx="3519111" cy="3802895"/>
            </a:xfrm>
          </p:grpSpPr>
          <p:sp>
            <p:nvSpPr>
              <p:cNvPr id="173" name="Abgerundetes Rechteck 172"/>
              <p:cNvSpPr/>
              <p:nvPr/>
            </p:nvSpPr>
            <p:spPr bwMode="gray">
              <a:xfrm>
                <a:off x="4972635" y="1928004"/>
                <a:ext cx="3519111" cy="3520546"/>
              </a:xfrm>
              <a:prstGeom prst="roundRect">
                <a:avLst>
                  <a:gd name="adj" fmla="val 4884"/>
                </a:avLst>
              </a:prstGeom>
              <a:gradFill>
                <a:gsLst>
                  <a:gs pos="0">
                    <a:srgbClr val="D3D3D3"/>
                  </a:gs>
                  <a:gs pos="75000">
                    <a:srgbClr val="EAEAEA"/>
                  </a:gs>
                </a:gsLst>
                <a:lin ang="5400000" scaled="0"/>
              </a:gradFill>
              <a:ln w="1270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balanced" dir="t">
                  <a:rot lat="0" lon="0" rev="6600000"/>
                </a:lightRig>
              </a:scene3d>
              <a:sp3d prstMaterial="metal">
                <a:bevelT w="38100" h="38100"/>
              </a:sp3d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4" name="Abgerundetes Rechteck 173"/>
              <p:cNvSpPr/>
              <p:nvPr/>
            </p:nvSpPr>
            <p:spPr bwMode="gray">
              <a:xfrm>
                <a:off x="5108257" y="2052945"/>
                <a:ext cx="3226383" cy="3227697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0C0C0"/>
                  </a:gs>
                  <a:gs pos="54000">
                    <a:srgbClr val="FFFFFF"/>
                  </a:gs>
                  <a:gs pos="100000">
                    <a:srgbClr val="C0C0C0"/>
                  </a:gs>
                </a:gsLst>
                <a:lin ang="13500000" scaled="1"/>
                <a:tileRect/>
              </a:gradFill>
              <a:ln w="12700">
                <a:noFill/>
                <a:miter lim="800000"/>
                <a:headEnd/>
                <a:tailEnd/>
              </a:ln>
              <a:effectLst>
                <a:outerShdw blurRad="254000" algn="ctr" rotWithShape="0">
                  <a:prstClr val="black">
                    <a:alpha val="50000"/>
                  </a:prstClr>
                </a:outerShdw>
              </a:effectLst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75" name="_color1"/>
              <p:cNvSpPr/>
              <p:nvPr/>
            </p:nvSpPr>
            <p:spPr bwMode="gray">
              <a:xfrm>
                <a:off x="5108257" y="2052945"/>
                <a:ext cx="3226383" cy="892274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lIns="144000" tIns="180000" bIns="108000" rtlCol="0" anchor="ctr"/>
              <a:lstStyle/>
              <a:p>
                <a:r>
                  <a:rPr lang="en-US" sz="1050" b="1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August</a:t>
                </a:r>
                <a:endParaRPr lang="en-US" sz="1050" b="1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7" name="Gruppieren 81"/>
              <p:cNvGrpSpPr/>
              <p:nvPr/>
            </p:nvGrpSpPr>
            <p:grpSpPr bwMode="gray">
              <a:xfrm>
                <a:off x="7486745" y="2359103"/>
                <a:ext cx="690102" cy="396675"/>
                <a:chOff x="7608296" y="1874491"/>
                <a:chExt cx="691140" cy="397273"/>
              </a:xfrm>
              <a:solidFill>
                <a:srgbClr val="EAEAEA">
                  <a:alpha val="25000"/>
                </a:srgbClr>
              </a:solidFill>
            </p:grpSpPr>
            <p:sp>
              <p:nvSpPr>
                <p:cNvPr id="207" name="Ellipse 206"/>
                <p:cNvSpPr/>
                <p:nvPr/>
              </p:nvSpPr>
              <p:spPr bwMode="gray">
                <a:xfrm>
                  <a:off x="7608296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8" name="Ellipse 207"/>
                <p:cNvSpPr/>
                <p:nvPr/>
              </p:nvSpPr>
              <p:spPr bwMode="gray">
                <a:xfrm>
                  <a:off x="7710322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9" name="Ellipse 208"/>
                <p:cNvSpPr/>
                <p:nvPr/>
              </p:nvSpPr>
              <p:spPr bwMode="gray">
                <a:xfrm>
                  <a:off x="7815471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0" name="Ellipse 209"/>
                <p:cNvSpPr/>
                <p:nvPr/>
              </p:nvSpPr>
              <p:spPr bwMode="gray">
                <a:xfrm>
                  <a:off x="76082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1" name="Ellipse 210"/>
                <p:cNvSpPr/>
                <p:nvPr/>
              </p:nvSpPr>
              <p:spPr bwMode="gray">
                <a:xfrm>
                  <a:off x="771073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2" name="Ellipse 211"/>
                <p:cNvSpPr/>
                <p:nvPr/>
              </p:nvSpPr>
              <p:spPr bwMode="gray">
                <a:xfrm>
                  <a:off x="781317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3" name="Ellipse 212"/>
                <p:cNvSpPr/>
                <p:nvPr/>
              </p:nvSpPr>
              <p:spPr bwMode="gray">
                <a:xfrm>
                  <a:off x="7915617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4" name="Ellipse 213"/>
                <p:cNvSpPr/>
                <p:nvPr/>
              </p:nvSpPr>
              <p:spPr bwMode="gray">
                <a:xfrm>
                  <a:off x="8018059" y="198290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5" name="Ellipse 214"/>
                <p:cNvSpPr/>
                <p:nvPr/>
              </p:nvSpPr>
              <p:spPr bwMode="gray">
                <a:xfrm>
                  <a:off x="81204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6" name="Ellipse 215"/>
                <p:cNvSpPr/>
                <p:nvPr/>
              </p:nvSpPr>
              <p:spPr bwMode="gray">
                <a:xfrm>
                  <a:off x="8222935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7" name="Ellipse 216"/>
                <p:cNvSpPr/>
                <p:nvPr/>
              </p:nvSpPr>
              <p:spPr bwMode="gray">
                <a:xfrm>
                  <a:off x="76082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8" name="Ellipse 217"/>
                <p:cNvSpPr/>
                <p:nvPr/>
              </p:nvSpPr>
              <p:spPr bwMode="gray">
                <a:xfrm>
                  <a:off x="771073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19" name="Ellipse 218"/>
                <p:cNvSpPr/>
                <p:nvPr/>
              </p:nvSpPr>
              <p:spPr bwMode="gray">
                <a:xfrm>
                  <a:off x="781317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0" name="Ellipse 219"/>
                <p:cNvSpPr/>
                <p:nvPr/>
              </p:nvSpPr>
              <p:spPr bwMode="gray">
                <a:xfrm>
                  <a:off x="791561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1" name="Ellipse 220"/>
                <p:cNvSpPr/>
                <p:nvPr/>
              </p:nvSpPr>
              <p:spPr bwMode="gray">
                <a:xfrm>
                  <a:off x="801805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2" name="Ellipse 221"/>
                <p:cNvSpPr/>
                <p:nvPr/>
              </p:nvSpPr>
              <p:spPr bwMode="gray">
                <a:xfrm>
                  <a:off x="81204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3" name="Ellipse 222"/>
                <p:cNvSpPr/>
                <p:nvPr/>
              </p:nvSpPr>
              <p:spPr bwMode="gray">
                <a:xfrm>
                  <a:off x="8222935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4" name="Ellipse 223"/>
                <p:cNvSpPr/>
                <p:nvPr/>
              </p:nvSpPr>
              <p:spPr bwMode="gray">
                <a:xfrm>
                  <a:off x="76082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5" name="Ellipse 224"/>
                <p:cNvSpPr/>
                <p:nvPr/>
              </p:nvSpPr>
              <p:spPr bwMode="gray">
                <a:xfrm>
                  <a:off x="771073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6" name="Ellipse 225"/>
                <p:cNvSpPr/>
                <p:nvPr/>
              </p:nvSpPr>
              <p:spPr bwMode="gray">
                <a:xfrm>
                  <a:off x="781317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7" name="Ellipse 226"/>
                <p:cNvSpPr/>
                <p:nvPr/>
              </p:nvSpPr>
              <p:spPr bwMode="gray">
                <a:xfrm>
                  <a:off x="791561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8" name="Ellipse 227"/>
                <p:cNvSpPr/>
                <p:nvPr/>
              </p:nvSpPr>
              <p:spPr bwMode="gray">
                <a:xfrm>
                  <a:off x="801805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29" name="Ellipse 228"/>
                <p:cNvSpPr/>
                <p:nvPr/>
              </p:nvSpPr>
              <p:spPr bwMode="gray">
                <a:xfrm>
                  <a:off x="81204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30" name="Ellipse 229"/>
                <p:cNvSpPr/>
                <p:nvPr/>
              </p:nvSpPr>
              <p:spPr bwMode="gray">
                <a:xfrm>
                  <a:off x="8222935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8" name="Gruppieren 56"/>
              <p:cNvGrpSpPr/>
              <p:nvPr/>
            </p:nvGrpSpPr>
            <p:grpSpPr bwMode="gray">
              <a:xfrm>
                <a:off x="5454484" y="1751152"/>
                <a:ext cx="2535022" cy="525880"/>
                <a:chOff x="5452167" y="1252267"/>
                <a:chExt cx="2538832" cy="526670"/>
              </a:xfrm>
            </p:grpSpPr>
            <p:sp>
              <p:nvSpPr>
                <p:cNvPr id="197" name="Ellipse 196"/>
                <p:cNvSpPr/>
                <p:nvPr/>
              </p:nvSpPr>
              <p:spPr bwMode="gray">
                <a:xfrm>
                  <a:off x="5452167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8" name="Abgerundetes Rechteck 197"/>
                <p:cNvSpPr/>
                <p:nvPr/>
              </p:nvSpPr>
              <p:spPr bwMode="gray">
                <a:xfrm>
                  <a:off x="5475845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199" name="Ellipse 198"/>
                <p:cNvSpPr/>
                <p:nvPr/>
              </p:nvSpPr>
              <p:spPr bwMode="gray">
                <a:xfrm>
                  <a:off x="7821092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0" name="Abgerundetes Rechteck 199"/>
                <p:cNvSpPr/>
                <p:nvPr/>
              </p:nvSpPr>
              <p:spPr bwMode="gray">
                <a:xfrm>
                  <a:off x="7844770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1" name="Ellipse 200"/>
                <p:cNvSpPr/>
                <p:nvPr/>
              </p:nvSpPr>
              <p:spPr bwMode="gray">
                <a:xfrm>
                  <a:off x="6636629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2" name="Abgerundetes Rechteck 201"/>
                <p:cNvSpPr/>
                <p:nvPr/>
              </p:nvSpPr>
              <p:spPr bwMode="gray">
                <a:xfrm>
                  <a:off x="6660307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3" name="Ellipse 202"/>
                <p:cNvSpPr/>
                <p:nvPr/>
              </p:nvSpPr>
              <p:spPr bwMode="gray">
                <a:xfrm>
                  <a:off x="6044398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4" name="Abgerundetes Rechteck 203"/>
                <p:cNvSpPr/>
                <p:nvPr/>
              </p:nvSpPr>
              <p:spPr bwMode="gray">
                <a:xfrm>
                  <a:off x="6068076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5" name="Ellipse 204"/>
                <p:cNvSpPr/>
                <p:nvPr/>
              </p:nvSpPr>
              <p:spPr bwMode="gray">
                <a:xfrm>
                  <a:off x="7228860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06" name="Abgerundetes Rechteck 205"/>
                <p:cNvSpPr/>
                <p:nvPr/>
              </p:nvSpPr>
              <p:spPr bwMode="gray">
                <a:xfrm>
                  <a:off x="7252538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9" name="Gruppieren 134"/>
              <p:cNvGrpSpPr/>
              <p:nvPr/>
            </p:nvGrpSpPr>
            <p:grpSpPr bwMode="gray">
              <a:xfrm>
                <a:off x="5117971" y="3067968"/>
                <a:ext cx="3199192" cy="2083770"/>
                <a:chOff x="5105420" y="2723322"/>
                <a:chExt cx="3231232" cy="2083770"/>
              </a:xfrm>
            </p:grpSpPr>
            <p:cxnSp>
              <p:nvCxnSpPr>
                <p:cNvPr id="181" name="Gerade Verbindung 180"/>
                <p:cNvCxnSpPr/>
                <p:nvPr/>
              </p:nvCxnSpPr>
              <p:spPr bwMode="gray">
                <a:xfrm>
                  <a:off x="5105420" y="272332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2" name="Gerade Verbindung 181"/>
                <p:cNvCxnSpPr/>
                <p:nvPr/>
              </p:nvCxnSpPr>
              <p:spPr bwMode="gray">
                <a:xfrm>
                  <a:off x="5105420" y="286224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3" name="Gerade Verbindung 182"/>
                <p:cNvCxnSpPr/>
                <p:nvPr/>
              </p:nvCxnSpPr>
              <p:spPr bwMode="gray">
                <a:xfrm>
                  <a:off x="5105420" y="300115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4" name="Gerade Verbindung 183"/>
                <p:cNvCxnSpPr/>
                <p:nvPr/>
              </p:nvCxnSpPr>
              <p:spPr bwMode="gray">
                <a:xfrm>
                  <a:off x="5105420" y="314007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5" name="Gerade Verbindung 184"/>
                <p:cNvCxnSpPr/>
                <p:nvPr/>
              </p:nvCxnSpPr>
              <p:spPr bwMode="gray">
                <a:xfrm>
                  <a:off x="5105420" y="327899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6" name="Gerade Verbindung 185"/>
                <p:cNvCxnSpPr/>
                <p:nvPr/>
              </p:nvCxnSpPr>
              <p:spPr bwMode="gray">
                <a:xfrm>
                  <a:off x="5105420" y="341791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7" name="Gerade Verbindung 186"/>
                <p:cNvCxnSpPr/>
                <p:nvPr/>
              </p:nvCxnSpPr>
              <p:spPr bwMode="gray">
                <a:xfrm>
                  <a:off x="5105420" y="355683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8" name="Gerade Verbindung 187"/>
                <p:cNvCxnSpPr/>
                <p:nvPr/>
              </p:nvCxnSpPr>
              <p:spPr bwMode="gray">
                <a:xfrm>
                  <a:off x="5105420" y="369574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89" name="Gerade Verbindung 188"/>
                <p:cNvCxnSpPr/>
                <p:nvPr/>
              </p:nvCxnSpPr>
              <p:spPr bwMode="gray">
                <a:xfrm>
                  <a:off x="5105420" y="383466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0" name="Gerade Verbindung 189"/>
                <p:cNvCxnSpPr/>
                <p:nvPr/>
              </p:nvCxnSpPr>
              <p:spPr bwMode="gray">
                <a:xfrm>
                  <a:off x="5105420" y="397358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1" name="Gerade Verbindung 190"/>
                <p:cNvCxnSpPr/>
                <p:nvPr/>
              </p:nvCxnSpPr>
              <p:spPr bwMode="gray">
                <a:xfrm>
                  <a:off x="5105420" y="411250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2" name="Gerade Verbindung 191"/>
                <p:cNvCxnSpPr/>
                <p:nvPr/>
              </p:nvCxnSpPr>
              <p:spPr bwMode="gray">
                <a:xfrm>
                  <a:off x="5105420" y="425142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3" name="Gerade Verbindung 192"/>
                <p:cNvCxnSpPr/>
                <p:nvPr/>
              </p:nvCxnSpPr>
              <p:spPr bwMode="gray">
                <a:xfrm>
                  <a:off x="5105420" y="439033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4" name="Gerade Verbindung 193"/>
                <p:cNvCxnSpPr/>
                <p:nvPr/>
              </p:nvCxnSpPr>
              <p:spPr bwMode="gray">
                <a:xfrm>
                  <a:off x="5105420" y="452925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5" name="Gerade Verbindung 194"/>
                <p:cNvCxnSpPr/>
                <p:nvPr/>
              </p:nvCxnSpPr>
              <p:spPr bwMode="gray">
                <a:xfrm>
                  <a:off x="5105420" y="466817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196" name="Gerade Verbindung 195"/>
                <p:cNvCxnSpPr/>
                <p:nvPr/>
              </p:nvCxnSpPr>
              <p:spPr bwMode="gray">
                <a:xfrm>
                  <a:off x="5105420" y="480709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179" name="Freeform 5"/>
              <p:cNvSpPr>
                <a:spLocks/>
              </p:cNvSpPr>
              <p:nvPr/>
            </p:nvSpPr>
            <p:spPr bwMode="gray">
              <a:xfrm>
                <a:off x="7006747" y="4316327"/>
                <a:ext cx="1345748" cy="975058"/>
              </a:xfrm>
              <a:custGeom>
                <a:avLst/>
                <a:gdLst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872 h 9895"/>
                  <a:gd name="connsiteX1" fmla="*/ 0 w 10000"/>
                  <a:gd name="connsiteY1" fmla="*/ 9895 h 9895"/>
                  <a:gd name="connsiteX2" fmla="*/ 10000 w 10000"/>
                  <a:gd name="connsiteY2" fmla="*/ 8 h 9895"/>
                  <a:gd name="connsiteX3" fmla="*/ 10000 w 10000"/>
                  <a:gd name="connsiteY3" fmla="*/ 0 h 9895"/>
                  <a:gd name="connsiteX4" fmla="*/ 2696 w 10000"/>
                  <a:gd name="connsiteY4" fmla="*/ 3872 h 9895"/>
                  <a:gd name="connsiteX0" fmla="*/ 3153 w 10000"/>
                  <a:gd name="connsiteY0" fmla="*/ 3154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10000 w 10000"/>
                  <a:gd name="connsiteY3" fmla="*/ 0 h 10000"/>
                  <a:gd name="connsiteX4" fmla="*/ 3153 w 10000"/>
                  <a:gd name="connsiteY4" fmla="*/ 3154 h 10000"/>
                  <a:gd name="connsiteX0" fmla="*/ 3153 w 10000"/>
                  <a:gd name="connsiteY0" fmla="*/ 3154 h 9527"/>
                  <a:gd name="connsiteX1" fmla="*/ 0 w 10000"/>
                  <a:gd name="connsiteY1" fmla="*/ 9527 h 9527"/>
                  <a:gd name="connsiteX2" fmla="*/ 10000 w 10000"/>
                  <a:gd name="connsiteY2" fmla="*/ 8 h 9527"/>
                  <a:gd name="connsiteX3" fmla="*/ 10000 w 10000"/>
                  <a:gd name="connsiteY3" fmla="*/ 0 h 9527"/>
                  <a:gd name="connsiteX4" fmla="*/ 3153 w 10000"/>
                  <a:gd name="connsiteY4" fmla="*/ 3154 h 9527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878"/>
                  <a:gd name="connsiteY0" fmla="*/ 4165 h 11157"/>
                  <a:gd name="connsiteX1" fmla="*/ 0 w 12878"/>
                  <a:gd name="connsiteY1" fmla="*/ 11157 h 11157"/>
                  <a:gd name="connsiteX2" fmla="*/ 12165 w 12878"/>
                  <a:gd name="connsiteY2" fmla="*/ 1165 h 11157"/>
                  <a:gd name="connsiteX3" fmla="*/ 4276 w 12878"/>
                  <a:gd name="connsiteY3" fmla="*/ 4165 h 11157"/>
                  <a:gd name="connsiteX0" fmla="*/ 4276 w 12165"/>
                  <a:gd name="connsiteY0" fmla="*/ 3000 h 9992"/>
                  <a:gd name="connsiteX1" fmla="*/ 0 w 12165"/>
                  <a:gd name="connsiteY1" fmla="*/ 9992 h 9992"/>
                  <a:gd name="connsiteX2" fmla="*/ 12165 w 12165"/>
                  <a:gd name="connsiteY2" fmla="*/ 0 h 9992"/>
                  <a:gd name="connsiteX3" fmla="*/ 4276 w 12165"/>
                  <a:gd name="connsiteY3" fmla="*/ 3000 h 9992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4616 w 10015"/>
                  <a:gd name="connsiteY0" fmla="*/ 287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4616 w 10015"/>
                  <a:gd name="connsiteY3" fmla="*/ 2878 h 1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5" h="10366">
                    <a:moveTo>
                      <a:pt x="4616" y="2878"/>
                    </a:moveTo>
                    <a:cubicBezTo>
                      <a:pt x="4839" y="5786"/>
                      <a:pt x="2360" y="9892"/>
                      <a:pt x="0" y="10366"/>
                    </a:cubicBezTo>
                    <a:cubicBezTo>
                      <a:pt x="2803" y="10002"/>
                      <a:pt x="8842" y="4943"/>
                      <a:pt x="10015" y="0"/>
                    </a:cubicBezTo>
                    <a:cubicBezTo>
                      <a:pt x="9001" y="3244"/>
                      <a:pt x="6992" y="3711"/>
                      <a:pt x="4616" y="2878"/>
                    </a:cubicBezTo>
                    <a:close/>
                  </a:path>
                </a:pathLst>
              </a:custGeom>
              <a:gradFill flip="none" rotWithShape="1">
                <a:gsLst>
                  <a:gs pos="28000">
                    <a:srgbClr val="AFAFAF"/>
                  </a:gs>
                  <a:gs pos="65000">
                    <a:srgbClr val="E6E6E6"/>
                  </a:gs>
                </a:gsLst>
                <a:lin ang="0" scaled="0"/>
                <a:tileRect/>
              </a:gra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381000" dist="101600" sx="102000" sy="102000" algn="ctr" rotWithShape="0">
                  <a:prstClr val="black">
                    <a:alpha val="5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180" name="Rechteck 179"/>
              <p:cNvSpPr/>
              <p:nvPr/>
            </p:nvSpPr>
            <p:spPr bwMode="gray">
              <a:xfrm>
                <a:off x="5361159" y="2749042"/>
                <a:ext cx="2733584" cy="2805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r>
                  <a:rPr lang="en-US" sz="4800" b="1" noProof="1">
                    <a:ln w="17780" cmpd="sng">
                      <a:solidFill>
                        <a:srgbClr val="FFFFFF"/>
                      </a:solidFill>
                      <a:prstDash val="solid"/>
                      <a:miter lim="800000"/>
                    </a:ln>
                    <a:gradFill rotWithShape="1">
                      <a:gsLst>
                        <a:gs pos="0">
                          <a:srgbClr val="000000">
                            <a:tint val="92000"/>
                            <a:shade val="100000"/>
                            <a:satMod val="150000"/>
                          </a:srgbClr>
                        </a:gs>
                        <a:gs pos="49000">
                          <a:srgbClr val="000000">
                            <a:tint val="89000"/>
                            <a:shade val="90000"/>
                            <a:satMod val="150000"/>
                          </a:srgbClr>
                        </a:gs>
                        <a:gs pos="50000">
                          <a:srgbClr val="000000">
                            <a:tint val="100000"/>
                            <a:shade val="75000"/>
                            <a:satMod val="150000"/>
                          </a:srgbClr>
                        </a:gs>
                        <a:gs pos="95000">
                          <a:srgbClr val="000000">
                            <a:shade val="47000"/>
                            <a:satMod val="150000"/>
                          </a:srgbClr>
                        </a:gs>
                        <a:gs pos="100000">
                          <a:srgbClr val="000000">
                            <a:shade val="39000"/>
                            <a:satMod val="150000"/>
                          </a:srgbClr>
                        </a:gs>
                      </a:gsLst>
                      <a:lin ang="5400000"/>
                    </a:gradFill>
                    <a:effectLst>
                      <a:outerShdw blurRad="50800" algn="tl" rotWithShape="0">
                        <a:srgbClr val="000000"/>
                      </a:outerShdw>
                    </a:effectLst>
                    <a:latin typeface="Calibri" pitchFamily="34" charset="0"/>
                    <a:cs typeface="Calibri" pitchFamily="34" charset="0"/>
                  </a:rPr>
                  <a:t>18</a:t>
                </a:r>
              </a:p>
            </p:txBody>
          </p:sp>
        </p:grpSp>
        <p:sp>
          <p:nvSpPr>
            <p:cNvPr id="172" name="Rechteck 171"/>
            <p:cNvSpPr/>
            <p:nvPr/>
          </p:nvSpPr>
          <p:spPr bwMode="gray">
            <a:xfrm>
              <a:off x="1501140" y="1715755"/>
              <a:ext cx="1470660" cy="1034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noProof="1">
                  <a:latin typeface="Calibri" pitchFamily="34" charset="0"/>
                  <a:cs typeface="Calibri" pitchFamily="34" charset="0"/>
                </a:rPr>
                <a:t>Approved</a:t>
              </a:r>
            </a:p>
            <a:p>
              <a:pPr>
                <a:spcBef>
                  <a:spcPct val="50000"/>
                </a:spcBef>
              </a:pPr>
              <a:r>
                <a:rPr lang="en-US" sz="1200" noProof="1">
                  <a:latin typeface="Calibri" pitchFamily="34" charset="0"/>
                  <a:cs typeface="Calibri" pitchFamily="34" charset="0"/>
                </a:rPr>
                <a:t>Amendment of the VET Act agreed by the Parliament</a:t>
              </a:r>
              <a:endParaRPr lang="en-US" sz="1200" dirty="0"/>
            </a:p>
          </p:txBody>
        </p:sp>
      </p:grpSp>
      <p:cxnSp>
        <p:nvCxnSpPr>
          <p:cNvPr id="553" name="Gerade Verbindung 552"/>
          <p:cNvCxnSpPr/>
          <p:nvPr/>
        </p:nvCxnSpPr>
        <p:spPr bwMode="gray">
          <a:xfrm rot="5400000" flipH="1" flipV="1">
            <a:off x="4579525" y="3258881"/>
            <a:ext cx="296010" cy="0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63" name="Gruppieren 362"/>
          <p:cNvGrpSpPr/>
          <p:nvPr/>
        </p:nvGrpSpPr>
        <p:grpSpPr bwMode="gray">
          <a:xfrm>
            <a:off x="6289123" y="1555749"/>
            <a:ext cx="2854877" cy="1095373"/>
            <a:chOff x="6289123" y="1555749"/>
            <a:chExt cx="2531027" cy="1095373"/>
          </a:xfrm>
        </p:grpSpPr>
        <p:grpSp>
          <p:nvGrpSpPr>
            <p:cNvPr id="11" name="Gruppieren 141"/>
            <p:cNvGrpSpPr/>
            <p:nvPr/>
          </p:nvGrpSpPr>
          <p:grpSpPr bwMode="gray">
            <a:xfrm>
              <a:off x="7777597" y="1555749"/>
              <a:ext cx="1042553" cy="1095373"/>
              <a:chOff x="4972636" y="1751152"/>
              <a:chExt cx="3519111" cy="3697398"/>
            </a:xfrm>
          </p:grpSpPr>
          <p:sp>
            <p:nvSpPr>
              <p:cNvPr id="298" name="Abgerundetes Rechteck 297"/>
              <p:cNvSpPr/>
              <p:nvPr/>
            </p:nvSpPr>
            <p:spPr bwMode="gray">
              <a:xfrm>
                <a:off x="4972636" y="1928003"/>
                <a:ext cx="3519111" cy="3520547"/>
              </a:xfrm>
              <a:prstGeom prst="roundRect">
                <a:avLst>
                  <a:gd name="adj" fmla="val 4884"/>
                </a:avLst>
              </a:prstGeom>
              <a:gradFill>
                <a:gsLst>
                  <a:gs pos="0">
                    <a:srgbClr val="D3D3D3"/>
                  </a:gs>
                  <a:gs pos="75000">
                    <a:srgbClr val="EAEAEA"/>
                  </a:gs>
                </a:gsLst>
                <a:lin ang="5400000" scaled="0"/>
              </a:gradFill>
              <a:ln w="1270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balanced" dir="t">
                  <a:rot lat="0" lon="0" rev="6600000"/>
                </a:lightRig>
              </a:scene3d>
              <a:sp3d prstMaterial="metal">
                <a:bevelT w="38100" h="38100"/>
              </a:sp3d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99" name="Abgerundetes Rechteck 298"/>
              <p:cNvSpPr/>
              <p:nvPr/>
            </p:nvSpPr>
            <p:spPr bwMode="gray">
              <a:xfrm>
                <a:off x="5108259" y="2052946"/>
                <a:ext cx="3226383" cy="3227698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0C0C0"/>
                  </a:gs>
                  <a:gs pos="54000">
                    <a:srgbClr val="FFFFFF"/>
                  </a:gs>
                  <a:gs pos="100000">
                    <a:srgbClr val="C0C0C0"/>
                  </a:gs>
                </a:gsLst>
                <a:lin ang="13500000" scaled="1"/>
                <a:tileRect/>
              </a:gradFill>
              <a:ln w="12700">
                <a:noFill/>
                <a:miter lim="800000"/>
                <a:headEnd/>
                <a:tailEnd/>
              </a:ln>
              <a:effectLst>
                <a:outerShdw blurRad="254000" algn="ctr" rotWithShape="0">
                  <a:prstClr val="black">
                    <a:alpha val="50000"/>
                  </a:prstClr>
                </a:outerShdw>
              </a:effectLst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300" name="_color1"/>
              <p:cNvSpPr/>
              <p:nvPr/>
            </p:nvSpPr>
            <p:spPr bwMode="gray">
              <a:xfrm>
                <a:off x="5108259" y="2052946"/>
                <a:ext cx="3226383" cy="892275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lIns="144000" tIns="180000" bIns="108000" rtlCol="0" anchor="ctr"/>
              <a:lstStyle/>
              <a:p>
                <a:r>
                  <a:rPr lang="en-US" sz="1050" b="1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October</a:t>
                </a:r>
                <a:endParaRPr lang="en-US" sz="1050" b="1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2" name="Gruppieren 81"/>
              <p:cNvGrpSpPr/>
              <p:nvPr/>
            </p:nvGrpSpPr>
            <p:grpSpPr bwMode="gray">
              <a:xfrm>
                <a:off x="7486746" y="2359104"/>
                <a:ext cx="690102" cy="396675"/>
                <a:chOff x="7608296" y="1874491"/>
                <a:chExt cx="691140" cy="397273"/>
              </a:xfrm>
              <a:solidFill>
                <a:srgbClr val="EAEAEA">
                  <a:alpha val="25000"/>
                </a:srgbClr>
              </a:solidFill>
            </p:grpSpPr>
            <p:sp>
              <p:nvSpPr>
                <p:cNvPr id="332" name="Ellipse 331"/>
                <p:cNvSpPr/>
                <p:nvPr/>
              </p:nvSpPr>
              <p:spPr bwMode="gray">
                <a:xfrm>
                  <a:off x="7608296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3" name="Ellipse 332"/>
                <p:cNvSpPr/>
                <p:nvPr/>
              </p:nvSpPr>
              <p:spPr bwMode="gray">
                <a:xfrm>
                  <a:off x="7710322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4" name="Ellipse 333"/>
                <p:cNvSpPr/>
                <p:nvPr/>
              </p:nvSpPr>
              <p:spPr bwMode="gray">
                <a:xfrm>
                  <a:off x="7815471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5" name="Ellipse 334"/>
                <p:cNvSpPr/>
                <p:nvPr/>
              </p:nvSpPr>
              <p:spPr bwMode="gray">
                <a:xfrm>
                  <a:off x="76082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6" name="Ellipse 335"/>
                <p:cNvSpPr/>
                <p:nvPr/>
              </p:nvSpPr>
              <p:spPr bwMode="gray">
                <a:xfrm>
                  <a:off x="771073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7" name="Ellipse 336"/>
                <p:cNvSpPr/>
                <p:nvPr/>
              </p:nvSpPr>
              <p:spPr bwMode="gray">
                <a:xfrm>
                  <a:off x="781317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8" name="Ellipse 337"/>
                <p:cNvSpPr/>
                <p:nvPr/>
              </p:nvSpPr>
              <p:spPr bwMode="gray">
                <a:xfrm>
                  <a:off x="7915617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9" name="Ellipse 338"/>
                <p:cNvSpPr/>
                <p:nvPr/>
              </p:nvSpPr>
              <p:spPr bwMode="gray">
                <a:xfrm>
                  <a:off x="8018059" y="198290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0" name="Ellipse 339"/>
                <p:cNvSpPr/>
                <p:nvPr/>
              </p:nvSpPr>
              <p:spPr bwMode="gray">
                <a:xfrm>
                  <a:off x="81204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1" name="Ellipse 340"/>
                <p:cNvSpPr/>
                <p:nvPr/>
              </p:nvSpPr>
              <p:spPr bwMode="gray">
                <a:xfrm>
                  <a:off x="8222935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2" name="Ellipse 341"/>
                <p:cNvSpPr/>
                <p:nvPr/>
              </p:nvSpPr>
              <p:spPr bwMode="gray">
                <a:xfrm>
                  <a:off x="76082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3" name="Ellipse 342"/>
                <p:cNvSpPr/>
                <p:nvPr/>
              </p:nvSpPr>
              <p:spPr bwMode="gray">
                <a:xfrm>
                  <a:off x="771073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4" name="Ellipse 343"/>
                <p:cNvSpPr/>
                <p:nvPr/>
              </p:nvSpPr>
              <p:spPr bwMode="gray">
                <a:xfrm>
                  <a:off x="781317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5" name="Ellipse 344"/>
                <p:cNvSpPr/>
                <p:nvPr/>
              </p:nvSpPr>
              <p:spPr bwMode="gray">
                <a:xfrm>
                  <a:off x="791561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6" name="Ellipse 345"/>
                <p:cNvSpPr/>
                <p:nvPr/>
              </p:nvSpPr>
              <p:spPr bwMode="gray">
                <a:xfrm>
                  <a:off x="801805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7" name="Ellipse 346"/>
                <p:cNvSpPr/>
                <p:nvPr/>
              </p:nvSpPr>
              <p:spPr bwMode="gray">
                <a:xfrm>
                  <a:off x="81204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8" name="Ellipse 347"/>
                <p:cNvSpPr/>
                <p:nvPr/>
              </p:nvSpPr>
              <p:spPr bwMode="gray">
                <a:xfrm>
                  <a:off x="8222935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49" name="Ellipse 348"/>
                <p:cNvSpPr/>
                <p:nvPr/>
              </p:nvSpPr>
              <p:spPr bwMode="gray">
                <a:xfrm>
                  <a:off x="76082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0" name="Ellipse 349"/>
                <p:cNvSpPr/>
                <p:nvPr/>
              </p:nvSpPr>
              <p:spPr bwMode="gray">
                <a:xfrm>
                  <a:off x="771073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1" name="Ellipse 350"/>
                <p:cNvSpPr/>
                <p:nvPr/>
              </p:nvSpPr>
              <p:spPr bwMode="gray">
                <a:xfrm>
                  <a:off x="781317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2" name="Ellipse 351"/>
                <p:cNvSpPr/>
                <p:nvPr/>
              </p:nvSpPr>
              <p:spPr bwMode="gray">
                <a:xfrm>
                  <a:off x="791561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3" name="Ellipse 352"/>
                <p:cNvSpPr/>
                <p:nvPr/>
              </p:nvSpPr>
              <p:spPr bwMode="gray">
                <a:xfrm>
                  <a:off x="801805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4" name="Ellipse 353"/>
                <p:cNvSpPr/>
                <p:nvPr/>
              </p:nvSpPr>
              <p:spPr bwMode="gray">
                <a:xfrm>
                  <a:off x="81204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55" name="Ellipse 354"/>
                <p:cNvSpPr/>
                <p:nvPr/>
              </p:nvSpPr>
              <p:spPr bwMode="gray">
                <a:xfrm>
                  <a:off x="8222935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3" name="Gruppieren 56"/>
              <p:cNvGrpSpPr/>
              <p:nvPr/>
            </p:nvGrpSpPr>
            <p:grpSpPr bwMode="gray">
              <a:xfrm>
                <a:off x="5454485" y="1751152"/>
                <a:ext cx="2535022" cy="525881"/>
                <a:chOff x="5452167" y="1252267"/>
                <a:chExt cx="2538832" cy="526670"/>
              </a:xfrm>
            </p:grpSpPr>
            <p:sp>
              <p:nvSpPr>
                <p:cNvPr id="322" name="Ellipse 321"/>
                <p:cNvSpPr/>
                <p:nvPr/>
              </p:nvSpPr>
              <p:spPr bwMode="gray">
                <a:xfrm>
                  <a:off x="5452167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3" name="Abgerundetes Rechteck 322"/>
                <p:cNvSpPr/>
                <p:nvPr/>
              </p:nvSpPr>
              <p:spPr bwMode="gray">
                <a:xfrm>
                  <a:off x="5475845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4" name="Ellipse 323"/>
                <p:cNvSpPr/>
                <p:nvPr/>
              </p:nvSpPr>
              <p:spPr bwMode="gray">
                <a:xfrm>
                  <a:off x="7821092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5" name="Abgerundetes Rechteck 324"/>
                <p:cNvSpPr/>
                <p:nvPr/>
              </p:nvSpPr>
              <p:spPr bwMode="gray">
                <a:xfrm>
                  <a:off x="7844770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6" name="Ellipse 325"/>
                <p:cNvSpPr/>
                <p:nvPr/>
              </p:nvSpPr>
              <p:spPr bwMode="gray">
                <a:xfrm>
                  <a:off x="6636629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7" name="Abgerundetes Rechteck 326"/>
                <p:cNvSpPr/>
                <p:nvPr/>
              </p:nvSpPr>
              <p:spPr bwMode="gray">
                <a:xfrm>
                  <a:off x="6660307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8" name="Ellipse 327"/>
                <p:cNvSpPr/>
                <p:nvPr/>
              </p:nvSpPr>
              <p:spPr bwMode="gray">
                <a:xfrm>
                  <a:off x="6044398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29" name="Abgerundetes Rechteck 328"/>
                <p:cNvSpPr/>
                <p:nvPr/>
              </p:nvSpPr>
              <p:spPr bwMode="gray">
                <a:xfrm>
                  <a:off x="6068076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0" name="Ellipse 329"/>
                <p:cNvSpPr/>
                <p:nvPr/>
              </p:nvSpPr>
              <p:spPr bwMode="gray">
                <a:xfrm>
                  <a:off x="7228860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331" name="Abgerundetes Rechteck 330"/>
                <p:cNvSpPr/>
                <p:nvPr/>
              </p:nvSpPr>
              <p:spPr bwMode="gray">
                <a:xfrm>
                  <a:off x="7252538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4" name="Gruppieren 134"/>
              <p:cNvGrpSpPr/>
              <p:nvPr/>
            </p:nvGrpSpPr>
            <p:grpSpPr bwMode="gray">
              <a:xfrm>
                <a:off x="5117970" y="3067966"/>
                <a:ext cx="3199194" cy="2083768"/>
                <a:chOff x="5105420" y="2723322"/>
                <a:chExt cx="3231232" cy="2083770"/>
              </a:xfrm>
            </p:grpSpPr>
            <p:cxnSp>
              <p:nvCxnSpPr>
                <p:cNvPr id="306" name="Gerade Verbindung 305"/>
                <p:cNvCxnSpPr/>
                <p:nvPr/>
              </p:nvCxnSpPr>
              <p:spPr bwMode="gray">
                <a:xfrm>
                  <a:off x="5105420" y="272332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7" name="Gerade Verbindung 306"/>
                <p:cNvCxnSpPr/>
                <p:nvPr/>
              </p:nvCxnSpPr>
              <p:spPr bwMode="gray">
                <a:xfrm>
                  <a:off x="5105420" y="286224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8" name="Gerade Verbindung 307"/>
                <p:cNvCxnSpPr/>
                <p:nvPr/>
              </p:nvCxnSpPr>
              <p:spPr bwMode="gray">
                <a:xfrm>
                  <a:off x="5105420" y="300115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09" name="Gerade Verbindung 308"/>
                <p:cNvCxnSpPr/>
                <p:nvPr/>
              </p:nvCxnSpPr>
              <p:spPr bwMode="gray">
                <a:xfrm>
                  <a:off x="5105420" y="314007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0" name="Gerade Verbindung 309"/>
                <p:cNvCxnSpPr/>
                <p:nvPr/>
              </p:nvCxnSpPr>
              <p:spPr bwMode="gray">
                <a:xfrm>
                  <a:off x="5105420" y="327899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1" name="Gerade Verbindung 310"/>
                <p:cNvCxnSpPr/>
                <p:nvPr/>
              </p:nvCxnSpPr>
              <p:spPr bwMode="gray">
                <a:xfrm>
                  <a:off x="5105420" y="341791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2" name="Gerade Verbindung 311"/>
                <p:cNvCxnSpPr/>
                <p:nvPr/>
              </p:nvCxnSpPr>
              <p:spPr bwMode="gray">
                <a:xfrm>
                  <a:off x="5105420" y="355683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3" name="Gerade Verbindung 312"/>
                <p:cNvCxnSpPr/>
                <p:nvPr/>
              </p:nvCxnSpPr>
              <p:spPr bwMode="gray">
                <a:xfrm>
                  <a:off x="5105420" y="369574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4" name="Gerade Verbindung 313"/>
                <p:cNvCxnSpPr/>
                <p:nvPr/>
              </p:nvCxnSpPr>
              <p:spPr bwMode="gray">
                <a:xfrm>
                  <a:off x="5105420" y="383466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5" name="Gerade Verbindung 314"/>
                <p:cNvCxnSpPr/>
                <p:nvPr/>
              </p:nvCxnSpPr>
              <p:spPr bwMode="gray">
                <a:xfrm>
                  <a:off x="5105420" y="397358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6" name="Gerade Verbindung 315"/>
                <p:cNvCxnSpPr/>
                <p:nvPr/>
              </p:nvCxnSpPr>
              <p:spPr bwMode="gray">
                <a:xfrm>
                  <a:off x="5105420" y="411250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7" name="Gerade Verbindung 316"/>
                <p:cNvCxnSpPr/>
                <p:nvPr/>
              </p:nvCxnSpPr>
              <p:spPr bwMode="gray">
                <a:xfrm>
                  <a:off x="5105420" y="425142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8" name="Gerade Verbindung 317"/>
                <p:cNvCxnSpPr/>
                <p:nvPr/>
              </p:nvCxnSpPr>
              <p:spPr bwMode="gray">
                <a:xfrm>
                  <a:off x="5105420" y="439033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19" name="Gerade Verbindung 318"/>
                <p:cNvCxnSpPr/>
                <p:nvPr/>
              </p:nvCxnSpPr>
              <p:spPr bwMode="gray">
                <a:xfrm>
                  <a:off x="5105420" y="452925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0" name="Gerade Verbindung 319"/>
                <p:cNvCxnSpPr/>
                <p:nvPr/>
              </p:nvCxnSpPr>
              <p:spPr bwMode="gray">
                <a:xfrm>
                  <a:off x="5105420" y="466817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321" name="Gerade Verbindung 320"/>
                <p:cNvCxnSpPr/>
                <p:nvPr/>
              </p:nvCxnSpPr>
              <p:spPr bwMode="gray">
                <a:xfrm>
                  <a:off x="5105420" y="480709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304" name="Freeform 5"/>
              <p:cNvSpPr>
                <a:spLocks/>
              </p:cNvSpPr>
              <p:nvPr/>
            </p:nvSpPr>
            <p:spPr bwMode="gray">
              <a:xfrm>
                <a:off x="7006747" y="4316326"/>
                <a:ext cx="1345748" cy="975058"/>
              </a:xfrm>
              <a:custGeom>
                <a:avLst/>
                <a:gdLst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872 h 9895"/>
                  <a:gd name="connsiteX1" fmla="*/ 0 w 10000"/>
                  <a:gd name="connsiteY1" fmla="*/ 9895 h 9895"/>
                  <a:gd name="connsiteX2" fmla="*/ 10000 w 10000"/>
                  <a:gd name="connsiteY2" fmla="*/ 8 h 9895"/>
                  <a:gd name="connsiteX3" fmla="*/ 10000 w 10000"/>
                  <a:gd name="connsiteY3" fmla="*/ 0 h 9895"/>
                  <a:gd name="connsiteX4" fmla="*/ 2696 w 10000"/>
                  <a:gd name="connsiteY4" fmla="*/ 3872 h 9895"/>
                  <a:gd name="connsiteX0" fmla="*/ 3153 w 10000"/>
                  <a:gd name="connsiteY0" fmla="*/ 3154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10000 w 10000"/>
                  <a:gd name="connsiteY3" fmla="*/ 0 h 10000"/>
                  <a:gd name="connsiteX4" fmla="*/ 3153 w 10000"/>
                  <a:gd name="connsiteY4" fmla="*/ 3154 h 10000"/>
                  <a:gd name="connsiteX0" fmla="*/ 3153 w 10000"/>
                  <a:gd name="connsiteY0" fmla="*/ 3154 h 9527"/>
                  <a:gd name="connsiteX1" fmla="*/ 0 w 10000"/>
                  <a:gd name="connsiteY1" fmla="*/ 9527 h 9527"/>
                  <a:gd name="connsiteX2" fmla="*/ 10000 w 10000"/>
                  <a:gd name="connsiteY2" fmla="*/ 8 h 9527"/>
                  <a:gd name="connsiteX3" fmla="*/ 10000 w 10000"/>
                  <a:gd name="connsiteY3" fmla="*/ 0 h 9527"/>
                  <a:gd name="connsiteX4" fmla="*/ 3153 w 10000"/>
                  <a:gd name="connsiteY4" fmla="*/ 3154 h 9527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878"/>
                  <a:gd name="connsiteY0" fmla="*/ 4165 h 11157"/>
                  <a:gd name="connsiteX1" fmla="*/ 0 w 12878"/>
                  <a:gd name="connsiteY1" fmla="*/ 11157 h 11157"/>
                  <a:gd name="connsiteX2" fmla="*/ 12165 w 12878"/>
                  <a:gd name="connsiteY2" fmla="*/ 1165 h 11157"/>
                  <a:gd name="connsiteX3" fmla="*/ 4276 w 12878"/>
                  <a:gd name="connsiteY3" fmla="*/ 4165 h 11157"/>
                  <a:gd name="connsiteX0" fmla="*/ 4276 w 12165"/>
                  <a:gd name="connsiteY0" fmla="*/ 3000 h 9992"/>
                  <a:gd name="connsiteX1" fmla="*/ 0 w 12165"/>
                  <a:gd name="connsiteY1" fmla="*/ 9992 h 9992"/>
                  <a:gd name="connsiteX2" fmla="*/ 12165 w 12165"/>
                  <a:gd name="connsiteY2" fmla="*/ 0 h 9992"/>
                  <a:gd name="connsiteX3" fmla="*/ 4276 w 12165"/>
                  <a:gd name="connsiteY3" fmla="*/ 3000 h 9992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4616 w 10015"/>
                  <a:gd name="connsiteY0" fmla="*/ 287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4616 w 10015"/>
                  <a:gd name="connsiteY3" fmla="*/ 2878 h 1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5" h="10366">
                    <a:moveTo>
                      <a:pt x="4616" y="2878"/>
                    </a:moveTo>
                    <a:cubicBezTo>
                      <a:pt x="4839" y="5786"/>
                      <a:pt x="2360" y="9892"/>
                      <a:pt x="0" y="10366"/>
                    </a:cubicBezTo>
                    <a:cubicBezTo>
                      <a:pt x="2803" y="10002"/>
                      <a:pt x="8842" y="4943"/>
                      <a:pt x="10015" y="0"/>
                    </a:cubicBezTo>
                    <a:cubicBezTo>
                      <a:pt x="9001" y="3244"/>
                      <a:pt x="6992" y="3711"/>
                      <a:pt x="4616" y="2878"/>
                    </a:cubicBezTo>
                    <a:close/>
                  </a:path>
                </a:pathLst>
              </a:custGeom>
              <a:gradFill flip="none" rotWithShape="1">
                <a:gsLst>
                  <a:gs pos="28000">
                    <a:srgbClr val="AFAFAF"/>
                  </a:gs>
                  <a:gs pos="65000">
                    <a:srgbClr val="E6E6E6"/>
                  </a:gs>
                </a:gsLst>
                <a:lin ang="0" scaled="0"/>
                <a:tileRect/>
              </a:gra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381000" dist="101600" sx="102000" sy="102000" algn="ctr" rotWithShape="0">
                  <a:prstClr val="black">
                    <a:alpha val="5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97" name="Rechteck 296"/>
            <p:cNvSpPr/>
            <p:nvPr/>
          </p:nvSpPr>
          <p:spPr bwMode="gray">
            <a:xfrm>
              <a:off x="6289123" y="1708021"/>
              <a:ext cx="1399574" cy="80021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r">
                <a:spcBef>
                  <a:spcPct val="50000"/>
                </a:spcBef>
              </a:pPr>
              <a:r>
                <a:rPr lang="en-US" sz="1600" b="1" noProof="1">
                  <a:latin typeface="Calibri" pitchFamily="34" charset="0"/>
                  <a:cs typeface="Calibri" pitchFamily="34" charset="0"/>
                </a:rPr>
                <a:t>Implementation</a:t>
              </a:r>
            </a:p>
            <a:p>
              <a:pPr>
                <a:spcBef>
                  <a:spcPct val="50000"/>
                </a:spcBef>
              </a:pPr>
              <a:r>
                <a:rPr lang="en-US" sz="1200" noProof="1">
                  <a:latin typeface="Calibri" pitchFamily="34" charset="0"/>
                  <a:cs typeface="Calibri" pitchFamily="34" charset="0"/>
                </a:rPr>
                <a:t>Apprenticeship allowance increased </a:t>
              </a:r>
              <a:endParaRPr lang="en-US" sz="1200" dirty="0"/>
            </a:p>
          </p:txBody>
        </p:sp>
      </p:grpSp>
      <p:cxnSp>
        <p:nvCxnSpPr>
          <p:cNvPr id="557" name="Gerade Verbindung 556"/>
          <p:cNvCxnSpPr>
            <a:stCxn id="556" idx="0"/>
          </p:cNvCxnSpPr>
          <p:nvPr/>
        </p:nvCxnSpPr>
        <p:spPr bwMode="gray">
          <a:xfrm rot="16200000" flipV="1">
            <a:off x="8312425" y="3028908"/>
            <a:ext cx="755760" cy="189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0" name="Gerade Verbindung 549"/>
          <p:cNvCxnSpPr>
            <a:stCxn id="540" idx="0"/>
          </p:cNvCxnSpPr>
          <p:nvPr/>
        </p:nvCxnSpPr>
        <p:spPr bwMode="gray">
          <a:xfrm rot="16200000" flipV="1">
            <a:off x="99024" y="3027127"/>
            <a:ext cx="754337" cy="517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9" name="Gruppieren 107"/>
          <p:cNvGrpSpPr/>
          <p:nvPr/>
        </p:nvGrpSpPr>
        <p:grpSpPr bwMode="gray">
          <a:xfrm>
            <a:off x="323850" y="1555750"/>
            <a:ext cx="2519958" cy="1137156"/>
            <a:chOff x="323850" y="1555749"/>
            <a:chExt cx="2647950" cy="1194913"/>
          </a:xfrm>
        </p:grpSpPr>
        <p:grpSp>
          <p:nvGrpSpPr>
            <p:cNvPr id="30" name="Gruppieren 141"/>
            <p:cNvGrpSpPr/>
            <p:nvPr/>
          </p:nvGrpSpPr>
          <p:grpSpPr bwMode="gray">
            <a:xfrm>
              <a:off x="323850" y="1555749"/>
              <a:ext cx="1095506" cy="1183849"/>
              <a:chOff x="4972635" y="1751152"/>
              <a:chExt cx="3519111" cy="3802895"/>
            </a:xfrm>
          </p:grpSpPr>
          <p:sp>
            <p:nvSpPr>
              <p:cNvPr id="39" name="Abgerundetes Rechteck 38"/>
              <p:cNvSpPr/>
              <p:nvPr/>
            </p:nvSpPr>
            <p:spPr bwMode="gray">
              <a:xfrm>
                <a:off x="4972635" y="1928004"/>
                <a:ext cx="3519111" cy="3520546"/>
              </a:xfrm>
              <a:prstGeom prst="roundRect">
                <a:avLst>
                  <a:gd name="adj" fmla="val 4884"/>
                </a:avLst>
              </a:prstGeom>
              <a:gradFill>
                <a:gsLst>
                  <a:gs pos="0">
                    <a:srgbClr val="D3D3D3"/>
                  </a:gs>
                  <a:gs pos="75000">
                    <a:srgbClr val="EAEAEA"/>
                  </a:gs>
                </a:gsLst>
                <a:lin ang="5400000" scaled="0"/>
              </a:gradFill>
              <a:ln w="1270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balanced" dir="t">
                  <a:rot lat="0" lon="0" rev="6600000"/>
                </a:lightRig>
              </a:scene3d>
              <a:sp3d prstMaterial="metal">
                <a:bevelT w="38100" h="38100"/>
              </a:sp3d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0" name="Abgerundetes Rechteck 39"/>
              <p:cNvSpPr/>
              <p:nvPr/>
            </p:nvSpPr>
            <p:spPr bwMode="gray">
              <a:xfrm>
                <a:off x="5108257" y="2052945"/>
                <a:ext cx="3226383" cy="3227697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0C0C0"/>
                  </a:gs>
                  <a:gs pos="54000">
                    <a:srgbClr val="FFFFFF"/>
                  </a:gs>
                  <a:gs pos="100000">
                    <a:srgbClr val="C0C0C0"/>
                  </a:gs>
                </a:gsLst>
                <a:lin ang="13500000" scaled="1"/>
                <a:tileRect/>
              </a:gradFill>
              <a:ln w="12700">
                <a:noFill/>
                <a:miter lim="800000"/>
                <a:headEnd/>
                <a:tailEnd/>
              </a:ln>
              <a:effectLst>
                <a:outerShdw blurRad="254000" algn="ctr" rotWithShape="0">
                  <a:prstClr val="black">
                    <a:alpha val="50000"/>
                  </a:prstClr>
                </a:outerShdw>
              </a:effectLst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1" name="_color1"/>
              <p:cNvSpPr/>
              <p:nvPr/>
            </p:nvSpPr>
            <p:spPr bwMode="gray">
              <a:xfrm>
                <a:off x="5108257" y="2052945"/>
                <a:ext cx="3226383" cy="892274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lIns="144000" tIns="180000" bIns="108000" rtlCol="0" anchor="ctr"/>
              <a:lstStyle/>
              <a:p>
                <a:r>
                  <a:rPr lang="en-US" sz="1050" b="1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January</a:t>
                </a:r>
                <a:endParaRPr lang="en-US" sz="1050" b="1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31" name="Gruppieren 81"/>
              <p:cNvGrpSpPr/>
              <p:nvPr/>
            </p:nvGrpSpPr>
            <p:grpSpPr bwMode="gray">
              <a:xfrm>
                <a:off x="7486745" y="2359103"/>
                <a:ext cx="690102" cy="396675"/>
                <a:chOff x="7608296" y="1874491"/>
                <a:chExt cx="691140" cy="397273"/>
              </a:xfrm>
              <a:solidFill>
                <a:srgbClr val="EAEAEA">
                  <a:alpha val="25000"/>
                </a:srgbClr>
              </a:solidFill>
            </p:grpSpPr>
            <p:sp>
              <p:nvSpPr>
                <p:cNvPr id="74" name="Ellipse 73"/>
                <p:cNvSpPr/>
                <p:nvPr/>
              </p:nvSpPr>
              <p:spPr bwMode="gray">
                <a:xfrm>
                  <a:off x="7608296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5" name="Ellipse 74"/>
                <p:cNvSpPr/>
                <p:nvPr/>
              </p:nvSpPr>
              <p:spPr bwMode="gray">
                <a:xfrm>
                  <a:off x="7710322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6" name="Ellipse 75"/>
                <p:cNvSpPr/>
                <p:nvPr/>
              </p:nvSpPr>
              <p:spPr bwMode="gray">
                <a:xfrm>
                  <a:off x="7815471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7" name="Ellipse 76"/>
                <p:cNvSpPr/>
                <p:nvPr/>
              </p:nvSpPr>
              <p:spPr bwMode="gray">
                <a:xfrm>
                  <a:off x="76082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8" name="Ellipse 77"/>
                <p:cNvSpPr/>
                <p:nvPr/>
              </p:nvSpPr>
              <p:spPr bwMode="gray">
                <a:xfrm>
                  <a:off x="771073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9" name="Ellipse 78"/>
                <p:cNvSpPr/>
                <p:nvPr/>
              </p:nvSpPr>
              <p:spPr bwMode="gray">
                <a:xfrm>
                  <a:off x="781317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0" name="Ellipse 79"/>
                <p:cNvSpPr/>
                <p:nvPr/>
              </p:nvSpPr>
              <p:spPr bwMode="gray">
                <a:xfrm>
                  <a:off x="7915617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1" name="Ellipse 80"/>
                <p:cNvSpPr/>
                <p:nvPr/>
              </p:nvSpPr>
              <p:spPr bwMode="gray">
                <a:xfrm>
                  <a:off x="8018059" y="198290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2" name="Ellipse 81"/>
                <p:cNvSpPr/>
                <p:nvPr/>
              </p:nvSpPr>
              <p:spPr bwMode="gray">
                <a:xfrm>
                  <a:off x="81204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3" name="Ellipse 82"/>
                <p:cNvSpPr/>
                <p:nvPr/>
              </p:nvSpPr>
              <p:spPr bwMode="gray">
                <a:xfrm>
                  <a:off x="8222935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4" name="Ellipse 83"/>
                <p:cNvSpPr/>
                <p:nvPr/>
              </p:nvSpPr>
              <p:spPr bwMode="gray">
                <a:xfrm>
                  <a:off x="76082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5" name="Ellipse 84"/>
                <p:cNvSpPr/>
                <p:nvPr/>
              </p:nvSpPr>
              <p:spPr bwMode="gray">
                <a:xfrm>
                  <a:off x="771073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6" name="Ellipse 85"/>
                <p:cNvSpPr/>
                <p:nvPr/>
              </p:nvSpPr>
              <p:spPr bwMode="gray">
                <a:xfrm>
                  <a:off x="781317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7" name="Ellipse 86"/>
                <p:cNvSpPr/>
                <p:nvPr/>
              </p:nvSpPr>
              <p:spPr bwMode="gray">
                <a:xfrm>
                  <a:off x="791561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8" name="Ellipse 87"/>
                <p:cNvSpPr/>
                <p:nvPr/>
              </p:nvSpPr>
              <p:spPr bwMode="gray">
                <a:xfrm>
                  <a:off x="801805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89" name="Ellipse 88"/>
                <p:cNvSpPr/>
                <p:nvPr/>
              </p:nvSpPr>
              <p:spPr bwMode="gray">
                <a:xfrm>
                  <a:off x="81204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0" name="Ellipse 89"/>
                <p:cNvSpPr/>
                <p:nvPr/>
              </p:nvSpPr>
              <p:spPr bwMode="gray">
                <a:xfrm>
                  <a:off x="8222935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1" name="Ellipse 90"/>
                <p:cNvSpPr/>
                <p:nvPr/>
              </p:nvSpPr>
              <p:spPr bwMode="gray">
                <a:xfrm>
                  <a:off x="76082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2" name="Ellipse 91"/>
                <p:cNvSpPr/>
                <p:nvPr/>
              </p:nvSpPr>
              <p:spPr bwMode="gray">
                <a:xfrm>
                  <a:off x="771073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3" name="Ellipse 92"/>
                <p:cNvSpPr/>
                <p:nvPr/>
              </p:nvSpPr>
              <p:spPr bwMode="gray">
                <a:xfrm>
                  <a:off x="781317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4" name="Ellipse 93"/>
                <p:cNvSpPr/>
                <p:nvPr/>
              </p:nvSpPr>
              <p:spPr bwMode="gray">
                <a:xfrm>
                  <a:off x="791561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5" name="Ellipse 94"/>
                <p:cNvSpPr/>
                <p:nvPr/>
              </p:nvSpPr>
              <p:spPr bwMode="gray">
                <a:xfrm>
                  <a:off x="801805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6" name="Ellipse 95"/>
                <p:cNvSpPr/>
                <p:nvPr/>
              </p:nvSpPr>
              <p:spPr bwMode="gray">
                <a:xfrm>
                  <a:off x="81204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97" name="Ellipse 96"/>
                <p:cNvSpPr/>
                <p:nvPr/>
              </p:nvSpPr>
              <p:spPr bwMode="gray">
                <a:xfrm>
                  <a:off x="8222935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32" name="Gruppieren 56"/>
              <p:cNvGrpSpPr/>
              <p:nvPr/>
            </p:nvGrpSpPr>
            <p:grpSpPr bwMode="gray">
              <a:xfrm>
                <a:off x="5454484" y="1751152"/>
                <a:ext cx="2535022" cy="525880"/>
                <a:chOff x="5452167" y="1252267"/>
                <a:chExt cx="2538832" cy="526670"/>
              </a:xfrm>
            </p:grpSpPr>
            <p:sp>
              <p:nvSpPr>
                <p:cNvPr id="64" name="Ellipse 63"/>
                <p:cNvSpPr/>
                <p:nvPr/>
              </p:nvSpPr>
              <p:spPr bwMode="gray">
                <a:xfrm>
                  <a:off x="5452167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5" name="Abgerundetes Rechteck 64"/>
                <p:cNvSpPr/>
                <p:nvPr/>
              </p:nvSpPr>
              <p:spPr bwMode="gray">
                <a:xfrm>
                  <a:off x="5475845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6" name="Ellipse 65"/>
                <p:cNvSpPr/>
                <p:nvPr/>
              </p:nvSpPr>
              <p:spPr bwMode="gray">
                <a:xfrm>
                  <a:off x="7821092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7" name="Abgerundetes Rechteck 66"/>
                <p:cNvSpPr/>
                <p:nvPr/>
              </p:nvSpPr>
              <p:spPr bwMode="gray">
                <a:xfrm>
                  <a:off x="7844770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8" name="Ellipse 67"/>
                <p:cNvSpPr/>
                <p:nvPr/>
              </p:nvSpPr>
              <p:spPr bwMode="gray">
                <a:xfrm>
                  <a:off x="6636629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69" name="Abgerundetes Rechteck 68"/>
                <p:cNvSpPr/>
                <p:nvPr/>
              </p:nvSpPr>
              <p:spPr bwMode="gray">
                <a:xfrm>
                  <a:off x="6660307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0" name="Ellipse 69"/>
                <p:cNvSpPr/>
                <p:nvPr/>
              </p:nvSpPr>
              <p:spPr bwMode="gray">
                <a:xfrm>
                  <a:off x="6044398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1" name="Abgerundetes Rechteck 70"/>
                <p:cNvSpPr/>
                <p:nvPr/>
              </p:nvSpPr>
              <p:spPr bwMode="gray">
                <a:xfrm>
                  <a:off x="6068076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2" name="Ellipse 71"/>
                <p:cNvSpPr/>
                <p:nvPr/>
              </p:nvSpPr>
              <p:spPr bwMode="gray">
                <a:xfrm>
                  <a:off x="7228860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73" name="Abgerundetes Rechteck 72"/>
                <p:cNvSpPr/>
                <p:nvPr/>
              </p:nvSpPr>
              <p:spPr bwMode="gray">
                <a:xfrm>
                  <a:off x="7252538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33" name="Gruppieren 134"/>
              <p:cNvGrpSpPr/>
              <p:nvPr/>
            </p:nvGrpSpPr>
            <p:grpSpPr bwMode="gray">
              <a:xfrm>
                <a:off x="5117971" y="3067968"/>
                <a:ext cx="3199192" cy="2083770"/>
                <a:chOff x="5105420" y="2723322"/>
                <a:chExt cx="3231232" cy="2083770"/>
              </a:xfrm>
            </p:grpSpPr>
            <p:cxnSp>
              <p:nvCxnSpPr>
                <p:cNvPr id="47" name="Gerade Verbindung 46"/>
                <p:cNvCxnSpPr/>
                <p:nvPr/>
              </p:nvCxnSpPr>
              <p:spPr bwMode="gray">
                <a:xfrm>
                  <a:off x="5105420" y="272332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8" name="Gerade Verbindung 47"/>
                <p:cNvCxnSpPr/>
                <p:nvPr/>
              </p:nvCxnSpPr>
              <p:spPr bwMode="gray">
                <a:xfrm>
                  <a:off x="5105420" y="286224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" name="Gerade Verbindung 48"/>
                <p:cNvCxnSpPr/>
                <p:nvPr/>
              </p:nvCxnSpPr>
              <p:spPr bwMode="gray">
                <a:xfrm>
                  <a:off x="5105420" y="300115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" name="Gerade Verbindung 49"/>
                <p:cNvCxnSpPr/>
                <p:nvPr/>
              </p:nvCxnSpPr>
              <p:spPr bwMode="gray">
                <a:xfrm>
                  <a:off x="5105420" y="314007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1" name="Gerade Verbindung 50"/>
                <p:cNvCxnSpPr/>
                <p:nvPr/>
              </p:nvCxnSpPr>
              <p:spPr bwMode="gray">
                <a:xfrm>
                  <a:off x="5105420" y="327899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3" name="Gerade Verbindung 52"/>
                <p:cNvCxnSpPr/>
                <p:nvPr/>
              </p:nvCxnSpPr>
              <p:spPr bwMode="gray">
                <a:xfrm>
                  <a:off x="5105420" y="341791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4" name="Gerade Verbindung 53"/>
                <p:cNvCxnSpPr/>
                <p:nvPr/>
              </p:nvCxnSpPr>
              <p:spPr bwMode="gray">
                <a:xfrm>
                  <a:off x="5105420" y="355683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5" name="Gerade Verbindung 54"/>
                <p:cNvCxnSpPr/>
                <p:nvPr/>
              </p:nvCxnSpPr>
              <p:spPr bwMode="gray">
                <a:xfrm>
                  <a:off x="5105420" y="369574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6" name="Gerade Verbindung 55"/>
                <p:cNvCxnSpPr/>
                <p:nvPr/>
              </p:nvCxnSpPr>
              <p:spPr bwMode="gray">
                <a:xfrm>
                  <a:off x="5105420" y="383466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7" name="Gerade Verbindung 56"/>
                <p:cNvCxnSpPr/>
                <p:nvPr/>
              </p:nvCxnSpPr>
              <p:spPr bwMode="gray">
                <a:xfrm>
                  <a:off x="5105420" y="397358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8" name="Gerade Verbindung 57"/>
                <p:cNvCxnSpPr/>
                <p:nvPr/>
              </p:nvCxnSpPr>
              <p:spPr bwMode="gray">
                <a:xfrm>
                  <a:off x="5105420" y="411250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9" name="Gerade Verbindung 58"/>
                <p:cNvCxnSpPr/>
                <p:nvPr/>
              </p:nvCxnSpPr>
              <p:spPr bwMode="gray">
                <a:xfrm>
                  <a:off x="5105420" y="425142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0" name="Gerade Verbindung 59"/>
                <p:cNvCxnSpPr/>
                <p:nvPr/>
              </p:nvCxnSpPr>
              <p:spPr bwMode="gray">
                <a:xfrm>
                  <a:off x="5105420" y="439033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1" name="Gerade Verbindung 60"/>
                <p:cNvCxnSpPr/>
                <p:nvPr/>
              </p:nvCxnSpPr>
              <p:spPr bwMode="gray">
                <a:xfrm>
                  <a:off x="5105420" y="452925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2" name="Gerade Verbindung 61"/>
                <p:cNvCxnSpPr/>
                <p:nvPr/>
              </p:nvCxnSpPr>
              <p:spPr bwMode="gray">
                <a:xfrm>
                  <a:off x="5105420" y="466817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63" name="Gerade Verbindung 62"/>
                <p:cNvCxnSpPr/>
                <p:nvPr/>
              </p:nvCxnSpPr>
              <p:spPr bwMode="gray">
                <a:xfrm>
                  <a:off x="5105420" y="480709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5" name="Freeform 5"/>
              <p:cNvSpPr>
                <a:spLocks/>
              </p:cNvSpPr>
              <p:nvPr/>
            </p:nvSpPr>
            <p:spPr bwMode="gray">
              <a:xfrm>
                <a:off x="7006747" y="4316327"/>
                <a:ext cx="1345748" cy="975058"/>
              </a:xfrm>
              <a:custGeom>
                <a:avLst/>
                <a:gdLst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872 h 9895"/>
                  <a:gd name="connsiteX1" fmla="*/ 0 w 10000"/>
                  <a:gd name="connsiteY1" fmla="*/ 9895 h 9895"/>
                  <a:gd name="connsiteX2" fmla="*/ 10000 w 10000"/>
                  <a:gd name="connsiteY2" fmla="*/ 8 h 9895"/>
                  <a:gd name="connsiteX3" fmla="*/ 10000 w 10000"/>
                  <a:gd name="connsiteY3" fmla="*/ 0 h 9895"/>
                  <a:gd name="connsiteX4" fmla="*/ 2696 w 10000"/>
                  <a:gd name="connsiteY4" fmla="*/ 3872 h 9895"/>
                  <a:gd name="connsiteX0" fmla="*/ 3153 w 10000"/>
                  <a:gd name="connsiteY0" fmla="*/ 3154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10000 w 10000"/>
                  <a:gd name="connsiteY3" fmla="*/ 0 h 10000"/>
                  <a:gd name="connsiteX4" fmla="*/ 3153 w 10000"/>
                  <a:gd name="connsiteY4" fmla="*/ 3154 h 10000"/>
                  <a:gd name="connsiteX0" fmla="*/ 3153 w 10000"/>
                  <a:gd name="connsiteY0" fmla="*/ 3154 h 9527"/>
                  <a:gd name="connsiteX1" fmla="*/ 0 w 10000"/>
                  <a:gd name="connsiteY1" fmla="*/ 9527 h 9527"/>
                  <a:gd name="connsiteX2" fmla="*/ 10000 w 10000"/>
                  <a:gd name="connsiteY2" fmla="*/ 8 h 9527"/>
                  <a:gd name="connsiteX3" fmla="*/ 10000 w 10000"/>
                  <a:gd name="connsiteY3" fmla="*/ 0 h 9527"/>
                  <a:gd name="connsiteX4" fmla="*/ 3153 w 10000"/>
                  <a:gd name="connsiteY4" fmla="*/ 3154 h 9527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878"/>
                  <a:gd name="connsiteY0" fmla="*/ 4165 h 11157"/>
                  <a:gd name="connsiteX1" fmla="*/ 0 w 12878"/>
                  <a:gd name="connsiteY1" fmla="*/ 11157 h 11157"/>
                  <a:gd name="connsiteX2" fmla="*/ 12165 w 12878"/>
                  <a:gd name="connsiteY2" fmla="*/ 1165 h 11157"/>
                  <a:gd name="connsiteX3" fmla="*/ 4276 w 12878"/>
                  <a:gd name="connsiteY3" fmla="*/ 4165 h 11157"/>
                  <a:gd name="connsiteX0" fmla="*/ 4276 w 12165"/>
                  <a:gd name="connsiteY0" fmla="*/ 3000 h 9992"/>
                  <a:gd name="connsiteX1" fmla="*/ 0 w 12165"/>
                  <a:gd name="connsiteY1" fmla="*/ 9992 h 9992"/>
                  <a:gd name="connsiteX2" fmla="*/ 12165 w 12165"/>
                  <a:gd name="connsiteY2" fmla="*/ 0 h 9992"/>
                  <a:gd name="connsiteX3" fmla="*/ 4276 w 12165"/>
                  <a:gd name="connsiteY3" fmla="*/ 3000 h 9992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4616 w 10015"/>
                  <a:gd name="connsiteY0" fmla="*/ 287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4616 w 10015"/>
                  <a:gd name="connsiteY3" fmla="*/ 2878 h 1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5" h="10366">
                    <a:moveTo>
                      <a:pt x="4616" y="2878"/>
                    </a:moveTo>
                    <a:cubicBezTo>
                      <a:pt x="4839" y="5786"/>
                      <a:pt x="2360" y="9892"/>
                      <a:pt x="0" y="10366"/>
                    </a:cubicBezTo>
                    <a:cubicBezTo>
                      <a:pt x="2803" y="10002"/>
                      <a:pt x="8842" y="4943"/>
                      <a:pt x="10015" y="0"/>
                    </a:cubicBezTo>
                    <a:cubicBezTo>
                      <a:pt x="9001" y="3244"/>
                      <a:pt x="6992" y="3711"/>
                      <a:pt x="4616" y="2878"/>
                    </a:cubicBezTo>
                    <a:close/>
                  </a:path>
                </a:pathLst>
              </a:custGeom>
              <a:gradFill flip="none" rotWithShape="1">
                <a:gsLst>
                  <a:gs pos="28000">
                    <a:srgbClr val="AFAFAF"/>
                  </a:gs>
                  <a:gs pos="65000">
                    <a:srgbClr val="E6E6E6"/>
                  </a:gs>
                </a:gsLst>
                <a:lin ang="0" scaled="0"/>
                <a:tileRect/>
              </a:gra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381000" dist="101600" sx="102000" sy="102000" algn="ctr" rotWithShape="0">
                  <a:prstClr val="black">
                    <a:alpha val="5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 dirty="0"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6" name="Rechteck 45"/>
              <p:cNvSpPr/>
              <p:nvPr/>
            </p:nvSpPr>
            <p:spPr bwMode="gray">
              <a:xfrm>
                <a:off x="6416174" y="2749042"/>
                <a:ext cx="623551" cy="2805005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48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107" name="Rechteck 106"/>
            <p:cNvSpPr/>
            <p:nvPr/>
          </p:nvSpPr>
          <p:spPr bwMode="gray">
            <a:xfrm>
              <a:off x="1501140" y="1715754"/>
              <a:ext cx="1470660" cy="103490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noProof="1">
                  <a:latin typeface="Calibri" pitchFamily="34" charset="0"/>
                  <a:cs typeface="Calibri" pitchFamily="34" charset="0"/>
                </a:rPr>
                <a:t>Design phase</a:t>
              </a:r>
            </a:p>
            <a:p>
              <a:pPr>
                <a:spcBef>
                  <a:spcPct val="50000"/>
                </a:spcBef>
              </a:pPr>
              <a:r>
                <a:rPr lang="en-US" sz="1200" dirty="0"/>
                <a:t>Working group is mandated to   prepare a proposal</a:t>
              </a:r>
            </a:p>
          </p:txBody>
        </p:sp>
      </p:grpSp>
      <p:sp>
        <p:nvSpPr>
          <p:cNvPr id="567" name="Titel 566"/>
          <p:cNvSpPr>
            <a:spLocks noGrp="1"/>
          </p:cNvSpPr>
          <p:nvPr>
            <p:ph type="title" idx="4294967295"/>
          </p:nvPr>
        </p:nvSpPr>
        <p:spPr>
          <a:xfrm>
            <a:off x="0" y="312738"/>
            <a:ext cx="8496300" cy="542925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How a policy development develops over time</a:t>
            </a:r>
          </a:p>
        </p:txBody>
      </p:sp>
      <p:sp>
        <p:nvSpPr>
          <p:cNvPr id="543" name="Gleichschenkliges Dreieck 542"/>
          <p:cNvSpPr/>
          <p:nvPr/>
        </p:nvSpPr>
        <p:spPr bwMode="gray">
          <a:xfrm flipH="1" flipV="1">
            <a:off x="2125980" y="3859212"/>
            <a:ext cx="106680" cy="91966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1" name="Gleichschenkliges Dreieck 540"/>
          <p:cNvSpPr/>
          <p:nvPr/>
        </p:nvSpPr>
        <p:spPr bwMode="gray">
          <a:xfrm>
            <a:off x="4676606" y="3421070"/>
            <a:ext cx="106680" cy="91966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42" name="Gleichschenkliges Dreieck 541"/>
          <p:cNvSpPr/>
          <p:nvPr/>
        </p:nvSpPr>
        <p:spPr bwMode="gray">
          <a:xfrm flipV="1">
            <a:off x="5541785" y="3867095"/>
            <a:ext cx="106680" cy="91966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56" name="Gleichschenkliges Dreieck 555"/>
          <p:cNvSpPr/>
          <p:nvPr/>
        </p:nvSpPr>
        <p:spPr bwMode="gray">
          <a:xfrm>
            <a:off x="8637059" y="3406883"/>
            <a:ext cx="106680" cy="91966"/>
          </a:xfrm>
          <a:prstGeom prst="triangle">
            <a:avLst/>
          </a:prstGeom>
          <a:solidFill>
            <a:schemeClr val="bg1">
              <a:lumMod val="50000"/>
            </a:schemeClr>
          </a:solidFill>
          <a:ln w="12700">
            <a:noFill/>
            <a:round/>
            <a:headEnd/>
            <a:tailEnd/>
          </a:ln>
        </p:spPr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60" name="Gerade Verbindung 559"/>
          <p:cNvCxnSpPr/>
          <p:nvPr/>
        </p:nvCxnSpPr>
        <p:spPr bwMode="gray">
          <a:xfrm flipV="1">
            <a:off x="2176733" y="3943590"/>
            <a:ext cx="0" cy="402988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6" name="Gruppieren 230"/>
          <p:cNvGrpSpPr/>
          <p:nvPr/>
        </p:nvGrpSpPr>
        <p:grpSpPr bwMode="gray">
          <a:xfrm>
            <a:off x="2016798" y="4346578"/>
            <a:ext cx="2519958" cy="2122042"/>
            <a:chOff x="323850" y="1555749"/>
            <a:chExt cx="2647950" cy="2229820"/>
          </a:xfrm>
        </p:grpSpPr>
        <p:grpSp>
          <p:nvGrpSpPr>
            <p:cNvPr id="17" name="Gruppieren 141"/>
            <p:cNvGrpSpPr/>
            <p:nvPr/>
          </p:nvGrpSpPr>
          <p:grpSpPr bwMode="gray">
            <a:xfrm>
              <a:off x="323850" y="1555749"/>
              <a:ext cx="1095506" cy="1151008"/>
              <a:chOff x="4972635" y="1751152"/>
              <a:chExt cx="3519111" cy="3697398"/>
            </a:xfrm>
          </p:grpSpPr>
          <p:sp>
            <p:nvSpPr>
              <p:cNvPr id="234" name="Abgerundetes Rechteck 233"/>
              <p:cNvSpPr/>
              <p:nvPr/>
            </p:nvSpPr>
            <p:spPr bwMode="gray">
              <a:xfrm>
                <a:off x="4972635" y="1928004"/>
                <a:ext cx="3519111" cy="3520546"/>
              </a:xfrm>
              <a:prstGeom prst="roundRect">
                <a:avLst>
                  <a:gd name="adj" fmla="val 4884"/>
                </a:avLst>
              </a:prstGeom>
              <a:gradFill>
                <a:gsLst>
                  <a:gs pos="0">
                    <a:srgbClr val="D3D3D3"/>
                  </a:gs>
                  <a:gs pos="75000">
                    <a:srgbClr val="EAEAEA"/>
                  </a:gs>
                </a:gsLst>
                <a:lin ang="5400000" scaled="0"/>
              </a:gradFill>
              <a:ln w="1270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balanced" dir="t">
                  <a:rot lat="0" lon="0" rev="6600000"/>
                </a:lightRig>
              </a:scene3d>
              <a:sp3d prstMaterial="metal">
                <a:bevelT w="38100" h="38100"/>
              </a:sp3d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5" name="Abgerundetes Rechteck 234"/>
              <p:cNvSpPr/>
              <p:nvPr/>
            </p:nvSpPr>
            <p:spPr bwMode="gray">
              <a:xfrm>
                <a:off x="5108257" y="2052945"/>
                <a:ext cx="3226383" cy="3227697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0C0C0"/>
                  </a:gs>
                  <a:gs pos="54000">
                    <a:srgbClr val="FFFFFF"/>
                  </a:gs>
                  <a:gs pos="100000">
                    <a:srgbClr val="C0C0C0"/>
                  </a:gs>
                </a:gsLst>
                <a:lin ang="13500000" scaled="1"/>
                <a:tileRect/>
              </a:gradFill>
              <a:ln w="12700">
                <a:noFill/>
                <a:miter lim="800000"/>
                <a:headEnd/>
                <a:tailEnd/>
              </a:ln>
              <a:effectLst>
                <a:outerShdw blurRad="254000" algn="ctr" rotWithShape="0">
                  <a:prstClr val="black">
                    <a:alpha val="50000"/>
                  </a:prstClr>
                </a:outerShdw>
              </a:effectLst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236" name="_color1"/>
              <p:cNvSpPr/>
              <p:nvPr/>
            </p:nvSpPr>
            <p:spPr bwMode="gray">
              <a:xfrm>
                <a:off x="5108257" y="2052945"/>
                <a:ext cx="3226383" cy="892274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lIns="144000" tIns="180000" bIns="108000" rtlCol="0" anchor="ctr"/>
              <a:lstStyle/>
              <a:p>
                <a:endParaRPr lang="en-US" sz="1050" b="1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18" name="Gruppieren 81"/>
              <p:cNvGrpSpPr/>
              <p:nvPr/>
            </p:nvGrpSpPr>
            <p:grpSpPr bwMode="gray">
              <a:xfrm>
                <a:off x="7486745" y="2359103"/>
                <a:ext cx="690102" cy="396675"/>
                <a:chOff x="7608296" y="1874491"/>
                <a:chExt cx="691140" cy="397273"/>
              </a:xfrm>
              <a:solidFill>
                <a:srgbClr val="EAEAEA">
                  <a:alpha val="25000"/>
                </a:srgbClr>
              </a:solidFill>
            </p:grpSpPr>
            <p:sp>
              <p:nvSpPr>
                <p:cNvPr id="268" name="Ellipse 267"/>
                <p:cNvSpPr/>
                <p:nvPr/>
              </p:nvSpPr>
              <p:spPr bwMode="gray">
                <a:xfrm>
                  <a:off x="7608296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9" name="Ellipse 268"/>
                <p:cNvSpPr/>
                <p:nvPr/>
              </p:nvSpPr>
              <p:spPr bwMode="gray">
                <a:xfrm>
                  <a:off x="7710322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0" name="Ellipse 269"/>
                <p:cNvSpPr/>
                <p:nvPr/>
              </p:nvSpPr>
              <p:spPr bwMode="gray">
                <a:xfrm>
                  <a:off x="7815471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1" name="Ellipse 270"/>
                <p:cNvSpPr/>
                <p:nvPr/>
              </p:nvSpPr>
              <p:spPr bwMode="gray">
                <a:xfrm>
                  <a:off x="76082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2" name="Ellipse 271"/>
                <p:cNvSpPr/>
                <p:nvPr/>
              </p:nvSpPr>
              <p:spPr bwMode="gray">
                <a:xfrm>
                  <a:off x="771073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3" name="Ellipse 272"/>
                <p:cNvSpPr/>
                <p:nvPr/>
              </p:nvSpPr>
              <p:spPr bwMode="gray">
                <a:xfrm>
                  <a:off x="781317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4" name="Ellipse 273"/>
                <p:cNvSpPr/>
                <p:nvPr/>
              </p:nvSpPr>
              <p:spPr bwMode="gray">
                <a:xfrm>
                  <a:off x="7915617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5" name="Ellipse 274"/>
                <p:cNvSpPr/>
                <p:nvPr/>
              </p:nvSpPr>
              <p:spPr bwMode="gray">
                <a:xfrm>
                  <a:off x="8018059" y="198290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6" name="Ellipse 275"/>
                <p:cNvSpPr/>
                <p:nvPr/>
              </p:nvSpPr>
              <p:spPr bwMode="gray">
                <a:xfrm>
                  <a:off x="81204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7" name="Ellipse 276"/>
                <p:cNvSpPr/>
                <p:nvPr/>
              </p:nvSpPr>
              <p:spPr bwMode="gray">
                <a:xfrm>
                  <a:off x="8222935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8" name="Ellipse 277"/>
                <p:cNvSpPr/>
                <p:nvPr/>
              </p:nvSpPr>
              <p:spPr bwMode="gray">
                <a:xfrm>
                  <a:off x="76082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79" name="Ellipse 278"/>
                <p:cNvSpPr/>
                <p:nvPr/>
              </p:nvSpPr>
              <p:spPr bwMode="gray">
                <a:xfrm>
                  <a:off x="771073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0" name="Ellipse 279"/>
                <p:cNvSpPr/>
                <p:nvPr/>
              </p:nvSpPr>
              <p:spPr bwMode="gray">
                <a:xfrm>
                  <a:off x="781317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1" name="Ellipse 280"/>
                <p:cNvSpPr/>
                <p:nvPr/>
              </p:nvSpPr>
              <p:spPr bwMode="gray">
                <a:xfrm>
                  <a:off x="791561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2" name="Ellipse 281"/>
                <p:cNvSpPr/>
                <p:nvPr/>
              </p:nvSpPr>
              <p:spPr bwMode="gray">
                <a:xfrm>
                  <a:off x="801805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3" name="Ellipse 282"/>
                <p:cNvSpPr/>
                <p:nvPr/>
              </p:nvSpPr>
              <p:spPr bwMode="gray">
                <a:xfrm>
                  <a:off x="81204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4" name="Ellipse 283"/>
                <p:cNvSpPr/>
                <p:nvPr/>
              </p:nvSpPr>
              <p:spPr bwMode="gray">
                <a:xfrm>
                  <a:off x="8222935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5" name="Ellipse 284"/>
                <p:cNvSpPr/>
                <p:nvPr/>
              </p:nvSpPr>
              <p:spPr bwMode="gray">
                <a:xfrm>
                  <a:off x="76082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6" name="Ellipse 285"/>
                <p:cNvSpPr/>
                <p:nvPr/>
              </p:nvSpPr>
              <p:spPr bwMode="gray">
                <a:xfrm>
                  <a:off x="771073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7" name="Ellipse 286"/>
                <p:cNvSpPr/>
                <p:nvPr/>
              </p:nvSpPr>
              <p:spPr bwMode="gray">
                <a:xfrm>
                  <a:off x="781317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8" name="Ellipse 287"/>
                <p:cNvSpPr/>
                <p:nvPr/>
              </p:nvSpPr>
              <p:spPr bwMode="gray">
                <a:xfrm>
                  <a:off x="791561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89" name="Ellipse 288"/>
                <p:cNvSpPr/>
                <p:nvPr/>
              </p:nvSpPr>
              <p:spPr bwMode="gray">
                <a:xfrm>
                  <a:off x="801805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0" name="Ellipse 289"/>
                <p:cNvSpPr/>
                <p:nvPr/>
              </p:nvSpPr>
              <p:spPr bwMode="gray">
                <a:xfrm>
                  <a:off x="81204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91" name="Ellipse 290"/>
                <p:cNvSpPr/>
                <p:nvPr/>
              </p:nvSpPr>
              <p:spPr bwMode="gray">
                <a:xfrm>
                  <a:off x="8222935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19" name="Gruppieren 56"/>
              <p:cNvGrpSpPr/>
              <p:nvPr/>
            </p:nvGrpSpPr>
            <p:grpSpPr bwMode="gray">
              <a:xfrm>
                <a:off x="5454484" y="1751152"/>
                <a:ext cx="2535022" cy="525880"/>
                <a:chOff x="5452167" y="1252267"/>
                <a:chExt cx="2538832" cy="526670"/>
              </a:xfrm>
            </p:grpSpPr>
            <p:sp>
              <p:nvSpPr>
                <p:cNvPr id="258" name="Ellipse 257"/>
                <p:cNvSpPr/>
                <p:nvPr/>
              </p:nvSpPr>
              <p:spPr bwMode="gray">
                <a:xfrm>
                  <a:off x="5452167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59" name="Abgerundetes Rechteck 258"/>
                <p:cNvSpPr/>
                <p:nvPr/>
              </p:nvSpPr>
              <p:spPr bwMode="gray">
                <a:xfrm>
                  <a:off x="5475845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0" name="Ellipse 259"/>
                <p:cNvSpPr/>
                <p:nvPr/>
              </p:nvSpPr>
              <p:spPr bwMode="gray">
                <a:xfrm>
                  <a:off x="7821092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1" name="Abgerundetes Rechteck 260"/>
                <p:cNvSpPr/>
                <p:nvPr/>
              </p:nvSpPr>
              <p:spPr bwMode="gray">
                <a:xfrm>
                  <a:off x="7844770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2" name="Ellipse 261"/>
                <p:cNvSpPr/>
                <p:nvPr/>
              </p:nvSpPr>
              <p:spPr bwMode="gray">
                <a:xfrm>
                  <a:off x="6636629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3" name="Abgerundetes Rechteck 262"/>
                <p:cNvSpPr/>
                <p:nvPr/>
              </p:nvSpPr>
              <p:spPr bwMode="gray">
                <a:xfrm>
                  <a:off x="6660307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4" name="Ellipse 263"/>
                <p:cNvSpPr/>
                <p:nvPr/>
              </p:nvSpPr>
              <p:spPr bwMode="gray">
                <a:xfrm>
                  <a:off x="6044398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5" name="Abgerundetes Rechteck 264"/>
                <p:cNvSpPr/>
                <p:nvPr/>
              </p:nvSpPr>
              <p:spPr bwMode="gray">
                <a:xfrm>
                  <a:off x="6068076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6" name="Ellipse 265"/>
                <p:cNvSpPr/>
                <p:nvPr/>
              </p:nvSpPr>
              <p:spPr bwMode="gray">
                <a:xfrm>
                  <a:off x="7228860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267" name="Abgerundetes Rechteck 266"/>
                <p:cNvSpPr/>
                <p:nvPr/>
              </p:nvSpPr>
              <p:spPr bwMode="gray">
                <a:xfrm>
                  <a:off x="7252538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0" name="Gruppieren 134"/>
              <p:cNvGrpSpPr/>
              <p:nvPr/>
            </p:nvGrpSpPr>
            <p:grpSpPr bwMode="gray">
              <a:xfrm>
                <a:off x="5117971" y="3067968"/>
                <a:ext cx="3199192" cy="2083770"/>
                <a:chOff x="5105420" y="2723322"/>
                <a:chExt cx="3231232" cy="2083770"/>
              </a:xfrm>
            </p:grpSpPr>
            <p:cxnSp>
              <p:nvCxnSpPr>
                <p:cNvPr id="242" name="Gerade Verbindung 241"/>
                <p:cNvCxnSpPr/>
                <p:nvPr/>
              </p:nvCxnSpPr>
              <p:spPr bwMode="gray">
                <a:xfrm>
                  <a:off x="5105420" y="272332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3" name="Gerade Verbindung 242"/>
                <p:cNvCxnSpPr/>
                <p:nvPr/>
              </p:nvCxnSpPr>
              <p:spPr bwMode="gray">
                <a:xfrm>
                  <a:off x="5105420" y="286224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4" name="Gerade Verbindung 243"/>
                <p:cNvCxnSpPr/>
                <p:nvPr/>
              </p:nvCxnSpPr>
              <p:spPr bwMode="gray">
                <a:xfrm>
                  <a:off x="5105420" y="300115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5" name="Gerade Verbindung 244"/>
                <p:cNvCxnSpPr/>
                <p:nvPr/>
              </p:nvCxnSpPr>
              <p:spPr bwMode="gray">
                <a:xfrm>
                  <a:off x="5105420" y="314007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6" name="Gerade Verbindung 245"/>
                <p:cNvCxnSpPr/>
                <p:nvPr/>
              </p:nvCxnSpPr>
              <p:spPr bwMode="gray">
                <a:xfrm>
                  <a:off x="5105420" y="327899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7" name="Gerade Verbindung 246"/>
                <p:cNvCxnSpPr/>
                <p:nvPr/>
              </p:nvCxnSpPr>
              <p:spPr bwMode="gray">
                <a:xfrm>
                  <a:off x="5105420" y="341791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8" name="Gerade Verbindung 247"/>
                <p:cNvCxnSpPr/>
                <p:nvPr/>
              </p:nvCxnSpPr>
              <p:spPr bwMode="gray">
                <a:xfrm>
                  <a:off x="5105420" y="355683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49" name="Gerade Verbindung 248"/>
                <p:cNvCxnSpPr/>
                <p:nvPr/>
              </p:nvCxnSpPr>
              <p:spPr bwMode="gray">
                <a:xfrm>
                  <a:off x="5105420" y="369574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0" name="Gerade Verbindung 249"/>
                <p:cNvCxnSpPr/>
                <p:nvPr/>
              </p:nvCxnSpPr>
              <p:spPr bwMode="gray">
                <a:xfrm>
                  <a:off x="5105420" y="383466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1" name="Gerade Verbindung 250"/>
                <p:cNvCxnSpPr/>
                <p:nvPr/>
              </p:nvCxnSpPr>
              <p:spPr bwMode="gray">
                <a:xfrm>
                  <a:off x="5105420" y="397358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2" name="Gerade Verbindung 251"/>
                <p:cNvCxnSpPr/>
                <p:nvPr/>
              </p:nvCxnSpPr>
              <p:spPr bwMode="gray">
                <a:xfrm>
                  <a:off x="5105420" y="411250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3" name="Gerade Verbindung 252"/>
                <p:cNvCxnSpPr/>
                <p:nvPr/>
              </p:nvCxnSpPr>
              <p:spPr bwMode="gray">
                <a:xfrm>
                  <a:off x="5105420" y="425142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4" name="Gerade Verbindung 253"/>
                <p:cNvCxnSpPr/>
                <p:nvPr/>
              </p:nvCxnSpPr>
              <p:spPr bwMode="gray">
                <a:xfrm>
                  <a:off x="5105420" y="439033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5" name="Gerade Verbindung 254"/>
                <p:cNvCxnSpPr/>
                <p:nvPr/>
              </p:nvCxnSpPr>
              <p:spPr bwMode="gray">
                <a:xfrm>
                  <a:off x="5105420" y="452925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6" name="Gerade Verbindung 255"/>
                <p:cNvCxnSpPr/>
                <p:nvPr/>
              </p:nvCxnSpPr>
              <p:spPr bwMode="gray">
                <a:xfrm>
                  <a:off x="5105420" y="466817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257" name="Gerade Verbindung 256"/>
                <p:cNvCxnSpPr/>
                <p:nvPr/>
              </p:nvCxnSpPr>
              <p:spPr bwMode="gray">
                <a:xfrm>
                  <a:off x="5105420" y="480709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240" name="Freeform 5"/>
              <p:cNvSpPr>
                <a:spLocks/>
              </p:cNvSpPr>
              <p:nvPr/>
            </p:nvSpPr>
            <p:spPr bwMode="gray">
              <a:xfrm>
                <a:off x="7006747" y="4316327"/>
                <a:ext cx="1345748" cy="975058"/>
              </a:xfrm>
              <a:custGeom>
                <a:avLst/>
                <a:gdLst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872 h 9895"/>
                  <a:gd name="connsiteX1" fmla="*/ 0 w 10000"/>
                  <a:gd name="connsiteY1" fmla="*/ 9895 h 9895"/>
                  <a:gd name="connsiteX2" fmla="*/ 10000 w 10000"/>
                  <a:gd name="connsiteY2" fmla="*/ 8 h 9895"/>
                  <a:gd name="connsiteX3" fmla="*/ 10000 w 10000"/>
                  <a:gd name="connsiteY3" fmla="*/ 0 h 9895"/>
                  <a:gd name="connsiteX4" fmla="*/ 2696 w 10000"/>
                  <a:gd name="connsiteY4" fmla="*/ 3872 h 9895"/>
                  <a:gd name="connsiteX0" fmla="*/ 3153 w 10000"/>
                  <a:gd name="connsiteY0" fmla="*/ 3154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10000 w 10000"/>
                  <a:gd name="connsiteY3" fmla="*/ 0 h 10000"/>
                  <a:gd name="connsiteX4" fmla="*/ 3153 w 10000"/>
                  <a:gd name="connsiteY4" fmla="*/ 3154 h 10000"/>
                  <a:gd name="connsiteX0" fmla="*/ 3153 w 10000"/>
                  <a:gd name="connsiteY0" fmla="*/ 3154 h 9527"/>
                  <a:gd name="connsiteX1" fmla="*/ 0 w 10000"/>
                  <a:gd name="connsiteY1" fmla="*/ 9527 h 9527"/>
                  <a:gd name="connsiteX2" fmla="*/ 10000 w 10000"/>
                  <a:gd name="connsiteY2" fmla="*/ 8 h 9527"/>
                  <a:gd name="connsiteX3" fmla="*/ 10000 w 10000"/>
                  <a:gd name="connsiteY3" fmla="*/ 0 h 9527"/>
                  <a:gd name="connsiteX4" fmla="*/ 3153 w 10000"/>
                  <a:gd name="connsiteY4" fmla="*/ 3154 h 9527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878"/>
                  <a:gd name="connsiteY0" fmla="*/ 4165 h 11157"/>
                  <a:gd name="connsiteX1" fmla="*/ 0 w 12878"/>
                  <a:gd name="connsiteY1" fmla="*/ 11157 h 11157"/>
                  <a:gd name="connsiteX2" fmla="*/ 12165 w 12878"/>
                  <a:gd name="connsiteY2" fmla="*/ 1165 h 11157"/>
                  <a:gd name="connsiteX3" fmla="*/ 4276 w 12878"/>
                  <a:gd name="connsiteY3" fmla="*/ 4165 h 11157"/>
                  <a:gd name="connsiteX0" fmla="*/ 4276 w 12165"/>
                  <a:gd name="connsiteY0" fmla="*/ 3000 h 9992"/>
                  <a:gd name="connsiteX1" fmla="*/ 0 w 12165"/>
                  <a:gd name="connsiteY1" fmla="*/ 9992 h 9992"/>
                  <a:gd name="connsiteX2" fmla="*/ 12165 w 12165"/>
                  <a:gd name="connsiteY2" fmla="*/ 0 h 9992"/>
                  <a:gd name="connsiteX3" fmla="*/ 4276 w 12165"/>
                  <a:gd name="connsiteY3" fmla="*/ 3000 h 9992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4616 w 10015"/>
                  <a:gd name="connsiteY0" fmla="*/ 287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4616 w 10015"/>
                  <a:gd name="connsiteY3" fmla="*/ 2878 h 1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5" h="10366">
                    <a:moveTo>
                      <a:pt x="4616" y="2878"/>
                    </a:moveTo>
                    <a:cubicBezTo>
                      <a:pt x="4839" y="5786"/>
                      <a:pt x="2360" y="9892"/>
                      <a:pt x="0" y="10366"/>
                    </a:cubicBezTo>
                    <a:cubicBezTo>
                      <a:pt x="2803" y="10002"/>
                      <a:pt x="8842" y="4943"/>
                      <a:pt x="10015" y="0"/>
                    </a:cubicBezTo>
                    <a:cubicBezTo>
                      <a:pt x="9001" y="3244"/>
                      <a:pt x="6992" y="3711"/>
                      <a:pt x="4616" y="2878"/>
                    </a:cubicBezTo>
                    <a:close/>
                  </a:path>
                </a:pathLst>
              </a:custGeom>
              <a:gradFill flip="none" rotWithShape="1">
                <a:gsLst>
                  <a:gs pos="28000">
                    <a:srgbClr val="AFAFAF"/>
                  </a:gs>
                  <a:gs pos="65000">
                    <a:srgbClr val="E6E6E6"/>
                  </a:gs>
                </a:gsLst>
                <a:lin ang="0" scaled="0"/>
                <a:tileRect/>
              </a:gra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381000" dist="101600" sx="102000" sy="102000" algn="ctr" rotWithShape="0">
                  <a:prstClr val="black">
                    <a:alpha val="5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233" name="Rechteck 232"/>
            <p:cNvSpPr/>
            <p:nvPr/>
          </p:nvSpPr>
          <p:spPr bwMode="gray">
            <a:xfrm>
              <a:off x="1501140" y="1715755"/>
              <a:ext cx="1470660" cy="2069814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noProof="1">
                  <a:latin typeface="Calibri" pitchFamily="34" charset="0"/>
                  <a:cs typeface="Calibri" pitchFamily="34" charset="0"/>
                </a:rPr>
                <a:t>Legislative process</a:t>
              </a:r>
            </a:p>
            <a:p>
              <a:pPr>
                <a:spcBef>
                  <a:spcPct val="50000"/>
                </a:spcBef>
              </a:pPr>
              <a:r>
                <a:rPr lang="en-US" sz="1200" dirty="0"/>
                <a:t>Amendments to the VET Act are discussed between government and social partners in line with the proposal of the WG</a:t>
              </a:r>
            </a:p>
          </p:txBody>
        </p:sp>
      </p:grpSp>
      <p:cxnSp>
        <p:nvCxnSpPr>
          <p:cNvPr id="561" name="Gerade Verbindung 560"/>
          <p:cNvCxnSpPr/>
          <p:nvPr/>
        </p:nvCxnSpPr>
        <p:spPr bwMode="gray">
          <a:xfrm rot="16200000" flipV="1">
            <a:off x="5224583" y="4318171"/>
            <a:ext cx="754337" cy="5176"/>
          </a:xfrm>
          <a:prstGeom prst="line">
            <a:avLst/>
          </a:prstGeom>
          <a:ln w="12700">
            <a:solidFill>
              <a:schemeClr val="bg1">
                <a:lumMod val="65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2" name="Gruppieren 477"/>
          <p:cNvGrpSpPr/>
          <p:nvPr/>
        </p:nvGrpSpPr>
        <p:grpSpPr bwMode="gray">
          <a:xfrm>
            <a:off x="5445885" y="4706940"/>
            <a:ext cx="3000025" cy="1506489"/>
            <a:chOff x="323850" y="1555749"/>
            <a:chExt cx="2647950" cy="1583004"/>
          </a:xfrm>
        </p:grpSpPr>
        <p:grpSp>
          <p:nvGrpSpPr>
            <p:cNvPr id="23" name="Gruppieren 141"/>
            <p:cNvGrpSpPr/>
            <p:nvPr/>
          </p:nvGrpSpPr>
          <p:grpSpPr bwMode="gray">
            <a:xfrm>
              <a:off x="323850" y="1555749"/>
              <a:ext cx="1095506" cy="1151008"/>
              <a:chOff x="4972635" y="1751152"/>
              <a:chExt cx="3519111" cy="3697398"/>
            </a:xfrm>
          </p:grpSpPr>
          <p:sp>
            <p:nvSpPr>
              <p:cNvPr id="481" name="Abgerundetes Rechteck 480"/>
              <p:cNvSpPr/>
              <p:nvPr/>
            </p:nvSpPr>
            <p:spPr bwMode="gray">
              <a:xfrm>
                <a:off x="4972635" y="1928004"/>
                <a:ext cx="3519111" cy="3520546"/>
              </a:xfrm>
              <a:prstGeom prst="roundRect">
                <a:avLst>
                  <a:gd name="adj" fmla="val 4884"/>
                </a:avLst>
              </a:prstGeom>
              <a:gradFill>
                <a:gsLst>
                  <a:gs pos="0">
                    <a:srgbClr val="D3D3D3"/>
                  </a:gs>
                  <a:gs pos="75000">
                    <a:srgbClr val="EAEAEA"/>
                  </a:gs>
                </a:gsLst>
                <a:lin ang="5400000" scaled="0"/>
              </a:gradFill>
              <a:ln w="12700">
                <a:noFill/>
                <a:miter lim="800000"/>
                <a:headEnd/>
                <a:tailEnd/>
              </a:ln>
              <a:effectLst/>
              <a:scene3d>
                <a:camera prst="orthographicFront"/>
                <a:lightRig rig="balanced" dir="t">
                  <a:rot lat="0" lon="0" rev="6600000"/>
                </a:lightRig>
              </a:scene3d>
              <a:sp3d prstMaterial="metal">
                <a:bevelT w="38100" h="38100"/>
              </a:sp3d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2" name="Abgerundetes Rechteck 481"/>
              <p:cNvSpPr/>
              <p:nvPr/>
            </p:nvSpPr>
            <p:spPr bwMode="gray">
              <a:xfrm>
                <a:off x="5108257" y="2052945"/>
                <a:ext cx="3226383" cy="3227697"/>
              </a:xfrm>
              <a:prstGeom prst="roundRect">
                <a:avLst>
                  <a:gd name="adj" fmla="val 0"/>
                </a:avLst>
              </a:prstGeom>
              <a:gradFill flip="none" rotWithShape="1">
                <a:gsLst>
                  <a:gs pos="0">
                    <a:srgbClr val="C0C0C0"/>
                  </a:gs>
                  <a:gs pos="54000">
                    <a:srgbClr val="FFFFFF"/>
                  </a:gs>
                  <a:gs pos="100000">
                    <a:srgbClr val="C0C0C0"/>
                  </a:gs>
                </a:gsLst>
                <a:lin ang="13500000" scaled="1"/>
                <a:tileRect/>
              </a:gradFill>
              <a:ln w="12700">
                <a:noFill/>
                <a:miter lim="800000"/>
                <a:headEnd/>
                <a:tailEnd/>
              </a:ln>
              <a:effectLst>
                <a:outerShdw blurRad="254000" algn="ctr" rotWithShape="0">
                  <a:prstClr val="black">
                    <a:alpha val="50000"/>
                  </a:prstClr>
                </a:outerShdw>
              </a:effectLst>
            </p:spPr>
            <p:txBody>
              <a:bodyPr lIns="0" tIns="720000" rIns="0" bIns="0" anchor="ctr" anchorCtr="0"/>
              <a:lstStyle/>
              <a:p>
                <a:pPr marL="190500" indent="-190500" algn="ctr">
                  <a:buClr>
                    <a:srgbClr val="969696"/>
                  </a:buClr>
                  <a:defRPr/>
                </a:pPr>
                <a:endParaRPr lang="en-US" sz="6000" b="1" noProof="1">
                  <a:ln w="17780" cmpd="sng">
                    <a:solidFill>
                      <a:srgbClr val="FFFFFF"/>
                    </a:solidFill>
                    <a:prstDash val="solid"/>
                    <a:miter lim="800000"/>
                  </a:ln>
                  <a:gradFill rotWithShape="1">
                    <a:gsLst>
                      <a:gs pos="0">
                        <a:srgbClr val="000000">
                          <a:tint val="92000"/>
                          <a:shade val="100000"/>
                          <a:satMod val="150000"/>
                        </a:srgbClr>
                      </a:gs>
                      <a:gs pos="49000">
                        <a:srgbClr val="000000">
                          <a:tint val="89000"/>
                          <a:shade val="90000"/>
                          <a:satMod val="150000"/>
                        </a:srgbClr>
                      </a:gs>
                      <a:gs pos="50000">
                        <a:srgbClr val="000000">
                          <a:tint val="100000"/>
                          <a:shade val="75000"/>
                          <a:satMod val="150000"/>
                        </a:srgbClr>
                      </a:gs>
                      <a:gs pos="95000">
                        <a:srgbClr val="000000">
                          <a:shade val="47000"/>
                          <a:satMod val="150000"/>
                        </a:srgbClr>
                      </a:gs>
                      <a:gs pos="100000">
                        <a:srgbClr val="000000">
                          <a:shade val="39000"/>
                          <a:satMod val="150000"/>
                        </a:srgbClr>
                      </a:gs>
                    </a:gsLst>
                    <a:lin ang="5400000"/>
                  </a:gradFill>
                  <a:effectLst>
                    <a:outerShdw blurRad="50800" algn="tl" rotWithShape="0">
                      <a:srgbClr val="000000"/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sp>
            <p:nvSpPr>
              <p:cNvPr id="483" name="_color1"/>
              <p:cNvSpPr/>
              <p:nvPr/>
            </p:nvSpPr>
            <p:spPr bwMode="gray">
              <a:xfrm>
                <a:off x="5108257" y="2052945"/>
                <a:ext cx="3226383" cy="892274"/>
              </a:xfrm>
              <a:prstGeom prst="round2SameRect">
                <a:avLst>
                  <a:gd name="adj1" fmla="val 0"/>
                  <a:gd name="adj2" fmla="val 0"/>
                </a:avLst>
              </a:prstGeom>
              <a:gradFill>
                <a:gsLst>
                  <a:gs pos="0">
                    <a:schemeClr val="accent1">
                      <a:lumMod val="60000"/>
                      <a:lumOff val="40000"/>
                    </a:schemeClr>
                  </a:gs>
                  <a:gs pos="100000">
                    <a:schemeClr val="accent1"/>
                  </a:gs>
                </a:gsLst>
                <a:lin ang="5400000" scaled="1"/>
              </a:gradFill>
              <a:ln w="12700">
                <a:noFill/>
                <a:round/>
                <a:headEnd/>
                <a:tailEnd/>
              </a:ln>
              <a:effectLst/>
            </p:spPr>
            <p:txBody>
              <a:bodyPr lIns="144000" tIns="180000" bIns="108000" rtlCol="0" anchor="ctr"/>
              <a:lstStyle/>
              <a:p>
                <a:r>
                  <a:rPr lang="en-US" sz="1050" b="1">
                    <a:ln w="18415" cmpd="sng">
                      <a:noFill/>
                      <a:prstDash val="solid"/>
                    </a:ln>
                    <a:solidFill>
                      <a:srgbClr val="FFFFFF"/>
                    </a:solidFill>
                    <a:effectLst>
                      <a:outerShdw blurRad="63500" dir="3600000" algn="tl" rotWithShape="0">
                        <a:srgbClr val="000000">
                          <a:alpha val="70000"/>
                        </a:srgbClr>
                      </a:outerShdw>
                    </a:effectLst>
                    <a:latin typeface="Calibri" pitchFamily="34" charset="0"/>
                    <a:cs typeface="Calibri" pitchFamily="34" charset="0"/>
                  </a:rPr>
                  <a:t>February</a:t>
                </a:r>
                <a:endParaRPr lang="en-US" sz="1050" b="1" dirty="0">
                  <a:ln w="18415" cmpd="sng">
                    <a:noFill/>
                    <a:prstDash val="solid"/>
                  </a:ln>
                  <a:solidFill>
                    <a:srgbClr val="FFFFFF"/>
                  </a:solidFill>
                  <a:effectLst>
                    <a:outerShdw blurRad="63500" dir="3600000" algn="tl" rotWithShape="0">
                      <a:srgbClr val="000000">
                        <a:alpha val="70000"/>
                      </a:srgbClr>
                    </a:outerShdw>
                  </a:effectLst>
                  <a:latin typeface="Calibri" pitchFamily="34" charset="0"/>
                  <a:cs typeface="Calibri" pitchFamily="34" charset="0"/>
                </a:endParaRPr>
              </a:p>
            </p:txBody>
          </p:sp>
          <p:grpSp>
            <p:nvGrpSpPr>
              <p:cNvPr id="24" name="Gruppieren 81"/>
              <p:cNvGrpSpPr/>
              <p:nvPr/>
            </p:nvGrpSpPr>
            <p:grpSpPr bwMode="gray">
              <a:xfrm>
                <a:off x="7486745" y="2359103"/>
                <a:ext cx="690102" cy="396675"/>
                <a:chOff x="7608296" y="1874491"/>
                <a:chExt cx="691140" cy="397273"/>
              </a:xfrm>
              <a:solidFill>
                <a:srgbClr val="EAEAEA">
                  <a:alpha val="25000"/>
                </a:srgbClr>
              </a:solidFill>
            </p:grpSpPr>
            <p:sp>
              <p:nvSpPr>
                <p:cNvPr id="515" name="Ellipse 514"/>
                <p:cNvSpPr/>
                <p:nvPr/>
              </p:nvSpPr>
              <p:spPr bwMode="gray">
                <a:xfrm>
                  <a:off x="7608296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6" name="Ellipse 515"/>
                <p:cNvSpPr/>
                <p:nvPr/>
              </p:nvSpPr>
              <p:spPr bwMode="gray">
                <a:xfrm>
                  <a:off x="7710322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7" name="Ellipse 516"/>
                <p:cNvSpPr/>
                <p:nvPr/>
              </p:nvSpPr>
              <p:spPr bwMode="gray">
                <a:xfrm>
                  <a:off x="7815471" y="187449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8" name="Ellipse 517"/>
                <p:cNvSpPr/>
                <p:nvPr/>
              </p:nvSpPr>
              <p:spPr bwMode="gray">
                <a:xfrm>
                  <a:off x="76082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9" name="Ellipse 518"/>
                <p:cNvSpPr/>
                <p:nvPr/>
              </p:nvSpPr>
              <p:spPr bwMode="gray">
                <a:xfrm>
                  <a:off x="771073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0" name="Ellipse 519"/>
                <p:cNvSpPr/>
                <p:nvPr/>
              </p:nvSpPr>
              <p:spPr bwMode="gray">
                <a:xfrm>
                  <a:off x="781317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1" name="Ellipse 520"/>
                <p:cNvSpPr/>
                <p:nvPr/>
              </p:nvSpPr>
              <p:spPr bwMode="gray">
                <a:xfrm>
                  <a:off x="7915617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2" name="Ellipse 521"/>
                <p:cNvSpPr/>
                <p:nvPr/>
              </p:nvSpPr>
              <p:spPr bwMode="gray">
                <a:xfrm>
                  <a:off x="8018059" y="1982901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3" name="Ellipse 522"/>
                <p:cNvSpPr/>
                <p:nvPr/>
              </p:nvSpPr>
              <p:spPr bwMode="gray">
                <a:xfrm>
                  <a:off x="8120496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4" name="Ellipse 523"/>
                <p:cNvSpPr/>
                <p:nvPr/>
              </p:nvSpPr>
              <p:spPr bwMode="gray">
                <a:xfrm>
                  <a:off x="8222935" y="1982899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5" name="Ellipse 524"/>
                <p:cNvSpPr/>
                <p:nvPr/>
              </p:nvSpPr>
              <p:spPr bwMode="gray">
                <a:xfrm>
                  <a:off x="76082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6" name="Ellipse 525"/>
                <p:cNvSpPr/>
                <p:nvPr/>
              </p:nvSpPr>
              <p:spPr bwMode="gray">
                <a:xfrm>
                  <a:off x="771073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7" name="Ellipse 526"/>
                <p:cNvSpPr/>
                <p:nvPr/>
              </p:nvSpPr>
              <p:spPr bwMode="gray">
                <a:xfrm>
                  <a:off x="781317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8" name="Ellipse 527"/>
                <p:cNvSpPr/>
                <p:nvPr/>
              </p:nvSpPr>
              <p:spPr bwMode="gray">
                <a:xfrm>
                  <a:off x="791561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29" name="Ellipse 528"/>
                <p:cNvSpPr/>
                <p:nvPr/>
              </p:nvSpPr>
              <p:spPr bwMode="gray">
                <a:xfrm>
                  <a:off x="801805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0" name="Ellipse 529"/>
                <p:cNvSpPr/>
                <p:nvPr/>
              </p:nvSpPr>
              <p:spPr bwMode="gray">
                <a:xfrm>
                  <a:off x="8120496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1" name="Ellipse 530"/>
                <p:cNvSpPr/>
                <p:nvPr/>
              </p:nvSpPr>
              <p:spPr bwMode="gray">
                <a:xfrm>
                  <a:off x="8222935" y="2089138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2" name="Ellipse 531"/>
                <p:cNvSpPr/>
                <p:nvPr/>
              </p:nvSpPr>
              <p:spPr bwMode="gray">
                <a:xfrm>
                  <a:off x="76082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3" name="Ellipse 532"/>
                <p:cNvSpPr/>
                <p:nvPr/>
              </p:nvSpPr>
              <p:spPr bwMode="gray">
                <a:xfrm>
                  <a:off x="771073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4" name="Ellipse 533"/>
                <p:cNvSpPr/>
                <p:nvPr/>
              </p:nvSpPr>
              <p:spPr bwMode="gray">
                <a:xfrm>
                  <a:off x="781317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5" name="Ellipse 534"/>
                <p:cNvSpPr/>
                <p:nvPr/>
              </p:nvSpPr>
              <p:spPr bwMode="gray">
                <a:xfrm>
                  <a:off x="791561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6" name="Ellipse 535"/>
                <p:cNvSpPr/>
                <p:nvPr/>
              </p:nvSpPr>
              <p:spPr bwMode="gray">
                <a:xfrm>
                  <a:off x="801805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7" name="Ellipse 536"/>
                <p:cNvSpPr/>
                <p:nvPr/>
              </p:nvSpPr>
              <p:spPr bwMode="gray">
                <a:xfrm>
                  <a:off x="8120496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38" name="Ellipse 537"/>
                <p:cNvSpPr/>
                <p:nvPr/>
              </p:nvSpPr>
              <p:spPr bwMode="gray">
                <a:xfrm>
                  <a:off x="8222935" y="2195263"/>
                  <a:ext cx="76501" cy="76501"/>
                </a:xfrm>
                <a:prstGeom prst="ellipse">
                  <a:avLst/>
                </a:prstGeom>
                <a:grpFill/>
                <a:ln w="9525">
                  <a:noFill/>
                  <a:round/>
                  <a:headEnd/>
                  <a:tailEnd/>
                </a:ln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5" name="Gruppieren 56"/>
              <p:cNvGrpSpPr/>
              <p:nvPr/>
            </p:nvGrpSpPr>
            <p:grpSpPr bwMode="gray">
              <a:xfrm>
                <a:off x="5454484" y="1751152"/>
                <a:ext cx="2535022" cy="525880"/>
                <a:chOff x="5452167" y="1252267"/>
                <a:chExt cx="2538832" cy="526670"/>
              </a:xfrm>
            </p:grpSpPr>
            <p:sp>
              <p:nvSpPr>
                <p:cNvPr id="505" name="Ellipse 504"/>
                <p:cNvSpPr/>
                <p:nvPr/>
              </p:nvSpPr>
              <p:spPr bwMode="gray">
                <a:xfrm>
                  <a:off x="5452167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06" name="Abgerundetes Rechteck 505"/>
                <p:cNvSpPr/>
                <p:nvPr/>
              </p:nvSpPr>
              <p:spPr bwMode="gray">
                <a:xfrm>
                  <a:off x="5475845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07" name="Ellipse 506"/>
                <p:cNvSpPr/>
                <p:nvPr/>
              </p:nvSpPr>
              <p:spPr bwMode="gray">
                <a:xfrm>
                  <a:off x="7821092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08" name="Abgerundetes Rechteck 507"/>
                <p:cNvSpPr/>
                <p:nvPr/>
              </p:nvSpPr>
              <p:spPr bwMode="gray">
                <a:xfrm>
                  <a:off x="7844770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09" name="Ellipse 508"/>
                <p:cNvSpPr/>
                <p:nvPr/>
              </p:nvSpPr>
              <p:spPr bwMode="gray">
                <a:xfrm>
                  <a:off x="6636629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0" name="Abgerundetes Rechteck 509"/>
                <p:cNvSpPr/>
                <p:nvPr/>
              </p:nvSpPr>
              <p:spPr bwMode="gray">
                <a:xfrm>
                  <a:off x="6660307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1" name="Ellipse 510"/>
                <p:cNvSpPr/>
                <p:nvPr/>
              </p:nvSpPr>
              <p:spPr bwMode="gray">
                <a:xfrm>
                  <a:off x="6044398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2" name="Abgerundetes Rechteck 511"/>
                <p:cNvSpPr/>
                <p:nvPr/>
              </p:nvSpPr>
              <p:spPr bwMode="gray">
                <a:xfrm>
                  <a:off x="6068076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3" name="Ellipse 512"/>
                <p:cNvSpPr/>
                <p:nvPr/>
              </p:nvSpPr>
              <p:spPr bwMode="gray">
                <a:xfrm>
                  <a:off x="7228860" y="1609030"/>
                  <a:ext cx="169907" cy="169907"/>
                </a:xfrm>
                <a:prstGeom prst="ellipse">
                  <a:avLst/>
                </a:prstGeom>
                <a:solidFill>
                  <a:srgbClr val="7D7D7D"/>
                </a:solidFill>
                <a:ln w="12700">
                  <a:solidFill>
                    <a:srgbClr val="FFFFFF"/>
                  </a:solidFill>
                  <a:miter lim="800000"/>
                  <a:headEnd/>
                  <a:tailEnd/>
                </a:ln>
                <a:effectLst>
                  <a:innerShdw blurRad="63500" dist="50800" dir="16200000">
                    <a:prstClr val="black">
                      <a:alpha val="50000"/>
                    </a:prstClr>
                  </a:innerShdw>
                </a:effectLst>
              </p:spPr>
              <p:txBody>
                <a:bodyPr lIns="108000" tIns="396000" rIns="144000" bIns="0" anchor="ctr" anchorCtr="0"/>
                <a:lstStyle/>
                <a:p>
                  <a:pPr marL="190500" indent="-190500" algn="ctr">
                    <a:buClr>
                      <a:srgbClr val="969696"/>
                    </a:buClr>
                    <a:defRPr/>
                  </a:pPr>
                  <a:endParaRPr lang="en-US" sz="6000" b="1" noProof="1">
                    <a:solidFill>
                      <a:srgbClr val="000000"/>
                    </a:solidFill>
                    <a:latin typeface="Calibri" pitchFamily="34" charset="0"/>
                    <a:cs typeface="Calibri" pitchFamily="34" charset="0"/>
                  </a:endParaRPr>
                </a:p>
              </p:txBody>
            </p:sp>
            <p:sp>
              <p:nvSpPr>
                <p:cNvPr id="514" name="Abgerundetes Rechteck 513"/>
                <p:cNvSpPr/>
                <p:nvPr/>
              </p:nvSpPr>
              <p:spPr bwMode="gray">
                <a:xfrm>
                  <a:off x="7252538" y="1252267"/>
                  <a:ext cx="124728" cy="482703"/>
                </a:xfrm>
                <a:prstGeom prst="roundRect">
                  <a:avLst>
                    <a:gd name="adj" fmla="val 50000"/>
                  </a:avLst>
                </a:prstGeom>
                <a:gradFill>
                  <a:gsLst>
                    <a:gs pos="0">
                      <a:srgbClr val="CBCBCB"/>
                    </a:gs>
                    <a:gs pos="13000">
                      <a:srgbClr val="5F5F5F"/>
                    </a:gs>
                    <a:gs pos="21001">
                      <a:srgbClr val="5F5F5F"/>
                    </a:gs>
                    <a:gs pos="100000">
                      <a:srgbClr val="FFFFFF"/>
                    </a:gs>
                  </a:gsLst>
                  <a:lin ang="5400000" scaled="0"/>
                </a:gradFill>
                <a:ln w="12700">
                  <a:noFill/>
                  <a:round/>
                  <a:headEnd/>
                  <a:tailEnd/>
                </a:ln>
                <a:effectLst>
                  <a:outerShdw blurRad="50800" dist="38100" dir="5400000" algn="t" rotWithShape="0">
                    <a:prstClr val="black">
                      <a:alpha val="40000"/>
                    </a:prstClr>
                  </a:outerShdw>
                </a:effectLst>
                <a:scene3d>
                  <a:camera prst="orthographicFront"/>
                  <a:lightRig rig="threePt" dir="t"/>
                </a:scene3d>
                <a:sp3d>
                  <a:bevelT w="19050"/>
                </a:sp3d>
              </p:spPr>
              <p:txBody>
                <a:bodyPr rtlCol="0" anchor="ctr"/>
                <a:lstStyle/>
                <a:p>
                  <a:pPr algn="ctr"/>
                  <a:endParaRPr lang="en-US" sz="600" dirty="0">
                    <a:latin typeface="Calibri" pitchFamily="34" charset="0"/>
                    <a:cs typeface="Calibri" pitchFamily="34" charset="0"/>
                  </a:endParaRPr>
                </a:p>
              </p:txBody>
            </p:sp>
          </p:grpSp>
          <p:grpSp>
            <p:nvGrpSpPr>
              <p:cNvPr id="27" name="Gruppieren 134"/>
              <p:cNvGrpSpPr/>
              <p:nvPr/>
            </p:nvGrpSpPr>
            <p:grpSpPr bwMode="gray">
              <a:xfrm>
                <a:off x="5117971" y="3067968"/>
                <a:ext cx="3199192" cy="2083770"/>
                <a:chOff x="5105420" y="2723322"/>
                <a:chExt cx="3231232" cy="2083770"/>
              </a:xfrm>
            </p:grpSpPr>
            <p:cxnSp>
              <p:nvCxnSpPr>
                <p:cNvPr id="489" name="Gerade Verbindung 488"/>
                <p:cNvCxnSpPr/>
                <p:nvPr/>
              </p:nvCxnSpPr>
              <p:spPr bwMode="gray">
                <a:xfrm>
                  <a:off x="5105420" y="272332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0" name="Gerade Verbindung 489"/>
                <p:cNvCxnSpPr/>
                <p:nvPr/>
              </p:nvCxnSpPr>
              <p:spPr bwMode="gray">
                <a:xfrm>
                  <a:off x="5105420" y="286224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1" name="Gerade Verbindung 490"/>
                <p:cNvCxnSpPr/>
                <p:nvPr/>
              </p:nvCxnSpPr>
              <p:spPr bwMode="gray">
                <a:xfrm>
                  <a:off x="5105420" y="300115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2" name="Gerade Verbindung 491"/>
                <p:cNvCxnSpPr/>
                <p:nvPr/>
              </p:nvCxnSpPr>
              <p:spPr bwMode="gray">
                <a:xfrm>
                  <a:off x="5105420" y="314007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3" name="Gerade Verbindung 492"/>
                <p:cNvCxnSpPr/>
                <p:nvPr/>
              </p:nvCxnSpPr>
              <p:spPr bwMode="gray">
                <a:xfrm>
                  <a:off x="5105420" y="327899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4" name="Gerade Verbindung 493"/>
                <p:cNvCxnSpPr/>
                <p:nvPr/>
              </p:nvCxnSpPr>
              <p:spPr bwMode="gray">
                <a:xfrm>
                  <a:off x="5105420" y="341791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5" name="Gerade Verbindung 494"/>
                <p:cNvCxnSpPr/>
                <p:nvPr/>
              </p:nvCxnSpPr>
              <p:spPr bwMode="gray">
                <a:xfrm>
                  <a:off x="5105420" y="355683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6" name="Gerade Verbindung 495"/>
                <p:cNvCxnSpPr/>
                <p:nvPr/>
              </p:nvCxnSpPr>
              <p:spPr bwMode="gray">
                <a:xfrm>
                  <a:off x="5105420" y="369574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7" name="Gerade Verbindung 496"/>
                <p:cNvCxnSpPr/>
                <p:nvPr/>
              </p:nvCxnSpPr>
              <p:spPr bwMode="gray">
                <a:xfrm>
                  <a:off x="5105420" y="383466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8" name="Gerade Verbindung 497"/>
                <p:cNvCxnSpPr/>
                <p:nvPr/>
              </p:nvCxnSpPr>
              <p:spPr bwMode="gray">
                <a:xfrm>
                  <a:off x="5105420" y="397358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499" name="Gerade Verbindung 498"/>
                <p:cNvCxnSpPr/>
                <p:nvPr/>
              </p:nvCxnSpPr>
              <p:spPr bwMode="gray">
                <a:xfrm>
                  <a:off x="5105420" y="411250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0" name="Gerade Verbindung 499"/>
                <p:cNvCxnSpPr/>
                <p:nvPr/>
              </p:nvCxnSpPr>
              <p:spPr bwMode="gray">
                <a:xfrm>
                  <a:off x="5105420" y="4251420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1" name="Gerade Verbindung 500"/>
                <p:cNvCxnSpPr/>
                <p:nvPr/>
              </p:nvCxnSpPr>
              <p:spPr bwMode="gray">
                <a:xfrm>
                  <a:off x="5105420" y="4390338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2" name="Gerade Verbindung 501"/>
                <p:cNvCxnSpPr/>
                <p:nvPr/>
              </p:nvCxnSpPr>
              <p:spPr bwMode="gray">
                <a:xfrm>
                  <a:off x="5105420" y="4529256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3" name="Gerade Verbindung 502"/>
                <p:cNvCxnSpPr/>
                <p:nvPr/>
              </p:nvCxnSpPr>
              <p:spPr bwMode="gray">
                <a:xfrm>
                  <a:off x="5105420" y="4668174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  <p:cxnSp>
              <p:nvCxnSpPr>
                <p:cNvPr id="504" name="Gerade Verbindung 503"/>
                <p:cNvCxnSpPr/>
                <p:nvPr/>
              </p:nvCxnSpPr>
              <p:spPr bwMode="gray">
                <a:xfrm>
                  <a:off x="5105420" y="4807092"/>
                  <a:ext cx="3231232" cy="0"/>
                </a:xfrm>
                <a:prstGeom prst="line">
                  <a:avLst/>
                </a:prstGeom>
                <a:ln>
                  <a:solidFill>
                    <a:srgbClr val="D7D7D7"/>
                  </a:solidFill>
                </a:ln>
              </p:spPr>
              <p:style>
                <a:lnRef idx="1">
                  <a:schemeClr val="accent1"/>
                </a:lnRef>
                <a:fillRef idx="0">
                  <a:schemeClr val="accent1"/>
                </a:fillRef>
                <a:effectRef idx="0">
                  <a:schemeClr val="accent1"/>
                </a:effectRef>
                <a:fontRef idx="minor">
                  <a:schemeClr val="tx1"/>
                </a:fontRef>
              </p:style>
            </p:cxnSp>
          </p:grpSp>
          <p:sp>
            <p:nvSpPr>
              <p:cNvPr id="487" name="Freeform 5"/>
              <p:cNvSpPr>
                <a:spLocks/>
              </p:cNvSpPr>
              <p:nvPr/>
            </p:nvSpPr>
            <p:spPr bwMode="gray">
              <a:xfrm>
                <a:off x="7006747" y="4316327"/>
                <a:ext cx="1345748" cy="975058"/>
              </a:xfrm>
              <a:custGeom>
                <a:avLst/>
                <a:gdLst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977 h 10000"/>
                  <a:gd name="connsiteX1" fmla="*/ 0 w 10000"/>
                  <a:gd name="connsiteY1" fmla="*/ 10000 h 10000"/>
                  <a:gd name="connsiteX2" fmla="*/ 10000 w 10000"/>
                  <a:gd name="connsiteY2" fmla="*/ 113 h 10000"/>
                  <a:gd name="connsiteX3" fmla="*/ 10000 w 10000"/>
                  <a:gd name="connsiteY3" fmla="*/ 0 h 10000"/>
                  <a:gd name="connsiteX4" fmla="*/ 2696 w 10000"/>
                  <a:gd name="connsiteY4" fmla="*/ 3977 h 10000"/>
                  <a:gd name="connsiteX0" fmla="*/ 2696 w 10000"/>
                  <a:gd name="connsiteY0" fmla="*/ 3872 h 9895"/>
                  <a:gd name="connsiteX1" fmla="*/ 0 w 10000"/>
                  <a:gd name="connsiteY1" fmla="*/ 9895 h 9895"/>
                  <a:gd name="connsiteX2" fmla="*/ 10000 w 10000"/>
                  <a:gd name="connsiteY2" fmla="*/ 8 h 9895"/>
                  <a:gd name="connsiteX3" fmla="*/ 10000 w 10000"/>
                  <a:gd name="connsiteY3" fmla="*/ 0 h 9895"/>
                  <a:gd name="connsiteX4" fmla="*/ 2696 w 10000"/>
                  <a:gd name="connsiteY4" fmla="*/ 3872 h 9895"/>
                  <a:gd name="connsiteX0" fmla="*/ 3153 w 10000"/>
                  <a:gd name="connsiteY0" fmla="*/ 3154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10000 w 10000"/>
                  <a:gd name="connsiteY3" fmla="*/ 0 h 10000"/>
                  <a:gd name="connsiteX4" fmla="*/ 3153 w 10000"/>
                  <a:gd name="connsiteY4" fmla="*/ 3154 h 10000"/>
                  <a:gd name="connsiteX0" fmla="*/ 3153 w 10000"/>
                  <a:gd name="connsiteY0" fmla="*/ 3154 h 9527"/>
                  <a:gd name="connsiteX1" fmla="*/ 0 w 10000"/>
                  <a:gd name="connsiteY1" fmla="*/ 9527 h 9527"/>
                  <a:gd name="connsiteX2" fmla="*/ 10000 w 10000"/>
                  <a:gd name="connsiteY2" fmla="*/ 8 h 9527"/>
                  <a:gd name="connsiteX3" fmla="*/ 10000 w 10000"/>
                  <a:gd name="connsiteY3" fmla="*/ 0 h 9527"/>
                  <a:gd name="connsiteX4" fmla="*/ 3153 w 10000"/>
                  <a:gd name="connsiteY4" fmla="*/ 3154 h 9527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10000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242"/>
                  <a:gd name="connsiteX1" fmla="*/ 0 w 10000"/>
                  <a:gd name="connsiteY1" fmla="*/ 10242 h 10242"/>
                  <a:gd name="connsiteX2" fmla="*/ 10000 w 10000"/>
                  <a:gd name="connsiteY2" fmla="*/ 8 h 10242"/>
                  <a:gd name="connsiteX3" fmla="*/ 9906 w 10000"/>
                  <a:gd name="connsiteY3" fmla="*/ 0 h 10242"/>
                  <a:gd name="connsiteX4" fmla="*/ 3153 w 10000"/>
                  <a:gd name="connsiteY4" fmla="*/ 3311 h 10242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3153 w 10000"/>
                  <a:gd name="connsiteY0" fmla="*/ 3311 h 10000"/>
                  <a:gd name="connsiteX1" fmla="*/ 0 w 10000"/>
                  <a:gd name="connsiteY1" fmla="*/ 10000 h 10000"/>
                  <a:gd name="connsiteX2" fmla="*/ 10000 w 10000"/>
                  <a:gd name="connsiteY2" fmla="*/ 8 h 10000"/>
                  <a:gd name="connsiteX3" fmla="*/ 9906 w 10000"/>
                  <a:gd name="connsiteY3" fmla="*/ 0 h 10000"/>
                  <a:gd name="connsiteX4" fmla="*/ 3153 w 10000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5318 w 12165"/>
                  <a:gd name="connsiteY0" fmla="*/ 3311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5318 w 12165"/>
                  <a:gd name="connsiteY4" fmla="*/ 3311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165"/>
                  <a:gd name="connsiteY0" fmla="*/ 3008 h 10000"/>
                  <a:gd name="connsiteX1" fmla="*/ 0 w 12165"/>
                  <a:gd name="connsiteY1" fmla="*/ 10000 h 10000"/>
                  <a:gd name="connsiteX2" fmla="*/ 12165 w 12165"/>
                  <a:gd name="connsiteY2" fmla="*/ 8 h 10000"/>
                  <a:gd name="connsiteX3" fmla="*/ 12071 w 12165"/>
                  <a:gd name="connsiteY3" fmla="*/ 0 h 10000"/>
                  <a:gd name="connsiteX4" fmla="*/ 4276 w 12165"/>
                  <a:gd name="connsiteY4" fmla="*/ 3008 h 10000"/>
                  <a:gd name="connsiteX0" fmla="*/ 4276 w 12878"/>
                  <a:gd name="connsiteY0" fmla="*/ 4165 h 11157"/>
                  <a:gd name="connsiteX1" fmla="*/ 0 w 12878"/>
                  <a:gd name="connsiteY1" fmla="*/ 11157 h 11157"/>
                  <a:gd name="connsiteX2" fmla="*/ 12165 w 12878"/>
                  <a:gd name="connsiteY2" fmla="*/ 1165 h 11157"/>
                  <a:gd name="connsiteX3" fmla="*/ 4276 w 12878"/>
                  <a:gd name="connsiteY3" fmla="*/ 4165 h 11157"/>
                  <a:gd name="connsiteX0" fmla="*/ 4276 w 12165"/>
                  <a:gd name="connsiteY0" fmla="*/ 3000 h 9992"/>
                  <a:gd name="connsiteX1" fmla="*/ 0 w 12165"/>
                  <a:gd name="connsiteY1" fmla="*/ 9992 h 9992"/>
                  <a:gd name="connsiteX2" fmla="*/ 12165 w 12165"/>
                  <a:gd name="connsiteY2" fmla="*/ 0 h 9992"/>
                  <a:gd name="connsiteX3" fmla="*/ 4276 w 12165"/>
                  <a:gd name="connsiteY3" fmla="*/ 3000 h 9992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00"/>
                  <a:gd name="connsiteY0" fmla="*/ 3002 h 10000"/>
                  <a:gd name="connsiteX1" fmla="*/ 0 w 10000"/>
                  <a:gd name="connsiteY1" fmla="*/ 10000 h 10000"/>
                  <a:gd name="connsiteX2" fmla="*/ 10000 w 10000"/>
                  <a:gd name="connsiteY2" fmla="*/ 0 h 10000"/>
                  <a:gd name="connsiteX3" fmla="*/ 3515 w 10000"/>
                  <a:gd name="connsiteY3" fmla="*/ 3002 h 10000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3515 w 10015"/>
                  <a:gd name="connsiteY0" fmla="*/ 336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3515 w 10015"/>
                  <a:gd name="connsiteY3" fmla="*/ 3368 h 10366"/>
                  <a:gd name="connsiteX0" fmla="*/ 4616 w 10015"/>
                  <a:gd name="connsiteY0" fmla="*/ 2878 h 10366"/>
                  <a:gd name="connsiteX1" fmla="*/ 0 w 10015"/>
                  <a:gd name="connsiteY1" fmla="*/ 10366 h 10366"/>
                  <a:gd name="connsiteX2" fmla="*/ 10015 w 10015"/>
                  <a:gd name="connsiteY2" fmla="*/ 0 h 10366"/>
                  <a:gd name="connsiteX3" fmla="*/ 4616 w 10015"/>
                  <a:gd name="connsiteY3" fmla="*/ 2878 h 103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0015" h="10366">
                    <a:moveTo>
                      <a:pt x="4616" y="2878"/>
                    </a:moveTo>
                    <a:cubicBezTo>
                      <a:pt x="4839" y="5786"/>
                      <a:pt x="2360" y="9892"/>
                      <a:pt x="0" y="10366"/>
                    </a:cubicBezTo>
                    <a:cubicBezTo>
                      <a:pt x="2803" y="10002"/>
                      <a:pt x="8842" y="4943"/>
                      <a:pt x="10015" y="0"/>
                    </a:cubicBezTo>
                    <a:cubicBezTo>
                      <a:pt x="9001" y="3244"/>
                      <a:pt x="6992" y="3711"/>
                      <a:pt x="4616" y="2878"/>
                    </a:cubicBezTo>
                    <a:close/>
                  </a:path>
                </a:pathLst>
              </a:custGeom>
              <a:gradFill flip="none" rotWithShape="1">
                <a:gsLst>
                  <a:gs pos="28000">
                    <a:srgbClr val="AFAFAF"/>
                  </a:gs>
                  <a:gs pos="65000">
                    <a:srgbClr val="E6E6E6"/>
                  </a:gs>
                </a:gsLst>
                <a:lin ang="0" scaled="0"/>
                <a:tileRect/>
              </a:gradFill>
              <a:ln w="9" cap="flat">
                <a:noFill/>
                <a:prstDash val="solid"/>
                <a:miter lim="800000"/>
                <a:headEnd/>
                <a:tailEnd/>
              </a:ln>
              <a:effectLst>
                <a:outerShdw blurRad="381000" dist="101600" sx="102000" sy="102000" algn="ctr" rotWithShape="0">
                  <a:prstClr val="black">
                    <a:alpha val="58000"/>
                  </a:prstClr>
                </a:outerShdw>
              </a:effec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 sz="600" dirty="0">
                  <a:latin typeface="Calibri" pitchFamily="34" charset="0"/>
                  <a:cs typeface="Calibri" pitchFamily="34" charset="0"/>
                </a:endParaRPr>
              </a:p>
            </p:txBody>
          </p:sp>
        </p:grpSp>
        <p:sp>
          <p:nvSpPr>
            <p:cNvPr id="480" name="Rechteck 479"/>
            <p:cNvSpPr/>
            <p:nvPr/>
          </p:nvSpPr>
          <p:spPr bwMode="gray">
            <a:xfrm>
              <a:off x="1501140" y="1715755"/>
              <a:ext cx="1470660" cy="1422998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>
                <a:spcBef>
                  <a:spcPct val="50000"/>
                </a:spcBef>
              </a:pPr>
              <a:r>
                <a:rPr lang="en-US" sz="1600" b="1" noProof="1">
                  <a:latin typeface="Calibri" pitchFamily="34" charset="0"/>
                  <a:cs typeface="Calibri" pitchFamily="34" charset="0"/>
                </a:rPr>
                <a:t>Implementation</a:t>
              </a:r>
            </a:p>
            <a:p>
              <a:pPr>
                <a:spcBef>
                  <a:spcPct val="50000"/>
                </a:spcBef>
              </a:pPr>
              <a:r>
                <a:rPr lang="en-US" sz="1200" noProof="1">
                  <a:latin typeface="Calibri" pitchFamily="34" charset="0"/>
                  <a:cs typeface="Calibri" pitchFamily="34" charset="0"/>
                </a:rPr>
                <a:t>Establishment of inter-company training centres to increase apprenticeship placements</a:t>
              </a:r>
              <a:endParaRPr lang="en-US" sz="1200" dirty="0"/>
            </a:p>
          </p:txBody>
        </p:sp>
      </p:grpSp>
      <p:sp>
        <p:nvSpPr>
          <p:cNvPr id="544" name="Rechteck 543"/>
          <p:cNvSpPr/>
          <p:nvPr/>
        </p:nvSpPr>
        <p:spPr bwMode="gray">
          <a:xfrm>
            <a:off x="323850" y="3498850"/>
            <a:ext cx="1699260" cy="360362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7D7D7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0" stA="65000" endPos="75000" dir="5400000" sy="-100000" algn="bl" rotWithShape="0"/>
          </a:effectLst>
        </p:spPr>
        <p:txBody>
          <a:bodyPr lIns="72000" tIns="0" rIns="0" bIns="0" anchor="ctr" anchorCtr="0"/>
          <a:lstStyle/>
          <a:p>
            <a:pPr marL="88900" indent="-88900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2000" b="1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63500" dir="13500000">
                    <a:prstClr val="black">
                      <a:alpha val="50000"/>
                    </a:prstClr>
                  </a:innerShdw>
                </a:effectLst>
              </a:rPr>
              <a:t>2016</a:t>
            </a:r>
          </a:p>
        </p:txBody>
      </p:sp>
      <p:sp>
        <p:nvSpPr>
          <p:cNvPr id="545" name="Rechteck 544"/>
          <p:cNvSpPr/>
          <p:nvPr/>
        </p:nvSpPr>
        <p:spPr bwMode="gray">
          <a:xfrm>
            <a:off x="2023110" y="3498850"/>
            <a:ext cx="1699260" cy="360362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7D7D7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0" stA="65000" endPos="75000" dir="5400000" sy="-100000" algn="bl" rotWithShape="0"/>
          </a:effectLst>
        </p:spPr>
        <p:txBody>
          <a:bodyPr lIns="72000" tIns="0" rIns="0" bIns="0" anchor="ctr" anchorCtr="0"/>
          <a:lstStyle/>
          <a:p>
            <a:pPr marL="88900" indent="-88900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2000" b="1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63500" dir="13500000">
                    <a:prstClr val="black">
                      <a:alpha val="50000"/>
                    </a:prstClr>
                  </a:innerShdw>
                </a:effectLst>
              </a:rPr>
              <a:t>2017</a:t>
            </a:r>
          </a:p>
        </p:txBody>
      </p:sp>
      <p:sp>
        <p:nvSpPr>
          <p:cNvPr id="546" name="Rechteck 545"/>
          <p:cNvSpPr/>
          <p:nvPr/>
        </p:nvSpPr>
        <p:spPr bwMode="gray">
          <a:xfrm>
            <a:off x="3722370" y="3498850"/>
            <a:ext cx="1699260" cy="360362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7D7D7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0" stA="65000" endPos="75000" dir="5400000" sy="-100000" algn="bl" rotWithShape="0"/>
          </a:effectLst>
        </p:spPr>
        <p:txBody>
          <a:bodyPr lIns="72000" tIns="0" rIns="0" bIns="0" anchor="ctr" anchorCtr="0"/>
          <a:lstStyle/>
          <a:p>
            <a:pPr marL="88900" indent="-88900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2000" b="1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63500" dir="13500000">
                    <a:prstClr val="black">
                      <a:alpha val="50000"/>
                    </a:prstClr>
                  </a:innerShdw>
                </a:effectLst>
              </a:rPr>
              <a:t>2018</a:t>
            </a:r>
          </a:p>
        </p:txBody>
      </p:sp>
      <p:sp>
        <p:nvSpPr>
          <p:cNvPr id="547" name="Rechteck 546"/>
          <p:cNvSpPr/>
          <p:nvPr/>
        </p:nvSpPr>
        <p:spPr bwMode="gray">
          <a:xfrm>
            <a:off x="5421630" y="3498850"/>
            <a:ext cx="1699260" cy="360362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7D7D7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0" stA="65000" endPos="75000" dir="5400000" sy="-100000" algn="bl" rotWithShape="0"/>
          </a:effectLst>
        </p:spPr>
        <p:txBody>
          <a:bodyPr lIns="72000" tIns="0" rIns="0" bIns="0" anchor="ctr" anchorCtr="0"/>
          <a:lstStyle/>
          <a:p>
            <a:pPr marL="88900" indent="-88900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2000" b="1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63500" dir="13500000">
                    <a:prstClr val="black">
                      <a:alpha val="50000"/>
                    </a:prstClr>
                  </a:innerShdw>
                </a:effectLst>
              </a:rPr>
              <a:t>2019</a:t>
            </a:r>
          </a:p>
        </p:txBody>
      </p:sp>
      <p:sp>
        <p:nvSpPr>
          <p:cNvPr id="548" name="Rechteck 547"/>
          <p:cNvSpPr/>
          <p:nvPr/>
        </p:nvSpPr>
        <p:spPr bwMode="gray">
          <a:xfrm>
            <a:off x="7120890" y="3498850"/>
            <a:ext cx="1699260" cy="360362"/>
          </a:xfrm>
          <a:prstGeom prst="rect">
            <a:avLst/>
          </a:prstGeom>
          <a:gradFill>
            <a:gsLst>
              <a:gs pos="0">
                <a:schemeClr val="accent1">
                  <a:lumMod val="60000"/>
                  <a:lumOff val="40000"/>
                </a:schemeClr>
              </a:gs>
              <a:gs pos="100000">
                <a:schemeClr val="accent1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63500" stA="65000" endPos="75000" dir="5400000" sy="-100000" algn="bl" rotWithShape="0"/>
          </a:effectLst>
        </p:spPr>
        <p:txBody>
          <a:bodyPr lIns="72000" tIns="0" rIns="0" bIns="0" anchor="ctr" anchorCtr="0"/>
          <a:lstStyle/>
          <a:p>
            <a:pPr indent="-88900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2000" b="1" noProof="1">
                <a:ln w="3175">
                  <a:solidFill>
                    <a:srgbClr val="FFFFFF"/>
                  </a:solidFill>
                </a:ln>
                <a:solidFill>
                  <a:srgbClr val="FFFFFF"/>
                </a:solidFill>
                <a:effectLst>
                  <a:innerShdw blurRad="63500" dist="38100" dir="13500000">
                    <a:prstClr val="black">
                      <a:alpha val="50000"/>
                    </a:prstClr>
                  </a:innerShdw>
                </a:effectLst>
              </a:rPr>
              <a:t>2020</a:t>
            </a:r>
          </a:p>
        </p:txBody>
      </p:sp>
      <p:sp>
        <p:nvSpPr>
          <p:cNvPr id="356" name="Textplatzhalter 124">
            <a:extLst>
              <a:ext uri="{FF2B5EF4-FFF2-40B4-BE49-F238E27FC236}">
                <a16:creationId xmlns:a16="http://schemas.microsoft.com/office/drawing/2014/main" id="{BAC1D062-5EDA-4070-96BA-D2B06AC1F0C5}"/>
              </a:ext>
            </a:extLst>
          </p:cNvPr>
          <p:cNvSpPr txBox="1">
            <a:spLocks/>
          </p:cNvSpPr>
          <p:nvPr/>
        </p:nvSpPr>
        <p:spPr>
          <a:xfrm>
            <a:off x="262018" y="3038619"/>
            <a:ext cx="8496300" cy="336244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400" b="1" noProof="1"/>
              <a:t>Increasing attractiveness of apprenticeship</a:t>
            </a:r>
          </a:p>
        </p:txBody>
      </p:sp>
    </p:spTree>
    <p:extLst>
      <p:ext uri="{BB962C8B-B14F-4D97-AF65-F5344CB8AC3E}">
        <p14:creationId xmlns:p14="http://schemas.microsoft.com/office/powerpoint/2010/main" val="1852451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400"/>
                                            <p:tgtEl>
                                              <p:spTgt spid="5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9" dur="6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400"/>
                                            <p:tgtEl>
                                              <p:spTgt spid="5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10000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14" dur="6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5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19" dur="6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5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10000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24" dur="600" fill="hold"/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400"/>
                                            <p:tgtEl>
                                              <p:spTgt spid="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29" dur="600" fill="hold"/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5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 p14:bounceEnd="50000">
                                          <p:cBhvr>
                                            <p:cTn id="36" dur="600" fill="hold"/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5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093 L -4.44444E-6 3.7037E-7 " pathEditMode="relative" rAng="0" ptsTypes="AA" p14:bounceEnd="50000">
                                          <p:cBhvr>
                                            <p:cTn id="49" dur="600" fill="hold"/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400"/>
                                            <p:tgtEl>
                                              <p:spTgt spid="5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 p14:bounceEnd="50000">
                                          <p:cBhvr>
                                            <p:cTn id="62" dur="600" fill="hold"/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5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5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0.05093 L 4.44444E-6 3.7037E-6 " pathEditMode="relative" rAng="0" ptsTypes="AA" p14:bounceEnd="50000">
                                          <p:cBhvr>
                                            <p:cTn id="75" dur="600" fill="hold"/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400"/>
                                            <p:tgtEl>
                                              <p:spTgt spid="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 p14:bounceEnd="50000">
                                          <p:cBhvr>
                                            <p:cTn id="88" dur="600" fill="hold"/>
                                            <p:tgtEl>
                                              <p:spTgt spid="5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0" grpId="0" animBg="1"/>
          <p:bldP spid="540" grpId="1" animBg="1"/>
          <p:bldP spid="543" grpId="0" animBg="1"/>
          <p:bldP spid="543" grpId="1" animBg="1"/>
          <p:bldP spid="541" grpId="0" animBg="1"/>
          <p:bldP spid="541" grpId="1" animBg="1"/>
          <p:bldP spid="542" grpId="0" animBg="1"/>
          <p:bldP spid="542" grpId="1" animBg="1"/>
          <p:bldP spid="556" grpId="0" animBg="1"/>
          <p:bldP spid="556" grpId="1" animBg="1"/>
          <p:bldP spid="544" grpId="0" animBg="1"/>
          <p:bldP spid="544" grpId="1" animBg="1"/>
          <p:bldP spid="545" grpId="0" animBg="1"/>
          <p:bldP spid="545" grpId="1" animBg="1"/>
          <p:bldP spid="546" grpId="0" animBg="1"/>
          <p:bldP spid="546" grpId="1" animBg="1"/>
          <p:bldP spid="547" grpId="0" animBg="1"/>
          <p:bldP spid="547" grpId="1" animBg="1"/>
          <p:bldP spid="548" grpId="0" animBg="1"/>
          <p:bldP spid="548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  <p:cond evt="onBegin" delay="0">
                              <p:tn val="2"/>
                            </p:cond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400"/>
                                            <p:tgtEl>
                                              <p:spTgt spid="54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de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9" dur="600" fill="hold"/>
                                            <p:tgtEl>
                                              <p:spTgt spid="54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400"/>
                                            <p:tgtEl>
                                              <p:spTgt spid="54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42" presetClass="path" presetSubtype="0" decel="100000" fill="hold" grpId="1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14" dur="600" fill="hold"/>
                                            <p:tgtEl>
                                              <p:spTgt spid="545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5" presetID="10" presetClass="entr" presetSubtype="0" fill="hold" grpId="0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set>
                                          <p:cBhvr>
                                            <p:cTn id="1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7" dur="400"/>
                                            <p:tgtEl>
                                              <p:spTgt spid="54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8" presetID="42" presetClass="path" presetSubtype="0" decel="100000" fill="hold" grpId="1" nodeType="withEffect">
                                      <p:stCondLst>
                                        <p:cond delay="4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19" dur="600" fill="hold"/>
                                            <p:tgtEl>
                                              <p:spTgt spid="54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0" presetID="10" presetClass="entr" presetSubtype="0" fill="hold" grpId="0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2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2" dur="400"/>
                                            <p:tgtEl>
                                              <p:spTgt spid="54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3" presetID="42" presetClass="path" presetSubtype="0" decel="100000" fill="hold" grpId="1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24" dur="600" fill="hold"/>
                                            <p:tgtEl>
                                              <p:spTgt spid="54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25" presetID="10" presetClass="entr" presetSubtype="0" fill="hold" grpId="0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set>
                                          <p:cBhvr>
                                            <p:cTn id="2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7" dur="400"/>
                                            <p:tgtEl>
                                              <p:spTgt spid="54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8" presetID="42" presetClass="path" presetSubtype="0" decel="100000" fill="hold" grpId="1" nodeType="withEffect">
                                      <p:stCondLst>
                                        <p:cond delay="800"/>
                                      </p:stCondLst>
                                      <p:childTnLst>
                                        <p:animMotion origin="layout" path="M 1.38889E-6 -0.06134 L 1.38889E-6 -4.44444E-6 " pathEditMode="relative" rAng="0" ptsTypes="AA">
                                          <p:cBhvr>
                                            <p:cTn id="29" dur="600" fill="hold"/>
                                            <p:tgtEl>
                                              <p:spTgt spid="54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056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0" fill="hold">
                          <p:stCondLst>
                            <p:cond delay="indefinite"/>
                          </p:stCondLst>
                          <p:childTnLst>
                            <p:par>
                              <p:cTn id="3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2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4" dur="400"/>
                                            <p:tgtEl>
                                              <p:spTgt spid="54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5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>
                                          <p:cBhvr>
                                            <p:cTn id="36" dur="600" fill="hold"/>
                                            <p:tgtEl>
                                              <p:spTgt spid="54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7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3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39" dur="500"/>
                                            <p:tgtEl>
                                              <p:spTgt spid="55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0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500"/>
                                            <p:tgtEl>
                                              <p:spTgt spid="2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3" fill="hold">
                          <p:stCondLst>
                            <p:cond delay="indefinite"/>
                          </p:stCondLst>
                          <p:childTnLst>
                            <p:par>
                              <p:cTn id="4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7" dur="400"/>
                                            <p:tgtEl>
                                              <p:spTgt spid="5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8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093 L -4.44444E-6 3.7037E-7 " pathEditMode="relative" rAng="0" ptsTypes="AA">
                                          <p:cBhvr>
                                            <p:cTn id="49" dur="600" fill="hold"/>
                                            <p:tgtEl>
                                              <p:spTgt spid="54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0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5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52" dur="500"/>
                                            <p:tgtEl>
                                              <p:spTgt spid="56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3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5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5" dur="500"/>
                                            <p:tgtEl>
                                              <p:spTgt spid="1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56" fill="hold">
                          <p:stCondLst>
                            <p:cond delay="indefinite"/>
                          </p:stCondLst>
                          <p:childTnLst>
                            <p:par>
                              <p:cTn id="5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8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0" dur="400"/>
                                            <p:tgtEl>
                                              <p:spTgt spid="5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1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>
                                          <p:cBhvr>
                                            <p:cTn id="62" dur="600" fill="hold"/>
                                            <p:tgtEl>
                                              <p:spTgt spid="54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63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6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65" dur="500"/>
                                            <p:tgtEl>
                                              <p:spTgt spid="55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6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68" dur="500"/>
                                            <p:tgtEl>
                                              <p:spTgt spid="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9" fill="hold">
                          <p:stCondLst>
                            <p:cond delay="indefinite"/>
                          </p:stCondLst>
                          <p:childTnLst>
                            <p:par>
                              <p:cTn id="70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71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3" dur="400"/>
                                            <p:tgtEl>
                                              <p:spTgt spid="5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4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4.44444E-6 -0.05093 L 4.44444E-6 3.7037E-6 " pathEditMode="relative" rAng="0" ptsTypes="AA">
                                          <p:cBhvr>
                                            <p:cTn id="75" dur="600" fill="hold"/>
                                            <p:tgtEl>
                                              <p:spTgt spid="54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6" presetID="22" presetClass="entr" presetSubtype="1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7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6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78" dur="500"/>
                                            <p:tgtEl>
                                              <p:spTgt spid="56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9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8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1" dur="500"/>
                                            <p:tgtEl>
                                              <p:spTgt spid="2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82" fill="hold">
                          <p:stCondLst>
                            <p:cond delay="indefinite"/>
                          </p:stCondLst>
                          <p:childTnLst>
                            <p:par>
                              <p:cTn id="83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84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8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86" dur="400"/>
                                            <p:tgtEl>
                                              <p:spTgt spid="55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7" presetID="42" presetClass="path" presetSubtype="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05556E-6 0.0507 L 3.05556E-6 -2.22222E-6 " pathEditMode="relative" rAng="0" ptsTypes="AA">
                                          <p:cBhvr>
                                            <p:cTn id="88" dur="600" fill="hold"/>
                                            <p:tgtEl>
                                              <p:spTgt spid="55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254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89" presetID="22" presetClass="entr" presetSubtype="4" fill="hold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9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55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91" dur="500"/>
                                            <p:tgtEl>
                                              <p:spTgt spid="55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92" presetID="10" presetClass="entr" presetSubtype="0" fill="hold" nodeType="withEffect">
                                      <p:stCondLst>
                                        <p:cond delay="600"/>
                                      </p:stCondLst>
                                      <p:childTnLst>
                                        <p:set>
                                          <p:cBhvr>
                                            <p:cTn id="9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6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94" dur="500"/>
                                            <p:tgtEl>
                                              <p:spTgt spid="36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540" grpId="0" animBg="1"/>
          <p:bldP spid="540" grpId="1" animBg="1"/>
          <p:bldP spid="543" grpId="0" animBg="1"/>
          <p:bldP spid="543" grpId="1" animBg="1"/>
          <p:bldP spid="541" grpId="0" animBg="1"/>
          <p:bldP spid="541" grpId="1" animBg="1"/>
          <p:bldP spid="542" grpId="0" animBg="1"/>
          <p:bldP spid="542" grpId="1" animBg="1"/>
          <p:bldP spid="556" grpId="0" animBg="1"/>
          <p:bldP spid="556" grpId="1" animBg="1"/>
          <p:bldP spid="544" grpId="0" animBg="1"/>
          <p:bldP spid="544" grpId="1" animBg="1"/>
          <p:bldP spid="545" grpId="0" animBg="1"/>
          <p:bldP spid="545" grpId="1" animBg="1"/>
          <p:bldP spid="546" grpId="0" animBg="1"/>
          <p:bldP spid="546" grpId="1" animBg="1"/>
          <p:bldP spid="547" grpId="0" animBg="1"/>
          <p:bldP spid="547" grpId="1" animBg="1"/>
          <p:bldP spid="548" grpId="0" animBg="1"/>
          <p:bldP spid="548" grpId="1" animBg="1"/>
        </p:bldLst>
      </p:timing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Flussdiagramm: Verzweigung 29"/>
          <p:cNvSpPr/>
          <p:nvPr/>
        </p:nvSpPr>
        <p:spPr bwMode="auto">
          <a:xfrm>
            <a:off x="1308506" y="3584582"/>
            <a:ext cx="2149260" cy="1118795"/>
          </a:xfrm>
          <a:prstGeom prst="flowChartDecision">
            <a:avLst/>
          </a:prstGeom>
          <a:solidFill>
            <a:srgbClr val="000000">
              <a:alpha val="30000"/>
            </a:srgbClr>
          </a:solidFill>
          <a:ln w="12700">
            <a:noFill/>
            <a:round/>
            <a:headEnd/>
            <a:tailEnd/>
          </a:ln>
          <a:effectLst>
            <a:softEdge rad="1270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2" name="Flussdiagramm: Verzweigung 31"/>
          <p:cNvSpPr/>
          <p:nvPr/>
        </p:nvSpPr>
        <p:spPr bwMode="auto">
          <a:xfrm>
            <a:off x="4320054" y="1965190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3" name="Flussdiagramm: Verzweigung 32"/>
          <p:cNvSpPr/>
          <p:nvPr/>
        </p:nvSpPr>
        <p:spPr bwMode="auto">
          <a:xfrm>
            <a:off x="4320054" y="3627417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34" name="Flussdiagramm: Verzweigung 33"/>
          <p:cNvSpPr/>
          <p:nvPr/>
        </p:nvSpPr>
        <p:spPr bwMode="auto">
          <a:xfrm>
            <a:off x="4320054" y="5289644"/>
            <a:ext cx="1418782" cy="730968"/>
          </a:xfrm>
          <a:prstGeom prst="flowChartDecision">
            <a:avLst/>
          </a:prstGeom>
          <a:solidFill>
            <a:srgbClr val="000000">
              <a:alpha val="25000"/>
            </a:srgbClr>
          </a:solidFill>
          <a:ln w="12700">
            <a:noFill/>
            <a:round/>
            <a:headEnd/>
            <a:tailEnd/>
          </a:ln>
          <a:effectLst>
            <a:softEdge rad="88900"/>
          </a:effectLst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de-DE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40963" name="_h1"/>
          <p:cNvSpPr>
            <a:spLocks noGrp="1" noChangeArrowheads="1"/>
          </p:cNvSpPr>
          <p:nvPr>
            <p:ph type="title" idx="4294967295"/>
          </p:nvPr>
        </p:nvSpPr>
        <p:spPr>
          <a:xfrm>
            <a:off x="0" y="312738"/>
            <a:ext cx="8496300" cy="882773"/>
          </a:xfrm>
        </p:spPr>
        <p:txBody>
          <a:bodyPr>
            <a:noAutofit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Why developing an online tool on policy developments</a:t>
            </a:r>
            <a:endParaRPr lang="en-US" sz="3200" noProof="1">
              <a:solidFill>
                <a:schemeClr val="tx2"/>
              </a:solidFill>
            </a:endParaRPr>
          </a:p>
        </p:txBody>
      </p:sp>
      <p:sp>
        <p:nvSpPr>
          <p:cNvPr id="96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192425" y="3685382"/>
            <a:ext cx="391733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2" name="Line 45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2025650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1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2025650"/>
            <a:ext cx="0" cy="1106487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9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3685383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2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3132138"/>
            <a:ext cx="0" cy="553241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1" name="Line 44" descr="© INSCALE GmbH, 26.05.2010&#10;http://www.presentationload.com/"/>
          <p:cNvSpPr>
            <a:spLocks noChangeShapeType="1"/>
          </p:cNvSpPr>
          <p:nvPr/>
        </p:nvSpPr>
        <p:spPr bwMode="gray">
          <a:xfrm flipH="1">
            <a:off x="3584158" y="5345116"/>
            <a:ext cx="992188" cy="0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43" name="Line 49" descr="© INSCALE GmbH, 26.05.2010&#10;http://www.presentationload.com/"/>
          <p:cNvSpPr>
            <a:spLocks noChangeShapeType="1"/>
          </p:cNvSpPr>
          <p:nvPr/>
        </p:nvSpPr>
        <p:spPr bwMode="gray">
          <a:xfrm flipV="1">
            <a:off x="3584158" y="3685386"/>
            <a:ext cx="0" cy="1659729"/>
          </a:xfrm>
          <a:prstGeom prst="line">
            <a:avLst/>
          </a:prstGeom>
          <a:noFill/>
          <a:ln w="19050">
            <a:solidFill>
              <a:srgbClr val="969696"/>
            </a:solidFill>
            <a:prstDash val="sysDot"/>
            <a:round/>
            <a:headEnd/>
            <a:tailEnd/>
          </a:ln>
        </p:spPr>
        <p:txBody>
          <a:bodyPr wrap="none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5" name="Rectangle 32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1357943" y="4485824"/>
            <a:ext cx="1931987" cy="955226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anchor="t" anchorCtr="0"/>
          <a:lstStyle/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Benefits of the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online tool of </a:t>
            </a:r>
          </a:p>
          <a:p>
            <a:pPr marL="0" marR="0" lvl="0" indent="0" algn="ct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policy developmentss</a:t>
            </a:r>
          </a:p>
        </p:txBody>
      </p:sp>
      <p:sp>
        <p:nvSpPr>
          <p:cNvPr id="87" name="Abgerundetes Rechteck 86"/>
          <p:cNvSpPr/>
          <p:nvPr/>
        </p:nvSpPr>
        <p:spPr bwMode="auto">
          <a:xfrm>
            <a:off x="1840731" y="2631334"/>
            <a:ext cx="1084811" cy="1084811"/>
          </a:xfrm>
          <a:prstGeom prst="roundRect">
            <a:avLst>
              <a:gd name="adj" fmla="val 10044"/>
            </a:avLst>
          </a:prstGeom>
          <a:solidFill>
            <a:schemeClr val="accent1"/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952500" prstMaterial="plastic">
            <a:bevelT/>
            <a:bevelB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90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1731169"/>
            <a:ext cx="2764665" cy="9105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Easier access to information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compared to the lengthy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country reports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0" name="Abgerundetes Rechteck 99"/>
          <p:cNvSpPr/>
          <p:nvPr/>
        </p:nvSpPr>
        <p:spPr bwMode="auto">
          <a:xfrm>
            <a:off x="4687182" y="1394462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15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3382566"/>
            <a:ext cx="2764665" cy="910530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solidFill>
                  <a:prstClr val="black"/>
                </a:solidFill>
                <a:latin typeface="Calibri"/>
              </a:rPr>
              <a:t>Better understanding of how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solidFill>
                  <a:prstClr val="black"/>
                </a:solidFill>
                <a:latin typeface="Calibri"/>
              </a:rPr>
              <a:t> policies shape national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b="1" noProof="1">
                <a:solidFill>
                  <a:prstClr val="black"/>
                </a:solidFill>
                <a:latin typeface="Calibri"/>
              </a:rPr>
              <a:t>VET systems over time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1" name="Abgerundetes Rechteck 100"/>
          <p:cNvSpPr/>
          <p:nvPr/>
        </p:nvSpPr>
        <p:spPr bwMode="auto">
          <a:xfrm>
            <a:off x="4687182" y="3045695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2" name="Rectangle 39" descr="© INSCALE GmbH, 26.05.2010&#10;http://www.presentationload.com/"/>
          <p:cNvSpPr>
            <a:spLocks noChangeArrowheads="1"/>
          </p:cNvSpPr>
          <p:nvPr/>
        </p:nvSpPr>
        <p:spPr bwMode="gray">
          <a:xfrm>
            <a:off x="5912196" y="5033962"/>
            <a:ext cx="3052292" cy="1131342"/>
          </a:xfrm>
          <a:prstGeom prst="rect">
            <a:avLst/>
          </a:prstGeom>
          <a:noFill/>
          <a:ln w="12700">
            <a:noFill/>
            <a:miter lim="800000"/>
            <a:headEnd/>
            <a:tailEnd/>
          </a:ln>
          <a:effectLst/>
        </p:spPr>
        <p:txBody>
          <a:bodyPr wrap="none" lIns="0" tIns="0" rIns="0" bIns="0" anchor="t" anchorCtr="0"/>
          <a:lstStyle/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Will offer an overview of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policy developments and </a:t>
            </a:r>
          </a:p>
          <a:p>
            <a:pPr marL="0" marR="0" lvl="0" indent="0" algn="l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1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identify trends across countries</a:t>
            </a:r>
            <a:endParaRPr kumimoji="0" lang="en-US" sz="1800" b="0" i="0" u="none" strike="noStrike" kern="1200" cap="none" spc="0" normalizeH="0" baseline="0" noProof="1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03" name="Abgerundetes Rechteck 102"/>
          <p:cNvSpPr/>
          <p:nvPr/>
        </p:nvSpPr>
        <p:spPr bwMode="auto">
          <a:xfrm>
            <a:off x="4687182" y="4696928"/>
            <a:ext cx="684526" cy="684526"/>
          </a:xfrm>
          <a:prstGeom prst="roundRect">
            <a:avLst>
              <a:gd name="adj" fmla="val 10044"/>
            </a:avLst>
          </a:prstGeom>
          <a:solidFill>
            <a:schemeClr val="bg1">
              <a:lumMod val="65000"/>
            </a:schemeClr>
          </a:solidFill>
          <a:ln w="12700">
            <a:noFill/>
            <a:round/>
            <a:headEnd/>
            <a:tailEnd/>
          </a:ln>
          <a:effectLst/>
          <a:scene3d>
            <a:camera prst="perspectiveRelaxed">
              <a:rot lat="19208648" lon="18204181" rev="4025418"/>
            </a:camera>
            <a:lightRig rig="balanced" dir="t">
              <a:rot lat="0" lon="0" rev="2400000"/>
            </a:lightRig>
          </a:scene3d>
          <a:sp3d extrusionH="571500" prstMaterial="plastic">
            <a:bevelT w="38100" h="38100"/>
            <a:bevelB/>
          </a:sp3d>
        </p:spPr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244348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07986 L 0 1.48148E-6 " pathEditMode="relative" rAng="0" ptsTypes="AA" p14:bounceEnd="50000">
                                          <p:cBhvr>
                                            <p:cTn id="9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2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37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53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100000" fill="hold" grpId="1" nodeType="withEffect" p14:presetBounceEnd="5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 p14:bounceEnd="50000">
                                          <p:cBhvr>
                                            <p:cTn id="73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2" grpId="0" animBg="1"/>
          <p:bldP spid="33" grpId="0" animBg="1"/>
          <p:bldP spid="34" grpId="0" animBg="1"/>
          <p:bldP spid="96" grpId="0" animBg="1"/>
          <p:bldP spid="92" grpId="0" animBg="1"/>
          <p:bldP spid="141" grpId="0" animBg="1"/>
          <p:bldP spid="109" grpId="0" animBg="1"/>
          <p:bldP spid="142" grpId="0" animBg="1"/>
          <p:bldP spid="91" grpId="0" animBg="1"/>
          <p:bldP spid="143" grpId="0" animBg="1"/>
          <p:bldP spid="95" grpId="0"/>
          <p:bldP spid="87" grpId="0" animBg="1"/>
          <p:bldP spid="87" grpId="1" animBg="1"/>
          <p:bldP spid="90" grpId="0"/>
          <p:bldP spid="100" grpId="0" animBg="1"/>
          <p:bldP spid="100" grpId="1" animBg="1"/>
          <p:bldP spid="115" grpId="0"/>
          <p:bldP spid="101" grpId="0" animBg="1"/>
          <p:bldP spid="101" grpId="1" animBg="1"/>
          <p:bldP spid="102" grpId="0"/>
          <p:bldP spid="103" grpId="0" animBg="1"/>
          <p:bldP spid="103" grpId="1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8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-0.07986 L 0 1.48148E-6 " pathEditMode="relative" rAng="0" ptsTypes="AA">
                                          <p:cBhvr>
                                            <p:cTn id="9" dur="750" fill="hold"/>
                                            <p:tgtEl>
                                              <p:spTgt spid="87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3981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10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2" dur="250"/>
                                            <p:tgtEl>
                                              <p:spTgt spid="3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3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1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15" dur="500"/>
                                            <p:tgtEl>
                                              <p:spTgt spid="9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6" fill="hold">
                          <p:stCondLst>
                            <p:cond delay="indefinite"/>
                          </p:stCondLst>
                          <p:childTnLst>
                            <p:par>
                              <p:cTn id="17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8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20" dur="250"/>
                                            <p:tgtEl>
                                              <p:spTgt spid="9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1" fill="hold">
                                <p:stCondLst>
                                  <p:cond delay="250"/>
                                </p:stCondLst>
                                <p:childTnLst>
                                  <p:par>
                                    <p:cTn id="22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4" dur="200"/>
                                            <p:tgtEl>
                                              <p:spTgt spid="14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450"/>
                                </p:stCondLst>
                                <p:childTnLst>
                                  <p:par>
                                    <p:cTn id="26" presetID="22" presetClass="entr" presetSubtype="4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down)">
                                          <p:cBhvr>
                                            <p:cTn id="28" dur="300"/>
                                            <p:tgtEl>
                                              <p:spTgt spid="14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9" fill="hold">
                                <p:stCondLst>
                                  <p:cond delay="750"/>
                                </p:stCondLst>
                                <p:childTnLst>
                                  <p:par>
                                    <p:cTn id="30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32" dur="250"/>
                                            <p:tgtEl>
                                              <p:spTgt spid="9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3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0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37" dur="750" fill="hold"/>
                                            <p:tgtEl>
                                              <p:spTgt spid="10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38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9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0" dur="250"/>
                                            <p:tgtEl>
                                              <p:spTgt spid="3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1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4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3" dur="500"/>
                                            <p:tgtEl>
                                              <p:spTgt spid="9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44" fill="hold">
                          <p:stCondLst>
                            <p:cond delay="indefinite"/>
                          </p:stCondLst>
                          <p:childTnLst>
                            <p:par>
                              <p:cTn id="4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6" presetID="22" presetClass="entr" presetSubtype="8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9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48" dur="500"/>
                                            <p:tgtEl>
                                              <p:spTgt spid="109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1" dur="250"/>
                                            <p:tgtEl>
                                              <p:spTgt spid="10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2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53" dur="750" fill="hold"/>
                                            <p:tgtEl>
                                              <p:spTgt spid="101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5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5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56" dur="250"/>
                                            <p:tgtEl>
                                              <p:spTgt spid="3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5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5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15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59" dur="500"/>
                                            <p:tgtEl>
                                              <p:spTgt spid="115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60" fill="hold">
                          <p:stCondLst>
                            <p:cond delay="indefinite"/>
                          </p:stCondLst>
                          <p:childTnLst>
                            <p:par>
                              <p:cTn id="6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62" presetID="22" presetClass="entr" presetSubtype="1" fill="hold" grpId="0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64" dur="500"/>
                                            <p:tgtEl>
                                              <p:spTgt spid="14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65" fill="hold">
                                <p:stCondLst>
                                  <p:cond delay="500"/>
                                </p:stCondLst>
                                <p:childTnLst>
                                  <p:par>
                                    <p:cTn id="66" presetID="22" presetClass="entr" presetSubtype="8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91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68" dur="250"/>
                                            <p:tgtEl>
                                              <p:spTgt spid="91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69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1" dur="250"/>
                                            <p:tgtEl>
                                              <p:spTgt spid="103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2" presetID="42" presetClass="path" presetSubtype="0" accel="100000" fill="hold" grpId="1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4.44444E-6 -0.05995 L -4.44444E-6 3.7037E-7 " pathEditMode="relative" rAng="0" ptsTypes="AA">
                                          <p:cBhvr>
                                            <p:cTn id="73" dur="750" fill="hold"/>
                                            <p:tgtEl>
                                              <p:spTgt spid="103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2986"/>
                                        </p:animMotion>
                                      </p:childTnLst>
                                    </p:cTn>
                                  </p:par>
                                  <p:par>
                                    <p:cTn id="74" presetID="10" presetClass="entr" presetSubtype="0" fill="hold" grpId="0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7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3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6" dur="250"/>
                                            <p:tgtEl>
                                              <p:spTgt spid="3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77" presetID="22" presetClass="entr" presetSubtype="8" fill="hold" grpId="0" nodeType="withEffect">
                                      <p:stCondLst>
                                        <p:cond delay="500"/>
                                      </p:stCondLst>
                                      <p:childTnLst>
                                        <p:set>
                                          <p:cBhvr>
                                            <p:cTn id="7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left)">
                                          <p:cBhvr>
                                            <p:cTn id="79" dur="500"/>
                                            <p:tgtEl>
                                              <p:spTgt spid="10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30" grpId="0" animBg="1"/>
          <p:bldP spid="32" grpId="0" animBg="1"/>
          <p:bldP spid="33" grpId="0" animBg="1"/>
          <p:bldP spid="34" grpId="0" animBg="1"/>
          <p:bldP spid="96" grpId="0" animBg="1"/>
          <p:bldP spid="92" grpId="0" animBg="1"/>
          <p:bldP spid="141" grpId="0" animBg="1"/>
          <p:bldP spid="109" grpId="0" animBg="1"/>
          <p:bldP spid="142" grpId="0" animBg="1"/>
          <p:bldP spid="91" grpId="0" animBg="1"/>
          <p:bldP spid="143" grpId="0" animBg="1"/>
          <p:bldP spid="95" grpId="0"/>
          <p:bldP spid="87" grpId="0" animBg="1"/>
          <p:bldP spid="87" grpId="1" animBg="1"/>
          <p:bldP spid="90" grpId="0"/>
          <p:bldP spid="100" grpId="0" animBg="1"/>
          <p:bldP spid="100" grpId="1" animBg="1"/>
          <p:bldP spid="115" grpId="0"/>
          <p:bldP spid="101" grpId="0" animBg="1"/>
          <p:bldP spid="101" grpId="1" animBg="1"/>
          <p:bldP spid="102" grpId="0"/>
          <p:bldP spid="103" grpId="0" animBg="1"/>
          <p:bldP spid="103" grpId="1" animBg="1"/>
        </p:bldLst>
      </p:timing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2" name="Titel 161"/>
          <p:cNvSpPr>
            <a:spLocks noGrp="1"/>
          </p:cNvSpPr>
          <p:nvPr>
            <p:ph type="title" idx="4294967295"/>
          </p:nvPr>
        </p:nvSpPr>
        <p:spPr>
          <a:xfrm>
            <a:off x="0" y="312738"/>
            <a:ext cx="8496300" cy="542925"/>
          </a:xfrm>
        </p:spPr>
        <p:txBody>
          <a:bodyPr>
            <a:normAutofit fontScale="90000"/>
          </a:bodyPr>
          <a:lstStyle/>
          <a:p>
            <a:r>
              <a:rPr lang="en-US" sz="3200" dirty="0">
                <a:solidFill>
                  <a:schemeClr val="tx2"/>
                </a:solidFill>
              </a:rPr>
              <a:t>Next Steps</a:t>
            </a:r>
          </a:p>
        </p:txBody>
      </p:sp>
      <p:grpSp>
        <p:nvGrpSpPr>
          <p:cNvPr id="4" name="Gruppieren 78"/>
          <p:cNvGrpSpPr/>
          <p:nvPr/>
        </p:nvGrpSpPr>
        <p:grpSpPr bwMode="gray">
          <a:xfrm>
            <a:off x="14870" y="2370555"/>
            <a:ext cx="1339199" cy="3205162"/>
            <a:chOff x="1056270" y="2370555"/>
            <a:chExt cx="1339199" cy="3205162"/>
          </a:xfrm>
        </p:grpSpPr>
        <p:sp>
          <p:nvSpPr>
            <p:cNvPr id="67" name="Rechteck 66"/>
            <p:cNvSpPr/>
            <p:nvPr/>
          </p:nvSpPr>
          <p:spPr bwMode="gray">
            <a:xfrm>
              <a:off x="1323340" y="2849449"/>
              <a:ext cx="36000" cy="272626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14000"/>
                  </a:srgb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110" name="Rechteck 109"/>
            <p:cNvSpPr/>
            <p:nvPr/>
          </p:nvSpPr>
          <p:spPr bwMode="gray">
            <a:xfrm rot="21358965">
              <a:off x="1056270" y="2370555"/>
              <a:ext cx="1319526" cy="233062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 anchorCtr="0"/>
            <a:lstStyle/>
            <a:p>
              <a:pPr algn="ct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100" b="1" noProof="1">
                  <a:solidFill>
                    <a:srgbClr val="FFFFFF"/>
                  </a:solidFill>
                </a:rPr>
                <a:t>December 2020</a:t>
              </a:r>
            </a:p>
          </p:txBody>
        </p:sp>
        <p:sp>
          <p:nvSpPr>
            <p:cNvPr id="81" name="Rechteck 80"/>
            <p:cNvSpPr/>
            <p:nvPr/>
          </p:nvSpPr>
          <p:spPr bwMode="gray">
            <a:xfrm rot="21360000">
              <a:off x="1104775" y="2600710"/>
              <a:ext cx="1290694" cy="1162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blurRad="203200" dist="38100" dir="2700000" sx="104000" sy="104000" algn="tl" rotWithShape="0">
                <a:prstClr val="black">
                  <a:alpha val="44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sz="1400" dirty="0"/>
                <a:t>Brainstorming at the ReferNet Plenary meeting</a:t>
              </a:r>
            </a:p>
          </p:txBody>
        </p:sp>
        <p:grpSp>
          <p:nvGrpSpPr>
            <p:cNvPr id="5" name="Gruppieren 145"/>
            <p:cNvGrpSpPr/>
            <p:nvPr/>
          </p:nvGrpSpPr>
          <p:grpSpPr bwMode="gray">
            <a:xfrm>
              <a:off x="1318226" y="3652839"/>
              <a:ext cx="313415" cy="281486"/>
              <a:chOff x="1876803" y="3579813"/>
              <a:chExt cx="494923" cy="444500"/>
            </a:xfrm>
            <a:effectLst>
              <a:outerShdw blurRad="50800" dist="25400" dir="2700000" sx="107000" sy="107000" algn="tl" rotWithShape="0">
                <a:prstClr val="black">
                  <a:alpha val="48000"/>
                </a:prstClr>
              </a:outerShdw>
            </a:effectLst>
          </p:grpSpPr>
          <p:sp>
            <p:nvSpPr>
              <p:cNvPr id="2054" name="Freeform 6"/>
              <p:cNvSpPr>
                <a:spLocks/>
              </p:cNvSpPr>
              <p:nvPr/>
            </p:nvSpPr>
            <p:spPr bwMode="gray">
              <a:xfrm>
                <a:off x="2347913" y="3778251"/>
                <a:ext cx="23813" cy="1079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" y="29"/>
                  </a:cxn>
                  <a:cxn ang="0">
                    <a:pos x="6" y="26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0" y="26"/>
                  </a:cxn>
                </a:cxnLst>
                <a:rect l="0" t="0" r="r" b="b"/>
                <a:pathLst>
                  <a:path w="6" h="29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5" y="29"/>
                      <a:pt x="6" y="28"/>
                      <a:pt x="6" y="26"/>
                    </a:cubicBezTo>
                    <a:cubicBezTo>
                      <a:pt x="6" y="15"/>
                      <a:pt x="6" y="6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2055" name="Freeform 7"/>
              <p:cNvSpPr>
                <a:spLocks/>
              </p:cNvSpPr>
              <p:nvPr/>
            </p:nvSpPr>
            <p:spPr bwMode="gray">
              <a:xfrm>
                <a:off x="1876803" y="3579813"/>
                <a:ext cx="190501" cy="4445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3" y="0"/>
                  </a:cxn>
                  <a:cxn ang="0">
                    <a:pos x="1" y="22"/>
                  </a:cxn>
                  <a:cxn ang="0">
                    <a:pos x="0" y="78"/>
                  </a:cxn>
                  <a:cxn ang="0">
                    <a:pos x="4" y="81"/>
                  </a:cxn>
                  <a:cxn ang="0">
                    <a:pos x="7" y="78"/>
                  </a:cxn>
                  <a:cxn ang="0">
                    <a:pos x="7" y="22"/>
                  </a:cxn>
                  <a:cxn ang="0">
                    <a:pos x="23" y="7"/>
                  </a:cxn>
                  <a:cxn ang="0">
                    <a:pos x="30" y="7"/>
                  </a:cxn>
                  <a:cxn ang="0">
                    <a:pos x="44" y="22"/>
                  </a:cxn>
                  <a:cxn ang="0">
                    <a:pos x="43" y="97"/>
                  </a:cxn>
                  <a:cxn ang="0">
                    <a:pos x="39" y="109"/>
                  </a:cxn>
                  <a:cxn ang="0">
                    <a:pos x="28" y="112"/>
                  </a:cxn>
                  <a:cxn ang="0">
                    <a:pos x="19" y="108"/>
                  </a:cxn>
                  <a:cxn ang="0">
                    <a:pos x="16" y="97"/>
                  </a:cxn>
                  <a:cxn ang="0">
                    <a:pos x="16" y="55"/>
                  </a:cxn>
                  <a:cxn ang="0">
                    <a:pos x="10" y="56"/>
                  </a:cxn>
                  <a:cxn ang="0">
                    <a:pos x="9" y="97"/>
                  </a:cxn>
                  <a:cxn ang="0">
                    <a:pos x="14" y="112"/>
                  </a:cxn>
                  <a:cxn ang="0">
                    <a:pos x="28" y="119"/>
                  </a:cxn>
                  <a:cxn ang="0">
                    <a:pos x="44" y="114"/>
                  </a:cxn>
                  <a:cxn ang="0">
                    <a:pos x="50" y="97"/>
                  </a:cxn>
                  <a:cxn ang="0">
                    <a:pos x="51" y="42"/>
                  </a:cxn>
                  <a:cxn ang="0">
                    <a:pos x="51" y="22"/>
                  </a:cxn>
                  <a:cxn ang="0">
                    <a:pos x="30" y="0"/>
                  </a:cxn>
                </a:cxnLst>
                <a:rect l="0" t="0" r="r" b="b"/>
                <a:pathLst>
                  <a:path w="51" h="119">
                    <a:moveTo>
                      <a:pt x="3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1" y="10"/>
                      <a:pt x="1" y="2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2" y="81"/>
                      <a:pt x="4" y="81"/>
                    </a:cubicBezTo>
                    <a:cubicBezTo>
                      <a:pt x="5" y="81"/>
                      <a:pt x="7" y="80"/>
                      <a:pt x="7" y="78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13"/>
                      <a:pt x="14" y="7"/>
                      <a:pt x="2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8" y="7"/>
                      <a:pt x="45" y="14"/>
                      <a:pt x="44" y="22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103"/>
                      <a:pt x="42" y="106"/>
                      <a:pt x="39" y="109"/>
                    </a:cubicBezTo>
                    <a:cubicBezTo>
                      <a:pt x="37" y="111"/>
                      <a:pt x="33" y="112"/>
                      <a:pt x="28" y="112"/>
                    </a:cubicBezTo>
                    <a:cubicBezTo>
                      <a:pt x="23" y="112"/>
                      <a:pt x="20" y="111"/>
                      <a:pt x="19" y="108"/>
                    </a:cubicBezTo>
                    <a:cubicBezTo>
                      <a:pt x="17" y="106"/>
                      <a:pt x="16" y="102"/>
                      <a:pt x="16" y="97"/>
                    </a:cubicBezTo>
                    <a:cubicBezTo>
                      <a:pt x="16" y="77"/>
                      <a:pt x="16" y="64"/>
                      <a:pt x="16" y="5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9" y="103"/>
                      <a:pt x="10" y="108"/>
                      <a:pt x="14" y="112"/>
                    </a:cubicBezTo>
                    <a:cubicBezTo>
                      <a:pt x="17" y="116"/>
                      <a:pt x="22" y="119"/>
                      <a:pt x="28" y="119"/>
                    </a:cubicBezTo>
                    <a:cubicBezTo>
                      <a:pt x="34" y="119"/>
                      <a:pt x="40" y="117"/>
                      <a:pt x="44" y="114"/>
                    </a:cubicBezTo>
                    <a:cubicBezTo>
                      <a:pt x="48" y="110"/>
                      <a:pt x="50" y="104"/>
                      <a:pt x="50" y="97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10"/>
                      <a:pt x="41" y="1"/>
                      <a:pt x="3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6" name="Gruppieren 79"/>
          <p:cNvGrpSpPr/>
          <p:nvPr/>
        </p:nvGrpSpPr>
        <p:grpSpPr bwMode="gray">
          <a:xfrm>
            <a:off x="2250228" y="1889584"/>
            <a:ext cx="1195846" cy="3686133"/>
            <a:chOff x="2250228" y="1889584"/>
            <a:chExt cx="1195846" cy="3686133"/>
          </a:xfrm>
        </p:grpSpPr>
        <p:sp>
          <p:nvSpPr>
            <p:cNvPr id="82" name="Rechteck 81"/>
            <p:cNvSpPr/>
            <p:nvPr/>
          </p:nvSpPr>
          <p:spPr bwMode="gray">
            <a:xfrm>
              <a:off x="2859161" y="2575560"/>
              <a:ext cx="36000" cy="3000157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14000"/>
                  </a:srgb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116" name="Rechteck 115"/>
            <p:cNvSpPr/>
            <p:nvPr/>
          </p:nvSpPr>
          <p:spPr bwMode="gray">
            <a:xfrm rot="337157">
              <a:off x="2318846" y="1889584"/>
              <a:ext cx="1127228" cy="229313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 anchorCtr="0"/>
            <a:lstStyle/>
            <a:p>
              <a:pPr algn="ct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200" b="1" noProof="1">
                  <a:solidFill>
                    <a:srgbClr val="FFFFFF"/>
                  </a:solidFill>
                </a:rPr>
                <a:t>March</a:t>
              </a:r>
            </a:p>
          </p:txBody>
        </p:sp>
        <p:sp>
          <p:nvSpPr>
            <p:cNvPr id="117" name="Rechteck 116"/>
            <p:cNvSpPr/>
            <p:nvPr/>
          </p:nvSpPr>
          <p:spPr bwMode="gray">
            <a:xfrm rot="338192">
              <a:off x="2250228" y="2117015"/>
              <a:ext cx="1128147" cy="1162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blurRad="203200" dist="38100" dir="2700000" sx="104000" sy="104000" algn="tl" rotWithShape="0">
                <a:prstClr val="black">
                  <a:alpha val="44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sz="1400" dirty="0"/>
                <a:t>Consultation with national stakeholders</a:t>
              </a:r>
            </a:p>
          </p:txBody>
        </p:sp>
        <p:grpSp>
          <p:nvGrpSpPr>
            <p:cNvPr id="7" name="Gruppieren 146"/>
            <p:cNvGrpSpPr/>
            <p:nvPr/>
          </p:nvGrpSpPr>
          <p:grpSpPr bwMode="gray">
            <a:xfrm flipH="1">
              <a:off x="2823132" y="3164682"/>
              <a:ext cx="120637" cy="281486"/>
              <a:chOff x="2217738" y="3579813"/>
              <a:chExt cx="190500" cy="444500"/>
            </a:xfrm>
            <a:effectLst>
              <a:outerShdw blurRad="50800" dist="25400" dir="2700000" sx="107000" sy="107000" algn="tl" rotWithShape="0">
                <a:prstClr val="black">
                  <a:alpha val="48000"/>
                </a:prstClr>
              </a:outerShdw>
            </a:effectLst>
          </p:grpSpPr>
          <p:sp>
            <p:nvSpPr>
              <p:cNvPr id="148" name="Freeform 6"/>
              <p:cNvSpPr>
                <a:spLocks/>
              </p:cNvSpPr>
              <p:nvPr/>
            </p:nvSpPr>
            <p:spPr bwMode="gray">
              <a:xfrm>
                <a:off x="2347913" y="3778251"/>
                <a:ext cx="23813" cy="1079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" y="29"/>
                  </a:cxn>
                  <a:cxn ang="0">
                    <a:pos x="6" y="26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0" y="26"/>
                  </a:cxn>
                </a:cxnLst>
                <a:rect l="0" t="0" r="r" b="b"/>
                <a:pathLst>
                  <a:path w="6" h="29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5" y="29"/>
                      <a:pt x="6" y="28"/>
                      <a:pt x="6" y="26"/>
                    </a:cubicBezTo>
                    <a:cubicBezTo>
                      <a:pt x="6" y="15"/>
                      <a:pt x="6" y="6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49" name="Freeform 7"/>
              <p:cNvSpPr>
                <a:spLocks/>
              </p:cNvSpPr>
              <p:nvPr/>
            </p:nvSpPr>
            <p:spPr bwMode="gray">
              <a:xfrm>
                <a:off x="2217738" y="3579813"/>
                <a:ext cx="190500" cy="4445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3" y="0"/>
                  </a:cxn>
                  <a:cxn ang="0">
                    <a:pos x="1" y="22"/>
                  </a:cxn>
                  <a:cxn ang="0">
                    <a:pos x="0" y="78"/>
                  </a:cxn>
                  <a:cxn ang="0">
                    <a:pos x="4" y="81"/>
                  </a:cxn>
                  <a:cxn ang="0">
                    <a:pos x="7" y="78"/>
                  </a:cxn>
                  <a:cxn ang="0">
                    <a:pos x="7" y="22"/>
                  </a:cxn>
                  <a:cxn ang="0">
                    <a:pos x="23" y="7"/>
                  </a:cxn>
                  <a:cxn ang="0">
                    <a:pos x="30" y="7"/>
                  </a:cxn>
                  <a:cxn ang="0">
                    <a:pos x="44" y="22"/>
                  </a:cxn>
                  <a:cxn ang="0">
                    <a:pos x="43" y="97"/>
                  </a:cxn>
                  <a:cxn ang="0">
                    <a:pos x="39" y="109"/>
                  </a:cxn>
                  <a:cxn ang="0">
                    <a:pos x="28" y="112"/>
                  </a:cxn>
                  <a:cxn ang="0">
                    <a:pos x="19" y="108"/>
                  </a:cxn>
                  <a:cxn ang="0">
                    <a:pos x="16" y="97"/>
                  </a:cxn>
                  <a:cxn ang="0">
                    <a:pos x="16" y="55"/>
                  </a:cxn>
                  <a:cxn ang="0">
                    <a:pos x="10" y="56"/>
                  </a:cxn>
                  <a:cxn ang="0">
                    <a:pos x="9" y="97"/>
                  </a:cxn>
                  <a:cxn ang="0">
                    <a:pos x="14" y="112"/>
                  </a:cxn>
                  <a:cxn ang="0">
                    <a:pos x="28" y="119"/>
                  </a:cxn>
                  <a:cxn ang="0">
                    <a:pos x="44" y="114"/>
                  </a:cxn>
                  <a:cxn ang="0">
                    <a:pos x="50" y="97"/>
                  </a:cxn>
                  <a:cxn ang="0">
                    <a:pos x="51" y="42"/>
                  </a:cxn>
                  <a:cxn ang="0">
                    <a:pos x="51" y="22"/>
                  </a:cxn>
                  <a:cxn ang="0">
                    <a:pos x="30" y="0"/>
                  </a:cxn>
                </a:cxnLst>
                <a:rect l="0" t="0" r="r" b="b"/>
                <a:pathLst>
                  <a:path w="51" h="119">
                    <a:moveTo>
                      <a:pt x="3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1" y="10"/>
                      <a:pt x="1" y="2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2" y="81"/>
                      <a:pt x="4" y="81"/>
                    </a:cubicBezTo>
                    <a:cubicBezTo>
                      <a:pt x="5" y="81"/>
                      <a:pt x="7" y="80"/>
                      <a:pt x="7" y="78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13"/>
                      <a:pt x="14" y="7"/>
                      <a:pt x="2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8" y="7"/>
                      <a:pt x="45" y="14"/>
                      <a:pt x="44" y="22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103"/>
                      <a:pt x="42" y="106"/>
                      <a:pt x="39" y="109"/>
                    </a:cubicBezTo>
                    <a:cubicBezTo>
                      <a:pt x="37" y="111"/>
                      <a:pt x="33" y="112"/>
                      <a:pt x="28" y="112"/>
                    </a:cubicBezTo>
                    <a:cubicBezTo>
                      <a:pt x="23" y="112"/>
                      <a:pt x="20" y="111"/>
                      <a:pt x="19" y="108"/>
                    </a:cubicBezTo>
                    <a:cubicBezTo>
                      <a:pt x="17" y="106"/>
                      <a:pt x="16" y="102"/>
                      <a:pt x="16" y="97"/>
                    </a:cubicBezTo>
                    <a:cubicBezTo>
                      <a:pt x="16" y="77"/>
                      <a:pt x="16" y="64"/>
                      <a:pt x="16" y="5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9" y="103"/>
                      <a:pt x="10" y="108"/>
                      <a:pt x="14" y="112"/>
                    </a:cubicBezTo>
                    <a:cubicBezTo>
                      <a:pt x="17" y="116"/>
                      <a:pt x="22" y="119"/>
                      <a:pt x="28" y="119"/>
                    </a:cubicBezTo>
                    <a:cubicBezTo>
                      <a:pt x="34" y="119"/>
                      <a:pt x="40" y="117"/>
                      <a:pt x="44" y="114"/>
                    </a:cubicBezTo>
                    <a:cubicBezTo>
                      <a:pt x="48" y="110"/>
                      <a:pt x="50" y="104"/>
                      <a:pt x="50" y="97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10"/>
                      <a:pt x="41" y="1"/>
                      <a:pt x="3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0" name="Gruppieren 83"/>
          <p:cNvGrpSpPr/>
          <p:nvPr/>
        </p:nvGrpSpPr>
        <p:grpSpPr bwMode="gray">
          <a:xfrm>
            <a:off x="3649832" y="2064422"/>
            <a:ext cx="1918481" cy="3251423"/>
            <a:chOff x="3719242" y="2324294"/>
            <a:chExt cx="2183787" cy="3251423"/>
          </a:xfrm>
        </p:grpSpPr>
        <p:sp>
          <p:nvSpPr>
            <p:cNvPr id="95" name="Rechteck 94"/>
            <p:cNvSpPr/>
            <p:nvPr/>
          </p:nvSpPr>
          <p:spPr bwMode="gray">
            <a:xfrm>
              <a:off x="3740999" y="3108960"/>
              <a:ext cx="36000" cy="2466757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14000"/>
                  </a:srgb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128" name="Rechteck 127"/>
            <p:cNvSpPr/>
            <p:nvPr/>
          </p:nvSpPr>
          <p:spPr bwMode="gray">
            <a:xfrm>
              <a:off x="3728504" y="2324294"/>
              <a:ext cx="2174525" cy="229313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 anchorCtr="0"/>
            <a:lstStyle/>
            <a:p>
              <a:pPr algn="ct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200" b="1" noProof="1">
                  <a:solidFill>
                    <a:srgbClr val="FFFFFF"/>
                  </a:solidFill>
                </a:rPr>
                <a:t>April - June</a:t>
              </a:r>
            </a:p>
          </p:txBody>
        </p:sp>
        <p:sp>
          <p:nvSpPr>
            <p:cNvPr id="129" name="Rechteck 128"/>
            <p:cNvSpPr/>
            <p:nvPr/>
          </p:nvSpPr>
          <p:spPr bwMode="gray">
            <a:xfrm rot="1035">
              <a:off x="3719242" y="2548105"/>
              <a:ext cx="2176298" cy="1162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blurRad="203200" dist="38100" dir="2700000" sx="104000" sy="104000" algn="tl" rotWithShape="0">
                <a:prstClr val="black">
                  <a:alpha val="44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sz="1600" dirty="0"/>
                <a:t>Preparing technical specifications</a:t>
              </a:r>
            </a:p>
          </p:txBody>
        </p:sp>
        <p:grpSp>
          <p:nvGrpSpPr>
            <p:cNvPr id="11" name="Gruppieren 152"/>
            <p:cNvGrpSpPr/>
            <p:nvPr/>
          </p:nvGrpSpPr>
          <p:grpSpPr bwMode="gray">
            <a:xfrm flipH="1">
              <a:off x="3753363" y="3648951"/>
              <a:ext cx="1599476" cy="281486"/>
              <a:chOff x="2347913" y="3579813"/>
              <a:chExt cx="2525771" cy="444500"/>
            </a:xfrm>
            <a:effectLst>
              <a:outerShdw blurRad="50800" dist="25400" dir="2700000" sx="107000" sy="107000" algn="tl" rotWithShape="0">
                <a:prstClr val="black">
                  <a:alpha val="48000"/>
                </a:prstClr>
              </a:outerShdw>
            </a:effectLst>
          </p:grpSpPr>
          <p:sp>
            <p:nvSpPr>
              <p:cNvPr id="154" name="Freeform 6"/>
              <p:cNvSpPr>
                <a:spLocks/>
              </p:cNvSpPr>
              <p:nvPr/>
            </p:nvSpPr>
            <p:spPr bwMode="gray">
              <a:xfrm>
                <a:off x="2347913" y="3778251"/>
                <a:ext cx="23813" cy="1079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" y="29"/>
                  </a:cxn>
                  <a:cxn ang="0">
                    <a:pos x="6" y="26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0" y="26"/>
                  </a:cxn>
                </a:cxnLst>
                <a:rect l="0" t="0" r="r" b="b"/>
                <a:pathLst>
                  <a:path w="6" h="29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5" y="29"/>
                      <a:pt x="6" y="28"/>
                      <a:pt x="6" y="26"/>
                    </a:cubicBezTo>
                    <a:cubicBezTo>
                      <a:pt x="6" y="15"/>
                      <a:pt x="6" y="6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55" name="Freeform 7"/>
              <p:cNvSpPr>
                <a:spLocks/>
              </p:cNvSpPr>
              <p:nvPr/>
            </p:nvSpPr>
            <p:spPr bwMode="gray">
              <a:xfrm>
                <a:off x="4683181" y="3579813"/>
                <a:ext cx="190503" cy="4445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3" y="0"/>
                  </a:cxn>
                  <a:cxn ang="0">
                    <a:pos x="1" y="22"/>
                  </a:cxn>
                  <a:cxn ang="0">
                    <a:pos x="0" y="78"/>
                  </a:cxn>
                  <a:cxn ang="0">
                    <a:pos x="4" y="81"/>
                  </a:cxn>
                  <a:cxn ang="0">
                    <a:pos x="7" y="78"/>
                  </a:cxn>
                  <a:cxn ang="0">
                    <a:pos x="7" y="22"/>
                  </a:cxn>
                  <a:cxn ang="0">
                    <a:pos x="23" y="7"/>
                  </a:cxn>
                  <a:cxn ang="0">
                    <a:pos x="30" y="7"/>
                  </a:cxn>
                  <a:cxn ang="0">
                    <a:pos x="44" y="22"/>
                  </a:cxn>
                  <a:cxn ang="0">
                    <a:pos x="43" y="97"/>
                  </a:cxn>
                  <a:cxn ang="0">
                    <a:pos x="39" y="109"/>
                  </a:cxn>
                  <a:cxn ang="0">
                    <a:pos x="28" y="112"/>
                  </a:cxn>
                  <a:cxn ang="0">
                    <a:pos x="19" y="108"/>
                  </a:cxn>
                  <a:cxn ang="0">
                    <a:pos x="16" y="97"/>
                  </a:cxn>
                  <a:cxn ang="0">
                    <a:pos x="16" y="55"/>
                  </a:cxn>
                  <a:cxn ang="0">
                    <a:pos x="10" y="56"/>
                  </a:cxn>
                  <a:cxn ang="0">
                    <a:pos x="9" y="97"/>
                  </a:cxn>
                  <a:cxn ang="0">
                    <a:pos x="14" y="112"/>
                  </a:cxn>
                  <a:cxn ang="0">
                    <a:pos x="28" y="119"/>
                  </a:cxn>
                  <a:cxn ang="0">
                    <a:pos x="44" y="114"/>
                  </a:cxn>
                  <a:cxn ang="0">
                    <a:pos x="50" y="97"/>
                  </a:cxn>
                  <a:cxn ang="0">
                    <a:pos x="51" y="42"/>
                  </a:cxn>
                  <a:cxn ang="0">
                    <a:pos x="51" y="22"/>
                  </a:cxn>
                  <a:cxn ang="0">
                    <a:pos x="30" y="0"/>
                  </a:cxn>
                </a:cxnLst>
                <a:rect l="0" t="0" r="r" b="b"/>
                <a:pathLst>
                  <a:path w="51" h="119">
                    <a:moveTo>
                      <a:pt x="3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1" y="10"/>
                      <a:pt x="1" y="2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2" y="81"/>
                      <a:pt x="4" y="81"/>
                    </a:cubicBezTo>
                    <a:cubicBezTo>
                      <a:pt x="5" y="81"/>
                      <a:pt x="7" y="80"/>
                      <a:pt x="7" y="78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13"/>
                      <a:pt x="14" y="7"/>
                      <a:pt x="2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8" y="7"/>
                      <a:pt x="45" y="14"/>
                      <a:pt x="44" y="22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103"/>
                      <a:pt x="42" y="106"/>
                      <a:pt x="39" y="109"/>
                    </a:cubicBezTo>
                    <a:cubicBezTo>
                      <a:pt x="37" y="111"/>
                      <a:pt x="33" y="112"/>
                      <a:pt x="28" y="112"/>
                    </a:cubicBezTo>
                    <a:cubicBezTo>
                      <a:pt x="23" y="112"/>
                      <a:pt x="20" y="111"/>
                      <a:pt x="19" y="108"/>
                    </a:cubicBezTo>
                    <a:cubicBezTo>
                      <a:pt x="17" y="106"/>
                      <a:pt x="16" y="102"/>
                      <a:pt x="16" y="97"/>
                    </a:cubicBezTo>
                    <a:cubicBezTo>
                      <a:pt x="16" y="77"/>
                      <a:pt x="16" y="64"/>
                      <a:pt x="16" y="5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9" y="103"/>
                      <a:pt x="10" y="108"/>
                      <a:pt x="14" y="112"/>
                    </a:cubicBezTo>
                    <a:cubicBezTo>
                      <a:pt x="17" y="116"/>
                      <a:pt x="22" y="119"/>
                      <a:pt x="28" y="119"/>
                    </a:cubicBezTo>
                    <a:cubicBezTo>
                      <a:pt x="34" y="119"/>
                      <a:pt x="40" y="117"/>
                      <a:pt x="44" y="114"/>
                    </a:cubicBezTo>
                    <a:cubicBezTo>
                      <a:pt x="48" y="110"/>
                      <a:pt x="50" y="104"/>
                      <a:pt x="50" y="97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10"/>
                      <a:pt x="41" y="1"/>
                      <a:pt x="3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14" name="Gruppieren 85"/>
          <p:cNvGrpSpPr/>
          <p:nvPr/>
        </p:nvGrpSpPr>
        <p:grpSpPr bwMode="gray">
          <a:xfrm>
            <a:off x="6526988" y="2062585"/>
            <a:ext cx="1931431" cy="3513132"/>
            <a:chOff x="6526988" y="2062585"/>
            <a:chExt cx="1931431" cy="3513132"/>
          </a:xfrm>
        </p:grpSpPr>
        <p:sp>
          <p:nvSpPr>
            <p:cNvPr id="99" name="Rechteck 98"/>
            <p:cNvSpPr/>
            <p:nvPr/>
          </p:nvSpPr>
          <p:spPr bwMode="gray">
            <a:xfrm>
              <a:off x="6646138" y="2849449"/>
              <a:ext cx="36000" cy="2726268"/>
            </a:xfrm>
            <a:prstGeom prst="rect">
              <a:avLst/>
            </a:prstGeom>
            <a:gradFill flip="none" rotWithShape="1">
              <a:gsLst>
                <a:gs pos="0">
                  <a:srgbClr val="FFFFFF"/>
                </a:gs>
                <a:gs pos="100000">
                  <a:srgbClr val="FFFFFF">
                    <a:alpha val="14000"/>
                  </a:srgbClr>
                </a:gs>
              </a:gsLst>
              <a:lin ang="5400000" scaled="1"/>
              <a:tileRect/>
            </a:gra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txBody>
            <a:bodyPr vert="horz" wrap="none" lIns="91440" tIns="45720" rIns="91440" bIns="45720" numCol="1" rtlCol="0" anchor="ctr" anchorCtr="0" compatLnSpc="1">
              <a:prstTxWarp prst="textNoShape">
                <a:avLst/>
              </a:prstTxWarp>
            </a:bodyPr>
            <a:lstStyle/>
            <a:p>
              <a:pPr algn="ctr" eaLnBrk="0" fontAlgn="base" hangingPunct="0">
                <a:spcBef>
                  <a:spcPct val="0"/>
                </a:spcBef>
                <a:spcAft>
                  <a:spcPct val="0"/>
                </a:spcAft>
              </a:pPr>
              <a:endParaRPr lang="en-US">
                <a:latin typeface="Arial" charset="0"/>
              </a:endParaRPr>
            </a:p>
          </p:txBody>
        </p:sp>
        <p:sp>
          <p:nvSpPr>
            <p:cNvPr id="140" name="Rechteck 139"/>
            <p:cNvSpPr/>
            <p:nvPr/>
          </p:nvSpPr>
          <p:spPr bwMode="gray">
            <a:xfrm rot="180067">
              <a:off x="6564044" y="2062585"/>
              <a:ext cx="1894375" cy="229313"/>
            </a:xfrm>
            <a:prstGeom prst="rect">
              <a:avLst/>
            </a:prstGeom>
            <a:gradFill>
              <a:gsLst>
                <a:gs pos="0">
                  <a:schemeClr val="bg1">
                    <a:lumMod val="65000"/>
                  </a:schemeClr>
                </a:gs>
                <a:gs pos="100000">
                  <a:schemeClr val="tx1">
                    <a:lumMod val="50000"/>
                    <a:lumOff val="50000"/>
                  </a:schemeClr>
                </a:gs>
              </a:gsLst>
              <a:lin ang="5400000" scaled="0"/>
            </a:gradFill>
            <a:ln w="12700">
              <a:solidFill>
                <a:srgbClr val="FFFFFF"/>
              </a:solidFill>
              <a:miter lim="800000"/>
              <a:headEnd/>
              <a:tailEnd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txBody>
            <a:bodyPr lIns="0" tIns="0" rIns="0" bIns="0" anchor="ctr" anchorCtr="0"/>
            <a:lstStyle/>
            <a:p>
              <a:pPr algn="ct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200" b="1" noProof="1">
                  <a:solidFill>
                    <a:srgbClr val="FFFFFF"/>
                  </a:solidFill>
                </a:rPr>
                <a:t>September - December</a:t>
              </a:r>
            </a:p>
          </p:txBody>
        </p:sp>
        <p:sp>
          <p:nvSpPr>
            <p:cNvPr id="141" name="Rechteck 140"/>
            <p:cNvSpPr/>
            <p:nvPr/>
          </p:nvSpPr>
          <p:spPr bwMode="gray">
            <a:xfrm rot="181102">
              <a:off x="6526988" y="2292453"/>
              <a:ext cx="1895919" cy="1162050"/>
            </a:xfrm>
            <a:prstGeom prst="rect">
              <a:avLst/>
            </a:prstGeom>
            <a:solidFill>
              <a:schemeClr val="bg1"/>
            </a:solidFill>
            <a:ln w="12700">
              <a:solidFill>
                <a:srgbClr val="FFFFFF"/>
              </a:solidFill>
              <a:round/>
              <a:headEnd/>
              <a:tailEnd/>
            </a:ln>
            <a:effectLst>
              <a:outerShdw blurRad="203200" dist="38100" dir="2700000" sx="104000" sy="104000" algn="tl" rotWithShape="0">
                <a:prstClr val="black">
                  <a:alpha val="44000"/>
                </a:prstClr>
              </a:outerShdw>
            </a:effectLst>
          </p:spPr>
          <p:txBody>
            <a:bodyPr rtlCol="0" anchor="ctr"/>
            <a:lstStyle/>
            <a:p>
              <a:pPr algn="ctr"/>
              <a:r>
                <a:rPr lang="en-US" sz="1600" dirty="0"/>
                <a:t>Development and testing of the pilot Timeline</a:t>
              </a:r>
            </a:p>
          </p:txBody>
        </p:sp>
        <p:grpSp>
          <p:nvGrpSpPr>
            <p:cNvPr id="15" name="Gruppieren 158"/>
            <p:cNvGrpSpPr/>
            <p:nvPr/>
          </p:nvGrpSpPr>
          <p:grpSpPr bwMode="gray">
            <a:xfrm flipH="1">
              <a:off x="6647087" y="3326795"/>
              <a:ext cx="1209084" cy="281486"/>
              <a:chOff x="2347913" y="3579813"/>
              <a:chExt cx="1909284" cy="444500"/>
            </a:xfrm>
            <a:effectLst>
              <a:outerShdw blurRad="50800" dist="25400" dir="2700000" sx="107000" sy="107000" algn="tl" rotWithShape="0">
                <a:prstClr val="black">
                  <a:alpha val="48000"/>
                </a:prstClr>
              </a:outerShdw>
            </a:effectLst>
          </p:grpSpPr>
          <p:sp>
            <p:nvSpPr>
              <p:cNvPr id="160" name="Freeform 6"/>
              <p:cNvSpPr>
                <a:spLocks/>
              </p:cNvSpPr>
              <p:nvPr/>
            </p:nvSpPr>
            <p:spPr bwMode="gray">
              <a:xfrm>
                <a:off x="2347913" y="3778251"/>
                <a:ext cx="23813" cy="107950"/>
              </a:xfrm>
              <a:custGeom>
                <a:avLst/>
                <a:gdLst/>
                <a:ahLst/>
                <a:cxnLst>
                  <a:cxn ang="0">
                    <a:pos x="0" y="26"/>
                  </a:cxn>
                  <a:cxn ang="0">
                    <a:pos x="3" y="29"/>
                  </a:cxn>
                  <a:cxn ang="0">
                    <a:pos x="6" y="26"/>
                  </a:cxn>
                  <a:cxn ang="0">
                    <a:pos x="6" y="0"/>
                  </a:cxn>
                  <a:cxn ang="0">
                    <a:pos x="0" y="1"/>
                  </a:cxn>
                  <a:cxn ang="0">
                    <a:pos x="0" y="26"/>
                  </a:cxn>
                </a:cxnLst>
                <a:rect l="0" t="0" r="r" b="b"/>
                <a:pathLst>
                  <a:path w="6" h="29">
                    <a:moveTo>
                      <a:pt x="0" y="26"/>
                    </a:moveTo>
                    <a:cubicBezTo>
                      <a:pt x="0" y="28"/>
                      <a:pt x="1" y="29"/>
                      <a:pt x="3" y="29"/>
                    </a:cubicBezTo>
                    <a:cubicBezTo>
                      <a:pt x="5" y="29"/>
                      <a:pt x="6" y="28"/>
                      <a:pt x="6" y="26"/>
                    </a:cubicBezTo>
                    <a:cubicBezTo>
                      <a:pt x="6" y="15"/>
                      <a:pt x="6" y="6"/>
                      <a:pt x="6" y="0"/>
                    </a:cubicBezTo>
                    <a:cubicBezTo>
                      <a:pt x="0" y="1"/>
                      <a:pt x="0" y="1"/>
                      <a:pt x="0" y="1"/>
                    </a:cubicBezTo>
                    <a:cubicBezTo>
                      <a:pt x="0" y="26"/>
                      <a:pt x="0" y="26"/>
                      <a:pt x="0" y="26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  <p:sp>
            <p:nvSpPr>
              <p:cNvPr id="161" name="Freeform 7"/>
              <p:cNvSpPr>
                <a:spLocks/>
              </p:cNvSpPr>
              <p:nvPr/>
            </p:nvSpPr>
            <p:spPr bwMode="gray">
              <a:xfrm>
                <a:off x="4066697" y="3579813"/>
                <a:ext cx="190500" cy="444500"/>
              </a:xfrm>
              <a:custGeom>
                <a:avLst/>
                <a:gdLst/>
                <a:ahLst/>
                <a:cxnLst>
                  <a:cxn ang="0">
                    <a:pos x="30" y="0"/>
                  </a:cxn>
                  <a:cxn ang="0">
                    <a:pos x="23" y="0"/>
                  </a:cxn>
                  <a:cxn ang="0">
                    <a:pos x="1" y="22"/>
                  </a:cxn>
                  <a:cxn ang="0">
                    <a:pos x="0" y="78"/>
                  </a:cxn>
                  <a:cxn ang="0">
                    <a:pos x="4" y="81"/>
                  </a:cxn>
                  <a:cxn ang="0">
                    <a:pos x="7" y="78"/>
                  </a:cxn>
                  <a:cxn ang="0">
                    <a:pos x="7" y="22"/>
                  </a:cxn>
                  <a:cxn ang="0">
                    <a:pos x="23" y="7"/>
                  </a:cxn>
                  <a:cxn ang="0">
                    <a:pos x="30" y="7"/>
                  </a:cxn>
                  <a:cxn ang="0">
                    <a:pos x="44" y="22"/>
                  </a:cxn>
                  <a:cxn ang="0">
                    <a:pos x="43" y="97"/>
                  </a:cxn>
                  <a:cxn ang="0">
                    <a:pos x="39" y="109"/>
                  </a:cxn>
                  <a:cxn ang="0">
                    <a:pos x="28" y="112"/>
                  </a:cxn>
                  <a:cxn ang="0">
                    <a:pos x="19" y="108"/>
                  </a:cxn>
                  <a:cxn ang="0">
                    <a:pos x="16" y="97"/>
                  </a:cxn>
                  <a:cxn ang="0">
                    <a:pos x="16" y="55"/>
                  </a:cxn>
                  <a:cxn ang="0">
                    <a:pos x="10" y="56"/>
                  </a:cxn>
                  <a:cxn ang="0">
                    <a:pos x="9" y="97"/>
                  </a:cxn>
                  <a:cxn ang="0">
                    <a:pos x="14" y="112"/>
                  </a:cxn>
                  <a:cxn ang="0">
                    <a:pos x="28" y="119"/>
                  </a:cxn>
                  <a:cxn ang="0">
                    <a:pos x="44" y="114"/>
                  </a:cxn>
                  <a:cxn ang="0">
                    <a:pos x="50" y="97"/>
                  </a:cxn>
                  <a:cxn ang="0">
                    <a:pos x="51" y="42"/>
                  </a:cxn>
                  <a:cxn ang="0">
                    <a:pos x="51" y="22"/>
                  </a:cxn>
                  <a:cxn ang="0">
                    <a:pos x="30" y="0"/>
                  </a:cxn>
                </a:cxnLst>
                <a:rect l="0" t="0" r="r" b="b"/>
                <a:pathLst>
                  <a:path w="51" h="119">
                    <a:moveTo>
                      <a:pt x="30" y="0"/>
                    </a:moveTo>
                    <a:cubicBezTo>
                      <a:pt x="23" y="0"/>
                      <a:pt x="23" y="0"/>
                      <a:pt x="23" y="0"/>
                    </a:cubicBezTo>
                    <a:cubicBezTo>
                      <a:pt x="11" y="0"/>
                      <a:pt x="1" y="10"/>
                      <a:pt x="1" y="22"/>
                    </a:cubicBezTo>
                    <a:cubicBezTo>
                      <a:pt x="0" y="78"/>
                      <a:pt x="0" y="78"/>
                      <a:pt x="0" y="78"/>
                    </a:cubicBezTo>
                    <a:cubicBezTo>
                      <a:pt x="0" y="80"/>
                      <a:pt x="2" y="81"/>
                      <a:pt x="4" y="81"/>
                    </a:cubicBezTo>
                    <a:cubicBezTo>
                      <a:pt x="5" y="81"/>
                      <a:pt x="7" y="80"/>
                      <a:pt x="7" y="78"/>
                    </a:cubicBezTo>
                    <a:cubicBezTo>
                      <a:pt x="7" y="22"/>
                      <a:pt x="7" y="22"/>
                      <a:pt x="7" y="22"/>
                    </a:cubicBezTo>
                    <a:cubicBezTo>
                      <a:pt x="8" y="13"/>
                      <a:pt x="14" y="7"/>
                      <a:pt x="23" y="7"/>
                    </a:cubicBezTo>
                    <a:cubicBezTo>
                      <a:pt x="30" y="7"/>
                      <a:pt x="30" y="7"/>
                      <a:pt x="30" y="7"/>
                    </a:cubicBezTo>
                    <a:cubicBezTo>
                      <a:pt x="38" y="7"/>
                      <a:pt x="45" y="14"/>
                      <a:pt x="44" y="22"/>
                    </a:cubicBezTo>
                    <a:cubicBezTo>
                      <a:pt x="43" y="97"/>
                      <a:pt x="43" y="97"/>
                      <a:pt x="43" y="97"/>
                    </a:cubicBezTo>
                    <a:cubicBezTo>
                      <a:pt x="43" y="103"/>
                      <a:pt x="42" y="106"/>
                      <a:pt x="39" y="109"/>
                    </a:cubicBezTo>
                    <a:cubicBezTo>
                      <a:pt x="37" y="111"/>
                      <a:pt x="33" y="112"/>
                      <a:pt x="28" y="112"/>
                    </a:cubicBezTo>
                    <a:cubicBezTo>
                      <a:pt x="23" y="112"/>
                      <a:pt x="20" y="111"/>
                      <a:pt x="19" y="108"/>
                    </a:cubicBezTo>
                    <a:cubicBezTo>
                      <a:pt x="17" y="106"/>
                      <a:pt x="16" y="102"/>
                      <a:pt x="16" y="97"/>
                    </a:cubicBezTo>
                    <a:cubicBezTo>
                      <a:pt x="16" y="77"/>
                      <a:pt x="16" y="64"/>
                      <a:pt x="16" y="55"/>
                    </a:cubicBezTo>
                    <a:cubicBezTo>
                      <a:pt x="10" y="56"/>
                      <a:pt x="10" y="56"/>
                      <a:pt x="10" y="56"/>
                    </a:cubicBezTo>
                    <a:cubicBezTo>
                      <a:pt x="9" y="97"/>
                      <a:pt x="9" y="97"/>
                      <a:pt x="9" y="97"/>
                    </a:cubicBezTo>
                    <a:cubicBezTo>
                      <a:pt x="9" y="103"/>
                      <a:pt x="10" y="108"/>
                      <a:pt x="14" y="112"/>
                    </a:cubicBezTo>
                    <a:cubicBezTo>
                      <a:pt x="17" y="116"/>
                      <a:pt x="22" y="119"/>
                      <a:pt x="28" y="119"/>
                    </a:cubicBezTo>
                    <a:cubicBezTo>
                      <a:pt x="34" y="119"/>
                      <a:pt x="40" y="117"/>
                      <a:pt x="44" y="114"/>
                    </a:cubicBezTo>
                    <a:cubicBezTo>
                      <a:pt x="48" y="110"/>
                      <a:pt x="50" y="104"/>
                      <a:pt x="50" y="97"/>
                    </a:cubicBezTo>
                    <a:cubicBezTo>
                      <a:pt x="51" y="42"/>
                      <a:pt x="51" y="42"/>
                      <a:pt x="51" y="42"/>
                    </a:cubicBezTo>
                    <a:cubicBezTo>
                      <a:pt x="51" y="22"/>
                      <a:pt x="51" y="22"/>
                      <a:pt x="51" y="22"/>
                    </a:cubicBezTo>
                    <a:cubicBezTo>
                      <a:pt x="51" y="10"/>
                      <a:pt x="41" y="1"/>
                      <a:pt x="30" y="0"/>
                    </a:cubicBezTo>
                    <a:close/>
                  </a:path>
                </a:pathLst>
              </a:custGeom>
              <a:solidFill>
                <a:srgbClr val="C0C0C0"/>
              </a:solidFill>
              <a:ln w="9525">
                <a:noFill/>
                <a:round/>
                <a:headEnd/>
                <a:tailEnd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en-US"/>
              </a:p>
            </p:txBody>
          </p:sp>
        </p:grpSp>
      </p:grpSp>
      <p:grpSp>
        <p:nvGrpSpPr>
          <p:cNvPr id="3" name="Gruppieren 2"/>
          <p:cNvGrpSpPr/>
          <p:nvPr/>
        </p:nvGrpSpPr>
        <p:grpSpPr>
          <a:xfrm>
            <a:off x="251520" y="5459699"/>
            <a:ext cx="8499476" cy="360000"/>
            <a:chOff x="320675" y="5442313"/>
            <a:chExt cx="8499476" cy="360000"/>
          </a:xfrm>
        </p:grpSpPr>
        <p:sp>
          <p:nvSpPr>
            <p:cNvPr id="49" name="Rectangle 543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320675" y="5442313"/>
              <a:ext cx="951865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7200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b="1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2021</a:t>
              </a:r>
            </a:p>
          </p:txBody>
        </p:sp>
        <p:sp>
          <p:nvSpPr>
            <p:cNvPr id="75" name="Rectangle 544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1272540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Jan</a:t>
              </a:r>
            </a:p>
          </p:txBody>
        </p:sp>
        <p:sp>
          <p:nvSpPr>
            <p:cNvPr id="76" name="Rectangle 545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1902096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Feb</a:t>
              </a:r>
            </a:p>
          </p:txBody>
        </p:sp>
        <p:sp>
          <p:nvSpPr>
            <p:cNvPr id="77" name="Rectangle 546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2530475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Mar</a:t>
              </a:r>
            </a:p>
          </p:txBody>
        </p:sp>
        <p:sp>
          <p:nvSpPr>
            <p:cNvPr id="78" name="Rectangle 547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3159443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Apr</a:t>
              </a:r>
            </a:p>
          </p:txBody>
        </p:sp>
        <p:sp>
          <p:nvSpPr>
            <p:cNvPr id="70" name="Rectangle 544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3788410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May</a:t>
              </a:r>
            </a:p>
          </p:txBody>
        </p:sp>
        <p:sp>
          <p:nvSpPr>
            <p:cNvPr id="71" name="Rectangle 545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4417966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Jun</a:t>
              </a:r>
            </a:p>
          </p:txBody>
        </p:sp>
        <p:sp>
          <p:nvSpPr>
            <p:cNvPr id="72" name="Rectangle 546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5046345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Jul</a:t>
              </a:r>
            </a:p>
          </p:txBody>
        </p:sp>
        <p:sp>
          <p:nvSpPr>
            <p:cNvPr id="73" name="Rectangle 547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5675313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Aug</a:t>
              </a:r>
            </a:p>
          </p:txBody>
        </p:sp>
        <p:sp>
          <p:nvSpPr>
            <p:cNvPr id="50" name="Rectangle 544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6304280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Sep</a:t>
              </a:r>
            </a:p>
          </p:txBody>
        </p:sp>
        <p:sp>
          <p:nvSpPr>
            <p:cNvPr id="64" name="Rectangle 545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6933836" y="5442313"/>
              <a:ext cx="628379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Oct</a:t>
              </a:r>
            </a:p>
          </p:txBody>
        </p:sp>
        <p:sp>
          <p:nvSpPr>
            <p:cNvPr id="65" name="Rectangle 546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7562215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Nov</a:t>
              </a:r>
            </a:p>
          </p:txBody>
        </p:sp>
        <p:sp>
          <p:nvSpPr>
            <p:cNvPr id="66" name="Rectangle 547" descr="© INSCALE GmbH, 26.05.2010&#10;http://www.presentationload.com/"/>
            <p:cNvSpPr>
              <a:spLocks noChangeArrowheads="1"/>
            </p:cNvSpPr>
            <p:nvPr/>
          </p:nvSpPr>
          <p:spPr bwMode="gray">
            <a:xfrm>
              <a:off x="8191183" y="5442313"/>
              <a:ext cx="628968" cy="360000"/>
            </a:xfrm>
            <a:prstGeom prst="rect">
              <a:avLst/>
            </a:prstGeom>
            <a:gradFill>
              <a:gsLst>
                <a:gs pos="0">
                  <a:srgbClr val="FFFFFF"/>
                </a:gs>
                <a:gs pos="100000">
                  <a:srgbClr val="D7D7D7"/>
                </a:gs>
              </a:gsLst>
              <a:lin ang="5400000" scaled="0"/>
            </a:gradFill>
            <a:ln w="12700">
              <a:solidFill>
                <a:srgbClr val="C0C0C0"/>
              </a:solidFill>
              <a:miter lim="800000"/>
              <a:headEnd/>
              <a:tailEnd/>
            </a:ln>
            <a:effectLst>
              <a:outerShdw blurRad="76200" dir="18900000" sy="23000" kx="-1200000" algn="bl" rotWithShape="0">
                <a:prstClr val="black">
                  <a:alpha val="20000"/>
                </a:prstClr>
              </a:outerShdw>
              <a:reflection blurRad="38100" stA="70000" endPos="75000" dir="5400000" sy="-100000" algn="bl" rotWithShape="0"/>
            </a:effectLst>
          </p:spPr>
          <p:txBody>
            <a:bodyPr lIns="0" tIns="0" rIns="0" bIns="0" anchor="ctr" anchorCtr="0"/>
            <a:lstStyle/>
            <a:p>
              <a:pPr marL="88900" indent="-88900" algn="r">
                <a:spcAft>
                  <a:spcPts val="600"/>
                </a:spcAft>
                <a:buClr>
                  <a:schemeClr val="bg1">
                    <a:lumMod val="50000"/>
                  </a:schemeClr>
                </a:buClr>
                <a:buSzPct val="80000"/>
                <a:tabLst>
                  <a:tab pos="361950" algn="r"/>
                  <a:tab pos="1076325" algn="r"/>
                  <a:tab pos="1790700" algn="r"/>
                  <a:tab pos="2514600" algn="r"/>
                  <a:tab pos="3228975" algn="r"/>
                  <a:tab pos="3943350" algn="r"/>
                  <a:tab pos="4667250" algn="r"/>
                  <a:tab pos="5381625" algn="r"/>
                  <a:tab pos="6096000" algn="r"/>
                  <a:tab pos="6819900" algn="r"/>
                  <a:tab pos="7534275" algn="r"/>
                </a:tabLst>
              </a:pPr>
              <a:r>
                <a:rPr lang="en-US" sz="1400" noProof="1">
                  <a:solidFill>
                    <a:schemeClr val="tx1">
                      <a:lumMod val="65000"/>
                      <a:lumOff val="35000"/>
                    </a:schemeClr>
                  </a:solidFill>
                  <a:effectLst>
                    <a:innerShdw blurRad="63500" dist="63500" dir="13500000">
                      <a:prstClr val="black">
                        <a:alpha val="50000"/>
                      </a:prstClr>
                    </a:innerShdw>
                  </a:effectLst>
                </a:rPr>
                <a:t>Dec</a:t>
              </a:r>
            </a:p>
          </p:txBody>
        </p:sp>
      </p:grpSp>
      <p:sp>
        <p:nvSpPr>
          <p:cNvPr id="60" name="Rectangle 547" descr="© INSCALE GmbH, 26.05.2010&#10;http://www.presentationload.com/">
            <a:extLst>
              <a:ext uri="{FF2B5EF4-FFF2-40B4-BE49-F238E27FC236}">
                <a16:creationId xmlns:a16="http://schemas.microsoft.com/office/drawing/2014/main" id="{C3D1983F-1A60-4B6A-B291-974A4C8A8DD6}"/>
              </a:ext>
            </a:extLst>
          </p:cNvPr>
          <p:cNvSpPr>
            <a:spLocks noChangeArrowheads="1"/>
          </p:cNvSpPr>
          <p:nvPr/>
        </p:nvSpPr>
        <p:spPr bwMode="gray">
          <a:xfrm>
            <a:off x="31100" y="5459699"/>
            <a:ext cx="628968" cy="360000"/>
          </a:xfrm>
          <a:prstGeom prst="rect">
            <a:avLst/>
          </a:prstGeom>
          <a:gradFill>
            <a:gsLst>
              <a:gs pos="0">
                <a:srgbClr val="FFFFFF"/>
              </a:gs>
              <a:gs pos="100000">
                <a:srgbClr val="D7D7D7"/>
              </a:gs>
            </a:gsLst>
            <a:lin ang="5400000" scaled="0"/>
          </a:gradFill>
          <a:ln w="12700">
            <a:solidFill>
              <a:srgbClr val="C0C0C0"/>
            </a:solidFill>
            <a:miter lim="800000"/>
            <a:headEnd/>
            <a:tailEnd/>
          </a:ln>
          <a:effectLst>
            <a:outerShdw blurRad="76200" dir="18900000" sy="23000" kx="-1200000" algn="bl" rotWithShape="0">
              <a:prstClr val="black">
                <a:alpha val="20000"/>
              </a:prstClr>
            </a:outerShdw>
            <a:reflection blurRad="38100" stA="70000" endPos="75000" dir="5400000" sy="-100000" algn="bl" rotWithShape="0"/>
          </a:effectLst>
        </p:spPr>
        <p:txBody>
          <a:bodyPr lIns="0" tIns="0" rIns="0" bIns="0" anchor="ctr" anchorCtr="0"/>
          <a:lstStyle/>
          <a:p>
            <a:pPr marL="88900" indent="-88900" algn="ctr">
              <a:spcAft>
                <a:spcPts val="600"/>
              </a:spcAft>
              <a:buClr>
                <a:schemeClr val="bg1">
                  <a:lumMod val="50000"/>
                </a:schemeClr>
              </a:buClr>
              <a:buSzPct val="80000"/>
              <a:tabLst>
                <a:tab pos="361950" algn="r"/>
                <a:tab pos="1076325" algn="r"/>
                <a:tab pos="1790700" algn="r"/>
                <a:tab pos="2514600" algn="r"/>
                <a:tab pos="3228975" algn="r"/>
                <a:tab pos="3943350" algn="r"/>
                <a:tab pos="4667250" algn="r"/>
                <a:tab pos="5381625" algn="r"/>
                <a:tab pos="6096000" algn="r"/>
                <a:tab pos="6819900" algn="r"/>
                <a:tab pos="7534275" algn="r"/>
              </a:tabLst>
            </a:pPr>
            <a:r>
              <a:rPr lang="en-US" sz="1400" noProof="1">
                <a:solidFill>
                  <a:schemeClr val="tx1">
                    <a:lumMod val="65000"/>
                    <a:lumOff val="35000"/>
                  </a:schemeClr>
                </a:solidFill>
                <a:effectLst>
                  <a:innerShdw blurRad="63500" dist="63500" dir="13500000">
                    <a:prstClr val="black">
                      <a:alpha val="50000"/>
                    </a:prstClr>
                  </a:innerShdw>
                </a:effectLst>
              </a:rPr>
              <a:t>Dec</a:t>
            </a:r>
          </a:p>
        </p:txBody>
      </p:sp>
    </p:spTree>
    <p:extLst>
      <p:ext uri="{BB962C8B-B14F-4D97-AF65-F5344CB8AC3E}">
        <p14:creationId xmlns:p14="http://schemas.microsoft.com/office/powerpoint/2010/main" val="20764118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4" presetClass="path" presetSubtype="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3.61111E-6 0.27176 L 3.61111E-6 3.33333E-6 " pathEditMode="relative" rAng="0" ptsTypes="AA" p14:bounceEnd="30000">
                                          <p:cBhvr>
                                            <p:cTn id="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66667E-6 0.30718 L 1.66667E-6 -2.96296E-6 " pathEditMode="relative" rAng="0" ptsTypes="AA" p14:bounceEnd="30000">
                                          <p:cBhvr>
                                            <p:cTn id="16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4" presetClass="path" presetSubtype="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3.05556E-6 0.27153 L -3.05556E-6 -2.96296E-6 " pathEditMode="relative" rAng="0" ptsTypes="AA" p14:bounceEnd="30000">
                                          <p:cBhvr>
                                            <p:cTn id="23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fill="hold" nodeType="withEffect" p14:presetBounceEnd="30000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0.29537 L -8.33333E-7 -2.96296E-6 " pathEditMode="relative" rAng="0" ptsTypes="AA" p14:bounceEnd="30000">
                                          <p:cBhvr>
                                            <p:cTn id="30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47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7" dur="250"/>
                                            <p:tgtEl>
                                              <p:spTgt spid="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8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5.55556E-7 0.27176 L 5.55556E-7 -2.59259E-6 " pathEditMode="relative" rAng="0" ptsTypes="AA">
                                          <p:cBhvr>
                                            <p:cTn id="9" dur="600" fill="hold"/>
                                            <p:tgtEl>
                                              <p:spTgt spid="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0" fill="hold">
                          <p:stCondLst>
                            <p:cond delay="indefinite"/>
                          </p:stCondLst>
                          <p:childTnLst>
                            <p:par>
                              <p:cTn id="11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2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3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4" dur="250"/>
                                            <p:tgtEl>
                                              <p:spTgt spid="6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5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0 0.30717 L 0 4.07407E-6 " pathEditMode="relative" rAng="0" ptsTypes="AA">
                                          <p:cBhvr>
                                            <p:cTn id="16" dur="600" fill="hold"/>
                                            <p:tgtEl>
                                              <p:spTgt spid="6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70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17" fill="hold">
                          <p:stCondLst>
                            <p:cond delay="indefinite"/>
                          </p:stCondLst>
                          <p:childTnLst>
                            <p:par>
                              <p:cTn id="18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19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0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1" dur="25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2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1.38889E-6 0.32129 L -1.38889E-6 4.44444E-6 " pathEditMode="relative" rAng="0" ptsTypes="AA">
                                          <p:cBhvr>
                                            <p:cTn id="23" dur="600" fill="hold"/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6065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24" fill="hold">
                          <p:stCondLst>
                            <p:cond delay="indefinite"/>
                          </p:stCondLst>
                          <p:childTnLst>
                            <p:par>
                              <p:cTn id="25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26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28" dur="250"/>
                                            <p:tgtEl>
                                              <p:spTgt spid="10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29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1.11111E-6 0.27153 L 1.11111E-6 -4.07407E-6 " pathEditMode="relative" rAng="0" ptsTypes="AA">
                                          <p:cBhvr>
                                            <p:cTn id="30" dur="600" fill="hold"/>
                                            <p:tgtEl>
                                              <p:spTgt spid="10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3588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1" fill="hold">
                          <p:stCondLst>
                            <p:cond delay="indefinite"/>
                          </p:stCondLst>
                          <p:childTnLst>
                            <p:par>
                              <p:cTn id="32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33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34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35" dur="250"/>
                                            <p:tgtEl>
                                              <p:spTgt spid="12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36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2.5E-6 0.30602 L -2.5E-6 -3.33333E-6 " pathEditMode="relative" rAng="0" ptsTypes="AA">
                                          <p:cBhvr>
                                            <p:cTn id="37" dur="600" fill="hold"/>
                                            <p:tgtEl>
                                              <p:spTgt spid="12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5301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  <p:par>
                        <p:cTn id="38" fill="hold">
                          <p:stCondLst>
                            <p:cond delay="indefinite"/>
                          </p:stCondLst>
                          <p:childTnLst>
                            <p:par>
                              <p:cTn id="39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40" presetID="10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41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42" dur="25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43" presetID="64" presetClass="path" presetSubtype="0" fill="hold" nodeType="withEffect">
                                      <p:stCondLst>
                                        <p:cond delay="0"/>
                                      </p:stCondLst>
                                      <p:childTnLst>
                                        <p:animMotion origin="layout" path="M -8.33333E-7 0.29537 L -8.33333E-7 -1.48148E-6 " pathEditMode="relative" rAng="0" ptsTypes="AA">
                                          <p:cBhvr>
                                            <p:cTn id="44" dur="600" fill="hold"/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  <p:rCtr x="0" y="-14769"/>
                                        </p:animMotion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</p:timing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314C5F7E-F78C-44E0-B8D9-62A10ADAA1CF}"/>
              </a:ext>
            </a:extLst>
          </p:cNvPr>
          <p:cNvSpPr txBox="1"/>
          <p:nvPr/>
        </p:nvSpPr>
        <p:spPr>
          <a:xfrm>
            <a:off x="467544" y="1700808"/>
            <a:ext cx="8568952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lvl="0" indent="-457200">
              <a:buFont typeface="+mj-lt"/>
              <a:buAutoNum type="arabicPeriod"/>
            </a:pPr>
            <a:r>
              <a:rPr lang="en-GB" sz="2400" dirty="0"/>
              <a:t>In your work, what information do you look for about VET policies in other countries?</a:t>
            </a:r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lvl="0"/>
            <a:endParaRPr lang="en-GB" sz="2400" dirty="0"/>
          </a:p>
          <a:p>
            <a:pPr marL="457200" lvl="0" indent="-457200">
              <a:buFont typeface="+mj-lt"/>
              <a:buAutoNum type="arabicPeriod" startAt="2"/>
            </a:pPr>
            <a:r>
              <a:rPr lang="en-GB" sz="2400" dirty="0"/>
              <a:t>What possibilities/functionalities should the </a:t>
            </a:r>
            <a:r>
              <a:rPr lang="en-GB" sz="2400" i="1" dirty="0"/>
              <a:t>Timeline of policy developments</a:t>
            </a:r>
            <a:r>
              <a:rPr lang="en-GB" sz="2400" dirty="0"/>
              <a:t> provide to meet the information needs of online users?</a:t>
            </a:r>
          </a:p>
          <a:p>
            <a:endParaRPr lang="en-GB" dirty="0"/>
          </a:p>
        </p:txBody>
      </p:sp>
      <p:sp>
        <p:nvSpPr>
          <p:cNvPr id="4" name="Titel 161">
            <a:extLst>
              <a:ext uri="{FF2B5EF4-FFF2-40B4-BE49-F238E27FC236}">
                <a16:creationId xmlns:a16="http://schemas.microsoft.com/office/drawing/2014/main" id="{D7E88DAB-D4D4-4B13-ABB0-0BBFD037CC1D}"/>
              </a:ext>
            </a:extLst>
          </p:cNvPr>
          <p:cNvSpPr txBox="1">
            <a:spLocks/>
          </p:cNvSpPr>
          <p:nvPr/>
        </p:nvSpPr>
        <p:spPr>
          <a:xfrm>
            <a:off x="0" y="613819"/>
            <a:ext cx="8496300" cy="5429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 lnSpcReduction="100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sz="3200" dirty="0">
                <a:solidFill>
                  <a:schemeClr val="tx2"/>
                </a:solidFill>
              </a:rPr>
              <a:t>Questions in the break out rooms</a:t>
            </a:r>
          </a:p>
        </p:txBody>
      </p:sp>
    </p:spTree>
    <p:extLst>
      <p:ext uri="{BB962C8B-B14F-4D97-AF65-F5344CB8AC3E}">
        <p14:creationId xmlns:p14="http://schemas.microsoft.com/office/powerpoint/2010/main" val="53872148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B56A25F0-12A3-4F09-B17A-0FA081639AB7}"/>
              </a:ext>
            </a:extLst>
          </p:cNvPr>
          <p:cNvSpPr txBox="1"/>
          <p:nvPr/>
        </p:nvSpPr>
        <p:spPr>
          <a:xfrm>
            <a:off x="3635896" y="1124744"/>
            <a:ext cx="144016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/>
              <a:t>Poll</a:t>
            </a:r>
          </a:p>
        </p:txBody>
      </p:sp>
    </p:spTree>
    <p:extLst>
      <p:ext uri="{BB962C8B-B14F-4D97-AF65-F5344CB8AC3E}">
        <p14:creationId xmlns:p14="http://schemas.microsoft.com/office/powerpoint/2010/main" val="212867415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2"/>
          <p:cNvSpPr txBox="1">
            <a:spLocks/>
          </p:cNvSpPr>
          <p:nvPr/>
        </p:nvSpPr>
        <p:spPr bwMode="auto">
          <a:xfrm>
            <a:off x="457200" y="1196752"/>
            <a:ext cx="8229600" cy="45370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  <a:normAutofit/>
          </a:bodyPr>
          <a:lstStyle>
            <a:lvl1pPr marL="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20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1pPr>
            <a:lvl2pPr marL="4572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8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2pPr>
            <a:lvl3pPr marL="9144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6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3pPr>
            <a:lvl4pPr marL="13716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4pPr>
            <a:lvl5pPr marL="1828800" indent="0" algn="l" rtl="0" eaLnBrk="0" fontAlgn="base" hangingPunct="0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  <a:ea typeface="MS PGothic" pitchFamily="34" charset="-128"/>
                <a:cs typeface="MS PGothic" charset="0"/>
              </a:defRPr>
            </a:lvl5pPr>
            <a:lvl6pPr marL="22860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6pPr>
            <a:lvl7pPr marL="27432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7pPr>
            <a:lvl8pPr marL="32004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8pPr>
            <a:lvl9pPr marL="3657600" indent="0" algn="l" rtl="0" fontAlgn="base">
              <a:spcBef>
                <a:spcPct val="20000"/>
              </a:spcBef>
              <a:spcAft>
                <a:spcPct val="0"/>
              </a:spcAft>
              <a:buNone/>
              <a:defRPr sz="1400">
                <a:solidFill>
                  <a:schemeClr val="tx1"/>
                </a:solidFill>
                <a:latin typeface="+mn-lt"/>
              </a:defRPr>
            </a:lvl9pPr>
          </a:lstStyle>
          <a:p>
            <a:pPr algn="ctr"/>
            <a:endParaRPr lang="en-GB" sz="4000" kern="0" dirty="0">
              <a:solidFill>
                <a:srgbClr val="00B0F0"/>
              </a:solidFill>
            </a:endParaRPr>
          </a:p>
          <a:p>
            <a:pPr algn="ctr"/>
            <a:endParaRPr lang="en-GB" sz="4000" kern="0" dirty="0">
              <a:solidFill>
                <a:srgbClr val="00B0F0"/>
              </a:solidFill>
            </a:endParaRPr>
          </a:p>
          <a:p>
            <a:pPr algn="ctr" eaLnBrk="1" hangingPunct="1">
              <a:spcBef>
                <a:spcPts val="0"/>
              </a:spcBef>
            </a:pPr>
            <a:r>
              <a:rPr lang="en-GB" sz="2800" b="1" dirty="0">
                <a:solidFill>
                  <a:srgbClr val="3366CC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Thank you for your attention</a:t>
            </a:r>
          </a:p>
          <a:p>
            <a:pPr algn="ctr"/>
            <a:r>
              <a:rPr lang="en-GB" kern="0" dirty="0">
                <a:solidFill>
                  <a:prstClr val="black"/>
                </a:solidFill>
                <a:hlinkClick r:id="rId3"/>
              </a:rPr>
              <a:t>VPSTeam@cedefop.europa.eu</a:t>
            </a:r>
            <a:endParaRPr lang="en-GB" kern="0" dirty="0">
              <a:solidFill>
                <a:prstClr val="black"/>
              </a:solidFill>
            </a:endParaRPr>
          </a:p>
          <a:p>
            <a:endParaRPr lang="en-GB" kern="0" dirty="0">
              <a:solidFill>
                <a:prstClr val="black"/>
              </a:solidFill>
            </a:endParaRPr>
          </a:p>
          <a:p>
            <a:endParaRPr lang="en-GB" kern="0" dirty="0">
              <a:solidFill>
                <a:prstClr val="black"/>
              </a:solidFill>
            </a:endParaRPr>
          </a:p>
          <a:p>
            <a:endParaRPr lang="en-GB" kern="0" dirty="0">
              <a:solidFill>
                <a:prstClr val="black"/>
              </a:solidFill>
            </a:endParaRPr>
          </a:p>
          <a:p>
            <a:endParaRPr lang="en-GB" kern="0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4868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Default Design">
  <a:themeElements>
    <a:clrScheme name="Default Design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Default Design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>
    <a:extraClrScheme>
      <a:clrScheme name="Default Design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Default Design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Default Design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1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End slid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Page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6.xml><?xml version="1.0" encoding="utf-8"?>
<a:theme xmlns:a="http://schemas.openxmlformats.org/drawingml/2006/main" name="2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7.xml><?xml version="1.0" encoding="utf-8"?>
<a:theme xmlns:a="http://schemas.openxmlformats.org/drawingml/2006/main" name="3_Custom 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9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0941D552E788854A95619751D86CD459" ma:contentTypeVersion="8" ma:contentTypeDescription="Create a new document." ma:contentTypeScope="" ma:versionID="dbbb8511340533ec6cd5d0952914478f">
  <xsd:schema xmlns:xsd="http://www.w3.org/2001/XMLSchema" xmlns:xs="http://www.w3.org/2001/XMLSchema" xmlns:p="http://schemas.microsoft.com/office/2006/metadata/properties" xmlns:ns2="39b064dc-d062-4fe6-9f8a-cc8adbf11971" xmlns:ns3="c6a52c5a-67b7-4cc9-a3bb-46289514218f" targetNamespace="http://schemas.microsoft.com/office/2006/metadata/properties" ma:root="true" ma:fieldsID="6f3bfad738161950a37336a12b48f111" ns2:_="" ns3:_="">
    <xsd:import namespace="39b064dc-d062-4fe6-9f8a-cc8adbf11971"/>
    <xsd:import namespace="c6a52c5a-67b7-4cc9-a3bb-46289514218f"/>
    <xsd:element name="properties">
      <xsd:complexType>
        <xsd:sequence>
          <xsd:element name="documentManagement">
            <xsd:complexType>
              <xsd:all>
                <xsd:element ref="ns2:TaxKeywordTaxHTField" minOccurs="0"/>
                <xsd:element ref="ns2:TaxCatchAll" minOccurs="0"/>
                <xsd:element ref="ns3:Arkivverdig" minOccurs="0"/>
                <xsd:element ref="ns3:Ekstern" minOccurs="0"/>
                <xsd:element ref="ns3:Klassifisering" minOccurs="0"/>
                <xsd:element ref="ns3:MediaServiceMetadata" minOccurs="0"/>
                <xsd:element ref="ns3:MediaServiceFast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39b064dc-d062-4fe6-9f8a-cc8adbf11971" elementFormDefault="qualified">
    <xsd:import namespace="http://schemas.microsoft.com/office/2006/documentManagement/types"/>
    <xsd:import namespace="http://schemas.microsoft.com/office/infopath/2007/PartnerControls"/>
    <xsd:element name="TaxKeywordTaxHTField" ma:index="9" nillable="true" ma:taxonomy="true" ma:internalName="TaxKeywordTaxHTField" ma:taxonomyFieldName="TaxKeyword" ma:displayName="Enterprise Keywords" ma:fieldId="{23f27201-bee3-471e-b2e7-b64fd8b7ca38}" ma:taxonomyMulti="true" ma:sspId="7d1a9ee2-3370-42b8-8385-1ba2cd1db9b6" ma:termSetId="00000000-0000-0000-0000-000000000000" ma:anchorId="00000000-0000-0000-0000-000000000000" ma:open="true" ma:isKeyword="tru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45595da7-d7fd-4637-b4bb-638417a1d238}" ma:internalName="TaxCatchAll" ma:showField="CatchAllData" ma:web="39b064dc-d062-4fe6-9f8a-cc8adbf1197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6a52c5a-67b7-4cc9-a3bb-46289514218f" elementFormDefault="qualified">
    <xsd:import namespace="http://schemas.microsoft.com/office/2006/documentManagement/types"/>
    <xsd:import namespace="http://schemas.microsoft.com/office/infopath/2007/PartnerControls"/>
    <xsd:element name="Arkivverdig" ma:index="11" nillable="true" ma:displayName="Arkivverdig" ma:default="0" ma:internalName="Arkivverdig">
      <xsd:simpleType>
        <xsd:restriction base="dms:Boolean"/>
      </xsd:simpleType>
    </xsd:element>
    <xsd:element name="Ekstern" ma:index="12" nillable="true" ma:displayName="Ekstern" ma:default="0" ma:internalName="Ekstern">
      <xsd:simpleType>
        <xsd:restriction base="dms:Boolean"/>
      </xsd:simpleType>
    </xsd:element>
    <xsd:element name="Klassifisering" ma:index="13" nillable="true" ma:displayName="Klassifisering" ma:default="Intern" ma:format="Dropdown" ma:internalName="Klassifisering">
      <xsd:simpleType>
        <xsd:restriction base="dms:Choice">
          <xsd:enumeration value="Åpen"/>
          <xsd:enumeration value="Intern"/>
          <xsd:enumeration value="Fortrolig"/>
          <xsd:enumeration value="Strengt fortrolig"/>
        </xsd:restriction>
      </xsd:simpleType>
    </xsd:element>
    <xsd:element name="MediaServiceMetadata" ma:index="14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15" nillable="true" ma:displayName="MediaServiceFastMetadata" ma:hidden="true" ma:internalName="MediaServiceFastMetadata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ustomProperties xmlns="http://www.documentaal.nl/CustomProperties"/>
</file>

<file path=customXml/item4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39b064dc-d062-4fe6-9f8a-cc8adbf11971"/>
    <Ekstern xmlns="c6a52c5a-67b7-4cc9-a3bb-46289514218f">false</Ekstern>
    <Arkivverdig xmlns="c6a52c5a-67b7-4cc9-a3bb-46289514218f">false</Arkivverdig>
    <Klassifisering xmlns="c6a52c5a-67b7-4cc9-a3bb-46289514218f">Intern</Klassifisering>
    <TaxKeywordTaxHTField xmlns="39b064dc-d062-4fe6-9f8a-cc8adbf11971">
      <Terms xmlns="http://schemas.microsoft.com/office/infopath/2007/PartnerControls"/>
    </TaxKeywordTaxHTField>
  </documentManagement>
</p:properties>
</file>

<file path=customXml/itemProps1.xml><?xml version="1.0" encoding="utf-8"?>
<ds:datastoreItem xmlns:ds="http://schemas.openxmlformats.org/officeDocument/2006/customXml" ds:itemID="{106F3F0A-76D1-4A53-8917-A94BC6D71A1B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39b064dc-d062-4fe6-9f8a-cc8adbf11971"/>
    <ds:schemaRef ds:uri="c6a52c5a-67b7-4cc9-a3bb-46289514218f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0FF97E1B-436C-4EAA-A780-A8D791D40AF1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ED719A2C-775B-4653-ADAE-2BD464C3218E}">
  <ds:schemaRefs>
    <ds:schemaRef ds:uri="http://www.documentaal.nl/CustomProperties"/>
  </ds:schemaRefs>
</ds:datastoreItem>
</file>

<file path=customXml/itemProps4.xml><?xml version="1.0" encoding="utf-8"?>
<ds:datastoreItem xmlns:ds="http://schemas.openxmlformats.org/officeDocument/2006/customXml" ds:itemID="{ECF1549D-D02B-47A3-BC63-B0C2E48B199F}">
  <ds:schemaRefs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39b064dc-d062-4fe6-9f8a-cc8adbf11971"/>
    <ds:schemaRef ds:uri="http://purl.org/dc/elements/1.1/"/>
    <ds:schemaRef ds:uri="http://schemas.microsoft.com/office/2006/metadata/properties"/>
    <ds:schemaRef ds:uri="http://purl.org/dc/terms/"/>
    <ds:schemaRef ds:uri="c6a52c5a-67b7-4cc9-a3bb-46289514218f"/>
    <ds:schemaRef ds:uri="http://www.w3.org/XML/1998/namespace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19610</TotalTime>
  <Words>353</Words>
  <Application>Microsoft Office PowerPoint</Application>
  <PresentationFormat>On-screen Show (4:3)</PresentationFormat>
  <Paragraphs>116</Paragraphs>
  <Slides>9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7</vt:i4>
      </vt:variant>
      <vt:variant>
        <vt:lpstr>Slide Titles</vt:lpstr>
      </vt:variant>
      <vt:variant>
        <vt:i4>9</vt:i4>
      </vt:variant>
    </vt:vector>
  </HeadingPairs>
  <TitlesOfParts>
    <vt:vector size="18" baseType="lpstr">
      <vt:lpstr>Arial</vt:lpstr>
      <vt:lpstr>Calibri</vt:lpstr>
      <vt:lpstr>Custom Design</vt:lpstr>
      <vt:lpstr>Default Design</vt:lpstr>
      <vt:lpstr>1_Custom Design</vt:lpstr>
      <vt:lpstr>End slide</vt:lpstr>
      <vt:lpstr>Pages</vt:lpstr>
      <vt:lpstr>2_Custom Design</vt:lpstr>
      <vt:lpstr>3_Custom Design</vt:lpstr>
      <vt:lpstr>PowerPoint Presentation</vt:lpstr>
      <vt:lpstr>What is a Timeline of policy developments</vt:lpstr>
      <vt:lpstr>The Timeline will contain</vt:lpstr>
      <vt:lpstr>How a policy development develops over time</vt:lpstr>
      <vt:lpstr>Why developing an online tool on policy developments</vt:lpstr>
      <vt:lpstr>Next Steps</vt:lpstr>
      <vt:lpstr>PowerPoint Presentation</vt:lpstr>
      <vt:lpstr>PowerPoint Presentation</vt:lpstr>
      <vt:lpstr>PowerPoint Presentation</vt:lpstr>
    </vt:vector>
  </TitlesOfParts>
  <Company>kkostas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Villy Bara</dc:creator>
  <cp:lastModifiedBy>KOSTAKIS, George</cp:lastModifiedBy>
  <cp:revision>2514</cp:revision>
  <cp:lastPrinted>2020-12-02T01:32:04Z</cp:lastPrinted>
  <dcterms:created xsi:type="dcterms:W3CDTF">2015-03-17T12:43:29Z</dcterms:created>
  <dcterms:modified xsi:type="dcterms:W3CDTF">2020-12-02T21:30:09Z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0x0101000941D552E788854A95619751D86CD459</vt:lpwstr>
  </property>
  <property fmtid="{D5CDD505-2E9C-101B-9397-08002B2CF9AE}" pid="3" name="TaxKeyword">
    <vt:lpwstr/>
  </property>
</Properties>
</file>