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5"/>
  </p:sldMasterIdLst>
  <p:notesMasterIdLst>
    <p:notesMasterId r:id="rId13"/>
  </p:notesMasterIdLst>
  <p:handoutMasterIdLst>
    <p:handoutMasterId r:id="rId14"/>
  </p:handoutMasterIdLst>
  <p:sldIdLst>
    <p:sldId id="256" r:id="rId6"/>
    <p:sldId id="315" r:id="rId7"/>
    <p:sldId id="381" r:id="rId8"/>
    <p:sldId id="388" r:id="rId9"/>
    <p:sldId id="373" r:id="rId10"/>
    <p:sldId id="296" r:id="rId11"/>
    <p:sldId id="306" r:id="rId12"/>
  </p:sldIdLst>
  <p:sldSz cx="9144000" cy="5143500" type="screen16x9"/>
  <p:notesSz cx="7099300" cy="10234613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140" userDrawn="1">
          <p15:clr>
            <a:srgbClr val="A4A3A4"/>
          </p15:clr>
        </p15:guide>
        <p15:guide id="5" pos="5556" userDrawn="1">
          <p15:clr>
            <a:srgbClr val="A4A3A4"/>
          </p15:clr>
        </p15:guide>
        <p15:guide id="6" orient="horz" pos="305" userDrawn="1">
          <p15:clr>
            <a:srgbClr val="A4A3A4"/>
          </p15:clr>
        </p15:guide>
        <p15:guide id="8" orient="horz" pos="1260" userDrawn="1">
          <p15:clr>
            <a:srgbClr val="5ACBF0"/>
          </p15:clr>
        </p15:guide>
        <p15:guide id="9" orient="horz" pos="2796" userDrawn="1">
          <p15:clr>
            <a:srgbClr val="A4A3A4"/>
          </p15:clr>
        </p15:guide>
        <p15:guide id="10" orient="horz" pos="582" userDrawn="1">
          <p15:clr>
            <a:srgbClr val="5ACBF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ssa Dickinson" initials="MD" lastIdx="8" clrIdx="0">
    <p:extLst>
      <p:ext uri="{19B8F6BF-5375-455C-9EA6-DF929625EA0E}">
        <p15:presenceInfo xmlns:p15="http://schemas.microsoft.com/office/powerpoint/2012/main" userId="S-1-5-21-3618423254-1716829737-423604257-1158" providerId="AD"/>
      </p:ext>
    </p:extLst>
  </p:cmAuthor>
  <p:cmAuthor id="2" name="Joanna Anstey" initials="JA" lastIdx="6" clrIdx="1">
    <p:extLst>
      <p:ext uri="{19B8F6BF-5375-455C-9EA6-DF929625EA0E}">
        <p15:presenceInfo xmlns:p15="http://schemas.microsoft.com/office/powerpoint/2012/main" userId="S-1-5-21-1719972083-1073659269-3228366198-1590" providerId="AD"/>
      </p:ext>
    </p:extLst>
  </p:cmAuthor>
  <p:cmAuthor id="3" name="Georgios Zisimos" initials="GZ" lastIdx="1" clrIdx="2">
    <p:extLst>
      <p:ext uri="{19B8F6BF-5375-455C-9EA6-DF929625EA0E}">
        <p15:presenceInfo xmlns:p15="http://schemas.microsoft.com/office/powerpoint/2012/main" userId="S-1-5-21-1719972083-1073659269-3228366198-55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DA"/>
    <a:srgbClr val="005596"/>
    <a:srgbClr val="004E6D"/>
    <a:srgbClr val="F9B962"/>
    <a:srgbClr val="DCDF6F"/>
    <a:srgbClr val="4C575D"/>
    <a:srgbClr val="DBE1E5"/>
    <a:srgbClr val="DCE2E6"/>
    <a:srgbClr val="701471"/>
    <a:srgbClr val="F26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8" autoAdjust="0"/>
    <p:restoredTop sz="96215" autoAdjust="0"/>
  </p:normalViewPr>
  <p:slideViewPr>
    <p:cSldViewPr>
      <p:cViewPr varScale="1">
        <p:scale>
          <a:sx n="83" d="100"/>
          <a:sy n="83" d="100"/>
        </p:scale>
        <p:origin x="1308" y="108"/>
      </p:cViewPr>
      <p:guideLst>
        <p:guide orient="horz" pos="140"/>
        <p:guide pos="5556"/>
        <p:guide orient="horz" pos="305"/>
        <p:guide orient="horz" pos="1260"/>
        <p:guide orient="horz" pos="2796"/>
        <p:guide orient="horz" pos="5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7" d="100"/>
          <a:sy n="77" d="100"/>
        </p:scale>
        <p:origin x="3930" y="96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image" Target="../media/image24.jpeg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image" Target="../media/image24.jpeg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78EA8A-10F5-4C6D-9EDD-0B5AAB81ABF5}" type="doc">
      <dgm:prSet loTypeId="urn:microsoft.com/office/officeart/2008/layout/HexagonCluster" loCatId="pictur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GB"/>
        </a:p>
      </dgm:t>
    </dgm:pt>
    <dgm:pt modelId="{1B1837FB-EC21-4205-BDC7-CAE50EBBE1B0}">
      <dgm:prSet phldrT="[Text]" custT="1"/>
      <dgm:spPr/>
      <dgm:t>
        <a:bodyPr/>
        <a:lstStyle/>
        <a:p>
          <a:r>
            <a:rPr lang="en-GB" sz="1400" dirty="0"/>
            <a:t>More than 15 </a:t>
          </a:r>
          <a:r>
            <a:rPr lang="en-GB" sz="1400" dirty="0" err="1"/>
            <a:t>CoVEs</a:t>
          </a:r>
          <a:r>
            <a:rPr lang="en-GB" sz="1400" dirty="0"/>
            <a:t> from inside and outside EU are involved already in our Partnerships</a:t>
          </a:r>
        </a:p>
      </dgm:t>
    </dgm:pt>
    <dgm:pt modelId="{8BC81B20-EFF8-43C1-A845-AF9A38876865}" type="parTrans" cxnId="{7F8AFDCD-2A2E-4C6B-AD18-29BBAF394CB7}">
      <dgm:prSet/>
      <dgm:spPr/>
      <dgm:t>
        <a:bodyPr/>
        <a:lstStyle/>
        <a:p>
          <a:endParaRPr lang="en-GB"/>
        </a:p>
      </dgm:t>
    </dgm:pt>
    <dgm:pt modelId="{509BD3EA-3386-4C9C-9FDF-298E3375EF5B}" type="sibTrans" cxnId="{7F8AFDCD-2A2E-4C6B-AD18-29BBAF394CB7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  <dgm:t>
        <a:bodyPr/>
        <a:lstStyle/>
        <a:p>
          <a:endParaRPr lang="en-GB"/>
        </a:p>
      </dgm:t>
    </dgm:pt>
    <dgm:pt modelId="{50082381-BEC5-4EEE-9C24-4671FBFC17E5}">
      <dgm:prSet phldrT="[Text]" custT="1"/>
      <dgm:spPr/>
      <dgm:t>
        <a:bodyPr/>
        <a:lstStyle/>
        <a:p>
          <a:r>
            <a:rPr lang="en-GB" sz="1400" dirty="0"/>
            <a:t>17 partner countries have been invited to join our Network of </a:t>
          </a:r>
          <a:r>
            <a:rPr lang="en-GB" sz="1400" dirty="0" err="1"/>
            <a:t>CoVEs</a:t>
          </a:r>
          <a:endParaRPr lang="en-GB" sz="1400" dirty="0"/>
        </a:p>
      </dgm:t>
    </dgm:pt>
    <dgm:pt modelId="{9326FFDE-0018-4668-AF70-D2697A36BEA6}" type="parTrans" cxnId="{57B907BD-DBD9-46FE-9D9D-EF22C22C4A81}">
      <dgm:prSet/>
      <dgm:spPr/>
      <dgm:t>
        <a:bodyPr/>
        <a:lstStyle/>
        <a:p>
          <a:endParaRPr lang="en-GB"/>
        </a:p>
      </dgm:t>
    </dgm:pt>
    <dgm:pt modelId="{5B835E65-2488-4972-80ED-04E33CD08689}" type="sibTrans" cxnId="{57B907BD-DBD9-46FE-9D9D-EF22C22C4A81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n-GB"/>
        </a:p>
      </dgm:t>
    </dgm:pt>
    <dgm:pt modelId="{3906469E-6E71-4347-A9D4-5AB6A942EB58}">
      <dgm:prSet phldrT="[Text]" custT="1"/>
      <dgm:spPr/>
      <dgm:t>
        <a:bodyPr/>
        <a:lstStyle/>
        <a:p>
          <a:r>
            <a:rPr lang="en-GB" sz="1400" dirty="0"/>
            <a:t>More than 40 </a:t>
          </a:r>
          <a:r>
            <a:rPr lang="en-GB" sz="1400" dirty="0" err="1"/>
            <a:t>CoVEs</a:t>
          </a:r>
          <a:r>
            <a:rPr lang="en-GB" sz="1400" dirty="0"/>
            <a:t> registered since March in our Network</a:t>
          </a:r>
        </a:p>
      </dgm:t>
    </dgm:pt>
    <dgm:pt modelId="{7C5714C2-0F5F-45BC-B520-C8ABFF1B9F50}" type="parTrans" cxnId="{177AEF24-B710-4237-BF1A-816253EF2E79}">
      <dgm:prSet/>
      <dgm:spPr/>
      <dgm:t>
        <a:bodyPr/>
        <a:lstStyle/>
        <a:p>
          <a:endParaRPr lang="en-GB"/>
        </a:p>
      </dgm:t>
    </dgm:pt>
    <dgm:pt modelId="{CC91A339-61E1-4711-A23C-1D5BEE4D7F0D}" type="sibTrans" cxnId="{177AEF24-B710-4237-BF1A-816253EF2E79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  <dgm:t>
        <a:bodyPr/>
        <a:lstStyle/>
        <a:p>
          <a:endParaRPr lang="en-GB"/>
        </a:p>
      </dgm:t>
    </dgm:pt>
    <dgm:pt modelId="{86206243-B412-48BC-BA1A-93D785E9B935}">
      <dgm:prSet phldrT="[Text]" custT="1"/>
      <dgm:spPr/>
      <dgm:t>
        <a:bodyPr/>
        <a:lstStyle/>
        <a:p>
          <a:r>
            <a:rPr lang="en-GB" sz="1400" dirty="0"/>
            <a:t>A self assessment tool for 8 Dimensions of Excellence is ready to be tested</a:t>
          </a:r>
        </a:p>
      </dgm:t>
    </dgm:pt>
    <dgm:pt modelId="{5B4F50C2-EA92-4C71-A4DA-E528808C6E08}" type="parTrans" cxnId="{A54E7A27-328C-43B6-A0BA-CB79EF7853F8}">
      <dgm:prSet/>
      <dgm:spPr/>
      <dgm:t>
        <a:bodyPr/>
        <a:lstStyle/>
        <a:p>
          <a:endParaRPr lang="en-GB"/>
        </a:p>
      </dgm:t>
    </dgm:pt>
    <dgm:pt modelId="{A34D20BC-5C86-46D7-A804-23B5AF286FD1}" type="sibTrans" cxnId="{A54E7A27-328C-43B6-A0BA-CB79EF7853F8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n-GB"/>
        </a:p>
      </dgm:t>
    </dgm:pt>
    <dgm:pt modelId="{B8A5F5A6-54C3-4DB0-80C3-EDB4FE9C19BF}">
      <dgm:prSet phldrT="[Text]"/>
      <dgm:spPr/>
      <dgm:t>
        <a:bodyPr/>
        <a:lstStyle/>
        <a:p>
          <a:r>
            <a:rPr lang="en-GB" dirty="0"/>
            <a:t>Several</a:t>
          </a:r>
          <a:r>
            <a:rPr lang="en-GB" baseline="0" dirty="0"/>
            <a:t> publications have been produced </a:t>
          </a:r>
          <a:endParaRPr lang="en-GB" dirty="0"/>
        </a:p>
      </dgm:t>
    </dgm:pt>
    <dgm:pt modelId="{F6ACF0B4-EFCF-4ADE-9E94-A8171B43629E}" type="parTrans" cxnId="{F97F15A7-D579-4FDB-A0ED-4ED65B1CCD0F}">
      <dgm:prSet/>
      <dgm:spPr/>
      <dgm:t>
        <a:bodyPr/>
        <a:lstStyle/>
        <a:p>
          <a:endParaRPr lang="en-GB"/>
        </a:p>
      </dgm:t>
    </dgm:pt>
    <dgm:pt modelId="{C9192396-7AC7-4DDD-AD64-9B6E1BFD0ED1}" type="sibTrans" cxnId="{F97F15A7-D579-4FDB-A0ED-4ED65B1CCD0F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n-GB"/>
        </a:p>
      </dgm:t>
    </dgm:pt>
    <dgm:pt modelId="{A6675D44-4C73-4EDA-8F3F-55BC28870482}">
      <dgm:prSet phldrT="[Text]" custT="1"/>
      <dgm:spPr/>
      <dgm:t>
        <a:bodyPr/>
        <a:lstStyle/>
        <a:p>
          <a:r>
            <a:rPr lang="en-GB" sz="1400" dirty="0"/>
            <a:t>A Mapping exercise in 12 partner countries was completed in 2019</a:t>
          </a:r>
        </a:p>
      </dgm:t>
    </dgm:pt>
    <dgm:pt modelId="{428E9A52-3181-4171-B90C-F2D5F8649954}" type="parTrans" cxnId="{804D63E7-E7AC-498F-B9C1-CBCD539A5E27}">
      <dgm:prSet/>
      <dgm:spPr/>
      <dgm:t>
        <a:bodyPr/>
        <a:lstStyle/>
        <a:p>
          <a:endParaRPr lang="en-GB"/>
        </a:p>
      </dgm:t>
    </dgm:pt>
    <dgm:pt modelId="{78E6E175-8508-4240-BAD7-1A0B97C856B0}" type="sibTrans" cxnId="{804D63E7-E7AC-498F-B9C1-CBCD539A5E27}">
      <dgm:prSet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n-GB"/>
        </a:p>
      </dgm:t>
    </dgm:pt>
    <dgm:pt modelId="{64796268-D0DB-4836-9CC6-0AB264D266B1}" type="pres">
      <dgm:prSet presAssocID="{D778EA8A-10F5-4C6D-9EDD-0B5AAB81ABF5}" presName="Name0" presStyleCnt="0">
        <dgm:presLayoutVars>
          <dgm:chMax val="21"/>
          <dgm:chPref val="21"/>
        </dgm:presLayoutVars>
      </dgm:prSet>
      <dgm:spPr/>
    </dgm:pt>
    <dgm:pt modelId="{CB0E78D8-61C1-44D2-B8DB-4BCFE619C2D3}" type="pres">
      <dgm:prSet presAssocID="{1B1837FB-EC21-4205-BDC7-CAE50EBBE1B0}" presName="text1" presStyleCnt="0"/>
      <dgm:spPr/>
    </dgm:pt>
    <dgm:pt modelId="{C8084550-A974-467F-ADA0-C0C3DAB16977}" type="pres">
      <dgm:prSet presAssocID="{1B1837FB-EC21-4205-BDC7-CAE50EBBE1B0}" presName="textRepeatNode" presStyleLbl="alignNode1" presStyleIdx="0" presStyleCnt="6" custScaleX="116570" custScaleY="121684" custLinFactNeighborX="557" custLinFactNeighborY="8187">
        <dgm:presLayoutVars>
          <dgm:chMax val="0"/>
          <dgm:chPref val="0"/>
          <dgm:bulletEnabled val="1"/>
        </dgm:presLayoutVars>
      </dgm:prSet>
      <dgm:spPr/>
    </dgm:pt>
    <dgm:pt modelId="{12AB7099-F3FE-44CC-92F4-83DF922045A8}" type="pres">
      <dgm:prSet presAssocID="{1B1837FB-EC21-4205-BDC7-CAE50EBBE1B0}" presName="textaccent1" presStyleCnt="0"/>
      <dgm:spPr/>
    </dgm:pt>
    <dgm:pt modelId="{0FD90446-DE63-4B62-90BF-B925E219F087}" type="pres">
      <dgm:prSet presAssocID="{1B1837FB-EC21-4205-BDC7-CAE50EBBE1B0}" presName="accentRepeatNode" presStyleLbl="solidAlignAcc1" presStyleIdx="0" presStyleCnt="12"/>
      <dgm:spPr/>
    </dgm:pt>
    <dgm:pt modelId="{EB2E0125-8F3F-49A6-B9D5-D37217938AA3}" type="pres">
      <dgm:prSet presAssocID="{509BD3EA-3386-4C9C-9FDF-298E3375EF5B}" presName="image1" presStyleCnt="0"/>
      <dgm:spPr/>
    </dgm:pt>
    <dgm:pt modelId="{9D74ED5D-12B0-48DA-BF1D-BFEFE9C1FE99}" type="pres">
      <dgm:prSet presAssocID="{509BD3EA-3386-4C9C-9FDF-298E3375EF5B}" presName="imageRepeatNode" presStyleLbl="alignAcc1" presStyleIdx="0" presStyleCnt="6"/>
      <dgm:spPr/>
    </dgm:pt>
    <dgm:pt modelId="{8E95FA75-EC52-49EC-B42B-595213D6FE3C}" type="pres">
      <dgm:prSet presAssocID="{509BD3EA-3386-4C9C-9FDF-298E3375EF5B}" presName="imageaccent1" presStyleCnt="0"/>
      <dgm:spPr/>
    </dgm:pt>
    <dgm:pt modelId="{DA8A5434-F4EE-4113-A28D-B9C42C6AF3F6}" type="pres">
      <dgm:prSet presAssocID="{509BD3EA-3386-4C9C-9FDF-298E3375EF5B}" presName="accentRepeatNode" presStyleLbl="solidAlignAcc1" presStyleIdx="1" presStyleCnt="12"/>
      <dgm:spPr/>
    </dgm:pt>
    <dgm:pt modelId="{96A84363-E382-4A87-BD0D-00B946675F83}" type="pres">
      <dgm:prSet presAssocID="{50082381-BEC5-4EEE-9C24-4671FBFC17E5}" presName="text2" presStyleCnt="0"/>
      <dgm:spPr/>
    </dgm:pt>
    <dgm:pt modelId="{54ED1A5C-EC27-4BBC-AD23-41690AA929BD}" type="pres">
      <dgm:prSet presAssocID="{50082381-BEC5-4EEE-9C24-4671FBFC17E5}" presName="textRepeatNode" presStyleLbl="alignNode1" presStyleIdx="1" presStyleCnt="6" custScaleX="111985" custScaleY="114337">
        <dgm:presLayoutVars>
          <dgm:chMax val="0"/>
          <dgm:chPref val="0"/>
          <dgm:bulletEnabled val="1"/>
        </dgm:presLayoutVars>
      </dgm:prSet>
      <dgm:spPr/>
    </dgm:pt>
    <dgm:pt modelId="{E33C07AF-0663-4B39-9D87-4FA668ACFCA4}" type="pres">
      <dgm:prSet presAssocID="{50082381-BEC5-4EEE-9C24-4671FBFC17E5}" presName="textaccent2" presStyleCnt="0"/>
      <dgm:spPr/>
    </dgm:pt>
    <dgm:pt modelId="{0AB0D54B-8FDE-471C-809B-60FAA8AE0BFA}" type="pres">
      <dgm:prSet presAssocID="{50082381-BEC5-4EEE-9C24-4671FBFC17E5}" presName="accentRepeatNode" presStyleLbl="solidAlignAcc1" presStyleIdx="2" presStyleCnt="12" custLinFactX="27915" custLinFactY="-146631" custLinFactNeighborX="100000" custLinFactNeighborY="-200000"/>
      <dgm:spPr/>
    </dgm:pt>
    <dgm:pt modelId="{A2C465F1-588A-4AB4-B618-681502197DBB}" type="pres">
      <dgm:prSet presAssocID="{5B835E65-2488-4972-80ED-04E33CD08689}" presName="image2" presStyleCnt="0"/>
      <dgm:spPr/>
    </dgm:pt>
    <dgm:pt modelId="{74555B51-5F12-4A39-9F3A-8A5681AAEA69}" type="pres">
      <dgm:prSet presAssocID="{5B835E65-2488-4972-80ED-04E33CD08689}" presName="imageRepeatNode" presStyleLbl="alignAcc1" presStyleIdx="1" presStyleCnt="6"/>
      <dgm:spPr/>
    </dgm:pt>
    <dgm:pt modelId="{2151A30C-3B39-4285-A41A-5BE64A6D5C35}" type="pres">
      <dgm:prSet presAssocID="{5B835E65-2488-4972-80ED-04E33CD08689}" presName="imageaccent2" presStyleCnt="0"/>
      <dgm:spPr/>
    </dgm:pt>
    <dgm:pt modelId="{93424EFB-FB22-4F26-93D0-D77CAB37142D}" type="pres">
      <dgm:prSet presAssocID="{5B835E65-2488-4972-80ED-04E33CD08689}" presName="accentRepeatNode" presStyleLbl="solidAlignAcc1" presStyleIdx="3" presStyleCnt="12"/>
      <dgm:spPr/>
    </dgm:pt>
    <dgm:pt modelId="{347AD898-EA51-48E3-9AE6-5709218E0C61}" type="pres">
      <dgm:prSet presAssocID="{3906469E-6E71-4347-A9D4-5AB6A942EB58}" presName="text3" presStyleCnt="0"/>
      <dgm:spPr/>
    </dgm:pt>
    <dgm:pt modelId="{A04F08F8-E60D-40A1-9BC4-DBB3571D47C8}" type="pres">
      <dgm:prSet presAssocID="{3906469E-6E71-4347-A9D4-5AB6A942EB58}" presName="textRepeatNode" presStyleLbl="alignNode1" presStyleIdx="2" presStyleCnt="6" custScaleX="115456" custScaleY="105616" custLinFactNeighborX="-7776" custLinFactNeighborY="-17476">
        <dgm:presLayoutVars>
          <dgm:chMax val="0"/>
          <dgm:chPref val="0"/>
          <dgm:bulletEnabled val="1"/>
        </dgm:presLayoutVars>
      </dgm:prSet>
      <dgm:spPr/>
    </dgm:pt>
    <dgm:pt modelId="{499903EC-A253-4F24-9BC9-F341833A08E0}" type="pres">
      <dgm:prSet presAssocID="{3906469E-6E71-4347-A9D4-5AB6A942EB58}" presName="textaccent3" presStyleCnt="0"/>
      <dgm:spPr/>
    </dgm:pt>
    <dgm:pt modelId="{8D72F9C8-AF4D-4DF3-8B1D-362525E508E1}" type="pres">
      <dgm:prSet presAssocID="{3906469E-6E71-4347-A9D4-5AB6A942EB58}" presName="accentRepeatNode" presStyleLbl="solidAlignAcc1" presStyleIdx="4" presStyleCnt="12" custLinFactX="53141" custLinFactY="195652" custLinFactNeighborX="100000" custLinFactNeighborY="200000"/>
      <dgm:spPr/>
    </dgm:pt>
    <dgm:pt modelId="{43BE5FE0-CE41-40BE-9D11-705EED835AB6}" type="pres">
      <dgm:prSet presAssocID="{CC91A339-61E1-4711-A23C-1D5BEE4D7F0D}" presName="image3" presStyleCnt="0"/>
      <dgm:spPr/>
    </dgm:pt>
    <dgm:pt modelId="{97375A1D-85CA-4B55-9161-C54FE0DDD688}" type="pres">
      <dgm:prSet presAssocID="{CC91A339-61E1-4711-A23C-1D5BEE4D7F0D}" presName="imageRepeatNode" presStyleLbl="alignAcc1" presStyleIdx="2" presStyleCnt="6"/>
      <dgm:spPr/>
    </dgm:pt>
    <dgm:pt modelId="{49F475F7-9CE5-4552-B68C-8692C30FFC4B}" type="pres">
      <dgm:prSet presAssocID="{CC91A339-61E1-4711-A23C-1D5BEE4D7F0D}" presName="imageaccent3" presStyleCnt="0"/>
      <dgm:spPr/>
    </dgm:pt>
    <dgm:pt modelId="{784E7A2A-22A0-4886-8A2C-5B35BB0BFCF6}" type="pres">
      <dgm:prSet presAssocID="{CC91A339-61E1-4711-A23C-1D5BEE4D7F0D}" presName="accentRepeatNode" presStyleLbl="solidAlignAcc1" presStyleIdx="5" presStyleCnt="12"/>
      <dgm:spPr/>
    </dgm:pt>
    <dgm:pt modelId="{64AF7177-5738-421A-B7AC-D5D8F7365491}" type="pres">
      <dgm:prSet presAssocID="{86206243-B412-48BC-BA1A-93D785E9B935}" presName="text4" presStyleCnt="0"/>
      <dgm:spPr/>
    </dgm:pt>
    <dgm:pt modelId="{53F8E866-4794-46E0-807D-6A39C2D72508}" type="pres">
      <dgm:prSet presAssocID="{86206243-B412-48BC-BA1A-93D785E9B935}" presName="textRepeatNode" presStyleLbl="alignNode1" presStyleIdx="3" presStyleCnt="6" custScaleX="109423" custScaleY="116815">
        <dgm:presLayoutVars>
          <dgm:chMax val="0"/>
          <dgm:chPref val="0"/>
          <dgm:bulletEnabled val="1"/>
        </dgm:presLayoutVars>
      </dgm:prSet>
      <dgm:spPr/>
    </dgm:pt>
    <dgm:pt modelId="{A5B2622B-AF22-46BA-B083-478A1B6D495C}" type="pres">
      <dgm:prSet presAssocID="{86206243-B412-48BC-BA1A-93D785E9B935}" presName="textaccent4" presStyleCnt="0"/>
      <dgm:spPr/>
    </dgm:pt>
    <dgm:pt modelId="{9A37775E-F89A-4769-90FE-23EEF565301D}" type="pres">
      <dgm:prSet presAssocID="{86206243-B412-48BC-BA1A-93D785E9B935}" presName="accentRepeatNode" presStyleLbl="solidAlignAcc1" presStyleIdx="6" presStyleCnt="12"/>
      <dgm:spPr/>
    </dgm:pt>
    <dgm:pt modelId="{AC94F1B6-00E5-457F-8DCE-7A96F23ED58F}" type="pres">
      <dgm:prSet presAssocID="{A34D20BC-5C86-46D7-A804-23B5AF286FD1}" presName="image4" presStyleCnt="0"/>
      <dgm:spPr/>
    </dgm:pt>
    <dgm:pt modelId="{77704207-8699-4826-8B9B-07DB1E6464B7}" type="pres">
      <dgm:prSet presAssocID="{A34D20BC-5C86-46D7-A804-23B5AF286FD1}" presName="imageRepeatNode" presStyleLbl="alignAcc1" presStyleIdx="3" presStyleCnt="6"/>
      <dgm:spPr/>
    </dgm:pt>
    <dgm:pt modelId="{7A5D7104-5513-4C32-B4C2-876798D056C9}" type="pres">
      <dgm:prSet presAssocID="{A34D20BC-5C86-46D7-A804-23B5AF286FD1}" presName="imageaccent4" presStyleCnt="0"/>
      <dgm:spPr/>
    </dgm:pt>
    <dgm:pt modelId="{7C101272-7100-4AB3-A1D2-C7A774CC1731}" type="pres">
      <dgm:prSet presAssocID="{A34D20BC-5C86-46D7-A804-23B5AF286FD1}" presName="accentRepeatNode" presStyleLbl="solidAlignAcc1" presStyleIdx="7" presStyleCnt="12"/>
      <dgm:spPr/>
    </dgm:pt>
    <dgm:pt modelId="{45B827A0-ED40-4C86-9568-47733634D6CE}" type="pres">
      <dgm:prSet presAssocID="{B8A5F5A6-54C3-4DB0-80C3-EDB4FE9C19BF}" presName="text5" presStyleCnt="0"/>
      <dgm:spPr/>
    </dgm:pt>
    <dgm:pt modelId="{79008634-070E-4258-B36E-BD1AB7AB57D9}" type="pres">
      <dgm:prSet presAssocID="{B8A5F5A6-54C3-4DB0-80C3-EDB4FE9C19BF}" presName="textRepeatNode" presStyleLbl="alignNode1" presStyleIdx="4" presStyleCnt="6" custScaleX="107156">
        <dgm:presLayoutVars>
          <dgm:chMax val="0"/>
          <dgm:chPref val="0"/>
          <dgm:bulletEnabled val="1"/>
        </dgm:presLayoutVars>
      </dgm:prSet>
      <dgm:spPr/>
    </dgm:pt>
    <dgm:pt modelId="{41E959E6-5DA6-43CA-BAF6-686F89DC38F9}" type="pres">
      <dgm:prSet presAssocID="{B8A5F5A6-54C3-4DB0-80C3-EDB4FE9C19BF}" presName="textaccent5" presStyleCnt="0"/>
      <dgm:spPr/>
    </dgm:pt>
    <dgm:pt modelId="{BA3F1F1F-1B4F-430B-8DAB-FBE396F5B87A}" type="pres">
      <dgm:prSet presAssocID="{B8A5F5A6-54C3-4DB0-80C3-EDB4FE9C19BF}" presName="accentRepeatNode" presStyleLbl="solidAlignAcc1" presStyleIdx="8" presStyleCnt="12"/>
      <dgm:spPr/>
    </dgm:pt>
    <dgm:pt modelId="{DDC5DC85-9B46-4A85-B2DC-F4ACD93EFCDF}" type="pres">
      <dgm:prSet presAssocID="{C9192396-7AC7-4DDD-AD64-9B6E1BFD0ED1}" presName="image5" presStyleCnt="0"/>
      <dgm:spPr/>
    </dgm:pt>
    <dgm:pt modelId="{E20C0A6D-70F4-4875-946E-69D9B3AE2ABB}" type="pres">
      <dgm:prSet presAssocID="{C9192396-7AC7-4DDD-AD64-9B6E1BFD0ED1}" presName="imageRepeatNode" presStyleLbl="alignAcc1" presStyleIdx="4" presStyleCnt="6" custAng="7621702" custScaleY="102757"/>
      <dgm:spPr/>
    </dgm:pt>
    <dgm:pt modelId="{1B600DDB-B68C-4A51-974B-1D99A7D70096}" type="pres">
      <dgm:prSet presAssocID="{C9192396-7AC7-4DDD-AD64-9B6E1BFD0ED1}" presName="imageaccent5" presStyleCnt="0"/>
      <dgm:spPr/>
    </dgm:pt>
    <dgm:pt modelId="{1AE5AD0F-4B0D-4AFA-BFBC-AB340880BF66}" type="pres">
      <dgm:prSet presAssocID="{C9192396-7AC7-4DDD-AD64-9B6E1BFD0ED1}" presName="accentRepeatNode" presStyleLbl="solidAlignAcc1" presStyleIdx="9" presStyleCnt="12"/>
      <dgm:spPr/>
    </dgm:pt>
    <dgm:pt modelId="{882954CB-F5FB-4296-B7C8-D9654CC514FF}" type="pres">
      <dgm:prSet presAssocID="{A6675D44-4C73-4EDA-8F3F-55BC28870482}" presName="text6" presStyleCnt="0"/>
      <dgm:spPr/>
    </dgm:pt>
    <dgm:pt modelId="{A03B9B92-35E1-4287-9946-17C4B404226B}" type="pres">
      <dgm:prSet presAssocID="{A6675D44-4C73-4EDA-8F3F-55BC28870482}" presName="textRepeatNode" presStyleLbl="alignNode1" presStyleIdx="5" presStyleCnt="6" custScaleX="111125" custScaleY="118976" custLinFactNeighborX="3814" custLinFactNeighborY="5738">
        <dgm:presLayoutVars>
          <dgm:chMax val="0"/>
          <dgm:chPref val="0"/>
          <dgm:bulletEnabled val="1"/>
        </dgm:presLayoutVars>
      </dgm:prSet>
      <dgm:spPr/>
    </dgm:pt>
    <dgm:pt modelId="{DE3C2D2D-819C-4DD3-B1C8-1C5DDC5D265D}" type="pres">
      <dgm:prSet presAssocID="{A6675D44-4C73-4EDA-8F3F-55BC28870482}" presName="textaccent6" presStyleCnt="0"/>
      <dgm:spPr/>
    </dgm:pt>
    <dgm:pt modelId="{B83345FF-9727-417A-9CA8-9B169E99F1B2}" type="pres">
      <dgm:prSet presAssocID="{A6675D44-4C73-4EDA-8F3F-55BC28870482}" presName="accentRepeatNode" presStyleLbl="solidAlignAcc1" presStyleIdx="10" presStyleCnt="12"/>
      <dgm:spPr/>
    </dgm:pt>
    <dgm:pt modelId="{0993DA37-8F61-49E3-96D5-A581E44E0ABE}" type="pres">
      <dgm:prSet presAssocID="{78E6E175-8508-4240-BAD7-1A0B97C856B0}" presName="image6" presStyleCnt="0"/>
      <dgm:spPr/>
    </dgm:pt>
    <dgm:pt modelId="{2438BF09-6B2C-412C-B1EE-682F1423E9E0}" type="pres">
      <dgm:prSet presAssocID="{78E6E175-8508-4240-BAD7-1A0B97C856B0}" presName="imageRepeatNode" presStyleLbl="alignAcc1" presStyleIdx="5" presStyleCnt="6" custLinFactNeighborX="-3230" custLinFactNeighborY="-229"/>
      <dgm:spPr/>
    </dgm:pt>
    <dgm:pt modelId="{AF73C3C7-A69B-4B23-8D2C-948CAFA647E9}" type="pres">
      <dgm:prSet presAssocID="{78E6E175-8508-4240-BAD7-1A0B97C856B0}" presName="imageaccent6" presStyleCnt="0"/>
      <dgm:spPr/>
    </dgm:pt>
    <dgm:pt modelId="{88DEAEDB-DE8E-4D7D-ABA2-D7FBC6E37716}" type="pres">
      <dgm:prSet presAssocID="{78E6E175-8508-4240-BAD7-1A0B97C856B0}" presName="accentRepeatNode" presStyleLbl="solidAlignAcc1" presStyleIdx="11" presStyleCnt="12"/>
      <dgm:spPr/>
    </dgm:pt>
  </dgm:ptLst>
  <dgm:cxnLst>
    <dgm:cxn modelId="{79F0C409-67A4-4730-B4FB-9DE7326B198E}" type="presOf" srcId="{D778EA8A-10F5-4C6D-9EDD-0B5AAB81ABF5}" destId="{64796268-D0DB-4836-9CC6-0AB264D266B1}" srcOrd="0" destOrd="0" presId="urn:microsoft.com/office/officeart/2008/layout/HexagonCluster"/>
    <dgm:cxn modelId="{9B740C13-78AB-4EBE-9848-A48AC503127B}" type="presOf" srcId="{CC91A339-61E1-4711-A23C-1D5BEE4D7F0D}" destId="{97375A1D-85CA-4B55-9161-C54FE0DDD688}" srcOrd="0" destOrd="0" presId="urn:microsoft.com/office/officeart/2008/layout/HexagonCluster"/>
    <dgm:cxn modelId="{177AEF24-B710-4237-BF1A-816253EF2E79}" srcId="{D778EA8A-10F5-4C6D-9EDD-0B5AAB81ABF5}" destId="{3906469E-6E71-4347-A9D4-5AB6A942EB58}" srcOrd="2" destOrd="0" parTransId="{7C5714C2-0F5F-45BC-B520-C8ABFF1B9F50}" sibTransId="{CC91A339-61E1-4711-A23C-1D5BEE4D7F0D}"/>
    <dgm:cxn modelId="{A54E7A27-328C-43B6-A0BA-CB79EF7853F8}" srcId="{D778EA8A-10F5-4C6D-9EDD-0B5AAB81ABF5}" destId="{86206243-B412-48BC-BA1A-93D785E9B935}" srcOrd="3" destOrd="0" parTransId="{5B4F50C2-EA92-4C71-A4DA-E528808C6E08}" sibTransId="{A34D20BC-5C86-46D7-A804-23B5AF286FD1}"/>
    <dgm:cxn modelId="{5EBB8362-9E7F-46D5-BE66-77B92AE652D5}" type="presOf" srcId="{86206243-B412-48BC-BA1A-93D785E9B935}" destId="{53F8E866-4794-46E0-807D-6A39C2D72508}" srcOrd="0" destOrd="0" presId="urn:microsoft.com/office/officeart/2008/layout/HexagonCluster"/>
    <dgm:cxn modelId="{30F9B24C-DD25-4292-B7F4-40113FB029D5}" type="presOf" srcId="{509BD3EA-3386-4C9C-9FDF-298E3375EF5B}" destId="{9D74ED5D-12B0-48DA-BF1D-BFEFE9C1FE99}" srcOrd="0" destOrd="0" presId="urn:microsoft.com/office/officeart/2008/layout/HexagonCluster"/>
    <dgm:cxn modelId="{D2944376-DB99-4F9C-A89D-055F5EF628AA}" type="presOf" srcId="{5B835E65-2488-4972-80ED-04E33CD08689}" destId="{74555B51-5F12-4A39-9F3A-8A5681AAEA69}" srcOrd="0" destOrd="0" presId="urn:microsoft.com/office/officeart/2008/layout/HexagonCluster"/>
    <dgm:cxn modelId="{FE187457-C932-4286-9587-5A0636AAC9EB}" type="presOf" srcId="{78E6E175-8508-4240-BAD7-1A0B97C856B0}" destId="{2438BF09-6B2C-412C-B1EE-682F1423E9E0}" srcOrd="0" destOrd="0" presId="urn:microsoft.com/office/officeart/2008/layout/HexagonCluster"/>
    <dgm:cxn modelId="{81E50B80-E40F-4D63-B4A5-791D2C4002EB}" type="presOf" srcId="{50082381-BEC5-4EEE-9C24-4671FBFC17E5}" destId="{54ED1A5C-EC27-4BBC-AD23-41690AA929BD}" srcOrd="0" destOrd="0" presId="urn:microsoft.com/office/officeart/2008/layout/HexagonCluster"/>
    <dgm:cxn modelId="{86116C81-F543-4668-AE7F-B5053ACBAB15}" type="presOf" srcId="{1B1837FB-EC21-4205-BDC7-CAE50EBBE1B0}" destId="{C8084550-A974-467F-ADA0-C0C3DAB16977}" srcOrd="0" destOrd="0" presId="urn:microsoft.com/office/officeart/2008/layout/HexagonCluster"/>
    <dgm:cxn modelId="{D16F918A-41BB-4D08-B321-AC3714331076}" type="presOf" srcId="{3906469E-6E71-4347-A9D4-5AB6A942EB58}" destId="{A04F08F8-E60D-40A1-9BC4-DBB3571D47C8}" srcOrd="0" destOrd="0" presId="urn:microsoft.com/office/officeart/2008/layout/HexagonCluster"/>
    <dgm:cxn modelId="{F97F15A7-D579-4FDB-A0ED-4ED65B1CCD0F}" srcId="{D778EA8A-10F5-4C6D-9EDD-0B5AAB81ABF5}" destId="{B8A5F5A6-54C3-4DB0-80C3-EDB4FE9C19BF}" srcOrd="4" destOrd="0" parTransId="{F6ACF0B4-EFCF-4ADE-9E94-A8171B43629E}" sibTransId="{C9192396-7AC7-4DDD-AD64-9B6E1BFD0ED1}"/>
    <dgm:cxn modelId="{57B907BD-DBD9-46FE-9D9D-EF22C22C4A81}" srcId="{D778EA8A-10F5-4C6D-9EDD-0B5AAB81ABF5}" destId="{50082381-BEC5-4EEE-9C24-4671FBFC17E5}" srcOrd="1" destOrd="0" parTransId="{9326FFDE-0018-4668-AF70-D2697A36BEA6}" sibTransId="{5B835E65-2488-4972-80ED-04E33CD08689}"/>
    <dgm:cxn modelId="{45D707C5-97B0-4387-8CD9-B5A51F1E301A}" type="presOf" srcId="{A6675D44-4C73-4EDA-8F3F-55BC28870482}" destId="{A03B9B92-35E1-4287-9946-17C4B404226B}" srcOrd="0" destOrd="0" presId="urn:microsoft.com/office/officeart/2008/layout/HexagonCluster"/>
    <dgm:cxn modelId="{7B5AF2C8-E126-4320-B07B-65E3DB1D1093}" type="presOf" srcId="{B8A5F5A6-54C3-4DB0-80C3-EDB4FE9C19BF}" destId="{79008634-070E-4258-B36E-BD1AB7AB57D9}" srcOrd="0" destOrd="0" presId="urn:microsoft.com/office/officeart/2008/layout/HexagonCluster"/>
    <dgm:cxn modelId="{7F8AFDCD-2A2E-4C6B-AD18-29BBAF394CB7}" srcId="{D778EA8A-10F5-4C6D-9EDD-0B5AAB81ABF5}" destId="{1B1837FB-EC21-4205-BDC7-CAE50EBBE1B0}" srcOrd="0" destOrd="0" parTransId="{8BC81B20-EFF8-43C1-A845-AF9A38876865}" sibTransId="{509BD3EA-3386-4C9C-9FDF-298E3375EF5B}"/>
    <dgm:cxn modelId="{804D63E7-E7AC-498F-B9C1-CBCD539A5E27}" srcId="{D778EA8A-10F5-4C6D-9EDD-0B5AAB81ABF5}" destId="{A6675D44-4C73-4EDA-8F3F-55BC28870482}" srcOrd="5" destOrd="0" parTransId="{428E9A52-3181-4171-B90C-F2D5F8649954}" sibTransId="{78E6E175-8508-4240-BAD7-1A0B97C856B0}"/>
    <dgm:cxn modelId="{073BF3F5-19A5-467B-B3C0-A7ED35CFD3F7}" type="presOf" srcId="{A34D20BC-5C86-46D7-A804-23B5AF286FD1}" destId="{77704207-8699-4826-8B9B-07DB1E6464B7}" srcOrd="0" destOrd="0" presId="urn:microsoft.com/office/officeart/2008/layout/HexagonCluster"/>
    <dgm:cxn modelId="{603338FF-7473-44CB-834C-5BAE6EF0EA90}" type="presOf" srcId="{C9192396-7AC7-4DDD-AD64-9B6E1BFD0ED1}" destId="{E20C0A6D-70F4-4875-946E-69D9B3AE2ABB}" srcOrd="0" destOrd="0" presId="urn:microsoft.com/office/officeart/2008/layout/HexagonCluster"/>
    <dgm:cxn modelId="{FD1BCB69-ECC7-4935-8A6D-D9C7E62C5069}" type="presParOf" srcId="{64796268-D0DB-4836-9CC6-0AB264D266B1}" destId="{CB0E78D8-61C1-44D2-B8DB-4BCFE619C2D3}" srcOrd="0" destOrd="0" presId="urn:microsoft.com/office/officeart/2008/layout/HexagonCluster"/>
    <dgm:cxn modelId="{0ECB49ED-EFD0-4464-9B31-A3EA3E69E929}" type="presParOf" srcId="{CB0E78D8-61C1-44D2-B8DB-4BCFE619C2D3}" destId="{C8084550-A974-467F-ADA0-C0C3DAB16977}" srcOrd="0" destOrd="0" presId="urn:microsoft.com/office/officeart/2008/layout/HexagonCluster"/>
    <dgm:cxn modelId="{AD849A34-4CB5-4C50-823D-4AD844AF0577}" type="presParOf" srcId="{64796268-D0DB-4836-9CC6-0AB264D266B1}" destId="{12AB7099-F3FE-44CC-92F4-83DF922045A8}" srcOrd="1" destOrd="0" presId="urn:microsoft.com/office/officeart/2008/layout/HexagonCluster"/>
    <dgm:cxn modelId="{41DBD511-81F6-4351-9E9B-3354E3003738}" type="presParOf" srcId="{12AB7099-F3FE-44CC-92F4-83DF922045A8}" destId="{0FD90446-DE63-4B62-90BF-B925E219F087}" srcOrd="0" destOrd="0" presId="urn:microsoft.com/office/officeart/2008/layout/HexagonCluster"/>
    <dgm:cxn modelId="{4111866C-FB4A-4CA4-9966-7EF3B8CC1E9C}" type="presParOf" srcId="{64796268-D0DB-4836-9CC6-0AB264D266B1}" destId="{EB2E0125-8F3F-49A6-B9D5-D37217938AA3}" srcOrd="2" destOrd="0" presId="urn:microsoft.com/office/officeart/2008/layout/HexagonCluster"/>
    <dgm:cxn modelId="{91B87374-FDCB-44A9-BEBA-4D0E7C5B26AD}" type="presParOf" srcId="{EB2E0125-8F3F-49A6-B9D5-D37217938AA3}" destId="{9D74ED5D-12B0-48DA-BF1D-BFEFE9C1FE99}" srcOrd="0" destOrd="0" presId="urn:microsoft.com/office/officeart/2008/layout/HexagonCluster"/>
    <dgm:cxn modelId="{9D648115-734D-45A5-B338-87483A1C888E}" type="presParOf" srcId="{64796268-D0DB-4836-9CC6-0AB264D266B1}" destId="{8E95FA75-EC52-49EC-B42B-595213D6FE3C}" srcOrd="3" destOrd="0" presId="urn:microsoft.com/office/officeart/2008/layout/HexagonCluster"/>
    <dgm:cxn modelId="{D94D9FCF-95E3-4DE6-AE95-9387C0E1F56A}" type="presParOf" srcId="{8E95FA75-EC52-49EC-B42B-595213D6FE3C}" destId="{DA8A5434-F4EE-4113-A28D-B9C42C6AF3F6}" srcOrd="0" destOrd="0" presId="urn:microsoft.com/office/officeart/2008/layout/HexagonCluster"/>
    <dgm:cxn modelId="{066BFC0C-2610-4880-B5B4-270B19FF1044}" type="presParOf" srcId="{64796268-D0DB-4836-9CC6-0AB264D266B1}" destId="{96A84363-E382-4A87-BD0D-00B946675F83}" srcOrd="4" destOrd="0" presId="urn:microsoft.com/office/officeart/2008/layout/HexagonCluster"/>
    <dgm:cxn modelId="{9F5E3303-DCB1-4796-A471-A3DB6E1A2AD3}" type="presParOf" srcId="{96A84363-E382-4A87-BD0D-00B946675F83}" destId="{54ED1A5C-EC27-4BBC-AD23-41690AA929BD}" srcOrd="0" destOrd="0" presId="urn:microsoft.com/office/officeart/2008/layout/HexagonCluster"/>
    <dgm:cxn modelId="{D405ADCF-96D7-467C-A40E-F20FFB3EB3B6}" type="presParOf" srcId="{64796268-D0DB-4836-9CC6-0AB264D266B1}" destId="{E33C07AF-0663-4B39-9D87-4FA668ACFCA4}" srcOrd="5" destOrd="0" presId="urn:microsoft.com/office/officeart/2008/layout/HexagonCluster"/>
    <dgm:cxn modelId="{07EE08F8-8F49-407C-9E7A-51A2E8B3911B}" type="presParOf" srcId="{E33C07AF-0663-4B39-9D87-4FA668ACFCA4}" destId="{0AB0D54B-8FDE-471C-809B-60FAA8AE0BFA}" srcOrd="0" destOrd="0" presId="urn:microsoft.com/office/officeart/2008/layout/HexagonCluster"/>
    <dgm:cxn modelId="{F5F32D1D-9D5C-4481-BA07-E2D745A4277D}" type="presParOf" srcId="{64796268-D0DB-4836-9CC6-0AB264D266B1}" destId="{A2C465F1-588A-4AB4-B618-681502197DBB}" srcOrd="6" destOrd="0" presId="urn:microsoft.com/office/officeart/2008/layout/HexagonCluster"/>
    <dgm:cxn modelId="{309011D9-ACFF-4610-B112-70DE3A629740}" type="presParOf" srcId="{A2C465F1-588A-4AB4-B618-681502197DBB}" destId="{74555B51-5F12-4A39-9F3A-8A5681AAEA69}" srcOrd="0" destOrd="0" presId="urn:microsoft.com/office/officeart/2008/layout/HexagonCluster"/>
    <dgm:cxn modelId="{B28C95F8-5656-4A35-9E35-5A0992DAF556}" type="presParOf" srcId="{64796268-D0DB-4836-9CC6-0AB264D266B1}" destId="{2151A30C-3B39-4285-A41A-5BE64A6D5C35}" srcOrd="7" destOrd="0" presId="urn:microsoft.com/office/officeart/2008/layout/HexagonCluster"/>
    <dgm:cxn modelId="{6E87107D-3664-4AE7-863F-B4E56D049D38}" type="presParOf" srcId="{2151A30C-3B39-4285-A41A-5BE64A6D5C35}" destId="{93424EFB-FB22-4F26-93D0-D77CAB37142D}" srcOrd="0" destOrd="0" presId="urn:microsoft.com/office/officeart/2008/layout/HexagonCluster"/>
    <dgm:cxn modelId="{403E1E01-4BCF-4B6F-8B73-7381998C1047}" type="presParOf" srcId="{64796268-D0DB-4836-9CC6-0AB264D266B1}" destId="{347AD898-EA51-48E3-9AE6-5709218E0C61}" srcOrd="8" destOrd="0" presId="urn:microsoft.com/office/officeart/2008/layout/HexagonCluster"/>
    <dgm:cxn modelId="{58715398-B99B-46DD-BDC5-364B5F1F08B1}" type="presParOf" srcId="{347AD898-EA51-48E3-9AE6-5709218E0C61}" destId="{A04F08F8-E60D-40A1-9BC4-DBB3571D47C8}" srcOrd="0" destOrd="0" presId="urn:microsoft.com/office/officeart/2008/layout/HexagonCluster"/>
    <dgm:cxn modelId="{25ECD97B-BD83-4B87-84C9-E9F9424B474B}" type="presParOf" srcId="{64796268-D0DB-4836-9CC6-0AB264D266B1}" destId="{499903EC-A253-4F24-9BC9-F341833A08E0}" srcOrd="9" destOrd="0" presId="urn:microsoft.com/office/officeart/2008/layout/HexagonCluster"/>
    <dgm:cxn modelId="{9F050B22-325E-41D9-934A-786D9F0366D0}" type="presParOf" srcId="{499903EC-A253-4F24-9BC9-F341833A08E0}" destId="{8D72F9C8-AF4D-4DF3-8B1D-362525E508E1}" srcOrd="0" destOrd="0" presId="urn:microsoft.com/office/officeart/2008/layout/HexagonCluster"/>
    <dgm:cxn modelId="{BEF3700C-5F39-40FA-9FB7-3DBA5D5627C2}" type="presParOf" srcId="{64796268-D0DB-4836-9CC6-0AB264D266B1}" destId="{43BE5FE0-CE41-40BE-9D11-705EED835AB6}" srcOrd="10" destOrd="0" presId="urn:microsoft.com/office/officeart/2008/layout/HexagonCluster"/>
    <dgm:cxn modelId="{9028F402-06A9-4351-A2DD-DE01FA78C750}" type="presParOf" srcId="{43BE5FE0-CE41-40BE-9D11-705EED835AB6}" destId="{97375A1D-85CA-4B55-9161-C54FE0DDD688}" srcOrd="0" destOrd="0" presId="urn:microsoft.com/office/officeart/2008/layout/HexagonCluster"/>
    <dgm:cxn modelId="{3C127ADC-2329-42C2-B990-A766BED73BB6}" type="presParOf" srcId="{64796268-D0DB-4836-9CC6-0AB264D266B1}" destId="{49F475F7-9CE5-4552-B68C-8692C30FFC4B}" srcOrd="11" destOrd="0" presId="urn:microsoft.com/office/officeart/2008/layout/HexagonCluster"/>
    <dgm:cxn modelId="{4359A308-5E5E-4020-ABE9-B1565AD3EC91}" type="presParOf" srcId="{49F475F7-9CE5-4552-B68C-8692C30FFC4B}" destId="{784E7A2A-22A0-4886-8A2C-5B35BB0BFCF6}" srcOrd="0" destOrd="0" presId="urn:microsoft.com/office/officeart/2008/layout/HexagonCluster"/>
    <dgm:cxn modelId="{E55C7B02-7105-4D03-8DC2-A15CA3FADD18}" type="presParOf" srcId="{64796268-D0DB-4836-9CC6-0AB264D266B1}" destId="{64AF7177-5738-421A-B7AC-D5D8F7365491}" srcOrd="12" destOrd="0" presId="urn:microsoft.com/office/officeart/2008/layout/HexagonCluster"/>
    <dgm:cxn modelId="{643D17E6-63F2-40E6-959D-C1A0F92D3C66}" type="presParOf" srcId="{64AF7177-5738-421A-B7AC-D5D8F7365491}" destId="{53F8E866-4794-46E0-807D-6A39C2D72508}" srcOrd="0" destOrd="0" presId="urn:microsoft.com/office/officeart/2008/layout/HexagonCluster"/>
    <dgm:cxn modelId="{AC9E6160-0968-4A84-8F99-FDA61ED94ADB}" type="presParOf" srcId="{64796268-D0DB-4836-9CC6-0AB264D266B1}" destId="{A5B2622B-AF22-46BA-B083-478A1B6D495C}" srcOrd="13" destOrd="0" presId="urn:microsoft.com/office/officeart/2008/layout/HexagonCluster"/>
    <dgm:cxn modelId="{FD78E0E1-0BA9-4948-8CC5-23CE65D518FC}" type="presParOf" srcId="{A5B2622B-AF22-46BA-B083-478A1B6D495C}" destId="{9A37775E-F89A-4769-90FE-23EEF565301D}" srcOrd="0" destOrd="0" presId="urn:microsoft.com/office/officeart/2008/layout/HexagonCluster"/>
    <dgm:cxn modelId="{F233B497-7C39-49C3-A107-8D1FCCF818C0}" type="presParOf" srcId="{64796268-D0DB-4836-9CC6-0AB264D266B1}" destId="{AC94F1B6-00E5-457F-8DCE-7A96F23ED58F}" srcOrd="14" destOrd="0" presId="urn:microsoft.com/office/officeart/2008/layout/HexagonCluster"/>
    <dgm:cxn modelId="{EBFC47C7-516F-4948-A186-448C75C4A684}" type="presParOf" srcId="{AC94F1B6-00E5-457F-8DCE-7A96F23ED58F}" destId="{77704207-8699-4826-8B9B-07DB1E6464B7}" srcOrd="0" destOrd="0" presId="urn:microsoft.com/office/officeart/2008/layout/HexagonCluster"/>
    <dgm:cxn modelId="{E169EEA0-8EB7-450F-8558-53E89900AFE0}" type="presParOf" srcId="{64796268-D0DB-4836-9CC6-0AB264D266B1}" destId="{7A5D7104-5513-4C32-B4C2-876798D056C9}" srcOrd="15" destOrd="0" presId="urn:microsoft.com/office/officeart/2008/layout/HexagonCluster"/>
    <dgm:cxn modelId="{B37C4E1C-7FD5-4C3D-BC25-A881F7C8BFC6}" type="presParOf" srcId="{7A5D7104-5513-4C32-B4C2-876798D056C9}" destId="{7C101272-7100-4AB3-A1D2-C7A774CC1731}" srcOrd="0" destOrd="0" presId="urn:microsoft.com/office/officeart/2008/layout/HexagonCluster"/>
    <dgm:cxn modelId="{FC8B1782-B892-4986-9785-E093772500C0}" type="presParOf" srcId="{64796268-D0DB-4836-9CC6-0AB264D266B1}" destId="{45B827A0-ED40-4C86-9568-47733634D6CE}" srcOrd="16" destOrd="0" presId="urn:microsoft.com/office/officeart/2008/layout/HexagonCluster"/>
    <dgm:cxn modelId="{C60A5A3A-433A-4C49-BCAB-D5C81142368A}" type="presParOf" srcId="{45B827A0-ED40-4C86-9568-47733634D6CE}" destId="{79008634-070E-4258-B36E-BD1AB7AB57D9}" srcOrd="0" destOrd="0" presId="urn:microsoft.com/office/officeart/2008/layout/HexagonCluster"/>
    <dgm:cxn modelId="{95C42D11-F70A-4B96-8872-1CFCD6F4594B}" type="presParOf" srcId="{64796268-D0DB-4836-9CC6-0AB264D266B1}" destId="{41E959E6-5DA6-43CA-BAF6-686F89DC38F9}" srcOrd="17" destOrd="0" presId="urn:microsoft.com/office/officeart/2008/layout/HexagonCluster"/>
    <dgm:cxn modelId="{2A68EE0E-DBB1-4E0D-AEB4-422572D3B6DF}" type="presParOf" srcId="{41E959E6-5DA6-43CA-BAF6-686F89DC38F9}" destId="{BA3F1F1F-1B4F-430B-8DAB-FBE396F5B87A}" srcOrd="0" destOrd="0" presId="urn:microsoft.com/office/officeart/2008/layout/HexagonCluster"/>
    <dgm:cxn modelId="{C10311F3-3989-4525-BC49-E17F91923047}" type="presParOf" srcId="{64796268-D0DB-4836-9CC6-0AB264D266B1}" destId="{DDC5DC85-9B46-4A85-B2DC-F4ACD93EFCDF}" srcOrd="18" destOrd="0" presId="urn:microsoft.com/office/officeart/2008/layout/HexagonCluster"/>
    <dgm:cxn modelId="{89995174-B011-4A29-BB20-9E98D8D305DC}" type="presParOf" srcId="{DDC5DC85-9B46-4A85-B2DC-F4ACD93EFCDF}" destId="{E20C0A6D-70F4-4875-946E-69D9B3AE2ABB}" srcOrd="0" destOrd="0" presId="urn:microsoft.com/office/officeart/2008/layout/HexagonCluster"/>
    <dgm:cxn modelId="{EFA6761F-1226-4A19-8671-6F75F6FF1416}" type="presParOf" srcId="{64796268-D0DB-4836-9CC6-0AB264D266B1}" destId="{1B600DDB-B68C-4A51-974B-1D99A7D70096}" srcOrd="19" destOrd="0" presId="urn:microsoft.com/office/officeart/2008/layout/HexagonCluster"/>
    <dgm:cxn modelId="{3B34C470-DF57-4D2C-8BED-7A74A6654685}" type="presParOf" srcId="{1B600DDB-B68C-4A51-974B-1D99A7D70096}" destId="{1AE5AD0F-4B0D-4AFA-BFBC-AB340880BF66}" srcOrd="0" destOrd="0" presId="urn:microsoft.com/office/officeart/2008/layout/HexagonCluster"/>
    <dgm:cxn modelId="{3CDC6F5F-802F-4DDF-915B-5F2AC1F67556}" type="presParOf" srcId="{64796268-D0DB-4836-9CC6-0AB264D266B1}" destId="{882954CB-F5FB-4296-B7C8-D9654CC514FF}" srcOrd="20" destOrd="0" presId="urn:microsoft.com/office/officeart/2008/layout/HexagonCluster"/>
    <dgm:cxn modelId="{0A166F51-71F3-4559-8B96-7DB5B1DEC050}" type="presParOf" srcId="{882954CB-F5FB-4296-B7C8-D9654CC514FF}" destId="{A03B9B92-35E1-4287-9946-17C4B404226B}" srcOrd="0" destOrd="0" presId="urn:microsoft.com/office/officeart/2008/layout/HexagonCluster"/>
    <dgm:cxn modelId="{DF4709A8-41E3-43C3-97B4-C9B6547C913C}" type="presParOf" srcId="{64796268-D0DB-4836-9CC6-0AB264D266B1}" destId="{DE3C2D2D-819C-4DD3-B1C8-1C5DDC5D265D}" srcOrd="21" destOrd="0" presId="urn:microsoft.com/office/officeart/2008/layout/HexagonCluster"/>
    <dgm:cxn modelId="{B6A874F3-D557-4F69-B081-F8D9FCF48613}" type="presParOf" srcId="{DE3C2D2D-819C-4DD3-B1C8-1C5DDC5D265D}" destId="{B83345FF-9727-417A-9CA8-9B169E99F1B2}" srcOrd="0" destOrd="0" presId="urn:microsoft.com/office/officeart/2008/layout/HexagonCluster"/>
    <dgm:cxn modelId="{004C9310-C504-4A0A-AB35-B92A3D9B898B}" type="presParOf" srcId="{64796268-D0DB-4836-9CC6-0AB264D266B1}" destId="{0993DA37-8F61-49E3-96D5-A581E44E0ABE}" srcOrd="22" destOrd="0" presId="urn:microsoft.com/office/officeart/2008/layout/HexagonCluster"/>
    <dgm:cxn modelId="{309D3AE2-714B-4FDF-9CA9-C96FA69C54D7}" type="presParOf" srcId="{0993DA37-8F61-49E3-96D5-A581E44E0ABE}" destId="{2438BF09-6B2C-412C-B1EE-682F1423E9E0}" srcOrd="0" destOrd="0" presId="urn:microsoft.com/office/officeart/2008/layout/HexagonCluster"/>
    <dgm:cxn modelId="{760CF5E6-1016-447A-86B9-A924706810FF}" type="presParOf" srcId="{64796268-D0DB-4836-9CC6-0AB264D266B1}" destId="{AF73C3C7-A69B-4B23-8D2C-948CAFA647E9}" srcOrd="23" destOrd="0" presId="urn:microsoft.com/office/officeart/2008/layout/HexagonCluster"/>
    <dgm:cxn modelId="{2B6A3584-11CA-4EFC-B468-1F5F892CCCB0}" type="presParOf" srcId="{AF73C3C7-A69B-4B23-8D2C-948CAFA647E9}" destId="{88DEAEDB-DE8E-4D7D-ABA2-D7FBC6E37716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084550-A974-467F-ADA0-C0C3DAB16977}">
      <dsp:nvSpPr>
        <dsp:cNvPr id="0" name=""/>
        <dsp:cNvSpPr/>
      </dsp:nvSpPr>
      <dsp:spPr>
        <a:xfrm>
          <a:off x="1087524" y="2155093"/>
          <a:ext cx="1678089" cy="150416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More than 15 </a:t>
          </a:r>
          <a:r>
            <a:rPr lang="en-GB" sz="1400" kern="1200" dirty="0" err="1"/>
            <a:t>CoVEs</a:t>
          </a:r>
          <a:r>
            <a:rPr lang="en-GB" sz="1400" kern="1200" dirty="0"/>
            <a:t> from inside and outside EU are involved already in our Partnerships</a:t>
          </a:r>
        </a:p>
      </dsp:txBody>
      <dsp:txXfrm>
        <a:off x="1352712" y="2392796"/>
        <a:ext cx="1147713" cy="1028759"/>
      </dsp:txXfrm>
    </dsp:sp>
    <dsp:sp modelId="{0FD90446-DE63-4B62-90BF-B925E219F087}">
      <dsp:nvSpPr>
        <dsp:cNvPr id="0" name=""/>
        <dsp:cNvSpPr/>
      </dsp:nvSpPr>
      <dsp:spPr>
        <a:xfrm>
          <a:off x="1233121" y="2740706"/>
          <a:ext cx="167922" cy="1448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74ED5D-12B0-48DA-BF1D-BFEFE9C1FE99}">
      <dsp:nvSpPr>
        <dsp:cNvPr id="0" name=""/>
        <dsp:cNvSpPr/>
      </dsp:nvSpPr>
      <dsp:spPr>
        <a:xfrm>
          <a:off x="-40037" y="1504581"/>
          <a:ext cx="1439555" cy="123612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8A5434-F4EE-4113-A28D-B9C42C6AF3F6}">
      <dsp:nvSpPr>
        <dsp:cNvPr id="0" name=""/>
        <dsp:cNvSpPr/>
      </dsp:nvSpPr>
      <dsp:spPr>
        <a:xfrm>
          <a:off x="946126" y="2576738"/>
          <a:ext cx="167922" cy="1448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ED1A5C-EC27-4BBC-AD23-41690AA929BD}">
      <dsp:nvSpPr>
        <dsp:cNvPr id="0" name=""/>
        <dsp:cNvSpPr/>
      </dsp:nvSpPr>
      <dsp:spPr>
        <a:xfrm>
          <a:off x="2351319" y="1412388"/>
          <a:ext cx="1612085" cy="1413347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17 partner countries have been invited to join our Network of </a:t>
          </a:r>
          <a:r>
            <a:rPr lang="en-GB" sz="1400" kern="1200" dirty="0" err="1"/>
            <a:t>CoVEs</a:t>
          </a:r>
          <a:endParaRPr lang="en-GB" sz="1400" kern="1200" dirty="0"/>
        </a:p>
      </dsp:txBody>
      <dsp:txXfrm>
        <a:off x="2603438" y="1633426"/>
        <a:ext cx="1107847" cy="971271"/>
      </dsp:txXfrm>
    </dsp:sp>
    <dsp:sp modelId="{0AB0D54B-8FDE-471C-809B-60FAA8AE0BFA}">
      <dsp:nvSpPr>
        <dsp:cNvPr id="0" name=""/>
        <dsp:cNvSpPr/>
      </dsp:nvSpPr>
      <dsp:spPr>
        <a:xfrm>
          <a:off x="3643126" y="2067827"/>
          <a:ext cx="167922" cy="1448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555B51-5F12-4A39-9F3A-8A5681AAEA69}">
      <dsp:nvSpPr>
        <dsp:cNvPr id="0" name=""/>
        <dsp:cNvSpPr/>
      </dsp:nvSpPr>
      <dsp:spPr>
        <a:xfrm>
          <a:off x="3675632" y="2185524"/>
          <a:ext cx="1439555" cy="123612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424EFB-FB22-4F26-93D0-D77CAB37142D}">
      <dsp:nvSpPr>
        <dsp:cNvPr id="0" name=""/>
        <dsp:cNvSpPr/>
      </dsp:nvSpPr>
      <dsp:spPr>
        <a:xfrm>
          <a:off x="3710743" y="2735532"/>
          <a:ext cx="167922" cy="1448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4F08F8-E60D-40A1-9BC4-DBB3571D47C8}">
      <dsp:nvSpPr>
        <dsp:cNvPr id="0" name=""/>
        <dsp:cNvSpPr/>
      </dsp:nvSpPr>
      <dsp:spPr>
        <a:xfrm>
          <a:off x="975584" y="570913"/>
          <a:ext cx="1662052" cy="130554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More than 40 </a:t>
          </a:r>
          <a:r>
            <a:rPr lang="en-GB" sz="1400" kern="1200" dirty="0" err="1"/>
            <a:t>CoVEs</a:t>
          </a:r>
          <a:r>
            <a:rPr lang="en-GB" sz="1400" kern="1200" dirty="0"/>
            <a:t> registered since March in our Network</a:t>
          </a:r>
        </a:p>
      </dsp:txBody>
      <dsp:txXfrm>
        <a:off x="1222884" y="765167"/>
        <a:ext cx="1167452" cy="917036"/>
      </dsp:txXfrm>
    </dsp:sp>
    <dsp:sp modelId="{8D72F9C8-AF4D-4DF3-8B1D-362525E508E1}">
      <dsp:nvSpPr>
        <dsp:cNvPr id="0" name=""/>
        <dsp:cNvSpPr/>
      </dsp:nvSpPr>
      <dsp:spPr>
        <a:xfrm>
          <a:off x="2442095" y="1418289"/>
          <a:ext cx="167922" cy="1448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375A1D-85CA-4B55-9161-C54FE0DDD688}">
      <dsp:nvSpPr>
        <dsp:cNvPr id="0" name=""/>
        <dsp:cNvSpPr/>
      </dsp:nvSpPr>
      <dsp:spPr>
        <a:xfrm>
          <a:off x="2437584" y="134338"/>
          <a:ext cx="1439555" cy="123612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4E7A2A-22A0-4886-8A2C-5B35BB0BFCF6}">
      <dsp:nvSpPr>
        <dsp:cNvPr id="0" name=""/>
        <dsp:cNvSpPr/>
      </dsp:nvSpPr>
      <dsp:spPr>
        <a:xfrm>
          <a:off x="2478038" y="681958"/>
          <a:ext cx="167922" cy="1448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F8E866-4794-46E0-807D-6A39C2D72508}">
      <dsp:nvSpPr>
        <dsp:cNvPr id="0" name=""/>
        <dsp:cNvSpPr/>
      </dsp:nvSpPr>
      <dsp:spPr>
        <a:xfrm>
          <a:off x="3607808" y="714936"/>
          <a:ext cx="1575204" cy="144397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A self assessment tool for 8 Dimensions of Excellence is ready to be tested</a:t>
          </a:r>
        </a:p>
      </dsp:txBody>
      <dsp:txXfrm>
        <a:off x="3859407" y="945575"/>
        <a:ext cx="1072007" cy="982700"/>
      </dsp:txXfrm>
    </dsp:sp>
    <dsp:sp modelId="{9A37775E-F89A-4769-90FE-23EEF565301D}">
      <dsp:nvSpPr>
        <dsp:cNvPr id="0" name=""/>
        <dsp:cNvSpPr/>
      </dsp:nvSpPr>
      <dsp:spPr>
        <a:xfrm>
          <a:off x="4921313" y="1366483"/>
          <a:ext cx="167922" cy="1448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704207-8699-4826-8B9B-07DB1E6464B7}">
      <dsp:nvSpPr>
        <dsp:cNvPr id="0" name=""/>
        <dsp:cNvSpPr/>
      </dsp:nvSpPr>
      <dsp:spPr>
        <a:xfrm>
          <a:off x="4914444" y="1513735"/>
          <a:ext cx="1439555" cy="123612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101272-7100-4AB3-A1D2-C7A774CC1731}">
      <dsp:nvSpPr>
        <dsp:cNvPr id="0" name=""/>
        <dsp:cNvSpPr/>
      </dsp:nvSpPr>
      <dsp:spPr>
        <a:xfrm>
          <a:off x="5195332" y="1536022"/>
          <a:ext cx="167922" cy="1448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008634-070E-4258-B36E-BD1AB7AB57D9}">
      <dsp:nvSpPr>
        <dsp:cNvPr id="0" name=""/>
        <dsp:cNvSpPr/>
      </dsp:nvSpPr>
      <dsp:spPr>
        <a:xfrm>
          <a:off x="4862936" y="147472"/>
          <a:ext cx="1542569" cy="123612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Several</a:t>
          </a:r>
          <a:r>
            <a:rPr lang="en-GB" sz="1400" kern="1200" baseline="0" dirty="0"/>
            <a:t> publications have been produced </a:t>
          </a:r>
          <a:endParaRPr lang="en-GB" sz="1400" kern="1200" dirty="0"/>
        </a:p>
      </dsp:txBody>
      <dsp:txXfrm>
        <a:off x="5094494" y="333029"/>
        <a:ext cx="1079453" cy="865010"/>
      </dsp:txXfrm>
    </dsp:sp>
    <dsp:sp modelId="{BA3F1F1F-1B4F-430B-8DAB-FBE396F5B87A}">
      <dsp:nvSpPr>
        <dsp:cNvPr id="0" name=""/>
        <dsp:cNvSpPr/>
      </dsp:nvSpPr>
      <dsp:spPr>
        <a:xfrm>
          <a:off x="6160124" y="701459"/>
          <a:ext cx="167922" cy="1448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0C0A6D-70F4-4875-946E-69D9B3AE2ABB}">
      <dsp:nvSpPr>
        <dsp:cNvPr id="0" name=""/>
        <dsp:cNvSpPr/>
      </dsp:nvSpPr>
      <dsp:spPr>
        <a:xfrm rot="7621702">
          <a:off x="6153255" y="820130"/>
          <a:ext cx="1439555" cy="12702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E5AD0F-4B0D-4AFA-BFBC-AB340880BF66}">
      <dsp:nvSpPr>
        <dsp:cNvPr id="0" name=""/>
        <dsp:cNvSpPr/>
      </dsp:nvSpPr>
      <dsp:spPr>
        <a:xfrm>
          <a:off x="6440250" y="864631"/>
          <a:ext cx="167922" cy="1448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3B9B92-35E1-4287-9946-17C4B404226B}">
      <dsp:nvSpPr>
        <dsp:cNvPr id="0" name=""/>
        <dsp:cNvSpPr/>
      </dsp:nvSpPr>
      <dsp:spPr>
        <a:xfrm>
          <a:off x="6073179" y="2155089"/>
          <a:ext cx="1599705" cy="147069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7780" rIns="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A Mapping exercise in 12 partner countries was completed in 2019</a:t>
          </a:r>
        </a:p>
      </dsp:txBody>
      <dsp:txXfrm>
        <a:off x="6329045" y="2390320"/>
        <a:ext cx="1087973" cy="1000229"/>
      </dsp:txXfrm>
    </dsp:sp>
    <dsp:sp modelId="{B83345FF-9727-417A-9CA8-9B169E99F1B2}">
      <dsp:nvSpPr>
        <dsp:cNvPr id="0" name=""/>
        <dsp:cNvSpPr/>
      </dsp:nvSpPr>
      <dsp:spPr>
        <a:xfrm>
          <a:off x="6438723" y="3283948"/>
          <a:ext cx="167922" cy="1448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38BF09-6B2C-412C-B1EE-682F1423E9E0}">
      <dsp:nvSpPr>
        <dsp:cNvPr id="0" name=""/>
        <dsp:cNvSpPr/>
      </dsp:nvSpPr>
      <dsp:spPr>
        <a:xfrm>
          <a:off x="4867946" y="2875178"/>
          <a:ext cx="1439555" cy="123612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EAEDB-DE8E-4D7D-ABA2-D7FBC6E37716}">
      <dsp:nvSpPr>
        <dsp:cNvPr id="0" name=""/>
        <dsp:cNvSpPr/>
      </dsp:nvSpPr>
      <dsp:spPr>
        <a:xfrm>
          <a:off x="6171574" y="3420455"/>
          <a:ext cx="167922" cy="1448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0"/>
          </a:xfrm>
          <a:prstGeom prst="rect">
            <a:avLst/>
          </a:prstGeom>
        </p:spPr>
        <p:txBody>
          <a:bodyPr vert="horz" lIns="94338" tIns="47169" rIns="94338" bIns="4716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6" y="1"/>
            <a:ext cx="3076363" cy="511730"/>
          </a:xfrm>
          <a:prstGeom prst="rect">
            <a:avLst/>
          </a:prstGeom>
        </p:spPr>
        <p:txBody>
          <a:bodyPr vert="horz" lIns="94338" tIns="47169" rIns="94338" bIns="47169" rtlCol="0"/>
          <a:lstStyle>
            <a:lvl1pPr algn="r">
              <a:defRPr sz="1200"/>
            </a:lvl1pPr>
          </a:lstStyle>
          <a:p>
            <a:fld id="{903835C8-BB37-4429-9A1B-ACF14AE7E7D6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0"/>
          </a:xfrm>
          <a:prstGeom prst="rect">
            <a:avLst/>
          </a:prstGeom>
        </p:spPr>
        <p:txBody>
          <a:bodyPr vert="horz" lIns="94338" tIns="47169" rIns="94338" bIns="4716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6" y="9721106"/>
            <a:ext cx="3076363" cy="511730"/>
          </a:xfrm>
          <a:prstGeom prst="rect">
            <a:avLst/>
          </a:prstGeom>
        </p:spPr>
        <p:txBody>
          <a:bodyPr vert="horz" lIns="94338" tIns="47169" rIns="94338" bIns="47169" rtlCol="0" anchor="b"/>
          <a:lstStyle>
            <a:lvl1pPr algn="r">
              <a:defRPr sz="1200"/>
            </a:lvl1pPr>
          </a:lstStyle>
          <a:p>
            <a:fld id="{F7985194-D133-4B33-AAB3-837EB8B59ED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079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0"/>
          </a:xfrm>
          <a:prstGeom prst="rect">
            <a:avLst/>
          </a:prstGeom>
        </p:spPr>
        <p:txBody>
          <a:bodyPr vert="horz" lIns="94338" tIns="47169" rIns="94338" bIns="4716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6" y="1"/>
            <a:ext cx="3076363" cy="511730"/>
          </a:xfrm>
          <a:prstGeom prst="rect">
            <a:avLst/>
          </a:prstGeom>
        </p:spPr>
        <p:txBody>
          <a:bodyPr vert="horz" lIns="94338" tIns="47169" rIns="94338" bIns="47169" rtlCol="0"/>
          <a:lstStyle>
            <a:lvl1pPr algn="r">
              <a:defRPr sz="1200"/>
            </a:lvl1pPr>
          </a:lstStyle>
          <a:p>
            <a:fld id="{8F6D398E-25CB-40CF-A09E-EE5459CE508C}" type="datetimeFigureOut">
              <a:rPr lang="en-GB" smtClean="0"/>
              <a:pPr/>
              <a:t>01/12/2020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38" tIns="47169" rIns="94338" bIns="4716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5"/>
          </a:xfrm>
          <a:prstGeom prst="rect">
            <a:avLst/>
          </a:prstGeom>
        </p:spPr>
        <p:txBody>
          <a:bodyPr vert="horz" lIns="94338" tIns="47169" rIns="94338" bIns="4716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0"/>
          </a:xfrm>
          <a:prstGeom prst="rect">
            <a:avLst/>
          </a:prstGeom>
        </p:spPr>
        <p:txBody>
          <a:bodyPr vert="horz" lIns="94338" tIns="47169" rIns="94338" bIns="4716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6" y="9721106"/>
            <a:ext cx="3076363" cy="511730"/>
          </a:xfrm>
          <a:prstGeom prst="rect">
            <a:avLst/>
          </a:prstGeom>
        </p:spPr>
        <p:txBody>
          <a:bodyPr vert="horz" lIns="94338" tIns="47169" rIns="94338" bIns="47169" rtlCol="0" anchor="b"/>
          <a:lstStyle>
            <a:lvl1pPr algn="r">
              <a:defRPr sz="1200"/>
            </a:lvl1pPr>
          </a:lstStyle>
          <a:p>
            <a:fld id="{019C38AD-272E-49C6-9EDF-AC09A3477B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691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Over the last decade, emerging trends in technology, digitalisation, </a:t>
            </a:r>
          </a:p>
          <a:p>
            <a:r>
              <a:rPr lang="en-GB" dirty="0"/>
              <a:t>climate change, migration and globalisation have driven immense change </a:t>
            </a:r>
          </a:p>
          <a:p>
            <a:r>
              <a:rPr lang="en-GB" dirty="0"/>
              <a:t>in our societies and economies.</a:t>
            </a:r>
          </a:p>
          <a:p>
            <a:r>
              <a:rPr lang="en-GB" dirty="0"/>
              <a:t>There is a consensus on the need for a paradigm shift towards lifelong </a:t>
            </a:r>
          </a:p>
          <a:p>
            <a:r>
              <a:rPr lang="en-GB" dirty="0"/>
              <a:t>learning with more flexible pathways that combine both formal and </a:t>
            </a:r>
          </a:p>
          <a:p>
            <a:r>
              <a:rPr lang="en-GB" dirty="0"/>
              <a:t>informal learning, hard and soft skills.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9C38AD-272E-49C6-9EDF-AC09A3477B4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061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C38AD-272E-49C6-9EDF-AC09A3477B4B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135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9C38AD-272E-49C6-9EDF-AC09A3477B4B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102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Placeholder 1">
            <a:extLst>
              <a:ext uri="{FF2B5EF4-FFF2-40B4-BE49-F238E27FC236}">
                <a16:creationId xmlns:a16="http://schemas.microsoft.com/office/drawing/2014/main" id="{F9490E25-8CFE-41CC-8273-A5274D2EC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2" y="435117"/>
            <a:ext cx="8494504" cy="750663"/>
          </a:xfrm>
          <a:prstGeom prst="rect">
            <a:avLst/>
          </a:prstGeom>
          <a:effectLst/>
        </p:spPr>
        <p:txBody>
          <a:bodyPr vert="horz" lIns="0" tIns="0" rIns="0" bIns="0" rtlCol="0" anchor="t">
            <a:normAutofit/>
          </a:bodyPr>
          <a:lstStyle>
            <a:lvl1pPr>
              <a:defRPr sz="2000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591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0" pos="43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D69013-9985-4E92-B522-07F505323BAC}"/>
              </a:ext>
            </a:extLst>
          </p:cNvPr>
          <p:cNvSpPr/>
          <p:nvPr userDrawn="1"/>
        </p:nvSpPr>
        <p:spPr>
          <a:xfrm flipH="1">
            <a:off x="3275856" y="-9946"/>
            <a:ext cx="5868144" cy="5153446"/>
          </a:xfrm>
          <a:custGeom>
            <a:avLst/>
            <a:gdLst>
              <a:gd name="connsiteX0" fmla="*/ 1483491 w 5868144"/>
              <a:gd name="connsiteY0" fmla="*/ 0 h 5153446"/>
              <a:gd name="connsiteX1" fmla="*/ 0 w 5868144"/>
              <a:gd name="connsiteY1" fmla="*/ 0 h 5153446"/>
              <a:gd name="connsiteX2" fmla="*/ 0 w 5868144"/>
              <a:gd name="connsiteY2" fmla="*/ 5153446 h 5153446"/>
              <a:gd name="connsiteX3" fmla="*/ 545745 w 5868144"/>
              <a:gd name="connsiteY3" fmla="*/ 5153446 h 5153446"/>
              <a:gd name="connsiteX4" fmla="*/ 568503 w 5868144"/>
              <a:gd name="connsiteY4" fmla="*/ 5136060 h 5153446"/>
              <a:gd name="connsiteX5" fmla="*/ 591261 w 5868144"/>
              <a:gd name="connsiteY5" fmla="*/ 5153446 h 5153446"/>
              <a:gd name="connsiteX6" fmla="*/ 3075999 w 5868144"/>
              <a:gd name="connsiteY6" fmla="*/ 5153446 h 5153446"/>
              <a:gd name="connsiteX7" fmla="*/ 2592754 w 5868144"/>
              <a:gd name="connsiteY7" fmla="*/ 3589671 h 5153446"/>
              <a:gd name="connsiteX8" fmla="*/ 5868144 w 5868144"/>
              <a:gd name="connsiteY8" fmla="*/ 1087532 h 5153446"/>
              <a:gd name="connsiteX9" fmla="*/ 1819559 w 5868144"/>
              <a:gd name="connsiteY9" fmla="*/ 1087561 h 515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68144" h="5153446">
                <a:moveTo>
                  <a:pt x="1483491" y="0"/>
                </a:moveTo>
                <a:lnTo>
                  <a:pt x="0" y="0"/>
                </a:lnTo>
                <a:lnTo>
                  <a:pt x="0" y="5153446"/>
                </a:lnTo>
                <a:lnTo>
                  <a:pt x="545745" y="5153446"/>
                </a:lnTo>
                <a:lnTo>
                  <a:pt x="568503" y="5136060"/>
                </a:lnTo>
                <a:lnTo>
                  <a:pt x="591261" y="5153446"/>
                </a:lnTo>
                <a:lnTo>
                  <a:pt x="3075999" y="5153446"/>
                </a:lnTo>
                <a:lnTo>
                  <a:pt x="2592754" y="3589671"/>
                </a:lnTo>
                <a:lnTo>
                  <a:pt x="5868144" y="1087532"/>
                </a:lnTo>
                <a:lnTo>
                  <a:pt x="1819559" y="10875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48A4B-6E38-4822-9D5B-8F3E6683C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A4DAB3-B493-4998-91F8-87C264C83B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6A24BF-089A-4C42-86AE-5DA645AE8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COMM-CIU meeting - 15/2/2019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69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D69013-9985-4E92-B522-07F505323BAC}"/>
              </a:ext>
            </a:extLst>
          </p:cNvPr>
          <p:cNvSpPr/>
          <p:nvPr userDrawn="1"/>
        </p:nvSpPr>
        <p:spPr>
          <a:xfrm flipH="1">
            <a:off x="3275856" y="-9946"/>
            <a:ext cx="5868144" cy="5153446"/>
          </a:xfrm>
          <a:custGeom>
            <a:avLst/>
            <a:gdLst>
              <a:gd name="connsiteX0" fmla="*/ 1483491 w 5868144"/>
              <a:gd name="connsiteY0" fmla="*/ 0 h 5153446"/>
              <a:gd name="connsiteX1" fmla="*/ 0 w 5868144"/>
              <a:gd name="connsiteY1" fmla="*/ 0 h 5153446"/>
              <a:gd name="connsiteX2" fmla="*/ 0 w 5868144"/>
              <a:gd name="connsiteY2" fmla="*/ 5153446 h 5153446"/>
              <a:gd name="connsiteX3" fmla="*/ 545745 w 5868144"/>
              <a:gd name="connsiteY3" fmla="*/ 5153446 h 5153446"/>
              <a:gd name="connsiteX4" fmla="*/ 568503 w 5868144"/>
              <a:gd name="connsiteY4" fmla="*/ 5136060 h 5153446"/>
              <a:gd name="connsiteX5" fmla="*/ 591261 w 5868144"/>
              <a:gd name="connsiteY5" fmla="*/ 5153446 h 5153446"/>
              <a:gd name="connsiteX6" fmla="*/ 3075999 w 5868144"/>
              <a:gd name="connsiteY6" fmla="*/ 5153446 h 5153446"/>
              <a:gd name="connsiteX7" fmla="*/ 2592754 w 5868144"/>
              <a:gd name="connsiteY7" fmla="*/ 3589671 h 5153446"/>
              <a:gd name="connsiteX8" fmla="*/ 5868144 w 5868144"/>
              <a:gd name="connsiteY8" fmla="*/ 1087532 h 5153446"/>
              <a:gd name="connsiteX9" fmla="*/ 1819559 w 5868144"/>
              <a:gd name="connsiteY9" fmla="*/ 1087561 h 515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68144" h="5153446">
                <a:moveTo>
                  <a:pt x="1483491" y="0"/>
                </a:moveTo>
                <a:lnTo>
                  <a:pt x="0" y="0"/>
                </a:lnTo>
                <a:lnTo>
                  <a:pt x="0" y="5153446"/>
                </a:lnTo>
                <a:lnTo>
                  <a:pt x="545745" y="5153446"/>
                </a:lnTo>
                <a:lnTo>
                  <a:pt x="568503" y="5136060"/>
                </a:lnTo>
                <a:lnTo>
                  <a:pt x="591261" y="5153446"/>
                </a:lnTo>
                <a:lnTo>
                  <a:pt x="3075999" y="5153446"/>
                </a:lnTo>
                <a:lnTo>
                  <a:pt x="2592754" y="3589671"/>
                </a:lnTo>
                <a:lnTo>
                  <a:pt x="5868144" y="1087532"/>
                </a:lnTo>
                <a:lnTo>
                  <a:pt x="1819559" y="10875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D3E975-B82B-490E-B44A-4E56AB0AF8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48FDE5-F248-44F3-AF11-59F662B2D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ETF - Working for a global Europe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163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975CCF6-A42E-48EF-9E0F-054032E73219}"/>
              </a:ext>
            </a:extLst>
          </p:cNvPr>
          <p:cNvSpPr/>
          <p:nvPr userDrawn="1"/>
        </p:nvSpPr>
        <p:spPr>
          <a:xfrm flipH="1">
            <a:off x="3275856" y="-9946"/>
            <a:ext cx="5868144" cy="5153446"/>
          </a:xfrm>
          <a:custGeom>
            <a:avLst/>
            <a:gdLst>
              <a:gd name="connsiteX0" fmla="*/ 1483491 w 5868144"/>
              <a:gd name="connsiteY0" fmla="*/ 0 h 5153446"/>
              <a:gd name="connsiteX1" fmla="*/ 0 w 5868144"/>
              <a:gd name="connsiteY1" fmla="*/ 0 h 5153446"/>
              <a:gd name="connsiteX2" fmla="*/ 0 w 5868144"/>
              <a:gd name="connsiteY2" fmla="*/ 5153446 h 5153446"/>
              <a:gd name="connsiteX3" fmla="*/ 545745 w 5868144"/>
              <a:gd name="connsiteY3" fmla="*/ 5153446 h 5153446"/>
              <a:gd name="connsiteX4" fmla="*/ 568503 w 5868144"/>
              <a:gd name="connsiteY4" fmla="*/ 5136060 h 5153446"/>
              <a:gd name="connsiteX5" fmla="*/ 591261 w 5868144"/>
              <a:gd name="connsiteY5" fmla="*/ 5153446 h 5153446"/>
              <a:gd name="connsiteX6" fmla="*/ 3075999 w 5868144"/>
              <a:gd name="connsiteY6" fmla="*/ 5153446 h 5153446"/>
              <a:gd name="connsiteX7" fmla="*/ 2592754 w 5868144"/>
              <a:gd name="connsiteY7" fmla="*/ 3589671 h 5153446"/>
              <a:gd name="connsiteX8" fmla="*/ 5868144 w 5868144"/>
              <a:gd name="connsiteY8" fmla="*/ 1087532 h 5153446"/>
              <a:gd name="connsiteX9" fmla="*/ 1819559 w 5868144"/>
              <a:gd name="connsiteY9" fmla="*/ 1087561 h 515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68144" h="5153446">
                <a:moveTo>
                  <a:pt x="1483491" y="0"/>
                </a:moveTo>
                <a:lnTo>
                  <a:pt x="0" y="0"/>
                </a:lnTo>
                <a:lnTo>
                  <a:pt x="0" y="5153446"/>
                </a:lnTo>
                <a:lnTo>
                  <a:pt x="545745" y="5153446"/>
                </a:lnTo>
                <a:lnTo>
                  <a:pt x="568503" y="5136060"/>
                </a:lnTo>
                <a:lnTo>
                  <a:pt x="591261" y="5153446"/>
                </a:lnTo>
                <a:lnTo>
                  <a:pt x="3075999" y="5153446"/>
                </a:lnTo>
                <a:lnTo>
                  <a:pt x="2592754" y="3589671"/>
                </a:lnTo>
                <a:lnTo>
                  <a:pt x="5868144" y="1087532"/>
                </a:lnTo>
                <a:lnTo>
                  <a:pt x="1819559" y="10875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F6CC2F-8ADE-4ED0-BA06-5147A1F2E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435117"/>
            <a:ext cx="8413750" cy="552457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EE2930-091E-4862-8CF1-7F3FB7CDDA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6475" y="1203325"/>
            <a:ext cx="3992400" cy="30241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8D0C1D8-6A4B-4DAE-996E-41E2B62190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5126" y="1203325"/>
            <a:ext cx="3992400" cy="30241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D88410-D031-47CD-8DA5-41EFDA7146E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A59023-DB21-4DAE-A1ED-7D5F59485FD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COMM-CIU meeting - 15/2/2019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348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slide (yellow) [TOC Source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pDivider">
            <a:extLst>
              <a:ext uri="{FF2B5EF4-FFF2-40B4-BE49-F238E27FC236}">
                <a16:creationId xmlns:a16="http://schemas.microsoft.com/office/drawing/2014/main" id="{516AA345-A8AD-4DD2-92A7-FB7D44573431}"/>
              </a:ext>
            </a:extLst>
          </p:cNvPr>
          <p:cNvSpPr/>
          <p:nvPr userDrawn="1"/>
        </p:nvSpPr>
        <p:spPr>
          <a:xfrm flipH="1">
            <a:off x="0" y="0"/>
            <a:ext cx="4315125" cy="5143500"/>
          </a:xfrm>
          <a:custGeom>
            <a:avLst/>
            <a:gdLst>
              <a:gd name="connsiteX0" fmla="*/ 4315125 w 4315125"/>
              <a:gd name="connsiteY0" fmla="*/ 0 h 5143500"/>
              <a:gd name="connsiteX1" fmla="*/ 3907680 w 4315125"/>
              <a:gd name="connsiteY1" fmla="*/ 0 h 5143500"/>
              <a:gd name="connsiteX2" fmla="*/ 3392296 w 4315125"/>
              <a:gd name="connsiteY2" fmla="*/ 1667854 h 5143500"/>
              <a:gd name="connsiteX3" fmla="*/ 0 w 4315125"/>
              <a:gd name="connsiteY3" fmla="*/ 1667830 h 5143500"/>
              <a:gd name="connsiteX4" fmla="*/ 2744438 w 4315125"/>
              <a:gd name="connsiteY4" fmla="*/ 3764364 h 5143500"/>
              <a:gd name="connsiteX5" fmla="*/ 2318252 w 4315125"/>
              <a:gd name="connsiteY5" fmla="*/ 5143500 h 5143500"/>
              <a:gd name="connsiteX6" fmla="*/ 4315125 w 4315125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5125" h="5143500">
                <a:moveTo>
                  <a:pt x="4315125" y="0"/>
                </a:moveTo>
                <a:lnTo>
                  <a:pt x="3907680" y="0"/>
                </a:lnTo>
                <a:lnTo>
                  <a:pt x="3392296" y="1667854"/>
                </a:lnTo>
                <a:lnTo>
                  <a:pt x="0" y="1667830"/>
                </a:lnTo>
                <a:lnTo>
                  <a:pt x="2744438" y="3764364"/>
                </a:lnTo>
                <a:lnTo>
                  <a:pt x="2318252" y="5143500"/>
                </a:lnTo>
                <a:lnTo>
                  <a:pt x="4315125" y="5143500"/>
                </a:lnTo>
                <a:close/>
              </a:path>
            </a:pathLst>
          </a:custGeom>
          <a:solidFill>
            <a:schemeClr val="accent6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dirty="0"/>
              <a:t> </a:t>
            </a:r>
          </a:p>
        </p:txBody>
      </p:sp>
      <p:pic>
        <p:nvPicPr>
          <p:cNvPr id="4" name="imgLogo">
            <a:extLst>
              <a:ext uri="{FF2B5EF4-FFF2-40B4-BE49-F238E27FC236}">
                <a16:creationId xmlns:a16="http://schemas.microsoft.com/office/drawing/2014/main" id="{089B0A63-9F1A-4C96-B41F-41B8208767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56" y="13997"/>
            <a:ext cx="1775591" cy="1437079"/>
          </a:xfrm>
          <a:prstGeom prst="rect">
            <a:avLst/>
          </a:prstGeom>
        </p:spPr>
      </p:pic>
      <p:sp>
        <p:nvSpPr>
          <p:cNvPr id="8" name="plcSectionTitle[10]">
            <a:extLst>
              <a:ext uri="{FF2B5EF4-FFF2-40B4-BE49-F238E27FC236}">
                <a16:creationId xmlns:a16="http://schemas.microsoft.com/office/drawing/2014/main" id="{43BCCAA0-0320-416D-AD6A-79DC2E99B5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8076" y="1833563"/>
            <a:ext cx="3702050" cy="239395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Divider slide title goes </a:t>
            </a:r>
            <a:br>
              <a:rPr lang="en-US" dirty="0"/>
            </a:br>
            <a:r>
              <a:rPr lang="en-US" dirty="0"/>
              <a:t>here can span four </a:t>
            </a:r>
            <a:br>
              <a:rPr lang="en-US" dirty="0"/>
            </a:br>
            <a:r>
              <a:rPr lang="en-US" dirty="0"/>
              <a:t>lines if necessary. </a:t>
            </a:r>
            <a:br>
              <a:rPr lang="en-US" dirty="0"/>
            </a:br>
            <a:endParaRPr lang="en-US" dirty="0"/>
          </a:p>
        </p:txBody>
      </p:sp>
      <p:sp>
        <p:nvSpPr>
          <p:cNvPr id="13" name="imgDivider">
            <a:extLst>
              <a:ext uri="{FF2B5EF4-FFF2-40B4-BE49-F238E27FC236}">
                <a16:creationId xmlns:a16="http://schemas.microsoft.com/office/drawing/2014/main" id="{3F04CA45-8F4F-464F-BD51-E080D70EB6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5143500"/>
          </a:xfrm>
          <a:solidFill>
            <a:schemeClr val="bg1">
              <a:lumMod val="50000"/>
            </a:schemeClr>
          </a:solidFill>
        </p:spPr>
        <p:txBody>
          <a:bodyPr tIns="540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2396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Placeholder 1">
            <a:extLst>
              <a:ext uri="{FF2B5EF4-FFF2-40B4-BE49-F238E27FC236}">
                <a16:creationId xmlns:a16="http://schemas.microsoft.com/office/drawing/2014/main" id="{F9490E25-8CFE-41CC-8273-A5274D2EC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3" y="435118"/>
            <a:ext cx="8494504" cy="750663"/>
          </a:xfrm>
          <a:prstGeom prst="rect">
            <a:avLst/>
          </a:prstGeom>
          <a:effectLst/>
        </p:spPr>
        <p:txBody>
          <a:bodyPr vert="horz" lIns="0" tIns="0" rIns="0" bIns="0" rtlCol="0" anchor="t">
            <a:normAutofit/>
          </a:bodyPr>
          <a:lstStyle>
            <a:lvl1pPr>
              <a:defRPr sz="2000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99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pos="43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43C34C-0538-4BD7-8286-749968750773}"/>
              </a:ext>
            </a:extLst>
          </p:cNvPr>
          <p:cNvSpPr/>
          <p:nvPr userDrawn="1"/>
        </p:nvSpPr>
        <p:spPr>
          <a:xfrm flipH="1">
            <a:off x="3275856" y="-9946"/>
            <a:ext cx="5868144" cy="5153446"/>
          </a:xfrm>
          <a:custGeom>
            <a:avLst/>
            <a:gdLst>
              <a:gd name="connsiteX0" fmla="*/ 1483491 w 5868144"/>
              <a:gd name="connsiteY0" fmla="*/ 0 h 5153446"/>
              <a:gd name="connsiteX1" fmla="*/ 0 w 5868144"/>
              <a:gd name="connsiteY1" fmla="*/ 0 h 5153446"/>
              <a:gd name="connsiteX2" fmla="*/ 0 w 5868144"/>
              <a:gd name="connsiteY2" fmla="*/ 5153446 h 5153446"/>
              <a:gd name="connsiteX3" fmla="*/ 545745 w 5868144"/>
              <a:gd name="connsiteY3" fmla="*/ 5153446 h 5153446"/>
              <a:gd name="connsiteX4" fmla="*/ 568503 w 5868144"/>
              <a:gd name="connsiteY4" fmla="*/ 5136060 h 5153446"/>
              <a:gd name="connsiteX5" fmla="*/ 591261 w 5868144"/>
              <a:gd name="connsiteY5" fmla="*/ 5153446 h 5153446"/>
              <a:gd name="connsiteX6" fmla="*/ 3075999 w 5868144"/>
              <a:gd name="connsiteY6" fmla="*/ 5153446 h 5153446"/>
              <a:gd name="connsiteX7" fmla="*/ 2592754 w 5868144"/>
              <a:gd name="connsiteY7" fmla="*/ 3589671 h 5153446"/>
              <a:gd name="connsiteX8" fmla="*/ 5868144 w 5868144"/>
              <a:gd name="connsiteY8" fmla="*/ 1087532 h 5153446"/>
              <a:gd name="connsiteX9" fmla="*/ 1819559 w 5868144"/>
              <a:gd name="connsiteY9" fmla="*/ 1087561 h 515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68144" h="5153446">
                <a:moveTo>
                  <a:pt x="1483491" y="0"/>
                </a:moveTo>
                <a:lnTo>
                  <a:pt x="0" y="0"/>
                </a:lnTo>
                <a:lnTo>
                  <a:pt x="0" y="5153446"/>
                </a:lnTo>
                <a:lnTo>
                  <a:pt x="545745" y="5153446"/>
                </a:lnTo>
                <a:lnTo>
                  <a:pt x="568503" y="5136060"/>
                </a:lnTo>
                <a:lnTo>
                  <a:pt x="591261" y="5153446"/>
                </a:lnTo>
                <a:lnTo>
                  <a:pt x="3075999" y="5153446"/>
                </a:lnTo>
                <a:lnTo>
                  <a:pt x="2592754" y="3589671"/>
                </a:lnTo>
                <a:lnTo>
                  <a:pt x="5868144" y="1087532"/>
                </a:lnTo>
                <a:lnTo>
                  <a:pt x="1819559" y="108756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GB" sz="1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B1621A-DC59-4846-B7C4-859DAAD35E8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004AD8-DC54-4049-BC27-13E296FD2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01C0DD-9A11-41D5-8F04-2F94AAD17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DDD0C-F7B3-44FD-8FF2-ED85422D685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637E97-2FA9-4058-955E-4413AB3B4B7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/>
              <a:t>ETF - Working for a global Europe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4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035" y="4479339"/>
            <a:ext cx="2771531" cy="662464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66700" indent="-266700">
              <a:buFont typeface="+mj-lt"/>
              <a:buAutoNum type="arabicPeriod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033F5-5957-4A18-BB71-4663D5A7C0F1}" type="datetime1">
              <a:rPr lang="en-GB" smtClean="0"/>
              <a:t>01/12/2020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Finnish National Agency for Education</a:t>
            </a:r>
            <a:endParaRPr lang="en-GB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32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D3315A-2F61-4F71-BB8C-1DC91002C3B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711" y="120890"/>
            <a:ext cx="927497" cy="75067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272" y="1215045"/>
            <a:ext cx="8488652" cy="338404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12654" y="4718715"/>
            <a:ext cx="158511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99892" y="4718715"/>
            <a:ext cx="39601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tx2"/>
                </a:solidFill>
              </a:defRPr>
            </a:lvl1pPr>
          </a:lstStyle>
          <a:p>
            <a:fld id="{4E406AB4-22D1-4ABB-99CF-8A54ADA954A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369272" y="435117"/>
            <a:ext cx="8494504" cy="750663"/>
          </a:xfrm>
          <a:prstGeom prst="rect">
            <a:avLst/>
          </a:prstGeom>
          <a:effectLst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107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31" r:id="rId2"/>
    <p:sldLayoutId id="2147483732" r:id="rId3"/>
    <p:sldLayoutId id="2147483733" r:id="rId4"/>
    <p:sldLayoutId id="2147483735" r:id="rId5"/>
    <p:sldLayoutId id="2147483739" r:id="rId6"/>
    <p:sldLayoutId id="2147483742" r:id="rId7"/>
    <p:sldLayoutId id="2147483743" r:id="rId8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2600" b="1" kern="1200" cap="none" baseline="0" dirty="0">
          <a:solidFill>
            <a:schemeClr val="tx2"/>
          </a:solidFill>
          <a:effectLst/>
          <a:latin typeface="MontrealTS-Medium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Font typeface="Arial" panose="020B0604020202020204" pitchFamily="34" charset="0"/>
        <a:buNone/>
        <a:defRPr sz="1600" b="1" kern="1200" cap="none" baseline="0">
          <a:solidFill>
            <a:schemeClr val="tx2"/>
          </a:solidFill>
          <a:latin typeface="+mn-lt"/>
          <a:ea typeface="+mn-ea"/>
          <a:cs typeface="+mn-cs"/>
        </a:defRPr>
      </a:lvl1pPr>
      <a:lvl2pPr marL="17780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400" kern="1200" dirty="0" smtClean="0">
          <a:solidFill>
            <a:schemeClr val="tx2"/>
          </a:solidFill>
          <a:latin typeface="+mn-lt"/>
          <a:ea typeface="+mn-ea"/>
          <a:cs typeface="+mn-cs"/>
        </a:defRPr>
      </a:lvl2pPr>
      <a:lvl3pPr marL="361950" indent="-18415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200" kern="1200" dirty="0" smtClean="0">
          <a:solidFill>
            <a:schemeClr val="tx2"/>
          </a:solidFill>
          <a:latin typeface="+mn-lt"/>
          <a:ea typeface="+mn-ea"/>
          <a:cs typeface="+mn-cs"/>
        </a:defRPr>
      </a:lvl3pPr>
      <a:lvl4pPr marL="5397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US" sz="1100" kern="120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717550" indent="-177800" algn="l" defTabSz="914400" rtl="0" eaLnBrk="1" latinLnBrk="0" hangingPunct="1">
        <a:lnSpc>
          <a:spcPct val="100000"/>
        </a:lnSpc>
        <a:spcBef>
          <a:spcPts val="384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lang="en-GB" sz="1100" kern="1200" dirty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49">
          <p15:clr>
            <a:srgbClr val="F26B43"/>
          </p15:clr>
        </p15:guide>
        <p15:guide id="4" orient="horz" pos="922" userDrawn="1">
          <p15:clr>
            <a:srgbClr val="F26B43"/>
          </p15:clr>
        </p15:guide>
        <p15:guide id="5" orient="horz" pos="2897" userDrawn="1">
          <p15:clr>
            <a:srgbClr val="F26B43"/>
          </p15:clr>
        </p15:guide>
        <p15:guide id="7" pos="5611">
          <p15:clr>
            <a:srgbClr val="F26B43"/>
          </p15:clr>
        </p15:guide>
        <p15:guide id="0" pos="232" userDrawn="1">
          <p15:clr>
            <a:srgbClr val="F26B43"/>
          </p15:clr>
        </p15:guide>
        <p15:guide id="9" orient="horz" pos="441" userDrawn="1">
          <p15:clr>
            <a:srgbClr val="F26B43"/>
          </p15:clr>
        </p15:guide>
        <p15:guide id="10" orient="horz" pos="75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1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.xml"/><Relationship Id="rId5" Type="http://schemas.openxmlformats.org/officeDocument/2006/relationships/image" Target="../media/image23.png"/><Relationship Id="rId10" Type="http://schemas.microsoft.com/office/2007/relationships/diagramDrawing" Target="../diagrams/drawing1.xml"/><Relationship Id="rId4" Type="http://schemas.openxmlformats.org/officeDocument/2006/relationships/image" Target="../media/image1.pn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openspace.etf.europa.eu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B9EAD0-5E6F-4F24-8361-4594ACE89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816" y="3102712"/>
            <a:ext cx="5760639" cy="1807608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Internationalization of VET</a:t>
            </a:r>
            <a:b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CEDEFOP -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ReferNet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Meeting </a:t>
            </a:r>
            <a:b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 December 2020</a:t>
            </a:r>
            <a:b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By Georgios Zisimos, ETF</a:t>
            </a:r>
            <a:b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4818"/>
            <a:ext cx="2798064" cy="3551836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86" y="-3249"/>
            <a:ext cx="3182112" cy="184061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F309775-C382-4388-AA9C-A39A0DE449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2" b="-5"/>
          <a:stretch/>
        </p:blipFill>
        <p:spPr>
          <a:xfrm>
            <a:off x="38403" y="-208833"/>
            <a:ext cx="3972055" cy="231933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sp>
        <p:nvSpPr>
          <p:cNvPr id="136" name="Oval 135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10459" y="461931"/>
            <a:ext cx="2386584" cy="23865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8" name="Picture Placeholder 8">
            <a:extLst>
              <a:ext uri="{FF2B5EF4-FFF2-40B4-BE49-F238E27FC236}">
                <a16:creationId xmlns:a16="http://schemas.microsoft.com/office/drawing/2014/main" id="{2C29518A-ACD1-4790-8CE4-9F6EA1DC32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96" b="-6"/>
          <a:stretch/>
        </p:blipFill>
        <p:spPr>
          <a:xfrm>
            <a:off x="3733818" y="263843"/>
            <a:ext cx="2798064" cy="2798064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31103AB2-C090-458F-B752-294F23AFA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4426" y="-3248"/>
            <a:ext cx="2579574" cy="2838867"/>
          </a:xfrm>
          <a:custGeom>
            <a:avLst/>
            <a:gdLst>
              <a:gd name="connsiteX0" fmla="*/ 198262 w 3439432"/>
              <a:gd name="connsiteY0" fmla="*/ 0 h 3785157"/>
              <a:gd name="connsiteX1" fmla="*/ 3439432 w 3439432"/>
              <a:gd name="connsiteY1" fmla="*/ 0 h 3785157"/>
              <a:gd name="connsiteX2" fmla="*/ 3439432 w 3439432"/>
              <a:gd name="connsiteY2" fmla="*/ 3697836 h 3785157"/>
              <a:gd name="connsiteX3" fmla="*/ 3318024 w 3439432"/>
              <a:gd name="connsiteY3" fmla="*/ 3729054 h 3785157"/>
              <a:gd name="connsiteX4" fmla="*/ 2761488 w 3439432"/>
              <a:gd name="connsiteY4" fmla="*/ 3785157 h 3785157"/>
              <a:gd name="connsiteX5" fmla="*/ 0 w 3439432"/>
              <a:gd name="connsiteY5" fmla="*/ 1023669 h 3785157"/>
              <a:gd name="connsiteX6" fmla="*/ 124151 w 3439432"/>
              <a:gd name="connsiteY6" fmla="*/ 202487 h 37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785157">
                <a:moveTo>
                  <a:pt x="198262" y="0"/>
                </a:moveTo>
                <a:lnTo>
                  <a:pt x="3439432" y="0"/>
                </a:lnTo>
                <a:lnTo>
                  <a:pt x="3439432" y="3697836"/>
                </a:lnTo>
                <a:lnTo>
                  <a:pt x="3318024" y="3729054"/>
                </a:lnTo>
                <a:cubicBezTo>
                  <a:pt x="3138258" y="3765839"/>
                  <a:pt x="2952129" y="3785157"/>
                  <a:pt x="2761488" y="3785157"/>
                </a:cubicBezTo>
                <a:cubicBezTo>
                  <a:pt x="1236360" y="3785157"/>
                  <a:pt x="0" y="2548797"/>
                  <a:pt x="0" y="1023669"/>
                </a:cubicBezTo>
                <a:cubicBezTo>
                  <a:pt x="0" y="737708"/>
                  <a:pt x="43466" y="461898"/>
                  <a:pt x="124151" y="20248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06197573-ECC4-4510-A02E-6B15907C6E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9" r="16078" b="2"/>
          <a:stretch/>
        </p:blipFill>
        <p:spPr>
          <a:xfrm>
            <a:off x="6576333" y="-38874"/>
            <a:ext cx="2567666" cy="2838867"/>
          </a:xfrm>
          <a:custGeom>
            <a:avLst/>
            <a:gdLst/>
            <a:ahLst/>
            <a:cxnLst/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BAEC00F9-3965-4646-980B-4B05A257A7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83" y="4166963"/>
            <a:ext cx="1062176" cy="8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413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1F27F-7C29-40F7-A0C7-44DD02B49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529" y="112212"/>
            <a:ext cx="8494504" cy="750663"/>
          </a:xfrm>
        </p:spPr>
        <p:txBody>
          <a:bodyPr>
            <a:normAutofit/>
          </a:bodyPr>
          <a:lstStyle/>
          <a:p>
            <a:r>
              <a:rPr lang="en-GB" cap="none" dirty="0">
                <a:latin typeface="MontrealTS-Medium"/>
                <a:cs typeface="+mj-cs"/>
              </a:rPr>
              <a:t>ETF: an EU Agency with international perspective</a:t>
            </a:r>
            <a:br>
              <a:rPr lang="en-GB" cap="none" dirty="0">
                <a:latin typeface="MontrealTS-Medium"/>
                <a:cs typeface="+mj-cs"/>
              </a:rPr>
            </a:br>
            <a:r>
              <a:rPr lang="en-GB" cap="none" dirty="0">
                <a:latin typeface="MontrealTS-Medium"/>
                <a:cs typeface="+mj-cs"/>
              </a:rPr>
              <a:t>- The drivers of change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9482A77-B58A-432E-9EF7-72981710AF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71" y="4307186"/>
            <a:ext cx="976825" cy="7905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2D9CB15-F166-4BB3-94B3-B911031C5F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72" y="4443958"/>
            <a:ext cx="681616" cy="55166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37F734B-0CB0-5147-8636-168FB90661C1}"/>
              </a:ext>
            </a:extLst>
          </p:cNvPr>
          <p:cNvGrpSpPr/>
          <p:nvPr/>
        </p:nvGrpSpPr>
        <p:grpSpPr>
          <a:xfrm>
            <a:off x="937529" y="915262"/>
            <a:ext cx="3491073" cy="3327433"/>
            <a:chOff x="1250039" y="1220349"/>
            <a:chExt cx="4654764" cy="4436578"/>
          </a:xfrm>
        </p:grpSpPr>
        <p:grpSp>
          <p:nvGrpSpPr>
            <p:cNvPr id="9" name="Group 8"/>
            <p:cNvGrpSpPr/>
            <p:nvPr/>
          </p:nvGrpSpPr>
          <p:grpSpPr>
            <a:xfrm>
              <a:off x="1250039" y="1220349"/>
              <a:ext cx="4654764" cy="4436578"/>
              <a:chOff x="937529" y="915262"/>
              <a:chExt cx="3491073" cy="3327433"/>
            </a:xfrm>
          </p:grpSpPr>
          <p:pic>
            <p:nvPicPr>
              <p:cNvPr id="19" name="Graphic 48">
                <a:extLst>
                  <a:ext uri="{FF2B5EF4-FFF2-40B4-BE49-F238E27FC236}">
                    <a16:creationId xmlns:a16="http://schemas.microsoft.com/office/drawing/2014/main" id="{CF9B6C82-E7DC-4470-9A22-76B61880EE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007595" y="1312536"/>
                <a:ext cx="443621" cy="443621"/>
              </a:xfrm>
              <a:prstGeom prst="rect">
                <a:avLst/>
              </a:prstGeom>
            </p:spPr>
          </p:pic>
          <p:grpSp>
            <p:nvGrpSpPr>
              <p:cNvPr id="8" name="Group 7"/>
              <p:cNvGrpSpPr/>
              <p:nvPr/>
            </p:nvGrpSpPr>
            <p:grpSpPr>
              <a:xfrm>
                <a:off x="937529" y="915262"/>
                <a:ext cx="3491073" cy="3327433"/>
                <a:chOff x="937529" y="915262"/>
                <a:chExt cx="3491073" cy="3327433"/>
              </a:xfrm>
            </p:grpSpPr>
            <p:grpSp>
              <p:nvGrpSpPr>
                <p:cNvPr id="3" name="Group 2">
                  <a:extLst>
                    <a:ext uri="{FF2B5EF4-FFF2-40B4-BE49-F238E27FC236}">
                      <a16:creationId xmlns:a16="http://schemas.microsoft.com/office/drawing/2014/main" id="{B2125629-66CE-4A78-A17E-B2F707DB8FC5}"/>
                    </a:ext>
                  </a:extLst>
                </p:cNvPr>
                <p:cNvGrpSpPr/>
                <p:nvPr/>
              </p:nvGrpSpPr>
              <p:grpSpPr>
                <a:xfrm>
                  <a:off x="937529" y="915262"/>
                  <a:ext cx="3491073" cy="3255062"/>
                  <a:chOff x="917822" y="893253"/>
                  <a:chExt cx="3491073" cy="3255062"/>
                </a:xfrm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3B5CFB93-2A64-4107-AAB6-4A25AF679F49}"/>
                      </a:ext>
                    </a:extLst>
                  </p:cNvPr>
                  <p:cNvSpPr/>
                  <p:nvPr/>
                </p:nvSpPr>
                <p:spPr>
                  <a:xfrm>
                    <a:off x="933450" y="893253"/>
                    <a:ext cx="3278510" cy="862819"/>
                  </a:xfrm>
                  <a:prstGeom prst="rect">
                    <a:avLst/>
                  </a:prstGeom>
                  <a:effectLst/>
                </p:spPr>
                <p:txBody>
                  <a:bodyPr vert="horz" lIns="0" tIns="0" rIns="0" bIns="0" rtlCol="0" anchor="t">
                    <a:normAutofit/>
                  </a:bodyPr>
                  <a:lstStyle/>
                  <a:p>
                    <a:pPr>
                      <a:lnSpc>
                        <a:spcPct val="90000"/>
                      </a:lnSpc>
                      <a:spcBef>
                        <a:spcPct val="0"/>
                      </a:spcBef>
                    </a:pPr>
                    <a:endParaRPr lang="en-GB" sz="1600" b="1" dirty="0">
                      <a:solidFill>
                        <a:srgbClr val="750D68"/>
                      </a:solidFill>
                      <a:latin typeface="Arial" panose="020B0604020202020204" pitchFamily="34" charset="0"/>
                      <a:ea typeface="+mj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B86EA8E8-66C5-45B3-A9CE-8E907E613C82}"/>
                      </a:ext>
                    </a:extLst>
                  </p:cNvPr>
                  <p:cNvSpPr/>
                  <p:nvPr/>
                </p:nvSpPr>
                <p:spPr>
                  <a:xfrm>
                    <a:off x="1588942" y="1154553"/>
                    <a:ext cx="2819953" cy="210826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>
                      <a:spcAft>
                        <a:spcPts val="4200"/>
                      </a:spcAft>
                    </a:pPr>
                    <a:r>
                      <a:rPr lang="en-GB" sz="16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Human capital a priority for EU external assistance under the new MFF 2021-27 </a:t>
                    </a:r>
                  </a:p>
                  <a:p>
                    <a:pPr>
                      <a:spcAft>
                        <a:spcPts val="4200"/>
                      </a:spcAft>
                    </a:pPr>
                    <a:r>
                      <a:rPr lang="en-GB" sz="1600" dirty="0">
                        <a:solidFill>
                          <a:schemeClr val="tx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Change of vocational education and training systems</a:t>
                    </a:r>
                  </a:p>
                </p:txBody>
              </p:sp>
              <p:pic>
                <p:nvPicPr>
                  <p:cNvPr id="4" name="Graphic 3">
                    <a:extLst>
                      <a:ext uri="{FF2B5EF4-FFF2-40B4-BE49-F238E27FC236}">
                        <a16:creationId xmlns:a16="http://schemas.microsoft.com/office/drawing/2014/main" id="{3819E37A-58D5-4AE8-B423-EB6DF724C17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8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17822" y="3659598"/>
                    <a:ext cx="488718" cy="488717"/>
                  </a:xfrm>
                  <a:prstGeom prst="rect">
                    <a:avLst/>
                  </a:prstGeom>
                </p:spPr>
              </p:pic>
              <p:pic>
                <p:nvPicPr>
                  <p:cNvPr id="12" name="Graphic 11">
                    <a:extLst>
                      <a:ext uri="{FF2B5EF4-FFF2-40B4-BE49-F238E27FC236}">
                        <a16:creationId xmlns:a16="http://schemas.microsoft.com/office/drawing/2014/main" id="{075BA0E6-B229-40EA-B569-552ACB954A0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40905" y="2479977"/>
                    <a:ext cx="490604" cy="490603"/>
                  </a:xfrm>
                  <a:prstGeom prst="rect">
                    <a:avLst/>
                  </a:prstGeom>
                </p:spPr>
              </p:pic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3852B745-AB87-4202-B8E6-7438B2E9C1C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33450" y="2167939"/>
                    <a:ext cx="3206502" cy="0"/>
                  </a:xfrm>
                  <a:prstGeom prst="line">
                    <a:avLst/>
                  </a:prstGeom>
                  <a:ln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B86EA8E8-66C5-45B3-A9CE-8E907E613C82}"/>
                    </a:ext>
                  </a:extLst>
                </p:cNvPr>
                <p:cNvSpPr/>
                <p:nvPr/>
              </p:nvSpPr>
              <p:spPr>
                <a:xfrm>
                  <a:off x="1653928" y="3657920"/>
                  <a:ext cx="2659853" cy="5847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spcAft>
                      <a:spcPts val="4200"/>
                    </a:spcAft>
                  </a:pPr>
                  <a:r>
                    <a:rPr lang="en-GB" sz="1600" dirty="0">
                      <a:solidFill>
                        <a:schemeClr val="tx2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Paradigm shift towards lifelong learning </a:t>
                  </a:r>
                </a:p>
              </p:txBody>
            </p:sp>
          </p:grpSp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2B745-AB87-4202-B8E6-7438B2E9C1C3}"/>
                </a:ext>
              </a:extLst>
            </p:cNvPr>
            <p:cNvCxnSpPr>
              <a:cxnSpLocks/>
            </p:cNvCxnSpPr>
            <p:nvPr/>
          </p:nvCxnSpPr>
          <p:spPr>
            <a:xfrm>
              <a:off x="1366887" y="4648123"/>
              <a:ext cx="427533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340AD3E-2951-3644-847D-46497126F131}"/>
              </a:ext>
            </a:extLst>
          </p:cNvPr>
          <p:cNvGrpSpPr/>
          <p:nvPr/>
        </p:nvGrpSpPr>
        <p:grpSpPr>
          <a:xfrm>
            <a:off x="5236348" y="932868"/>
            <a:ext cx="1663241" cy="1898749"/>
            <a:chOff x="6537840" y="749162"/>
            <a:chExt cx="2217654" cy="253166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DED877D-51FF-C846-8943-A61AF9A6C5F4}"/>
                </a:ext>
              </a:extLst>
            </p:cNvPr>
            <p:cNvSpPr/>
            <p:nvPr/>
          </p:nvSpPr>
          <p:spPr>
            <a:xfrm>
              <a:off x="6537840" y="749162"/>
              <a:ext cx="2217654" cy="2531665"/>
            </a:xfrm>
            <a:prstGeom prst="rect">
              <a:avLst/>
            </a:prstGeom>
            <a:solidFill>
              <a:srgbClr val="E95E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3EB8154-A35C-2D48-B90D-1AC4472843B6}"/>
                </a:ext>
              </a:extLst>
            </p:cNvPr>
            <p:cNvSpPr txBox="1"/>
            <p:nvPr/>
          </p:nvSpPr>
          <p:spPr>
            <a:xfrm>
              <a:off x="6648059" y="2432108"/>
              <a:ext cx="199721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ro-RO" sz="1350" dirty="0" err="1">
                  <a:solidFill>
                    <a:prstClr val="white"/>
                  </a:solidFill>
                  <a:latin typeface="Arial"/>
                </a:rPr>
                <a:t>Globalisation</a:t>
              </a:r>
              <a:r>
                <a:rPr lang="ro-RO" sz="1350" dirty="0">
                  <a:solidFill>
                    <a:prstClr val="white"/>
                  </a:solidFill>
                  <a:latin typeface="Arial"/>
                </a:rPr>
                <a:t> </a:t>
              </a:r>
              <a:r>
                <a:rPr lang="ro-RO" sz="1350" dirty="0" err="1">
                  <a:solidFill>
                    <a:prstClr val="white"/>
                  </a:solidFill>
                  <a:latin typeface="Arial"/>
                </a:rPr>
                <a:t>and</a:t>
              </a:r>
              <a:r>
                <a:rPr lang="ro-RO" sz="1350" dirty="0">
                  <a:solidFill>
                    <a:prstClr val="white"/>
                  </a:solidFill>
                  <a:latin typeface="Arial"/>
                </a:rPr>
                <a:t>  </a:t>
              </a:r>
              <a:r>
                <a:rPr lang="ro-RO" sz="1350" dirty="0" err="1">
                  <a:solidFill>
                    <a:prstClr val="white"/>
                  </a:solidFill>
                  <a:latin typeface="Arial"/>
                </a:rPr>
                <a:t>connectivity</a:t>
              </a:r>
              <a:endParaRPr lang="en-US" sz="1350" dirty="0">
                <a:solidFill>
                  <a:prstClr val="white"/>
                </a:solidFill>
                <a:latin typeface="Arial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41D79EF-1643-D34E-95A4-5FE4DD69BC14}"/>
                </a:ext>
              </a:extLst>
            </p:cNvPr>
            <p:cNvGrpSpPr/>
            <p:nvPr/>
          </p:nvGrpSpPr>
          <p:grpSpPr>
            <a:xfrm>
              <a:off x="7097753" y="1107604"/>
              <a:ext cx="1097829" cy="1097825"/>
              <a:chOff x="2642658" y="2556460"/>
              <a:chExt cx="609166" cy="609164"/>
            </a:xfrm>
            <a:noFill/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96941922-078E-0F4C-8ABF-CA6EA424DBDC}"/>
                  </a:ext>
                </a:extLst>
              </p:cNvPr>
              <p:cNvSpPr/>
              <p:nvPr/>
            </p:nvSpPr>
            <p:spPr>
              <a:xfrm>
                <a:off x="2642658" y="2556460"/>
                <a:ext cx="609166" cy="609164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>
                  <a:defRPr/>
                </a:pPr>
                <a:endParaRPr lang="en-GB">
                  <a:solidFill>
                    <a:prstClr val="white"/>
                  </a:solidFill>
                  <a:latin typeface="Arial"/>
                </a:endParaRPr>
              </a:p>
            </p:txBody>
          </p:sp>
          <p:pic>
            <p:nvPicPr>
              <p:cNvPr id="37" name="Graphic 43">
                <a:extLst>
                  <a:ext uri="{FF2B5EF4-FFF2-40B4-BE49-F238E27FC236}">
                    <a16:creationId xmlns:a16="http://schemas.microsoft.com/office/drawing/2014/main" id="{15E721E0-2FAE-4241-8418-226F348A6E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768439" y="2682240"/>
                <a:ext cx="357604" cy="357604"/>
              </a:xfrm>
              <a:prstGeom prst="rect">
                <a:avLst/>
              </a:prstGeom>
              <a:grpFill/>
            </p:spPr>
          </p:pic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1D4D86B-2ABC-694D-84F6-AAC54BF0A67C}"/>
              </a:ext>
            </a:extLst>
          </p:cNvPr>
          <p:cNvGrpSpPr/>
          <p:nvPr/>
        </p:nvGrpSpPr>
        <p:grpSpPr>
          <a:xfrm>
            <a:off x="7028425" y="490521"/>
            <a:ext cx="1657787" cy="1892523"/>
            <a:chOff x="9167082" y="370594"/>
            <a:chExt cx="2210383" cy="252336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9EE1BAF-4A73-794E-BF73-AD9ED785B808}"/>
                </a:ext>
              </a:extLst>
            </p:cNvPr>
            <p:cNvSpPr/>
            <p:nvPr/>
          </p:nvSpPr>
          <p:spPr>
            <a:xfrm>
              <a:off x="9167082" y="370594"/>
              <a:ext cx="2210383" cy="2523364"/>
            </a:xfrm>
            <a:prstGeom prst="rect">
              <a:avLst/>
            </a:prstGeom>
            <a:solidFill>
              <a:srgbClr val="DC00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83C70C-3CCE-4840-88D3-0AA65967E0BA}"/>
                </a:ext>
              </a:extLst>
            </p:cNvPr>
            <p:cNvSpPr txBox="1"/>
            <p:nvPr/>
          </p:nvSpPr>
          <p:spPr>
            <a:xfrm>
              <a:off x="9183747" y="2059950"/>
              <a:ext cx="217705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US" sz="1350" dirty="0">
                  <a:solidFill>
                    <a:prstClr val="white"/>
                  </a:solidFill>
                  <a:latin typeface="Arial"/>
                </a:rPr>
                <a:t>Technological and digital change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9245B457-635E-8443-9A57-FCB659052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5850" y="696163"/>
              <a:ext cx="1092846" cy="1092847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B389AF8-8631-1447-8190-97EEB0559024}"/>
              </a:ext>
            </a:extLst>
          </p:cNvPr>
          <p:cNvGrpSpPr/>
          <p:nvPr/>
        </p:nvGrpSpPr>
        <p:grpSpPr>
          <a:xfrm>
            <a:off x="7028426" y="2495290"/>
            <a:ext cx="1670286" cy="1892522"/>
            <a:chOff x="9157223" y="3334536"/>
            <a:chExt cx="2227048" cy="2523363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43BDDF5-30CB-C447-BD56-D4DC9C3CA5C0}"/>
                </a:ext>
              </a:extLst>
            </p:cNvPr>
            <p:cNvGrpSpPr/>
            <p:nvPr/>
          </p:nvGrpSpPr>
          <p:grpSpPr>
            <a:xfrm>
              <a:off x="9157223" y="3334536"/>
              <a:ext cx="2227048" cy="2523363"/>
              <a:chOff x="9085844" y="2518998"/>
              <a:chExt cx="2457636" cy="2784632"/>
            </a:xfrm>
            <a:solidFill>
              <a:srgbClr val="F39900"/>
            </a:solidFill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A8A8989-6BB6-7945-862D-15CCB589AC05}"/>
                  </a:ext>
                </a:extLst>
              </p:cNvPr>
              <p:cNvSpPr/>
              <p:nvPr/>
            </p:nvSpPr>
            <p:spPr>
              <a:xfrm>
                <a:off x="9085844" y="2518998"/>
                <a:ext cx="2457636" cy="27846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F457779-85E9-DF4F-AEF9-EA179B0167D7}"/>
                  </a:ext>
                </a:extLst>
              </p:cNvPr>
              <p:cNvSpPr txBox="1"/>
              <p:nvPr/>
            </p:nvSpPr>
            <p:spPr>
              <a:xfrm>
                <a:off x="9152318" y="4401223"/>
                <a:ext cx="2196783" cy="74721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defTabSz="914378"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Arial"/>
                  </a:rPr>
                  <a:t>Demographic shifts</a:t>
                </a:r>
              </a:p>
            </p:txBody>
          </p:sp>
        </p:grp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A41F2D0-6B9B-3443-9EAE-9FA850229137}"/>
                </a:ext>
              </a:extLst>
            </p:cNvPr>
            <p:cNvSpPr/>
            <p:nvPr/>
          </p:nvSpPr>
          <p:spPr>
            <a:xfrm>
              <a:off x="9732653" y="3689230"/>
              <a:ext cx="1092847" cy="109284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n>
                  <a:solidFill>
                    <a:schemeClr val="bg1"/>
                  </a:solidFill>
                </a:ln>
              </a:endParaRP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40CC706B-D28A-BE42-8599-EFE5BBB8D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143" y="3814926"/>
              <a:ext cx="857867" cy="857867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59F7EF-935B-DE41-BC54-E1889E23471A}"/>
              </a:ext>
            </a:extLst>
          </p:cNvPr>
          <p:cNvGrpSpPr/>
          <p:nvPr/>
        </p:nvGrpSpPr>
        <p:grpSpPr>
          <a:xfrm>
            <a:off x="5242841" y="2976595"/>
            <a:ext cx="1663235" cy="1898741"/>
            <a:chOff x="6544845" y="3783124"/>
            <a:chExt cx="2217646" cy="253165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449993F-04C9-FF4D-AE02-A82E16EFF999}"/>
                </a:ext>
              </a:extLst>
            </p:cNvPr>
            <p:cNvGrpSpPr/>
            <p:nvPr/>
          </p:nvGrpSpPr>
          <p:grpSpPr>
            <a:xfrm>
              <a:off x="6544845" y="3783124"/>
              <a:ext cx="2217646" cy="2531655"/>
              <a:chOff x="6304523" y="2518998"/>
              <a:chExt cx="2439246" cy="2784632"/>
            </a:xfrm>
            <a:solidFill>
              <a:srgbClr val="897800"/>
            </a:solidFill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04DDA8E-020A-3447-A938-CBB7FC37201A}"/>
                  </a:ext>
                </a:extLst>
              </p:cNvPr>
              <p:cNvSpPr/>
              <p:nvPr/>
            </p:nvSpPr>
            <p:spPr>
              <a:xfrm>
                <a:off x="6304523" y="2518998"/>
                <a:ext cx="2439246" cy="2784632"/>
              </a:xfrm>
              <a:prstGeom prst="rect">
                <a:avLst/>
              </a:prstGeom>
              <a:solidFill>
                <a:srgbClr val="750D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FE5A773-3B52-0A40-8539-3F70C382EA51}"/>
                  </a:ext>
                </a:extLst>
              </p:cNvPr>
              <p:cNvSpPr txBox="1"/>
              <p:nvPr/>
            </p:nvSpPr>
            <p:spPr>
              <a:xfrm>
                <a:off x="6431283" y="4401222"/>
                <a:ext cx="2196045" cy="440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>
                  <a:defRPr/>
                </a:pPr>
                <a:r>
                  <a:rPr lang="en-US" sz="1350" dirty="0">
                    <a:solidFill>
                      <a:prstClr val="white"/>
                    </a:solidFill>
                    <a:latin typeface="Arial"/>
                  </a:rPr>
                  <a:t>Climate change</a:t>
                </a:r>
              </a:p>
            </p:txBody>
          </p:sp>
        </p:grp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204A743-3668-9A47-B64B-9D9D6D1FEAD9}"/>
                </a:ext>
              </a:extLst>
            </p:cNvPr>
            <p:cNvSpPr/>
            <p:nvPr/>
          </p:nvSpPr>
          <p:spPr>
            <a:xfrm>
              <a:off x="7105449" y="4132135"/>
              <a:ext cx="1096438" cy="109643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ln>
                  <a:solidFill>
                    <a:schemeClr val="bg1"/>
                  </a:solidFill>
                </a:ln>
              </a:endParaRP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ADC6B72F-097E-0A4D-807B-F46CC7DA0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4050" y="4293190"/>
              <a:ext cx="719237" cy="8035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518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D5A7FB6-C9B5-4018-82ED-4048667B694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9272" y="699542"/>
            <a:ext cx="8488652" cy="3899551"/>
          </a:xfrm>
        </p:spPr>
        <p:txBody>
          <a:bodyPr>
            <a:normAutofit/>
          </a:bodyPr>
          <a:lstStyle/>
          <a:p>
            <a:r>
              <a:rPr lang="en-GB" b="0" dirty="0"/>
              <a:t>ETF expertise was used in the identification, formulation, implementation, monitoring and evaluation of European Union external programmes in skills and human capital development amounting to approximately €360 million at a cost of €1.3 million.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3420" y="169076"/>
            <a:ext cx="8494504" cy="7506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ETF working globally - Support to EU assistance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DDD0C-F7B3-44FD-8FF2-ED85422D685B}" type="slidenum">
              <a:rPr lang="en-GB" sz="900" smtClean="0"/>
              <a:pPr/>
              <a:t>3</a:t>
            </a:fld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4F3E07-9D5F-49D6-B6BF-4D349FF9529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50206"/>
            <a:ext cx="6912768" cy="31488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475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24072" y="471951"/>
            <a:ext cx="4939868" cy="9646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dirty="0">
                <a:solidFill>
                  <a:schemeClr val="tx2"/>
                </a:solidFill>
              </a:rPr>
              <a:t>Support to the African Union / European Union </a:t>
            </a:r>
            <a:r>
              <a:rPr lang="en-US" dirty="0" err="1">
                <a:solidFill>
                  <a:schemeClr val="tx2"/>
                </a:solidFill>
              </a:rPr>
              <a:t>programme</a:t>
            </a:r>
            <a:r>
              <a:rPr lang="en-US" dirty="0">
                <a:solidFill>
                  <a:schemeClr val="tx2"/>
                </a:solidFill>
              </a:rPr>
              <a:t> Skills for youth employability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D5A7FB6-C9B5-4018-82ED-4048667B694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24073" y="1828800"/>
            <a:ext cx="4939867" cy="2839064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b="0" dirty="0">
                <a:solidFill>
                  <a:schemeClr val="tx1"/>
                </a:solidFill>
              </a:rPr>
              <a:t>The Skills for Youth Employability signed in May, at the EU Delegation to the African Union.</a:t>
            </a:r>
          </a:p>
          <a:p>
            <a:pPr defTabSz="914400">
              <a:lnSpc>
                <a:spcPct val="90000"/>
              </a:lnSpc>
            </a:pPr>
            <a:r>
              <a:rPr lang="en-US" b="0" dirty="0">
                <a:solidFill>
                  <a:schemeClr val="tx1"/>
                </a:solidFill>
              </a:rPr>
              <a:t>ETF has been tasked to support output 5 of the African Union initiative, African Continental Qualifications Framework (ACQF), based on ETF’s expertise and involvement in the EQF Advisory Group.</a:t>
            </a:r>
          </a:p>
          <a:p>
            <a:pPr defTabSz="914400">
              <a:lnSpc>
                <a:spcPct val="90000"/>
              </a:lnSpc>
            </a:pPr>
            <a:r>
              <a:rPr lang="en-US" b="0" dirty="0">
                <a:solidFill>
                  <a:schemeClr val="tx1"/>
                </a:solidFill>
              </a:rPr>
              <a:t>ETF provided advice, drafted, and prepared proposals, as well as knowledge exchange and provided support to the AUC. 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FB0D09-2FFB-48E0-B346-9AC360D5FF7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8" r="2" b="11180"/>
          <a:stretch/>
        </p:blipFill>
        <p:spPr>
          <a:xfrm>
            <a:off x="20" y="10"/>
            <a:ext cx="3476673" cy="5143490"/>
          </a:xfrm>
          <a:prstGeom prst="rect">
            <a:avLst/>
          </a:prstGeom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5281" y="4767262"/>
            <a:ext cx="890069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BA7DDD0C-F7B3-44FD-8FF2-ED85422D685B}" type="slidenum">
              <a:rPr lang="en-US" sz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4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155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141" r="22186"/>
          <a:stretch/>
        </p:blipFill>
        <p:spPr>
          <a:xfrm>
            <a:off x="5688124" y="-926245"/>
            <a:ext cx="3960440" cy="30274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DBC679F-C5E2-4ABD-A267-16ADACCC55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234036"/>
            <a:ext cx="1143521" cy="925512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51520" y="195143"/>
            <a:ext cx="8527355" cy="576407"/>
          </a:xfrm>
        </p:spPr>
        <p:txBody>
          <a:bodyPr>
            <a:normAutofit/>
          </a:bodyPr>
          <a:lstStyle/>
          <a:p>
            <a:r>
              <a:rPr lang="en-GB" cap="none" dirty="0">
                <a:latin typeface="MontrealTS-Medium"/>
                <a:cs typeface="+mj-cs"/>
              </a:rPr>
              <a:t>Centres of Vocational Excellence –  Our initiative in numbers</a:t>
            </a:r>
            <a:br>
              <a:rPr lang="en-GB" cap="none" dirty="0">
                <a:latin typeface="MontrealTS-Medium"/>
                <a:cs typeface="+mj-cs"/>
              </a:rPr>
            </a:br>
            <a:endParaRPr lang="en-GB" cap="none" dirty="0">
              <a:latin typeface="MontrealTS-Medium"/>
              <a:cs typeface="+mj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4443958"/>
            <a:ext cx="1265535" cy="587458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8B20952B-B894-458F-ADD1-49D0904F01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4858633"/>
              </p:ext>
            </p:extLst>
          </p:nvPr>
        </p:nvGraphicFramePr>
        <p:xfrm>
          <a:off x="820179" y="416657"/>
          <a:ext cx="7632848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03296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6057900" y="4732339"/>
            <a:ext cx="3086100" cy="130175"/>
          </a:xfrm>
        </p:spPr>
        <p:txBody>
          <a:bodyPr>
            <a:normAutofit fontScale="40000" lnSpcReduction="20000"/>
          </a:bodyPr>
          <a:lstStyle/>
          <a:p>
            <a:r>
              <a:rPr lang="en-GB"/>
              <a:t>COMM-CIU meeting - 15/2/2019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974138" y="4598989"/>
            <a:ext cx="169862" cy="131762"/>
          </a:xfrm>
        </p:spPr>
        <p:txBody>
          <a:bodyPr/>
          <a:lstStyle/>
          <a:p>
            <a:fld id="{BA7DDD0C-F7B3-44FD-8FF2-ED85422D685B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9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cSectionTitle[10]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 you for your attention</a:t>
            </a:r>
          </a:p>
          <a:p>
            <a:endParaRPr lang="en-US" dirty="0"/>
          </a:p>
          <a:p>
            <a:r>
              <a:rPr lang="en-US" dirty="0"/>
              <a:t>Visit our dedicated space in:</a:t>
            </a:r>
          </a:p>
          <a:p>
            <a:r>
              <a:rPr lang="en-US" sz="2000" dirty="0">
                <a:hlinkClick r:id="rId2"/>
              </a:rPr>
              <a:t>https://openspace.etf.europa.eu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BD2AE55-2161-ED4D-8900-2EA6AF6A7E0C}"/>
              </a:ext>
            </a:extLst>
          </p:cNvPr>
          <p:cNvSpPr/>
          <p:nvPr/>
        </p:nvSpPr>
        <p:spPr>
          <a:xfrm>
            <a:off x="8409816" y="4390860"/>
            <a:ext cx="647480" cy="64748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4443958"/>
            <a:ext cx="1265535" cy="587458"/>
          </a:xfrm>
          <a:prstGeom prst="rect">
            <a:avLst/>
          </a:prstGeom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5" r="18205"/>
          <a:stretch>
            <a:fillRect/>
          </a:stretch>
        </p:blipFill>
        <p:spPr>
          <a:xfrm>
            <a:off x="4211960" y="0"/>
            <a:ext cx="4932040" cy="5143500"/>
          </a:xfrm>
        </p:spPr>
      </p:pic>
    </p:spTree>
    <p:extLst>
      <p:ext uri="{BB962C8B-B14F-4D97-AF65-F5344CB8AC3E}">
        <p14:creationId xmlns:p14="http://schemas.microsoft.com/office/powerpoint/2010/main" val="25301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2b5e03d6ff2dac033996b556dbe18189b89c2ec"/>
</p:tagLst>
</file>

<file path=ppt/theme/theme1.xml><?xml version="1.0" encoding="utf-8"?>
<a:theme xmlns:a="http://schemas.openxmlformats.org/drawingml/2006/main" name="ETF Template - Blue">
  <a:themeElements>
    <a:clrScheme name="ETF">
      <a:dk1>
        <a:sysClr val="windowText" lastClr="000000"/>
      </a:dk1>
      <a:lt1>
        <a:sysClr val="window" lastClr="FFFFFF"/>
      </a:lt1>
      <a:dk2>
        <a:srgbClr val="455560"/>
      </a:dk2>
      <a:lt2>
        <a:srgbClr val="0092BB"/>
      </a:lt2>
      <a:accent1>
        <a:srgbClr val="66BED6"/>
      </a:accent1>
      <a:accent2>
        <a:srgbClr val="CBD300"/>
      </a:accent2>
      <a:accent3>
        <a:srgbClr val="DC006B"/>
      </a:accent3>
      <a:accent4>
        <a:srgbClr val="FFDC00"/>
      </a:accent4>
      <a:accent5>
        <a:srgbClr val="009CDA"/>
      </a:accent5>
      <a:accent6>
        <a:srgbClr val="F39900"/>
      </a:accent6>
      <a:hlink>
        <a:srgbClr val="DC006B"/>
      </a:hlink>
      <a:folHlink>
        <a:srgbClr val="750D68"/>
      </a:folHlink>
    </a:clrScheme>
    <a:fontScheme name="Custom 1">
      <a:majorFont>
        <a:latin typeface="Montreal"/>
        <a:ea typeface=""/>
        <a:cs typeface=""/>
      </a:majorFont>
      <a:minorFont>
        <a:latin typeface="Montre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unicationSubArea xmlns="1404a0f7-7811-4ba3-8101-734d0e502789">Internal news, content, staff meetings, social media</CommunicationSubArea>
    <Intranet xmlns="df6b2545-d15d-4d63-86ca-644416e434f8">false</Intranet>
    <IPubSourceDocPublicationStatus xmlns="df6b2545-d15d-4d63-86ca-644416e434f8" xsi:nil="true"/>
    <ReferenceYear xmlns="1404a0f7-7811-4ba3-8101-734d0e502789">2018</ReferenceYear>
    <ReferenceNumber xmlns="1404a0f7-7811-4ba3-8101-734d0e502789" xsi:nil="true"/>
    <Communication_x0020_Keywords xmlns="df6b2545-d15d-4d63-86ca-644416e434f8">
      <Value>Internal Communication</Value>
    </Communication_x0020_Keywords>
    <Authors xmlns="1404a0f7-7811-4ba3-8101-734d0e502789" xsi:nil="true"/>
    <ETFLanguage xmlns="1404a0f7-7811-4ba3-8101-734d0e502789">English</ETFLanguage>
    <Origin xmlns="1404a0f7-7811-4ba3-8101-734d0e502789" xsi:nil="true"/>
    <Status xmlns="1404a0f7-7811-4ba3-8101-734d0e502789" xsi:nil="true"/>
    <General_x0020_Keywords xmlns="df6b2545-d15d-4d63-86ca-644416e434f8"/>
    <_dlc_DocId xmlns="df6b2545-d15d-4d63-86ca-644416e434f8">ETFDMS-158699885-813</_dlc_DocId>
    <_dlc_DocIdUrl xmlns="df6b2545-d15d-4d63-86ca-644416e434f8">
      <Url>https://sharing.etf.europa.eu/sites/dms/comm/_layouts/15/DocIdRedir.aspx?ID=ETFDMS-158699885-813</Url>
      <Description>ETFDMS-158699885-813</Description>
    </_dlc_DocIdUrl>
    <Other_x0020_Document_x0020_Type xmlns="df6b2545-d15d-4d63-86ca-644416e434f8">Template</Other_x0020_Document_x0020_Typ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ther Document" ma:contentTypeID="0x01010018C77CAB493C4CC28C851D171ACDEB5D00FCF6565F3E957449B85F2E7ADC7E351800BDF9E5A06486364498B283B6AA9120B6" ma:contentTypeVersion="17" ma:contentTypeDescription="" ma:contentTypeScope="" ma:versionID="7f88be9488f66458e9233ead61cf34a4">
  <xsd:schema xmlns:xsd="http://www.w3.org/2001/XMLSchema" xmlns:xs="http://www.w3.org/2001/XMLSchema" xmlns:p="http://schemas.microsoft.com/office/2006/metadata/properties" xmlns:ns1="df6b2545-d15d-4d63-86ca-644416e434f8" xmlns:ns2="1404a0f7-7811-4ba3-8101-734d0e502789" targetNamespace="http://schemas.microsoft.com/office/2006/metadata/properties" ma:root="true" ma:fieldsID="75db18351706586b6011825a67efabba" ns1:_="" ns2:_="">
    <xsd:import namespace="df6b2545-d15d-4d63-86ca-644416e434f8"/>
    <xsd:import namespace="1404a0f7-7811-4ba3-8101-734d0e502789"/>
    <xsd:element name="properties">
      <xsd:complexType>
        <xsd:sequence>
          <xsd:element name="documentManagement">
            <xsd:complexType>
              <xsd:all>
                <xsd:element ref="ns1:Other_x0020_Document_x0020_Type"/>
                <xsd:element ref="ns2:CommunicationSubArea"/>
                <xsd:element ref="ns2:ReferenceYear"/>
                <xsd:element ref="ns2:ReferenceNumber" minOccurs="0"/>
                <xsd:element ref="ns2:Origin" minOccurs="0"/>
                <xsd:element ref="ns2:Status" minOccurs="0"/>
                <xsd:element ref="ns2:Authors" minOccurs="0"/>
                <xsd:element ref="ns2:ETFLanguage" minOccurs="0"/>
                <xsd:element ref="ns1:General_x0020_Keywords" minOccurs="0"/>
                <xsd:element ref="ns1:Communication_x0020_Keywords" minOccurs="0"/>
                <xsd:element ref="ns1:_dlc_DocId" minOccurs="0"/>
                <xsd:element ref="ns1:_dlc_DocIdUrl" minOccurs="0"/>
                <xsd:element ref="ns1:_dlc_DocIdPersistId" minOccurs="0"/>
                <xsd:element ref="ns1:IPubSourceDocPublicationStatus" minOccurs="0"/>
                <xsd:element ref="ns1:Intrane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6b2545-d15d-4d63-86ca-644416e434f8" elementFormDefault="qualified">
    <xsd:import namespace="http://schemas.microsoft.com/office/2006/documentManagement/types"/>
    <xsd:import namespace="http://schemas.microsoft.com/office/infopath/2007/PartnerControls"/>
    <xsd:element name="Other_x0020_Document_x0020_Type" ma:index="0" ma:displayName="Other Document Type" ma:format="Dropdown" ma:internalName="Other_x0020_Document_x0020_Type" ma:readOnly="false">
      <xsd:simpleType>
        <xsd:restriction base="dms:Choice">
          <xsd:enumeration value="Action plan"/>
          <xsd:enumeration value="Agenda"/>
          <xsd:enumeration value="Assessment-evaluation-audit"/>
          <xsd:enumeration value="Cooperation agreement"/>
          <xsd:enumeration value="Correspondence"/>
          <xsd:enumeration value="Decision"/>
          <xsd:enumeration value="Form"/>
          <xsd:enumeration value="Guide-manual"/>
          <xsd:enumeration value="Leaflet"/>
          <xsd:enumeration value="Memo"/>
          <xsd:enumeration value="Minutes"/>
          <xsd:enumeration value="Mission report"/>
          <xsd:enumeration value="Note to the file"/>
          <xsd:enumeration value="Plan"/>
          <xsd:enumeration value="Policy"/>
          <xsd:enumeration value="Presentation"/>
          <xsd:enumeration value="Process-procedure"/>
          <xsd:enumeration value="Progress report"/>
          <xsd:enumeration value="Questionnaire-Survey"/>
          <xsd:enumeration value="Report"/>
          <xsd:enumeration value="Rule-regulation-provision"/>
          <xsd:enumeration value="Template"/>
        </xsd:restriction>
      </xsd:simpleType>
    </xsd:element>
    <xsd:element name="General_x0020_Keywords" ma:index="10" nillable="true" ma:displayName="General Keywords" ma:hidden="true" ma:internalName="General_x0020_Keywords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ministration"/>
                    <xsd:enumeration value="Audit"/>
                    <xsd:enumeration value="Budget"/>
                    <xsd:enumeration value="Communication"/>
                    <xsd:enumeration value="Corporate"/>
                    <xsd:enumeration value="Correspondence"/>
                    <xsd:enumeration value="Evaluation"/>
                    <xsd:enumeration value="Facilities"/>
                    <xsd:enumeration value="Finance"/>
                    <xsd:enumeration value="Governance"/>
                    <xsd:enumeration value="Human resources"/>
                    <xsd:enumeration value="ICT"/>
                    <xsd:enumeration value="Management"/>
                    <xsd:enumeration value="Monitoring"/>
                    <xsd:enumeration value="Operations"/>
                    <xsd:enumeration value="Organisational development"/>
                    <xsd:enumeration value="Planning"/>
                    <xsd:enumeration value="Procurement"/>
                    <xsd:enumeration value="Reporting"/>
                    <xsd:enumeration value="Staff committee"/>
                    <xsd:enumeration value="Strategy"/>
                  </xsd:restriction>
                </xsd:simpleType>
              </xsd:element>
            </xsd:sequence>
          </xsd:extension>
        </xsd:complexContent>
      </xsd:complexType>
    </xsd:element>
    <xsd:element name="Communication_x0020_Keywords" ma:index="11" nillable="true" ma:displayName="Communication Keywords" ma:internalName="Communication_x0020_Keywords" ma:readOnly="fals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Contact Database"/>
                    <xsd:enumeration value="Events"/>
                    <xsd:enumeration value="External Communication"/>
                    <xsd:enumeration value="Internal Communication"/>
                    <xsd:enumeration value="Intranet"/>
                    <xsd:enumeration value="Publications and reports"/>
                    <xsd:enumeration value="Translations"/>
                    <xsd:enumeration value="Website"/>
                  </xsd:restriction>
                </xsd:simpleType>
              </xsd:element>
            </xsd:sequence>
          </xsd:extension>
        </xsd:complexContent>
      </xsd:complexType>
    </xsd:element>
    <xsd:element name="_dlc_DocId" ma:index="1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IPubSourceDocPublicationStatus" ma:index="21" nillable="true" ma:displayName="Publication Status" ma:format="Dropdown" ma:hidden="true" ma:internalName="IPubSourceDocPublicationStatus" ma:readOnly="false">
      <xsd:simpleType>
        <xsd:restriction base="dms:Choice">
          <xsd:enumeration value="Published"/>
          <xsd:enumeration value="Unpublished"/>
        </xsd:restriction>
      </xsd:simpleType>
    </xsd:element>
    <xsd:element name="Intranet" ma:index="22" nillable="true" ma:displayName="Intranet" ma:default="0" ma:internalName="Intrane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04a0f7-7811-4ba3-8101-734d0e502789" elementFormDefault="qualified">
    <xsd:import namespace="http://schemas.microsoft.com/office/2006/documentManagement/types"/>
    <xsd:import namespace="http://schemas.microsoft.com/office/infopath/2007/PartnerControls"/>
    <xsd:element name="CommunicationSubArea" ma:index="1" ma:displayName="Communication Sub Area" ma:format="Dropdown" ma:internalName="CommunicationSubArea" ma:readOnly="false">
      <xsd:simpleType>
        <xsd:restriction base="dms:Choice">
          <xsd:enumeration value="Digital communication platforms"/>
          <xsd:enumeration value="Events management"/>
          <xsd:enumeration value="External news, content, audio-visual, social media"/>
          <xsd:enumeration value="Internal news, content, staff meetings, social media"/>
          <xsd:enumeration value="Project communication support"/>
          <xsd:enumeration value="Publications"/>
          <xsd:enumeration value="Management and coordination"/>
          <xsd:enumeration value="Planning monitoring and reporting"/>
          <xsd:enumeration value="Finance and procurement"/>
        </xsd:restriction>
      </xsd:simpleType>
    </xsd:element>
    <xsd:element name="ReferenceYear" ma:index="4" ma:displayName="Reference Year" ma:default="2019" ma:format="Dropdown" ma:internalName="ReferenceYear">
      <xsd:simpleType>
        <xsd:restriction base="dms:Choice">
          <xsd:enumeration value="2030"/>
          <xsd:enumeration value="2029"/>
          <xsd:enumeration value="2028"/>
          <xsd:enumeration value="2027"/>
          <xsd:enumeration value="2026"/>
          <xsd:enumeration value="2025"/>
          <xsd:enumeration value="2024"/>
          <xsd:enumeration value="2023"/>
          <xsd:enumeration value="2021"/>
          <xsd:enumeration value="2020"/>
          <xsd:enumeration value="2019"/>
          <xsd:enumeration value="2018"/>
          <xsd:enumeration value="2017"/>
          <xsd:enumeration value="2016"/>
          <xsd:enumeration value="2015"/>
          <xsd:enumeration value="2014"/>
          <xsd:enumeration value="2013"/>
          <xsd:enumeration value="2012"/>
          <xsd:enumeration value="2011"/>
          <xsd:enumeration value="2010"/>
          <xsd:enumeration value="2009"/>
          <xsd:enumeration value="2008"/>
          <xsd:enumeration value="2007"/>
          <xsd:enumeration value="2006"/>
          <xsd:enumeration value="2005"/>
          <xsd:enumeration value="2004"/>
          <xsd:enumeration value="2003"/>
          <xsd:enumeration value="2002"/>
          <xsd:enumeration value="2001"/>
          <xsd:enumeration value="2000"/>
          <xsd:enumeration value="1999"/>
          <xsd:enumeration value="1998"/>
          <xsd:enumeration value="1997"/>
          <xsd:enumeration value="1996"/>
          <xsd:enumeration value="1995"/>
          <xsd:enumeration value="1994"/>
          <xsd:enumeration value="1993"/>
          <xsd:enumeration value="1992"/>
          <xsd:enumeration value="1991"/>
          <xsd:enumeration value="1990"/>
          <xsd:enumeration value="1989"/>
          <xsd:enumeration value="1988"/>
          <xsd:enumeration value="1987"/>
          <xsd:enumeration value="1986"/>
          <xsd:enumeration value="1985"/>
          <xsd:enumeration value="0000"/>
        </xsd:restriction>
      </xsd:simpleType>
    </xsd:element>
    <xsd:element name="ReferenceNumber" ma:index="5" nillable="true" ma:displayName="Reference Number" ma:internalName="ReferenceNumber">
      <xsd:simpleType>
        <xsd:restriction base="dms:Text"/>
      </xsd:simpleType>
    </xsd:element>
    <xsd:element name="Origin" ma:index="6" nillable="true" ma:displayName="Origin" ma:hidden="true" ma:internalName="Origin" ma:readOnly="false">
      <xsd:simpleType>
        <xsd:restriction base="dms:Choice">
          <xsd:enumeration value="ETF"/>
          <xsd:enumeration value="External"/>
          <xsd:enumeration value="Commission"/>
        </xsd:restriction>
      </xsd:simpleType>
    </xsd:element>
    <xsd:element name="Status" ma:index="7" nillable="true" ma:displayName="Status" ma:hidden="true" ma:internalName="Status" ma:readOnly="false">
      <xsd:simpleType>
        <xsd:restriction base="dms:Choice">
          <xsd:enumeration value="Draft"/>
          <xsd:enumeration value="Final"/>
          <xsd:enumeration value="Expired"/>
        </xsd:restriction>
      </xsd:simpleType>
    </xsd:element>
    <xsd:element name="Authors" ma:index="8" nillable="true" ma:displayName="Authors" ma:internalName="Authors">
      <xsd:simpleType>
        <xsd:restriction base="dms:Text"/>
      </xsd:simpleType>
    </xsd:element>
    <xsd:element name="ETFLanguage" ma:index="9" nillable="true" ma:displayName="Language" ma:default="English" ma:format="Dropdown" ma:internalName="ETFLanguage">
      <xsd:simpleType>
        <xsd:restriction base="dms:Choice">
          <xsd:enumeration value="English"/>
          <xsd:enumeration value="Italian"/>
          <xsd:enumeration value="French"/>
          <xsd:enumeration value="German"/>
          <xsd:enumeration value="Spanish"/>
          <xsd:enumeration value="Arabic"/>
          <xsd:enumeration value="Russian"/>
          <xsd:enumeration value="Local languag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493970-3017-414A-8A22-9289A8C82C85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BCEA3865-AB0B-4AE0-9B01-243498219D6D}">
  <ds:schemaRefs>
    <ds:schemaRef ds:uri="df6b2545-d15d-4d63-86ca-644416e434f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1404a0f7-7811-4ba3-8101-734d0e50278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DB2ED7F-0693-4960-8817-612EB37979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6b2545-d15d-4d63-86ca-644416e434f8"/>
    <ds:schemaRef ds:uri="1404a0f7-7811-4ba3-8101-734d0e5027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0200E0E-B4DC-44DD-9E9C-E1F00EC678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346</Words>
  <Application>Microsoft Office PowerPoint</Application>
  <PresentationFormat>On-screen Show (16:9)</PresentationFormat>
  <Paragraphs>40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Montreal</vt:lpstr>
      <vt:lpstr>MontrealTS-Medium</vt:lpstr>
      <vt:lpstr>ETF Template - Blue</vt:lpstr>
      <vt:lpstr>Internationalization of VET CEDEFOP - ReferNet Meeting  2 December 2020  By Georgios Zisimos, ETF </vt:lpstr>
      <vt:lpstr>ETF: an EU Agency with international perspective - The drivers of change </vt:lpstr>
      <vt:lpstr>ETF working globally - Support to EU assistance</vt:lpstr>
      <vt:lpstr>Support to the African Union / European Union programme Skills for youth employability </vt:lpstr>
      <vt:lpstr>Centres of Vocational Excellence –  Our initiative in numbers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Internationalization of VET and CoVEs By Anastasia Fetsi and Georgios Zisimos</dc:title>
  <dc:creator>Georgios Zisimos</dc:creator>
  <cp:lastModifiedBy>ASMANIDOU-PARISIADOU, Zoi</cp:lastModifiedBy>
  <cp:revision>28</cp:revision>
  <dcterms:created xsi:type="dcterms:W3CDTF">2020-05-18T15:00:41Z</dcterms:created>
  <dcterms:modified xsi:type="dcterms:W3CDTF">2020-12-01T19:38:22Z</dcterms:modified>
</cp:coreProperties>
</file>