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2"/>
    <p:sldMasterId id="2147483694" r:id="rId3"/>
    <p:sldMasterId id="2147483739" r:id="rId4"/>
    <p:sldMasterId id="2147483780" r:id="rId5"/>
    <p:sldMasterId id="2147483793" r:id="rId6"/>
  </p:sldMasterIdLst>
  <p:notesMasterIdLst>
    <p:notesMasterId r:id="rId16"/>
  </p:notesMasterIdLst>
  <p:handoutMasterIdLst>
    <p:handoutMasterId r:id="rId17"/>
  </p:handoutMasterIdLst>
  <p:sldIdLst>
    <p:sldId id="715" r:id="rId7"/>
    <p:sldId id="775" r:id="rId8"/>
    <p:sldId id="770" r:id="rId9"/>
    <p:sldId id="769" r:id="rId10"/>
    <p:sldId id="772" r:id="rId11"/>
    <p:sldId id="773" r:id="rId12"/>
    <p:sldId id="777" r:id="rId13"/>
    <p:sldId id="776" r:id="rId14"/>
    <p:sldId id="763" r:id="rId15"/>
  </p:sldIdLst>
  <p:sldSz cx="9144000" cy="6858000" type="screen4x3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VETAN Vladimir" initials="KV" lastIdx="6" clrIdx="0"/>
  <p:cmAuthor id="1" name="CHATZICHRISTOU, STELINA" initials="SC" lastIdx="9" clrIdx="1"/>
  <p:cmAuthor id="2" name="CHATZICHRISTOU, STELINA" initials="CS" lastIdx="6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FA"/>
    <a:srgbClr val="ADC5E1"/>
    <a:srgbClr val="BFD1E7"/>
    <a:srgbClr val="003399"/>
    <a:srgbClr val="666699"/>
    <a:srgbClr val="9DB9DB"/>
    <a:srgbClr val="3366CC"/>
    <a:srgbClr val="000099"/>
    <a:srgbClr val="0033CC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58" autoAdjust="0"/>
    <p:restoredTop sz="39504" autoAdjust="0"/>
  </p:normalViewPr>
  <p:slideViewPr>
    <p:cSldViewPr>
      <p:cViewPr varScale="1">
        <p:scale>
          <a:sx n="20" d="100"/>
          <a:sy n="20" d="100"/>
        </p:scale>
        <p:origin x="-2059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776"/>
    </p:cViewPr>
  </p:sorterViewPr>
  <p:notesViewPr>
    <p:cSldViewPr>
      <p:cViewPr varScale="1">
        <p:scale>
          <a:sx n="88" d="100"/>
          <a:sy n="88" d="100"/>
        </p:scale>
        <p:origin x="-1920" y="-114"/>
      </p:cViewPr>
      <p:guideLst>
        <p:guide orient="horz" pos="3132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2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5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4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ko\AppData\Local\Microsoft\Windows\Temporary%20Internet%20Files\Content.Outlook\AFI5X0XS\Q.13%20Visibility%20survey%20-%202014-2017%20Translations%20and%20adaption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595397193819453E-2"/>
          <c:y val="9.7539755603399517E-2"/>
          <c:w val="0.62204147592719639"/>
          <c:h val="0.89836029691050834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9.8415942300863146E-2"/>
                  <c:y val="7.53971575046298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090961700737299"/>
                  <c:y val="-0.145458006807494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8622771610352226E-2"/>
                  <c:y val="-0.232292037413936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9.5267226776741196E-2"/>
                  <c:y val="-9.1736248361047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6.5192230082161323E-2"/>
                  <c:y val="7.4423826170074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5153208818791677E-2"/>
                  <c:y val="0.101449635238334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Sheet1!$A$3:$A$8</c:f>
              <c:strCache>
                <c:ptCount val="6"/>
                <c:pt idx="0">
                  <c:v>VET Short descriptions </c:v>
                </c:pt>
                <c:pt idx="1">
                  <c:v>VET in Europe country reports</c:v>
                </c:pt>
                <c:pt idx="2">
                  <c:v>Thematic perspectives</c:v>
                </c:pt>
                <c:pt idx="3">
                  <c:v>Policy reporting</c:v>
                </c:pt>
                <c:pt idx="4">
                  <c:v>Spotlights on VET</c:v>
                </c:pt>
                <c:pt idx="5">
                  <c:v>National news on VET</c:v>
                </c:pt>
              </c:strCache>
            </c:strRef>
          </c:cat>
          <c:val>
            <c:numRef>
              <c:f>Sheet1!$B$3:$B$8</c:f>
              <c:numCache>
                <c:formatCode>General</c:formatCode>
                <c:ptCount val="6"/>
                <c:pt idx="0">
                  <c:v>8</c:v>
                </c:pt>
                <c:pt idx="1">
                  <c:v>7</c:v>
                </c:pt>
                <c:pt idx="2">
                  <c:v>7</c:v>
                </c:pt>
                <c:pt idx="3">
                  <c:v>6</c:v>
                </c:pt>
                <c:pt idx="4">
                  <c:v>4</c:v>
                </c:pt>
                <c:pt idx="5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Spotlights and Short descriptions downloads in 2015-17</a:t>
            </a:r>
          </a:p>
          <a:p>
            <a:pPr>
              <a:defRPr/>
            </a:pPr>
            <a:r>
              <a:rPr lang="en-US"/>
              <a:t>Presidency countries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Graphs!$E$36</c:f>
              <c:strCache>
                <c:ptCount val="1"/>
                <c:pt idx="0">
                  <c:v>Short descriptions</c:v>
                </c:pt>
              </c:strCache>
            </c:strRef>
          </c:tx>
          <c:invertIfNegative val="0"/>
          <c:cat>
            <c:strRef>
              <c:f>Graphs!$A$37:$A$47</c:f>
              <c:strCache>
                <c:ptCount val="11"/>
                <c:pt idx="0">
                  <c:v>Cyprus (2012)</c:v>
                </c:pt>
                <c:pt idx="1">
                  <c:v>Denmark  (2012)</c:v>
                </c:pt>
                <c:pt idx="2">
                  <c:v>Lithuania (2013)</c:v>
                </c:pt>
                <c:pt idx="3">
                  <c:v>Greece  (2014)</c:v>
                </c:pt>
                <c:pt idx="4">
                  <c:v>Italy (2014)</c:v>
                </c:pt>
                <c:pt idx="5">
                  <c:v>Latvia (2015)</c:v>
                </c:pt>
                <c:pt idx="6">
                  <c:v>Luxembourg (2015)</c:v>
                </c:pt>
                <c:pt idx="7">
                  <c:v>Slovakia (2016)</c:v>
                </c:pt>
                <c:pt idx="8">
                  <c:v>The Netherlands (2016)</c:v>
                </c:pt>
                <c:pt idx="9">
                  <c:v>Malta (2017)</c:v>
                </c:pt>
                <c:pt idx="10">
                  <c:v>Estonia  (2017)</c:v>
                </c:pt>
              </c:strCache>
            </c:strRef>
          </c:cat>
          <c:val>
            <c:numRef>
              <c:f>Graphs!$E$37:$E$47</c:f>
              <c:numCache>
                <c:formatCode>General</c:formatCode>
                <c:ptCount val="11"/>
                <c:pt idx="0">
                  <c:v>5411</c:v>
                </c:pt>
                <c:pt idx="1">
                  <c:v>5542</c:v>
                </c:pt>
                <c:pt idx="2">
                  <c:v>4155</c:v>
                </c:pt>
                <c:pt idx="3">
                  <c:v>9364</c:v>
                </c:pt>
                <c:pt idx="4">
                  <c:v>6959</c:v>
                </c:pt>
                <c:pt idx="5">
                  <c:v>2394</c:v>
                </c:pt>
                <c:pt idx="6">
                  <c:v>936</c:v>
                </c:pt>
                <c:pt idx="7">
                  <c:v>634</c:v>
                </c:pt>
                <c:pt idx="8">
                  <c:v>3775</c:v>
                </c:pt>
                <c:pt idx="9">
                  <c:v>2439</c:v>
                </c:pt>
                <c:pt idx="10">
                  <c:v>270</c:v>
                </c:pt>
              </c:numCache>
            </c:numRef>
          </c:val>
        </c:ser>
        <c:ser>
          <c:idx val="1"/>
          <c:order val="1"/>
          <c:tx>
            <c:strRef>
              <c:f>Graphs!$F$36</c:f>
              <c:strCache>
                <c:ptCount val="1"/>
                <c:pt idx="0">
                  <c:v>Spotlights</c:v>
                </c:pt>
              </c:strCache>
            </c:strRef>
          </c:tx>
          <c:invertIfNegative val="0"/>
          <c:cat>
            <c:strRef>
              <c:f>Graphs!$A$37:$A$47</c:f>
              <c:strCache>
                <c:ptCount val="11"/>
                <c:pt idx="0">
                  <c:v>Cyprus (2012)</c:v>
                </c:pt>
                <c:pt idx="1">
                  <c:v>Denmark  (2012)</c:v>
                </c:pt>
                <c:pt idx="2">
                  <c:v>Lithuania (2013)</c:v>
                </c:pt>
                <c:pt idx="3">
                  <c:v>Greece  (2014)</c:v>
                </c:pt>
                <c:pt idx="4">
                  <c:v>Italy (2014)</c:v>
                </c:pt>
                <c:pt idx="5">
                  <c:v>Latvia (2015)</c:v>
                </c:pt>
                <c:pt idx="6">
                  <c:v>Luxembourg (2015)</c:v>
                </c:pt>
                <c:pt idx="7">
                  <c:v>Slovakia (2016)</c:v>
                </c:pt>
                <c:pt idx="8">
                  <c:v>The Netherlands (2016)</c:v>
                </c:pt>
                <c:pt idx="9">
                  <c:v>Malta (2017)</c:v>
                </c:pt>
                <c:pt idx="10">
                  <c:v>Estonia  (2017)</c:v>
                </c:pt>
              </c:strCache>
            </c:strRef>
          </c:cat>
          <c:val>
            <c:numRef>
              <c:f>Graphs!$F$37:$F$47</c:f>
              <c:numCache>
                <c:formatCode>0</c:formatCode>
                <c:ptCount val="11"/>
                <c:pt idx="0">
                  <c:v>1430</c:v>
                </c:pt>
                <c:pt idx="1">
                  <c:v>2104</c:v>
                </c:pt>
                <c:pt idx="2">
                  <c:v>1010</c:v>
                </c:pt>
                <c:pt idx="3">
                  <c:v>1835</c:v>
                </c:pt>
                <c:pt idx="4">
                  <c:v>2782</c:v>
                </c:pt>
                <c:pt idx="5">
                  <c:v>942</c:v>
                </c:pt>
                <c:pt idx="6">
                  <c:v>959</c:v>
                </c:pt>
                <c:pt idx="7">
                  <c:v>472</c:v>
                </c:pt>
                <c:pt idx="8">
                  <c:v>2915</c:v>
                </c:pt>
                <c:pt idx="9">
                  <c:v>603</c:v>
                </c:pt>
                <c:pt idx="10">
                  <c:v>707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897280"/>
        <c:axId val="251396096"/>
      </c:barChart>
      <c:catAx>
        <c:axId val="32897280"/>
        <c:scaling>
          <c:orientation val="minMax"/>
        </c:scaling>
        <c:delete val="0"/>
        <c:axPos val="b"/>
        <c:majorTickMark val="out"/>
        <c:minorTickMark val="none"/>
        <c:tickLblPos val="nextTo"/>
        <c:crossAx val="251396096"/>
        <c:crosses val="autoZero"/>
        <c:auto val="1"/>
        <c:lblAlgn val="ctr"/>
        <c:lblOffset val="100"/>
        <c:noMultiLvlLbl val="0"/>
      </c:catAx>
      <c:valAx>
        <c:axId val="2513960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289728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 sz="1400" dirty="0"/>
              <a:t>Q12: Have you used national reports from other partners</a:t>
            </a:r>
          </a:p>
        </c:rich>
      </c:tx>
      <c:layout>
        <c:manualLayout>
          <c:xMode val="edge"/>
          <c:yMode val="edge"/>
          <c:x val="0.11586094653355027"/>
          <c:y val="2.159623987357413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6266185476815402E-2"/>
          <c:y val="2.8252405949256341E-2"/>
          <c:w val="0.76658223972003503"/>
          <c:h val="0.832619568387284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Sheet1!$A$17</c:f>
              <c:strCache>
                <c:ptCount val="1"/>
                <c:pt idx="0">
                  <c:v>Yes</c:v>
                </c:pt>
              </c:strCache>
            </c:strRef>
          </c:tx>
          <c:invertIfNegative val="0"/>
          <c:dLbls>
            <c:delete val="1"/>
          </c:dLbls>
          <c:cat>
            <c:numRef>
              <c:f>Sheet1!$B$16:$E$16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Sheet1!$B$17:$E$17</c:f>
              <c:numCache>
                <c:formatCode>General</c:formatCode>
                <c:ptCount val="4"/>
                <c:pt idx="0">
                  <c:v>22</c:v>
                </c:pt>
                <c:pt idx="1">
                  <c:v>22</c:v>
                </c:pt>
                <c:pt idx="2">
                  <c:v>23</c:v>
                </c:pt>
                <c:pt idx="3">
                  <c:v>20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6770560"/>
        <c:axId val="146784640"/>
      </c:barChart>
      <c:catAx>
        <c:axId val="146770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46784640"/>
        <c:crosses val="autoZero"/>
        <c:auto val="1"/>
        <c:lblAlgn val="ctr"/>
        <c:lblOffset val="100"/>
        <c:noMultiLvlLbl val="0"/>
      </c:catAx>
      <c:valAx>
        <c:axId val="146784640"/>
        <c:scaling>
          <c:orientation val="minMax"/>
          <c:max val="25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677056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0.04985</cdr:x>
      <cdr:y>9.19683E-7</cdr:y>
    </cdr:from>
    <cdr:to>
      <cdr:x>1</cdr:x>
      <cdr:y>0.19999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8053" y="3"/>
          <a:ext cx="5490335" cy="6523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GB" sz="1800" b="1" dirty="0"/>
            <a:t>References </a:t>
          </a:r>
          <a:r>
            <a:rPr lang="en-GB" sz="1800" b="1" baseline="0" dirty="0" smtClean="0"/>
            <a:t>in policy documents of EU and international organisations in 2018</a:t>
          </a:r>
          <a:endParaRPr lang="en-GB" sz="18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DA5057-9A84-4F53-A220-84F8FA94BFCD}" type="datetimeFigureOut">
              <a:rPr lang="en-GB" smtClean="0"/>
              <a:t>07/12/2018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6EDB9-A957-4704-A25A-5AC0A7EE77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36090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099" cy="497205"/>
          </a:xfrm>
          <a:prstGeom prst="rect">
            <a:avLst/>
          </a:prstGeom>
        </p:spPr>
        <p:txBody>
          <a:bodyPr vert="horz" lIns="91696" tIns="45848" rIns="91696" bIns="45848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41" y="0"/>
            <a:ext cx="2949099" cy="497205"/>
          </a:xfrm>
          <a:prstGeom prst="rect">
            <a:avLst/>
          </a:prstGeom>
        </p:spPr>
        <p:txBody>
          <a:bodyPr vert="horz" lIns="91696" tIns="45848" rIns="91696" bIns="45848" rtlCol="0"/>
          <a:lstStyle>
            <a:lvl1pPr algn="r">
              <a:defRPr sz="1200"/>
            </a:lvl1pPr>
          </a:lstStyle>
          <a:p>
            <a:fld id="{95C62F99-9CC9-4D0C-B7B2-C7788C0B4444}" type="datetimeFigureOut">
              <a:rPr lang="en-GB" smtClean="0"/>
              <a:pPr/>
              <a:t>07/12/2018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7287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96" tIns="45848" rIns="91696" bIns="4584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3449"/>
            <a:ext cx="5444490" cy="4474845"/>
          </a:xfrm>
          <a:prstGeom prst="rect">
            <a:avLst/>
          </a:prstGeom>
        </p:spPr>
        <p:txBody>
          <a:bodyPr vert="horz" lIns="91696" tIns="45848" rIns="91696" bIns="4584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5172"/>
            <a:ext cx="2949099" cy="497205"/>
          </a:xfrm>
          <a:prstGeom prst="rect">
            <a:avLst/>
          </a:prstGeom>
        </p:spPr>
        <p:txBody>
          <a:bodyPr vert="horz" lIns="91696" tIns="45848" rIns="91696" bIns="45848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41" y="9445172"/>
            <a:ext cx="2949099" cy="497205"/>
          </a:xfrm>
          <a:prstGeom prst="rect">
            <a:avLst/>
          </a:prstGeom>
        </p:spPr>
        <p:txBody>
          <a:bodyPr vert="horz" lIns="91696" tIns="45848" rIns="91696" bIns="45848" rtlCol="0" anchor="b"/>
          <a:lstStyle>
            <a:lvl1pPr algn="r">
              <a:defRPr sz="1200"/>
            </a:lvl1pPr>
          </a:lstStyle>
          <a:p>
            <a:fld id="{E0A640E4-6964-4B0B-BE87-B1647EDCB6E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529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640E4-6964-4B0B-BE87-B1647EDCB6EB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765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xfrm>
            <a:off x="412110" y="4724088"/>
            <a:ext cx="5908451" cy="44745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686" tIns="45844" rIns="91686" bIns="45844"/>
          <a:lstStyle/>
          <a:p>
            <a:endParaRPr lang="el-GR" dirty="0" smtClean="0">
              <a:latin typeface="Arial" charset="0"/>
              <a:ea typeface="ＭＳ Ｐゴシック" pitchFamily="-111" charset="-128"/>
            </a:endParaRPr>
          </a:p>
          <a:p>
            <a:endParaRPr lang="el-GR" dirty="0" smtClean="0">
              <a:latin typeface="Arial" charset="0"/>
              <a:ea typeface="ＭＳ Ｐゴシック" pitchFamily="-111" charset="-128"/>
            </a:endParaRPr>
          </a:p>
        </p:txBody>
      </p:sp>
      <p:sp>
        <p:nvSpPr>
          <p:cNvPr id="38916" name="Slide Number Placeholder 3"/>
          <p:cNvSpPr txBox="1">
            <a:spLocks noGrp="1"/>
          </p:cNvSpPr>
          <p:nvPr/>
        </p:nvSpPr>
        <p:spPr bwMode="auto">
          <a:xfrm>
            <a:off x="3854693" y="9444976"/>
            <a:ext cx="2949313" cy="49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686" tIns="45844" rIns="91686" bIns="45844" anchor="b"/>
          <a:lstStyle>
            <a:lvl1pPr defTabSz="9080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1pPr>
            <a:lvl2pPr marL="37925375" indent="-37468175" defTabSz="9080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9pPr>
          </a:lstStyle>
          <a:p>
            <a:pPr algn="r" eaLnBrk="1" hangingPunct="1"/>
            <a:fld id="{B32E60E6-2BC0-4B68-BD49-5034B3CA1597}" type="slidenum">
              <a:rPr lang="en-GB" sz="1200">
                <a:solidFill>
                  <a:prstClr val="black"/>
                </a:solidFill>
              </a:rPr>
              <a:pPr algn="r" eaLnBrk="1" hangingPunct="1"/>
              <a:t>3</a:t>
            </a:fld>
            <a:endParaRPr lang="en-GB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xfrm>
            <a:off x="412110" y="4724088"/>
            <a:ext cx="5908451" cy="44745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686" tIns="45844" rIns="91686" bIns="45844"/>
          <a:lstStyle/>
          <a:p>
            <a:endParaRPr lang="el-GR" dirty="0" smtClean="0">
              <a:latin typeface="Arial" charset="0"/>
              <a:ea typeface="ＭＳ Ｐゴシック" pitchFamily="-111" charset="-128"/>
            </a:endParaRPr>
          </a:p>
        </p:txBody>
      </p:sp>
      <p:sp>
        <p:nvSpPr>
          <p:cNvPr id="38916" name="Slide Number Placeholder 3"/>
          <p:cNvSpPr txBox="1">
            <a:spLocks noGrp="1"/>
          </p:cNvSpPr>
          <p:nvPr/>
        </p:nvSpPr>
        <p:spPr bwMode="auto">
          <a:xfrm>
            <a:off x="3854693" y="9444976"/>
            <a:ext cx="2949313" cy="49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686" tIns="45844" rIns="91686" bIns="45844" anchor="b"/>
          <a:lstStyle>
            <a:lvl1pPr defTabSz="9080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1pPr>
            <a:lvl2pPr marL="37925375" indent="-37468175" defTabSz="9080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1" charset="-128"/>
              </a:defRPr>
            </a:lvl9pPr>
          </a:lstStyle>
          <a:p>
            <a:pPr algn="r" eaLnBrk="1" hangingPunct="1"/>
            <a:fld id="{B32E60E6-2BC0-4B68-BD49-5034B3CA1597}" type="slidenum">
              <a:rPr lang="en-GB" sz="1200">
                <a:solidFill>
                  <a:prstClr val="black"/>
                </a:solidFill>
              </a:rPr>
              <a:pPr algn="r" eaLnBrk="1" hangingPunct="1"/>
              <a:t>4</a:t>
            </a:fld>
            <a:endParaRPr lang="en-GB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640E4-6964-4B0B-BE87-B1647EDCB6EB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25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640E4-6964-4B0B-BE87-B1647EDCB6EB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496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1039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8D4E7-5D0F-4956-B93B-3C20CCCF3277}" type="datetimeFigureOut">
              <a:rPr lang="en-GB" smtClean="0"/>
              <a:t>07/12/2018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6B305-D7C3-493F-830F-84473D443DD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BD98EED-333A-43C1-83E1-74805A0712DB}" type="datetimeFigureOut">
              <a:rPr lang="en-GB" smtClean="0"/>
              <a:pPr/>
              <a:t>07/12/2018</a:t>
            </a:fld>
            <a:endParaRPr lang="en-GB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2212937" y="6517826"/>
            <a:ext cx="6247495" cy="64027"/>
            <a:chOff x="-4475" y="6751484"/>
            <a:chExt cx="9160962" cy="130813"/>
          </a:xfrm>
        </p:grpSpPr>
        <p:sp>
          <p:nvSpPr>
            <p:cNvPr id="12" name="Rectangle 11"/>
            <p:cNvSpPr/>
            <p:nvPr/>
          </p:nvSpPr>
          <p:spPr>
            <a:xfrm>
              <a:off x="-4475" y="6751485"/>
              <a:ext cx="9160962" cy="128108"/>
            </a:xfrm>
            <a:prstGeom prst="rect">
              <a:avLst/>
            </a:prstGeom>
            <a:solidFill>
              <a:srgbClr val="204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896786" y="6751484"/>
              <a:ext cx="7586765" cy="130813"/>
              <a:chOff x="896786" y="6751484"/>
              <a:chExt cx="7586765" cy="130813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896786" y="6751484"/>
                <a:ext cx="72141" cy="130813"/>
              </a:xfrm>
              <a:prstGeom prst="rect">
                <a:avLst/>
              </a:prstGeom>
              <a:solidFill>
                <a:srgbClr val="FFEE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968926" y="6751484"/>
                <a:ext cx="1659256" cy="128108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628183" y="6751485"/>
                <a:ext cx="1298548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998873" y="6751484"/>
                <a:ext cx="173526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5008854" y="6751485"/>
                <a:ext cx="721417" cy="128107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6740253" y="6751484"/>
                <a:ext cx="865699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8425844" y="6751485"/>
                <a:ext cx="57707" cy="130812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21" name="Picture 2" descr="H:\Area_CID\00 Common\IMAGE BANK\Photos\Resources\Logos\Cedefop\2008-today\Logo no lines\H2_CMYK_EN_no line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428382"/>
            <a:ext cx="16192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Slide Number Placeholder 5"/>
          <p:cNvSpPr txBox="1">
            <a:spLocks/>
          </p:cNvSpPr>
          <p:nvPr userDrawn="1"/>
        </p:nvSpPr>
        <p:spPr>
          <a:xfrm>
            <a:off x="6830888" y="634571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755EB9-6E32-4836-8B27-EC6F842DA678}" type="slidenum">
              <a:rPr lang="en-GB" sz="10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GB" sz="10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179512" y="5974658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4" name="Right Triangle 23"/>
          <p:cNvSpPr/>
          <p:nvPr userDrawn="1"/>
        </p:nvSpPr>
        <p:spPr>
          <a:xfrm rot="16200000" flipH="1">
            <a:off x="7803679" y="-207341"/>
            <a:ext cx="1132978" cy="1547664"/>
          </a:xfrm>
          <a:prstGeom prst="rtTriangle">
            <a:avLst/>
          </a:prstGeom>
          <a:solidFill>
            <a:srgbClr val="009C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360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4732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4732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103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6152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/>
              <a:t>07/12/2018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/>
              <a:t>‹#›</a:t>
            </a:fld>
            <a:endParaRPr lang="en-GB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2212937" y="6517826"/>
            <a:ext cx="6247495" cy="64027"/>
            <a:chOff x="-4475" y="6751484"/>
            <a:chExt cx="9160962" cy="130813"/>
          </a:xfrm>
        </p:grpSpPr>
        <p:sp>
          <p:nvSpPr>
            <p:cNvPr id="8" name="Rectangle 7"/>
            <p:cNvSpPr/>
            <p:nvPr/>
          </p:nvSpPr>
          <p:spPr>
            <a:xfrm>
              <a:off x="-4475" y="6751485"/>
              <a:ext cx="9160962" cy="128108"/>
            </a:xfrm>
            <a:prstGeom prst="rect">
              <a:avLst/>
            </a:prstGeom>
            <a:solidFill>
              <a:srgbClr val="204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9" name="Group 8"/>
            <p:cNvGrpSpPr/>
            <p:nvPr userDrawn="1"/>
          </p:nvGrpSpPr>
          <p:grpSpPr>
            <a:xfrm>
              <a:off x="896786" y="6751484"/>
              <a:ext cx="7586765" cy="130813"/>
              <a:chOff x="896786" y="6751484"/>
              <a:chExt cx="7586765" cy="130813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896786" y="6751484"/>
                <a:ext cx="72141" cy="130813"/>
              </a:xfrm>
              <a:prstGeom prst="rect">
                <a:avLst/>
              </a:prstGeom>
              <a:solidFill>
                <a:srgbClr val="FFEE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968926" y="6751484"/>
                <a:ext cx="1659256" cy="128108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628183" y="6751485"/>
                <a:ext cx="1298548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998873" y="6751484"/>
                <a:ext cx="173526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5008854" y="6751485"/>
                <a:ext cx="721417" cy="128107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6740253" y="6751484"/>
                <a:ext cx="865699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8425844" y="6751485"/>
                <a:ext cx="57707" cy="130812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17" name="Picture 2" descr="H:\Area_CID\00 Common\IMAGE BANK\Photos\Resources\Logos\Cedefop\2008-today\Logo no lines\H2_CMYK_EN_no line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428382"/>
            <a:ext cx="16192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lide Number Placeholder 5"/>
          <p:cNvSpPr txBox="1">
            <a:spLocks/>
          </p:cNvSpPr>
          <p:nvPr userDrawn="1"/>
        </p:nvSpPr>
        <p:spPr>
          <a:xfrm>
            <a:off x="6830888" y="634571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755EB9-6E32-4836-8B27-EC6F842DA678}" type="slidenum">
              <a:rPr lang="en-GB" sz="10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GB" sz="10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179512" y="6381328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0" name="Right Triangle 19"/>
          <p:cNvSpPr/>
          <p:nvPr userDrawn="1"/>
        </p:nvSpPr>
        <p:spPr>
          <a:xfrm rot="16200000" flipH="1">
            <a:off x="7803679" y="-207341"/>
            <a:ext cx="1132978" cy="1547664"/>
          </a:xfrm>
          <a:prstGeom prst="rtTriangle">
            <a:avLst/>
          </a:prstGeom>
          <a:solidFill>
            <a:srgbClr val="009C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662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PT_SECNDPG_0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513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0120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0120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F149-83C4-4179-9681-702531CCFDAC}" type="datetimeFigureOut">
              <a:rPr lang="de-DE" smtClean="0"/>
              <a:pPr/>
              <a:t>07.12.2018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5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25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/>
              <a:t>07/12/2018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2212937" y="6517826"/>
            <a:ext cx="6247495" cy="64027"/>
            <a:chOff x="-4475" y="6751484"/>
            <a:chExt cx="9160962" cy="130813"/>
          </a:xfrm>
        </p:grpSpPr>
        <p:sp>
          <p:nvSpPr>
            <p:cNvPr id="8" name="Rectangle 7"/>
            <p:cNvSpPr/>
            <p:nvPr/>
          </p:nvSpPr>
          <p:spPr>
            <a:xfrm>
              <a:off x="-4475" y="6751485"/>
              <a:ext cx="9160962" cy="128108"/>
            </a:xfrm>
            <a:prstGeom prst="rect">
              <a:avLst/>
            </a:prstGeom>
            <a:solidFill>
              <a:srgbClr val="204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9" name="Group 8"/>
            <p:cNvGrpSpPr/>
            <p:nvPr userDrawn="1"/>
          </p:nvGrpSpPr>
          <p:grpSpPr>
            <a:xfrm>
              <a:off x="896786" y="6751484"/>
              <a:ext cx="7586765" cy="130813"/>
              <a:chOff x="896786" y="6751484"/>
              <a:chExt cx="7586765" cy="130813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896786" y="6751484"/>
                <a:ext cx="72141" cy="130813"/>
              </a:xfrm>
              <a:prstGeom prst="rect">
                <a:avLst/>
              </a:prstGeom>
              <a:solidFill>
                <a:srgbClr val="FFEE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968926" y="6751484"/>
                <a:ext cx="1659256" cy="128108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628183" y="6751485"/>
                <a:ext cx="1298548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998873" y="6751484"/>
                <a:ext cx="173526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5008854" y="6751485"/>
                <a:ext cx="721417" cy="128107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6740253" y="6751484"/>
                <a:ext cx="865699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8425844" y="6751485"/>
                <a:ext cx="57707" cy="130812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17" name="Picture 2" descr="H:\Area_CID\00 Common\IMAGE BANK\Photos\Resources\Logos\Cedefop\2008-today\Logo no lines\H2_CMYK_EN_no line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428382"/>
            <a:ext cx="16192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lide Number Placeholder 5"/>
          <p:cNvSpPr txBox="1">
            <a:spLocks/>
          </p:cNvSpPr>
          <p:nvPr userDrawn="1"/>
        </p:nvSpPr>
        <p:spPr>
          <a:xfrm>
            <a:off x="6830888" y="634571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755EB9-6E32-4836-8B27-EC6F842DA678}" type="slidenum">
              <a:rPr lang="en-GB" sz="10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GB" sz="10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 userDrawn="1"/>
        </p:nvSpPr>
        <p:spPr>
          <a:xfrm>
            <a:off x="179512" y="6381328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53" name="Right Triangle 52"/>
          <p:cNvSpPr/>
          <p:nvPr userDrawn="1"/>
        </p:nvSpPr>
        <p:spPr>
          <a:xfrm rot="16200000" flipH="1">
            <a:off x="7803679" y="-207341"/>
            <a:ext cx="1132978" cy="1547664"/>
          </a:xfrm>
          <a:prstGeom prst="rtTriangle">
            <a:avLst/>
          </a:prstGeom>
          <a:solidFill>
            <a:srgbClr val="009C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232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73F149-83C4-4179-9681-702531CCFDAC}" type="datetimeFigureOut">
              <a:rPr lang="de-DE" smtClean="0"/>
              <a:pPr/>
              <a:t>07.12.2018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D8D4E7-5D0F-4956-B93B-3C20CCCF3277}" type="datetimeFigureOut">
              <a:rPr lang="en-GB" smtClean="0"/>
              <a:pPr/>
              <a:t>07/12/2018</a:t>
            </a:fld>
            <a:endParaRPr lang="en-GB"/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BD98EED-333A-43C1-83E1-74805A0712DB}" type="datetimeFigureOut">
              <a:rPr lang="en-GB" smtClean="0"/>
              <a:pPr/>
              <a:t>07/12/2018</a:t>
            </a:fld>
            <a:endParaRPr lang="en-GB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2212937" y="6517826"/>
            <a:ext cx="6247495" cy="64027"/>
            <a:chOff x="-4475" y="6751484"/>
            <a:chExt cx="9160962" cy="130813"/>
          </a:xfrm>
        </p:grpSpPr>
        <p:sp>
          <p:nvSpPr>
            <p:cNvPr id="10" name="Rectangle 9"/>
            <p:cNvSpPr/>
            <p:nvPr/>
          </p:nvSpPr>
          <p:spPr>
            <a:xfrm>
              <a:off x="-4475" y="6751485"/>
              <a:ext cx="9160962" cy="128108"/>
            </a:xfrm>
            <a:prstGeom prst="rect">
              <a:avLst/>
            </a:prstGeom>
            <a:solidFill>
              <a:srgbClr val="204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1" name="Group 10"/>
            <p:cNvGrpSpPr/>
            <p:nvPr userDrawn="1"/>
          </p:nvGrpSpPr>
          <p:grpSpPr>
            <a:xfrm>
              <a:off x="896786" y="6751484"/>
              <a:ext cx="7586765" cy="130813"/>
              <a:chOff x="896786" y="6751484"/>
              <a:chExt cx="7586765" cy="130813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896786" y="6751484"/>
                <a:ext cx="72141" cy="130813"/>
              </a:xfrm>
              <a:prstGeom prst="rect">
                <a:avLst/>
              </a:prstGeom>
              <a:solidFill>
                <a:srgbClr val="FFEE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968926" y="6751484"/>
                <a:ext cx="1659256" cy="128108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628183" y="6751485"/>
                <a:ext cx="1298548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998873" y="6751484"/>
                <a:ext cx="173526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5008854" y="6751485"/>
                <a:ext cx="721417" cy="128107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6740253" y="6751484"/>
                <a:ext cx="865699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8425844" y="6751485"/>
                <a:ext cx="57707" cy="130812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19" name="Picture 2" descr="H:\Area_CID\00 Common\IMAGE BANK\Photos\Resources\Logos\Cedefop\2008-today\Logo no lines\H2_CMYK_EN_no line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428382"/>
            <a:ext cx="16192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Slide Number Placeholder 5"/>
          <p:cNvSpPr txBox="1">
            <a:spLocks/>
          </p:cNvSpPr>
          <p:nvPr userDrawn="1"/>
        </p:nvSpPr>
        <p:spPr>
          <a:xfrm>
            <a:off x="6830888" y="634571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755EB9-6E32-4836-8B27-EC6F842DA678}" type="slidenum">
              <a:rPr lang="en-GB" sz="10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GB" sz="10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146063" y="5373216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2" name="Right Triangle 21"/>
          <p:cNvSpPr/>
          <p:nvPr userDrawn="1"/>
        </p:nvSpPr>
        <p:spPr>
          <a:xfrm rot="16200000" flipH="1">
            <a:off x="7803679" y="-207341"/>
            <a:ext cx="1132978" cy="1547664"/>
          </a:xfrm>
          <a:prstGeom prst="rtTriangle">
            <a:avLst/>
          </a:prstGeom>
          <a:solidFill>
            <a:srgbClr val="009C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11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24837F-C141-4BE4-9E83-E2C3045201B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804112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D02FB1-F7E4-4145-AA31-4C343E07E38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885475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779E2-A508-4FA0-BC00-108073BDE67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477343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BEE8B9-0403-440A-9FDD-9237F7E2D2F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78257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669A0-7139-4E89-9885-C95C0206CEF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108983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A4208B-64BF-4285-BBB8-18C41BC717A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895765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F4B84E-73AB-4402-8FE7-A9BFF064076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411017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A4712A-E437-4F4F-A6A5-BD6D3CC08EC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958470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BCF9CC-8A41-4B4E-B74A-809E03E2D11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133315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C47BB1-9DA1-4FEB-8EE4-C6F80786413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361990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61C59D-9181-46C7-8320-F5A309732E7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215354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3999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8D4E7-5D0F-4956-B93B-3C20CCCF32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07/12/2018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6B305-D7C3-493F-830F-84473D443DD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5787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24224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3341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7125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87388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0276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PT_SECNDPG_0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5879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67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7085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F149-83C4-4179-9681-702531CCFD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07.12.2018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342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93662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384476"/>
          </a:xfrm>
        </p:spPr>
        <p:txBody>
          <a:bodyPr/>
          <a:lstStyle>
            <a:lvl1pPr marL="0" indent="-342900">
              <a:buClr>
                <a:srgbClr val="0F5494"/>
              </a:buClr>
              <a:buSzPct val="120000"/>
              <a:buFont typeface="Arial" pitchFamily="34" charset="0"/>
              <a:buChar char="•"/>
              <a:defRPr/>
            </a:lvl1pPr>
            <a:lvl2pPr>
              <a:buClr>
                <a:srgbClr val="004494"/>
              </a:buClr>
              <a:defRPr/>
            </a:lvl2pPr>
            <a:lvl3pPr>
              <a:buFontTx/>
              <a:buChar char="-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2"/>
            <a:endParaRPr lang="en-US" dirty="0"/>
          </a:p>
        </p:txBody>
      </p:sp>
      <p:sp>
        <p:nvSpPr>
          <p:cNvPr id="1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093296"/>
            <a:ext cx="2133600" cy="476250"/>
          </a:xfrm>
        </p:spPr>
        <p:txBody>
          <a:bodyPr/>
          <a:lstStyle>
            <a:lvl1pPr>
              <a:defRPr dirty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093296"/>
            <a:ext cx="2895600" cy="476250"/>
          </a:xfrm>
        </p:spPr>
        <p:txBody>
          <a:bodyPr/>
          <a:lstStyle>
            <a:lvl1pPr>
              <a:defRPr dirty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1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093296"/>
            <a:ext cx="2133600" cy="476250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BB59E6E-B967-488E-B209-8B7FA0D7AF99}" type="slidenum">
              <a:rPr lang="en-GB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8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0811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612236"/>
            <a:ext cx="8497092" cy="616455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F149-83C4-4179-9681-702531CCFD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07.12.2018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1149181"/>
            <a:ext cx="8496300" cy="336244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pic>
        <p:nvPicPr>
          <p:cNvPr id="8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07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42F214-0EE3-4FD8-9A19-3D48824D68C2}" type="datetimeFigureOut">
              <a:rPr lang="en-GB" smtClean="0">
                <a:solidFill>
                  <a:prstClr val="black"/>
                </a:solidFill>
              </a:rPr>
              <a:pPr/>
              <a:t>07/12/2018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03D422-BD2B-4B7D-A1F2-6EE3A18D09A2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8" name="Picture 4" descr="Image result for wall e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14" t="-634" r="-973" b="-1155"/>
          <a:stretch/>
        </p:blipFill>
        <p:spPr bwMode="auto">
          <a:xfrm>
            <a:off x="-108520" y="-99391"/>
            <a:ext cx="4680519" cy="705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4" t="4462" r="4430" b="1498"/>
          <a:stretch/>
        </p:blipFill>
        <p:spPr bwMode="auto">
          <a:xfrm>
            <a:off x="2555776" y="332656"/>
            <a:ext cx="1493613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91068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42F214-0EE3-4FD8-9A19-3D48824D68C2}" type="datetimeFigureOut">
              <a:rPr lang="en-GB" smtClean="0">
                <a:solidFill>
                  <a:prstClr val="black"/>
                </a:solidFill>
              </a:rPr>
              <a:pPr/>
              <a:t>07/12/2018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03D422-BD2B-4B7D-A1F2-6EE3A18D09A2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87523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42F214-0EE3-4FD8-9A19-3D48824D68C2}" type="datetimeFigureOut">
              <a:rPr lang="en-GB" smtClean="0">
                <a:solidFill>
                  <a:prstClr val="black"/>
                </a:solidFill>
              </a:rPr>
              <a:pPr/>
              <a:t>07/12/2018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03D422-BD2B-4B7D-A1F2-6EE3A18D09A2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1964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42F214-0EE3-4FD8-9A19-3D48824D68C2}" type="datetimeFigureOut">
              <a:rPr lang="en-GB" smtClean="0">
                <a:solidFill>
                  <a:prstClr val="black"/>
                </a:solidFill>
              </a:rPr>
              <a:pPr/>
              <a:t>07/12/2018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03D422-BD2B-4B7D-A1F2-6EE3A18D09A2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5878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42F214-0EE3-4FD8-9A19-3D48824D68C2}" type="datetimeFigureOut">
              <a:rPr lang="en-GB" smtClean="0">
                <a:solidFill>
                  <a:prstClr val="black"/>
                </a:solidFill>
              </a:rPr>
              <a:pPr/>
              <a:t>07/12/2018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03D422-BD2B-4B7D-A1F2-6EE3A18D09A2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1193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42F214-0EE3-4FD8-9A19-3D48824D68C2}" type="datetimeFigureOut">
              <a:rPr lang="en-GB" smtClean="0">
                <a:solidFill>
                  <a:prstClr val="black"/>
                </a:solidFill>
              </a:rPr>
              <a:pPr/>
              <a:t>07/12/2018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03D422-BD2B-4B7D-A1F2-6EE3A18D09A2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9265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42F214-0EE3-4FD8-9A19-3D48824D68C2}" type="datetimeFigureOut">
              <a:rPr lang="en-GB" smtClean="0">
                <a:solidFill>
                  <a:prstClr val="black"/>
                </a:solidFill>
              </a:rPr>
              <a:pPr/>
              <a:t>07/12/2018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03D422-BD2B-4B7D-A1F2-6EE3A18D09A2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0150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42F214-0EE3-4FD8-9A19-3D48824D68C2}" type="datetimeFigureOut">
              <a:rPr lang="en-GB" smtClean="0">
                <a:solidFill>
                  <a:prstClr val="black"/>
                </a:solidFill>
              </a:rPr>
              <a:pPr/>
              <a:t>07/12/2018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03D422-BD2B-4B7D-A1F2-6EE3A18D09A2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87768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42F214-0EE3-4FD8-9A19-3D48824D68C2}" type="datetimeFigureOut">
              <a:rPr lang="en-GB" smtClean="0">
                <a:solidFill>
                  <a:prstClr val="black"/>
                </a:solidFill>
              </a:rPr>
              <a:pPr/>
              <a:t>07/12/2018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03D422-BD2B-4B7D-A1F2-6EE3A18D09A2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74220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42F214-0EE3-4FD8-9A19-3D48824D68C2}" type="datetimeFigureOut">
              <a:rPr lang="en-GB" smtClean="0">
                <a:solidFill>
                  <a:prstClr val="black"/>
                </a:solidFill>
              </a:rPr>
              <a:pPr/>
              <a:t>07/12/2018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03D422-BD2B-4B7D-A1F2-6EE3A18D09A2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22670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42F214-0EE3-4FD8-9A19-3D48824D68C2}" type="datetimeFigureOut">
              <a:rPr lang="en-GB" smtClean="0">
                <a:solidFill>
                  <a:prstClr val="black"/>
                </a:solidFill>
              </a:rPr>
              <a:pPr/>
              <a:t>07/12/2018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03D422-BD2B-4B7D-A1F2-6EE3A18D09A2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4070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>
                <a:solidFill>
                  <a:prstClr val="black"/>
                </a:solidFill>
              </a:rPr>
              <a:pPr/>
              <a:t>07/12/2018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1771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>
                <a:solidFill>
                  <a:prstClr val="black"/>
                </a:solidFill>
              </a:rPr>
              <a:pPr/>
              <a:t>07/12/2018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601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>
                <a:solidFill>
                  <a:prstClr val="black"/>
                </a:solidFill>
              </a:rPr>
              <a:pPr/>
              <a:t>07/12/2018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910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>
                <a:solidFill>
                  <a:prstClr val="black"/>
                </a:solidFill>
              </a:rPr>
              <a:pPr/>
              <a:t>07/12/2018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649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>
                <a:solidFill>
                  <a:prstClr val="black"/>
                </a:solidFill>
              </a:rPr>
              <a:pPr/>
              <a:t>07/12/2018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46574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>
                <a:solidFill>
                  <a:prstClr val="black"/>
                </a:solidFill>
              </a:rPr>
              <a:pPr/>
              <a:t>07/12/2018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5906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>
                <a:solidFill>
                  <a:prstClr val="black"/>
                </a:solidFill>
              </a:rPr>
              <a:pPr/>
              <a:t>07/12/2018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80165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>
                <a:solidFill>
                  <a:prstClr val="black"/>
                </a:solidFill>
              </a:rPr>
              <a:pPr/>
              <a:t>07/12/2018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40126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>
                <a:solidFill>
                  <a:prstClr val="black"/>
                </a:solidFill>
              </a:rPr>
              <a:pPr/>
              <a:t>07/12/2018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36235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>
                <a:solidFill>
                  <a:prstClr val="black"/>
                </a:solidFill>
              </a:rPr>
              <a:pPr/>
              <a:t>07/12/2018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21930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>
                <a:solidFill>
                  <a:prstClr val="black"/>
                </a:solidFill>
              </a:rPr>
              <a:pPr/>
              <a:t>07/12/2018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183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8D4E7-5D0F-4956-B93B-3C20CCCF3277}" type="datetimeFigureOut">
              <a:rPr lang="en-GB" smtClean="0"/>
              <a:t>07/12/2018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6B305-D7C3-493F-830F-84473D443D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493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692" r:id="rId2"/>
    <p:sldLayoutId id="2147483723" r:id="rId3"/>
    <p:sldLayoutId id="2147483722" r:id="rId4"/>
    <p:sldLayoutId id="2147483720" r:id="rId5"/>
    <p:sldLayoutId id="2147483718" r:id="rId6"/>
    <p:sldLayoutId id="2147483691" r:id="rId7"/>
    <p:sldLayoutId id="2147483693" r:id="rId8"/>
    <p:sldLayoutId id="2147483717" r:id="rId9"/>
    <p:sldLayoutId id="2147483716" r:id="rId10"/>
    <p:sldLayoutId id="2147483724" r:id="rId11"/>
    <p:sldLayoutId id="2147483779" r:id="rId12"/>
    <p:sldLayoutId id="2147483806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3B26C33-4E49-4A56-85E9-36D5D205B9E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56078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8D4E7-5D0F-4956-B93B-3C20CCCF32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07/12/2018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6B305-D7C3-493F-830F-84473D443DD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260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9" r:id="rId9"/>
    <p:sldLayoutId id="2147483750" r:id="rId10"/>
    <p:sldLayoutId id="2147483751" r:id="rId11"/>
    <p:sldLayoutId id="2147483752" r:id="rId12"/>
    <p:sldLayoutId id="214748375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70"/>
          <a:stretch/>
        </p:blipFill>
        <p:spPr>
          <a:xfrm>
            <a:off x="-54053" y="1771"/>
            <a:ext cx="7276165" cy="685622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ight Triangle 7"/>
          <p:cNvSpPr/>
          <p:nvPr userDrawn="1"/>
        </p:nvSpPr>
        <p:spPr>
          <a:xfrm flipH="1">
            <a:off x="6119664" y="4286960"/>
            <a:ext cx="3024336" cy="25710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499992" y="-27384"/>
            <a:ext cx="4646388" cy="6912768"/>
          </a:xfrm>
          <a:prstGeom prst="rect">
            <a:avLst/>
          </a:prstGeom>
          <a:solidFill>
            <a:srgbClr val="0096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0" name="Title 2"/>
          <p:cNvSpPr txBox="1">
            <a:spLocks/>
          </p:cNvSpPr>
          <p:nvPr userDrawn="1"/>
        </p:nvSpPr>
        <p:spPr>
          <a:xfrm>
            <a:off x="4871077" y="1340768"/>
            <a:ext cx="3600400" cy="129614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  <a:p>
            <a:pPr algn="l">
              <a:spcBef>
                <a:spcPts val="1200"/>
              </a:spcBef>
            </a:pPr>
            <a:r>
              <a:rPr lang="en-GB" sz="22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www.cedefop.europa.eu</a:t>
            </a:r>
            <a:endParaRPr lang="en-GB" sz="22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221088"/>
            <a:ext cx="496772" cy="49677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4221088"/>
            <a:ext cx="496772" cy="4967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221088"/>
            <a:ext cx="496772" cy="496772"/>
          </a:xfrm>
          <a:prstGeom prst="rect">
            <a:avLst/>
          </a:prstGeom>
        </p:spPr>
      </p:pic>
      <p:sp>
        <p:nvSpPr>
          <p:cNvPr id="14" name="Title 2"/>
          <p:cNvSpPr txBox="1">
            <a:spLocks/>
          </p:cNvSpPr>
          <p:nvPr userDrawn="1"/>
        </p:nvSpPr>
        <p:spPr>
          <a:xfrm>
            <a:off x="4932040" y="3421716"/>
            <a:ext cx="3600400" cy="51134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0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us on social media:</a:t>
            </a:r>
            <a:endParaRPr lang="en-GB" sz="20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3419872" y="1771"/>
            <a:ext cx="466742" cy="6856229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6" name="Right Triangle 15"/>
          <p:cNvSpPr/>
          <p:nvPr userDrawn="1"/>
        </p:nvSpPr>
        <p:spPr>
          <a:xfrm flipH="1">
            <a:off x="6119664" y="4386352"/>
            <a:ext cx="3024336" cy="25710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3886614" y="0"/>
            <a:ext cx="406027" cy="6858000"/>
          </a:xfrm>
          <a:prstGeom prst="rect">
            <a:avLst/>
          </a:prstGeom>
          <a:solidFill>
            <a:srgbClr val="0E4194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4085290" y="-6591"/>
            <a:ext cx="414702" cy="6858000"/>
          </a:xfrm>
          <a:prstGeom prst="rect">
            <a:avLst/>
          </a:prstGeom>
          <a:solidFill>
            <a:srgbClr val="0096D8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pic>
        <p:nvPicPr>
          <p:cNvPr id="19" name="Picture 3" descr="H:\Area_CID\00 Common\IMAGE BANK\Photos\Resources\Logos\Cedefop\2008-today\EN\V2\JPG_PNG\V2_RGB_72_EN.png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6021288"/>
            <a:ext cx="2016224" cy="672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295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 userDrawn="1"/>
        </p:nvGrpSpPr>
        <p:grpSpPr>
          <a:xfrm>
            <a:off x="2212937" y="6517826"/>
            <a:ext cx="6247495" cy="64027"/>
            <a:chOff x="-4475" y="6751484"/>
            <a:chExt cx="9160962" cy="130813"/>
          </a:xfrm>
        </p:grpSpPr>
        <p:sp>
          <p:nvSpPr>
            <p:cNvPr id="22" name="Rectangle 21"/>
            <p:cNvSpPr/>
            <p:nvPr/>
          </p:nvSpPr>
          <p:spPr>
            <a:xfrm>
              <a:off x="-4475" y="6751485"/>
              <a:ext cx="9160962" cy="128108"/>
            </a:xfrm>
            <a:prstGeom prst="rect">
              <a:avLst/>
            </a:prstGeom>
            <a:solidFill>
              <a:srgbClr val="204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23" name="Group 22"/>
            <p:cNvGrpSpPr/>
            <p:nvPr userDrawn="1"/>
          </p:nvGrpSpPr>
          <p:grpSpPr>
            <a:xfrm>
              <a:off x="896786" y="6751484"/>
              <a:ext cx="7586765" cy="130813"/>
              <a:chOff x="896786" y="6751484"/>
              <a:chExt cx="7586765" cy="130813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896786" y="6751484"/>
                <a:ext cx="72141" cy="130813"/>
              </a:xfrm>
              <a:prstGeom prst="rect">
                <a:avLst/>
              </a:prstGeom>
              <a:solidFill>
                <a:srgbClr val="FFEE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968926" y="6751484"/>
                <a:ext cx="1659256" cy="128108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2628183" y="6751485"/>
                <a:ext cx="1298548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3998873" y="6751484"/>
                <a:ext cx="173526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5008854" y="6751485"/>
                <a:ext cx="721417" cy="128107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6740253" y="6751484"/>
                <a:ext cx="865699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8425844" y="6751485"/>
                <a:ext cx="57707" cy="130812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31" name="Picture 2" descr="H:\Area_CID\00 Common\IMAGE BANK\Photos\Resources\Logos\Cedefop\2008-today\Logo no lines\H2_CMYK_EN_no lines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428382"/>
            <a:ext cx="16192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Slide Number Placeholder 5"/>
          <p:cNvSpPr txBox="1">
            <a:spLocks/>
          </p:cNvSpPr>
          <p:nvPr userDrawn="1"/>
        </p:nvSpPr>
        <p:spPr>
          <a:xfrm>
            <a:off x="6830888" y="634571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755EB9-6E32-4836-8B27-EC6F842DA678}" type="slidenum">
              <a:rPr lang="en-GB" sz="10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GB" sz="10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093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defop.europa.eu/en/events-and-projects/projects/lifelong-guidance/news" TargetMode="External"/><Relationship Id="rId2" Type="http://schemas.openxmlformats.org/officeDocument/2006/relationships/hyperlink" Target="http://www.cedefop.europa.eu/en/news-and-press/news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defop.europa.eu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hyperlink" Target="mailto:George.kostakis@cedefop.europa.e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52400" y="1846535"/>
            <a:ext cx="7772400" cy="1470025"/>
          </a:xfrm>
        </p:spPr>
        <p:txBody>
          <a:bodyPr>
            <a:normAutofit fontScale="90000"/>
          </a:bodyPr>
          <a:lstStyle/>
          <a:p>
            <a:pPr algn="l"/>
            <a:r>
              <a:rPr lang="en-GB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Machines, robots, people and skills: are we ready for the future of work?</a:t>
            </a:r>
            <a:endParaRPr lang="en-GB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85800" y="278092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ReferNet informing VET developments in Europe</a:t>
            </a:r>
            <a:endParaRPr lang="en-GB" sz="3200" b="1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971600" y="5274829"/>
            <a:ext cx="7416824" cy="8164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2500"/>
              </a:lnSpc>
            </a:pPr>
            <a:r>
              <a:rPr lang="en-GB" sz="1600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George </a:t>
            </a:r>
            <a:r>
              <a:rPr lang="en-GB" sz="1600" b="1" dirty="0" err="1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Kostakis</a:t>
            </a:r>
            <a:r>
              <a:rPr lang="en-GB" sz="1600" b="1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Expert</a:t>
            </a:r>
          </a:p>
          <a:p>
            <a:pPr algn="r">
              <a:lnSpc>
                <a:spcPts val="2500"/>
              </a:lnSpc>
            </a:pPr>
            <a:r>
              <a:rPr lang="en-GB" sz="160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for VET systems and institutions, CEDEFOP</a:t>
            </a:r>
            <a:endParaRPr lang="en-GB" sz="1600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901824" y="4293096"/>
            <a:ext cx="6768752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GB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en-GB" baseline="30000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ReferNet Annual Plenary Meeting</a:t>
            </a:r>
          </a:p>
          <a:p>
            <a:pPr algn="ctr"/>
            <a:r>
              <a:rPr lang="en-GB" dirty="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Thessaloniki 22 </a:t>
            </a:r>
            <a:r>
              <a:rPr lang="en-GB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November 2018 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48680"/>
            <a:ext cx="6872974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747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794519"/>
          </a:xfrm>
        </p:spPr>
        <p:txBody>
          <a:bodyPr>
            <a:normAutofit/>
          </a:bodyPr>
          <a:lstStyle/>
          <a:p>
            <a:r>
              <a:rPr lang="en-GB" sz="3600" b="1" kern="0" dirty="0">
                <a:solidFill>
                  <a:srgbClr val="000099"/>
                </a:solidFill>
                <a:latin typeface="Calibri" pitchFamily="34" charset="0"/>
                <a:ea typeface="ＭＳ Ｐゴシック" pitchFamily="-107" charset="-128"/>
                <a:cs typeface="ＭＳ Ｐゴシック" pitchFamily="-111" charset="-128"/>
              </a:rPr>
              <a:t>Outputs </a:t>
            </a:r>
            <a:r>
              <a:rPr lang="en-GB" sz="3600" b="1" kern="0" dirty="0" smtClean="0">
                <a:solidFill>
                  <a:srgbClr val="000099"/>
                </a:solidFill>
                <a:latin typeface="Calibri" pitchFamily="34" charset="0"/>
                <a:ea typeface="ＭＳ Ｐゴシック" pitchFamily="-107" charset="-128"/>
                <a:cs typeface="ＭＳ Ｐゴシック" pitchFamily="-111" charset="-128"/>
              </a:rPr>
              <a:t>concerned</a:t>
            </a:r>
            <a:endParaRPr lang="en-GB" sz="3600" b="1" kern="0" dirty="0">
              <a:solidFill>
                <a:srgbClr val="000099"/>
              </a:solidFill>
              <a:latin typeface="Calibri" pitchFamily="34" charset="0"/>
              <a:ea typeface="ＭＳ Ｐゴシック" pitchFamily="-107" charset="-128"/>
              <a:cs typeface="ＭＳ Ｐゴシック" pitchFamily="-111" charset="-12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1628800"/>
            <a:ext cx="7016824" cy="4154016"/>
          </a:xfrm>
        </p:spPr>
        <p:txBody>
          <a:bodyPr>
            <a:normAutofit/>
          </a:bodyPr>
          <a:lstStyle/>
          <a:p>
            <a:pPr marL="457200" indent="-457200" algn="l"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en-GB" sz="2800" dirty="0" smtClean="0">
                <a:solidFill>
                  <a:schemeClr val="tx1"/>
                </a:solidFill>
              </a:rPr>
              <a:t>Short descriptions</a:t>
            </a:r>
          </a:p>
          <a:p>
            <a:pPr algn="l">
              <a:spcBef>
                <a:spcPts val="800"/>
              </a:spcBef>
            </a:pPr>
            <a:r>
              <a:rPr lang="en-GB" sz="2800" dirty="0">
                <a:solidFill>
                  <a:schemeClr val="tx1"/>
                </a:solidFill>
              </a:rPr>
              <a:t>	 &amp; </a:t>
            </a:r>
            <a:r>
              <a:rPr lang="en-GB" sz="2800" dirty="0" smtClean="0">
                <a:solidFill>
                  <a:schemeClr val="tx1"/>
                </a:solidFill>
              </a:rPr>
              <a:t>VET in Europe country reports</a:t>
            </a:r>
          </a:p>
          <a:p>
            <a:pPr marL="457200" indent="-457200" algn="l"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en-GB" sz="2800" dirty="0" smtClean="0">
                <a:solidFill>
                  <a:schemeClr val="tx1"/>
                </a:solidFill>
              </a:rPr>
              <a:t>Spotlights on VET</a:t>
            </a:r>
          </a:p>
          <a:p>
            <a:pPr marL="457200" indent="-457200" algn="l"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en-GB" sz="2800" dirty="0" smtClean="0">
                <a:solidFill>
                  <a:schemeClr val="tx1"/>
                </a:solidFill>
              </a:rPr>
              <a:t>Policy reporting country chapters &amp; 	synthesis reports</a:t>
            </a:r>
          </a:p>
          <a:p>
            <a:pPr marL="457200" indent="-457200" algn="l"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en-GB" sz="2800" dirty="0" smtClean="0">
                <a:solidFill>
                  <a:schemeClr val="tx1"/>
                </a:solidFill>
              </a:rPr>
              <a:t>National news on VET</a:t>
            </a:r>
          </a:p>
          <a:p>
            <a:pPr marL="457200" indent="-457200" algn="l"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en-GB" sz="2800" dirty="0" smtClean="0">
                <a:solidFill>
                  <a:schemeClr val="tx1"/>
                </a:solidFill>
              </a:rPr>
              <a:t>Thematic perspectives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25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46"/>
          <p:cNvSpPr>
            <a:spLocks noChangeArrowheads="1"/>
          </p:cNvSpPr>
          <p:nvPr/>
        </p:nvSpPr>
        <p:spPr bwMode="auto">
          <a:xfrm>
            <a:off x="467544" y="1914555"/>
            <a:ext cx="842493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endParaRPr lang="en-GB" sz="2000" dirty="0" smtClean="0">
              <a:solidFill>
                <a:srgbClr val="000000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en-GB" sz="2000" dirty="0" smtClean="0">
                <a:solidFill>
                  <a:srgbClr val="000000"/>
                </a:solidFill>
              </a:rPr>
              <a:t>	</a:t>
            </a:r>
            <a:endParaRPr lang="en-GB" sz="20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7" name="Rectangle 11"/>
          <p:cNvSpPr txBox="1">
            <a:spLocks noGrp="1" noChangeArrowheads="1"/>
          </p:cNvSpPr>
          <p:nvPr/>
        </p:nvSpPr>
        <p:spPr bwMode="auto">
          <a:xfrm>
            <a:off x="6516688" y="60928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409C9833-986D-4B8A-B4DA-40BA862F43C4}" type="slidenum">
              <a:rPr lang="en-GB" altLang="fr-FR" sz="1400" i="0">
                <a:solidFill>
                  <a:srgbClr val="FFFFFF"/>
                </a:solidFill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GB" altLang="fr-FR" sz="1400" i="0" dirty="0">
              <a:solidFill>
                <a:srgbClr val="FFFFFF"/>
              </a:solidFill>
            </a:endParaRPr>
          </a:p>
        </p:txBody>
      </p:sp>
      <p:sp>
        <p:nvSpPr>
          <p:cNvPr id="5" name="Rectangle 46"/>
          <p:cNvSpPr>
            <a:spLocks noChangeArrowheads="1"/>
          </p:cNvSpPr>
          <p:nvPr/>
        </p:nvSpPr>
        <p:spPr bwMode="auto">
          <a:xfrm>
            <a:off x="1547664" y="4038213"/>
            <a:ext cx="5832648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000" dirty="0" smtClean="0">
                <a:solidFill>
                  <a:srgbClr val="000000"/>
                </a:solidFill>
              </a:rPr>
              <a:t> </a:t>
            </a:r>
            <a:endParaRPr lang="en-GB" sz="2000" dirty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endParaRPr lang="en-GB" sz="2000" dirty="0" smtClean="0">
              <a:solidFill>
                <a:srgbClr val="000000"/>
              </a:solidFill>
            </a:endParaRPr>
          </a:p>
          <a:p>
            <a:endParaRPr lang="en-GB" sz="20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20688" y="588052"/>
            <a:ext cx="8229600" cy="562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ＭＳ Ｐゴシック" pitchFamily="-107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ＭＳ Ｐゴシック" pitchFamily="-107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ＭＳ Ｐゴシック" pitchFamily="-107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ＭＳ Ｐゴシック" pitchFamily="-107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en-GB" sz="3600" b="1" kern="0" dirty="0" smtClean="0">
                <a:solidFill>
                  <a:srgbClr val="000099"/>
                </a:solidFill>
                <a:latin typeface="Calibri" pitchFamily="34" charset="0"/>
              </a:rPr>
              <a:t>Use of ReferNet information</a:t>
            </a:r>
            <a:endParaRPr lang="en-GB" sz="3600" b="1" kern="0" dirty="0">
              <a:solidFill>
                <a:srgbClr val="000099"/>
              </a:solidFill>
              <a:latin typeface="Calibri" pitchFamily="34" charset="0"/>
            </a:endParaRPr>
          </a:p>
        </p:txBody>
      </p:sp>
      <p:sp>
        <p:nvSpPr>
          <p:cNvPr id="8" name="Tijdelijke aanduiding voor inhoud 2"/>
          <p:cNvSpPr txBox="1">
            <a:spLocks/>
          </p:cNvSpPr>
          <p:nvPr/>
        </p:nvSpPr>
        <p:spPr bwMode="auto">
          <a:xfrm>
            <a:off x="395536" y="1412777"/>
            <a:ext cx="8568952" cy="1800200"/>
          </a:xfrm>
          <a:prstGeom prst="rect">
            <a:avLst/>
          </a:prstGeom>
          <a:noFill/>
          <a:ln w="25400" cmpd="sng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ＭＳ Ｐゴシック" pitchFamily="-107" charset="-128"/>
                <a:cs typeface="ＭＳ Ｐゴシック" pitchFamily="-111" charset="-128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GB" sz="2000" dirty="0" smtClean="0">
                <a:solidFill>
                  <a:srgbClr val="000000"/>
                </a:solidFill>
              </a:rPr>
              <a:t>Informed discussions in 42 high level events in 2012-17:  </a:t>
            </a:r>
          </a:p>
          <a:p>
            <a:pPr marL="742950" lvl="1" indent="-285750" algn="l">
              <a:buFont typeface="Wingdings" panose="05000000000000000000" pitchFamily="2" charset="2"/>
              <a:buChar char="ü"/>
            </a:pPr>
            <a:r>
              <a:rPr lang="fr-BE" sz="1600" dirty="0" smtClean="0"/>
              <a:t>DGVT &amp; ACVT meetings </a:t>
            </a:r>
            <a:r>
              <a:rPr lang="fr-BE" sz="1600" dirty="0" err="1" smtClean="0"/>
              <a:t>e.g</a:t>
            </a:r>
            <a:r>
              <a:rPr lang="fr-BE" sz="1600" dirty="0" smtClean="0"/>
              <a:t>. </a:t>
            </a:r>
            <a:r>
              <a:rPr lang="fr-BE" sz="1600" dirty="0" err="1" smtClean="0"/>
              <a:t>reporting</a:t>
            </a:r>
            <a:r>
              <a:rPr lang="fr-BE" sz="1600" dirty="0" smtClean="0"/>
              <a:t> on </a:t>
            </a:r>
            <a:r>
              <a:rPr lang="fr-BE" sz="1600" dirty="0" err="1" smtClean="0"/>
              <a:t>European</a:t>
            </a:r>
            <a:r>
              <a:rPr lang="fr-BE" sz="1600" dirty="0" smtClean="0"/>
              <a:t> </a:t>
            </a:r>
            <a:r>
              <a:rPr lang="fr-BE" sz="1600" dirty="0" err="1" smtClean="0"/>
              <a:t>Cooperation</a:t>
            </a:r>
            <a:r>
              <a:rPr lang="fr-BE" sz="1600" dirty="0" smtClean="0"/>
              <a:t> in VET</a:t>
            </a:r>
          </a:p>
          <a:p>
            <a:pPr marL="742950" lvl="1" indent="-285750" algn="l">
              <a:buFont typeface="Wingdings" panose="05000000000000000000" pitchFamily="2" charset="2"/>
              <a:buChar char="ü"/>
            </a:pPr>
            <a:r>
              <a:rPr lang="fr-BE" sz="1600" dirty="0" smtClean="0"/>
              <a:t>ET2020 </a:t>
            </a:r>
            <a:r>
              <a:rPr lang="fr-BE" sz="1600" dirty="0" err="1" smtClean="0"/>
              <a:t>WGs</a:t>
            </a:r>
            <a:r>
              <a:rPr lang="en-US" sz="1600" dirty="0" smtClean="0"/>
              <a:t>	e.g. thematic perspectives</a:t>
            </a:r>
            <a:endParaRPr lang="en-US" sz="160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GB" sz="2000" dirty="0" smtClean="0">
                <a:solidFill>
                  <a:srgbClr val="000000"/>
                </a:solidFill>
              </a:rPr>
              <a:t>Contributing to work on the European semester, E&amp;T Monitor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GB" sz="2000" dirty="0" smtClean="0">
                <a:solidFill>
                  <a:srgbClr val="000000"/>
                </a:solidFill>
              </a:rPr>
              <a:t>Distributed </a:t>
            </a:r>
            <a:r>
              <a:rPr lang="en-GB" sz="2000" dirty="0">
                <a:solidFill>
                  <a:srgbClr val="000000"/>
                </a:solidFill>
              </a:rPr>
              <a:t>in 25 EU presidency events in 2012-17  </a:t>
            </a:r>
          </a:p>
          <a:p>
            <a:pPr lvl="1" algn="l"/>
            <a:endParaRPr lang="en-US" sz="1600" dirty="0">
              <a:solidFill>
                <a:srgbClr val="000000"/>
              </a:solidFill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2678227"/>
              </p:ext>
            </p:extLst>
          </p:nvPr>
        </p:nvGraphicFramePr>
        <p:xfrm>
          <a:off x="1547664" y="3429000"/>
          <a:ext cx="5778388" cy="3261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4494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Graphic spid="9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46"/>
          <p:cNvSpPr>
            <a:spLocks noChangeArrowheads="1"/>
          </p:cNvSpPr>
          <p:nvPr/>
        </p:nvSpPr>
        <p:spPr bwMode="auto">
          <a:xfrm>
            <a:off x="467544" y="1914555"/>
            <a:ext cx="842493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endParaRPr lang="en-GB" sz="2000" dirty="0" smtClean="0">
              <a:solidFill>
                <a:srgbClr val="000000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en-GB" sz="2000" dirty="0" smtClean="0">
                <a:solidFill>
                  <a:srgbClr val="000000"/>
                </a:solidFill>
              </a:rPr>
              <a:t>	</a:t>
            </a:r>
            <a:endParaRPr lang="en-GB" sz="20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7" name="Rectangle 11"/>
          <p:cNvSpPr txBox="1">
            <a:spLocks noGrp="1" noChangeArrowheads="1"/>
          </p:cNvSpPr>
          <p:nvPr/>
        </p:nvSpPr>
        <p:spPr bwMode="auto">
          <a:xfrm>
            <a:off x="6516688" y="60928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409C9833-986D-4B8A-B4DA-40BA862F43C4}" type="slidenum">
              <a:rPr lang="en-GB" altLang="fr-FR" sz="1400" i="0">
                <a:solidFill>
                  <a:srgbClr val="FFFFFF"/>
                </a:solidFill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GB" altLang="fr-FR" sz="1400" i="0" dirty="0">
              <a:solidFill>
                <a:srgbClr val="FFFFFF"/>
              </a:solidFill>
            </a:endParaRPr>
          </a:p>
        </p:txBody>
      </p:sp>
      <p:sp>
        <p:nvSpPr>
          <p:cNvPr id="5" name="Rectangle 46"/>
          <p:cNvSpPr>
            <a:spLocks noChangeArrowheads="1"/>
          </p:cNvSpPr>
          <p:nvPr/>
        </p:nvSpPr>
        <p:spPr bwMode="auto">
          <a:xfrm>
            <a:off x="1547664" y="4038213"/>
            <a:ext cx="5832648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000" dirty="0" smtClean="0">
                <a:solidFill>
                  <a:srgbClr val="000000"/>
                </a:solidFill>
              </a:rPr>
              <a:t> </a:t>
            </a:r>
            <a:endParaRPr lang="en-GB" sz="2000" dirty="0">
              <a:solidFill>
                <a:srgbClr val="000000"/>
              </a:solidFill>
            </a:endParaRPr>
          </a:p>
          <a:p>
            <a:pPr>
              <a:spcAft>
                <a:spcPts val="600"/>
              </a:spcAft>
            </a:pPr>
            <a:endParaRPr lang="en-GB" sz="2000" dirty="0" smtClean="0">
              <a:solidFill>
                <a:srgbClr val="000000"/>
              </a:solidFill>
            </a:endParaRPr>
          </a:p>
          <a:p>
            <a:endParaRPr lang="en-GB" sz="20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395536" y="332656"/>
            <a:ext cx="8229600" cy="562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ＭＳ Ｐゴシック" pitchFamily="-107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ＭＳ Ｐゴシック" pitchFamily="-107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ＭＳ Ｐゴシック" pitchFamily="-107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ＭＳ Ｐゴシック" pitchFamily="-107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en-GB" sz="3000" b="1" kern="0" dirty="0" smtClean="0">
                <a:solidFill>
                  <a:srgbClr val="000099"/>
                </a:solidFill>
                <a:latin typeface="Calibri" pitchFamily="34" charset="0"/>
              </a:rPr>
              <a:t>Examples of references in policy documents</a:t>
            </a:r>
            <a:endParaRPr lang="en-GB" sz="3000" b="1" kern="0" dirty="0">
              <a:solidFill>
                <a:srgbClr val="000099"/>
              </a:solidFill>
              <a:latin typeface="Calibri" pitchFamily="34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95887"/>
            <a:ext cx="2808312" cy="255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874833"/>
            <a:ext cx="6000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900" y="3791451"/>
            <a:ext cx="1768765" cy="2410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546" y="5146914"/>
            <a:ext cx="817117" cy="1158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994935"/>
            <a:ext cx="2664296" cy="2567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7" y="2338602"/>
            <a:ext cx="972319" cy="1282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3794498"/>
            <a:ext cx="2119142" cy="2432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957" y="5146913"/>
            <a:ext cx="2326971" cy="1054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ight Arrow 19"/>
          <p:cNvSpPr/>
          <p:nvPr/>
        </p:nvSpPr>
        <p:spPr>
          <a:xfrm rot="2405577">
            <a:off x="3043994" y="2338602"/>
            <a:ext cx="675915" cy="3187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ight Arrow 20"/>
          <p:cNvSpPr/>
          <p:nvPr/>
        </p:nvSpPr>
        <p:spPr>
          <a:xfrm rot="2292876">
            <a:off x="7245530" y="1886404"/>
            <a:ext cx="675915" cy="3187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ight Arrow 23"/>
          <p:cNvSpPr/>
          <p:nvPr/>
        </p:nvSpPr>
        <p:spPr>
          <a:xfrm rot="2405577">
            <a:off x="2682818" y="4597134"/>
            <a:ext cx="675915" cy="3187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ight Arrow 24"/>
          <p:cNvSpPr/>
          <p:nvPr/>
        </p:nvSpPr>
        <p:spPr>
          <a:xfrm rot="2405577">
            <a:off x="7694578" y="4647977"/>
            <a:ext cx="675915" cy="3187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43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1336104" y="692696"/>
            <a:ext cx="7772400" cy="5762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3600" b="1" kern="0" dirty="0">
                <a:solidFill>
                  <a:srgbClr val="000099"/>
                </a:solidFill>
                <a:latin typeface="Calibri" pitchFamily="34" charset="0"/>
                <a:ea typeface="ＭＳ Ｐゴシック" pitchFamily="-107" charset="-128"/>
                <a:cs typeface="ＭＳ Ｐゴシック" pitchFamily="-111" charset="-128"/>
              </a:rPr>
              <a:t>National news on VET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1700808"/>
            <a:ext cx="8640960" cy="3693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sz="2800" dirty="0" smtClean="0">
                <a:latin typeface="Calibri" panose="020F0502020204030204" pitchFamily="34" charset="0"/>
              </a:rPr>
              <a:t>174 national </a:t>
            </a:r>
            <a:r>
              <a:rPr lang="en-GB" sz="2800" dirty="0">
                <a:latin typeface="Calibri" panose="020F0502020204030204" pitchFamily="34" charset="0"/>
              </a:rPr>
              <a:t>news on VET </a:t>
            </a:r>
            <a:r>
              <a:rPr lang="en-GB" sz="2800" dirty="0" smtClean="0">
                <a:latin typeface="Calibri" panose="020F0502020204030204" pitchFamily="34" charset="0"/>
              </a:rPr>
              <a:t>published in 2018</a:t>
            </a:r>
          </a:p>
          <a:p>
            <a:pPr>
              <a:lnSpc>
                <a:spcPts val="0"/>
              </a:lnSpc>
            </a:pPr>
            <a:r>
              <a:rPr lang="en-GB" sz="2800" dirty="0" smtClean="0">
                <a:latin typeface="Calibri" panose="020F0502020204030204" pitchFamily="34" charset="0"/>
              </a:rPr>
              <a:t> </a:t>
            </a:r>
            <a:endParaRPr lang="en-GB" sz="800" dirty="0" smtClean="0">
              <a:latin typeface="Calibri" panose="020F0502020204030204" pitchFamily="34" charset="0"/>
            </a:endParaRP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GB" sz="2800" dirty="0" smtClean="0">
                <a:latin typeface="Calibri" panose="020F0502020204030204" pitchFamily="34" charset="0"/>
              </a:rPr>
              <a:t>On </a:t>
            </a:r>
            <a:r>
              <a:rPr lang="en-GB" sz="2800" dirty="0" smtClean="0">
                <a:latin typeface="Calibri" panose="020F0502020204030204" pitchFamily="34" charset="0"/>
                <a:hlinkClick r:id="rId2"/>
              </a:rPr>
              <a:t>Cedefop website</a:t>
            </a:r>
            <a:endParaRPr lang="en-GB" sz="2800" dirty="0" smtClean="0">
              <a:latin typeface="Calibri" panose="020F0502020204030204" pitchFamily="34" charset="0"/>
            </a:endParaRP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GB" sz="2800" dirty="0" smtClean="0">
                <a:latin typeface="Calibri" panose="020F0502020204030204" pitchFamily="34" charset="0"/>
              </a:rPr>
              <a:t>The </a:t>
            </a:r>
            <a:r>
              <a:rPr lang="en-GB" sz="2800" dirty="0" err="1">
                <a:latin typeface="Calibri" panose="020F0502020204030204" pitchFamily="34" charset="0"/>
              </a:rPr>
              <a:t>Skillsnet</a:t>
            </a:r>
            <a:r>
              <a:rPr lang="en-GB" sz="2800" dirty="0">
                <a:latin typeface="Calibri" panose="020F0502020204030204" pitchFamily="34" charset="0"/>
              </a:rPr>
              <a:t> </a:t>
            </a:r>
            <a:r>
              <a:rPr lang="en-GB" sz="2800" dirty="0" smtClean="0">
                <a:latin typeface="Calibri" panose="020F0502020204030204" pitchFamily="34" charset="0"/>
              </a:rPr>
              <a:t>e-bulletin </a:t>
            </a:r>
            <a:endParaRPr lang="en-GB" sz="2800" dirty="0">
              <a:latin typeface="Calibri" panose="020F0502020204030204" pitchFamily="34" charset="0"/>
            </a:endParaRP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GB" sz="2800" dirty="0">
                <a:latin typeface="Calibri" panose="020F0502020204030204" pitchFamily="34" charset="0"/>
              </a:rPr>
              <a:t>Cedefop’s magazine 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GB" sz="2800" dirty="0">
                <a:latin typeface="Calibri" panose="020F0502020204030204" pitchFamily="34" charset="0"/>
              </a:rPr>
              <a:t>Cedefop </a:t>
            </a:r>
            <a:r>
              <a:rPr lang="en-GB" sz="2800" dirty="0">
                <a:latin typeface="Calibri" panose="020F0502020204030204" pitchFamily="34" charset="0"/>
                <a:hlinkClick r:id="rId3"/>
              </a:rPr>
              <a:t>project pages </a:t>
            </a:r>
            <a:endParaRPr lang="en-GB" sz="2800" dirty="0">
              <a:latin typeface="Calibri" panose="020F0502020204030204" pitchFamily="34" charset="0"/>
            </a:endParaRPr>
          </a:p>
          <a:p>
            <a:endParaRPr lang="en-GB" sz="2800" dirty="0" smtClean="0">
              <a:latin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GB" sz="2800" dirty="0" smtClean="0">
              <a:latin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GB" sz="2800" dirty="0">
              <a:latin typeface="Calibri" panose="020F0502020204030204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761" y="4221088"/>
            <a:ext cx="1455434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688370"/>
            <a:ext cx="4032448" cy="3548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50" y="849660"/>
            <a:ext cx="169545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471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496" y="404665"/>
            <a:ext cx="8466109" cy="1008111"/>
          </a:xfrm>
        </p:spPr>
        <p:txBody>
          <a:bodyPr>
            <a:noAutofit/>
          </a:bodyPr>
          <a:lstStyle/>
          <a:p>
            <a:r>
              <a:rPr lang="en-GB" sz="3600" b="1" kern="0" dirty="0">
                <a:solidFill>
                  <a:srgbClr val="000099"/>
                </a:solidFill>
                <a:latin typeface="Calibri" pitchFamily="34" charset="0"/>
                <a:ea typeface="ＭＳ Ｐゴシック" pitchFamily="-107" charset="-128"/>
                <a:cs typeface="ＭＳ Ｐゴシック" pitchFamily="-111" charset="-128"/>
              </a:rPr>
              <a:t>More evidence of ReferNet informing VET developments in Europe and beyond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65143" y="1868308"/>
            <a:ext cx="8496944" cy="2304256"/>
            <a:chOff x="467544" y="3104670"/>
            <a:chExt cx="7992888" cy="1476458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3104670"/>
              <a:ext cx="7600131" cy="600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3751145"/>
              <a:ext cx="7131695" cy="418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5656" y="4227061"/>
              <a:ext cx="6984776" cy="354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872663"/>
              </p:ext>
            </p:extLst>
          </p:nvPr>
        </p:nvGraphicFramePr>
        <p:xfrm>
          <a:off x="741276" y="1569037"/>
          <a:ext cx="7589440" cy="4589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43" y="1626071"/>
            <a:ext cx="8762087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143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Graphic spid="9" grpId="1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792087"/>
          </a:xfrm>
        </p:spPr>
        <p:txBody>
          <a:bodyPr>
            <a:normAutofit/>
          </a:bodyPr>
          <a:lstStyle/>
          <a:p>
            <a:r>
              <a:rPr lang="en-GB" sz="3600" b="1" kern="0" dirty="0">
                <a:solidFill>
                  <a:srgbClr val="000099"/>
                </a:solidFill>
                <a:latin typeface="Calibri" pitchFamily="34" charset="0"/>
                <a:ea typeface="ＭＳ Ｐゴシック" pitchFamily="-107" charset="-128"/>
                <a:cs typeface="ＭＳ Ｐゴシック" pitchFamily="-111" charset="-128"/>
              </a:rPr>
              <a:t>ReferNet </a:t>
            </a:r>
            <a:r>
              <a:rPr lang="en-GB" sz="3600" b="1" kern="0" dirty="0" smtClean="0">
                <a:solidFill>
                  <a:srgbClr val="000099"/>
                </a:solidFill>
                <a:latin typeface="Calibri" pitchFamily="34" charset="0"/>
                <a:ea typeface="ＭＳ Ｐゴシック" pitchFamily="-107" charset="-128"/>
                <a:cs typeface="ＭＳ Ｐゴシック" pitchFamily="-111" charset="-128"/>
              </a:rPr>
              <a:t>visibility survey </a:t>
            </a:r>
            <a:r>
              <a:rPr lang="en-GB" sz="3600" b="1" kern="0" dirty="0">
                <a:solidFill>
                  <a:srgbClr val="000099"/>
                </a:solidFill>
                <a:latin typeface="Calibri" pitchFamily="34" charset="0"/>
                <a:ea typeface="ＭＳ Ｐゴシック" pitchFamily="-107" charset="-128"/>
                <a:cs typeface="ＭＳ Ｐゴシック" pitchFamily="-111" charset="-128"/>
              </a:rPr>
              <a:t>2014-17</a:t>
            </a:r>
          </a:p>
        </p:txBody>
      </p:sp>
      <p:sp>
        <p:nvSpPr>
          <p:cNvPr id="4" name="TextBox 3"/>
          <p:cNvSpPr txBox="1"/>
          <p:nvPr/>
        </p:nvSpPr>
        <p:spPr>
          <a:xfrm rot="839117">
            <a:off x="252763" y="4857116"/>
            <a:ext cx="36724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We have </a:t>
            </a:r>
            <a:r>
              <a:rPr lang="en-GB" sz="1400" dirty="0"/>
              <a:t>used a number of VET in Europe country reports </a:t>
            </a:r>
            <a:r>
              <a:rPr lang="en-GB" sz="1400" b="1" dirty="0"/>
              <a:t>to gather information relating to Erasmus+ projects</a:t>
            </a:r>
            <a:r>
              <a:rPr lang="en-GB" sz="1400" dirty="0"/>
              <a:t>. Reports used included the latest </a:t>
            </a:r>
            <a:r>
              <a:rPr lang="en-GB" sz="1400" b="1" dirty="0">
                <a:solidFill>
                  <a:srgbClr val="009CFA"/>
                </a:solidFill>
              </a:rPr>
              <a:t>country reports </a:t>
            </a:r>
            <a:r>
              <a:rPr lang="en-GB" sz="1400" dirty="0"/>
              <a:t>from Estonia, France, Greece, Ireland, Italy, Norway and Portugal.</a:t>
            </a:r>
          </a:p>
        </p:txBody>
      </p:sp>
      <p:sp>
        <p:nvSpPr>
          <p:cNvPr id="5" name="TextBox 4"/>
          <p:cNvSpPr txBox="1"/>
          <p:nvPr/>
        </p:nvSpPr>
        <p:spPr>
          <a:xfrm rot="20501928">
            <a:off x="4803289" y="4899621"/>
            <a:ext cx="398205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  </a:t>
            </a:r>
            <a:r>
              <a:rPr lang="en-GB" sz="1400" dirty="0" smtClean="0">
                <a:solidFill>
                  <a:srgbClr val="009CFA"/>
                </a:solidFill>
              </a:rPr>
              <a:t>Reports</a:t>
            </a:r>
            <a:r>
              <a:rPr lang="en-GB" sz="1400" dirty="0" smtClean="0"/>
              <a:t> from </a:t>
            </a:r>
            <a:r>
              <a:rPr lang="en-GB" sz="1400" dirty="0"/>
              <a:t>Austria, Denmark, Finland, Germany, </a:t>
            </a:r>
            <a:endParaRPr lang="en-GB" sz="1400" dirty="0" smtClean="0"/>
          </a:p>
          <a:p>
            <a:r>
              <a:rPr lang="en-GB" sz="1400" dirty="0" smtClean="0"/>
              <a:t>Poland</a:t>
            </a:r>
            <a:r>
              <a:rPr lang="en-GB" sz="1400" dirty="0"/>
              <a:t>, </a:t>
            </a:r>
            <a:r>
              <a:rPr lang="en-GB" sz="1400" dirty="0" smtClean="0"/>
              <a:t>Spain were </a:t>
            </a:r>
            <a:r>
              <a:rPr lang="en-GB" sz="1400" dirty="0"/>
              <a:t>used to </a:t>
            </a:r>
            <a:r>
              <a:rPr lang="en-GB" sz="1400" b="1" dirty="0"/>
              <a:t>produce a </a:t>
            </a:r>
            <a:r>
              <a:rPr lang="en-GB" sz="1400" b="1" dirty="0" smtClean="0"/>
              <a:t>synthesis</a:t>
            </a:r>
          </a:p>
          <a:p>
            <a:r>
              <a:rPr lang="en-GB" sz="1400" b="1" dirty="0" smtClean="0"/>
              <a:t> about </a:t>
            </a:r>
            <a:r>
              <a:rPr lang="en-GB" sz="1400" b="1" dirty="0"/>
              <a:t>the apprenticeship systems in Europe</a:t>
            </a:r>
          </a:p>
        </p:txBody>
      </p:sp>
      <p:sp>
        <p:nvSpPr>
          <p:cNvPr id="6" name="TextBox 5"/>
          <p:cNvSpPr txBox="1"/>
          <p:nvPr/>
        </p:nvSpPr>
        <p:spPr>
          <a:xfrm rot="2300347">
            <a:off x="6044701" y="1789428"/>
            <a:ext cx="3096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009CFA"/>
                </a:solidFill>
              </a:rPr>
              <a:t>Spotlights</a:t>
            </a:r>
            <a:r>
              <a:rPr lang="en-GB" sz="1400" dirty="0">
                <a:solidFill>
                  <a:srgbClr val="009CFA"/>
                </a:solidFill>
              </a:rPr>
              <a:t> </a:t>
            </a:r>
            <a:r>
              <a:rPr lang="en-GB" sz="1400" dirty="0"/>
              <a:t>from other ReferNet partners </a:t>
            </a:r>
            <a:r>
              <a:rPr lang="en-GB" sz="1400" dirty="0" smtClean="0"/>
              <a:t>were used </a:t>
            </a:r>
            <a:r>
              <a:rPr lang="en-GB" sz="1400" b="1" dirty="0" smtClean="0"/>
              <a:t>to prepare for study </a:t>
            </a:r>
            <a:r>
              <a:rPr lang="en-GB" sz="1400" b="1" dirty="0"/>
              <a:t>visits funded by an </a:t>
            </a:r>
            <a:r>
              <a:rPr lang="en-GB" sz="1400" b="1" dirty="0" smtClean="0"/>
              <a:t>EQAVET-project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3557643"/>
              </p:ext>
            </p:extLst>
          </p:nvPr>
        </p:nvGraphicFramePr>
        <p:xfrm>
          <a:off x="1453632" y="1556792"/>
          <a:ext cx="5567959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19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32656"/>
            <a:ext cx="9144000" cy="938535"/>
          </a:xfrm>
        </p:spPr>
        <p:txBody>
          <a:bodyPr>
            <a:noAutofit/>
          </a:bodyPr>
          <a:lstStyle/>
          <a:p>
            <a:r>
              <a:rPr lang="en-GB" sz="3200" b="1" kern="0" dirty="0" smtClean="0">
                <a:solidFill>
                  <a:srgbClr val="000099"/>
                </a:solidFill>
                <a:latin typeface="Calibri" pitchFamily="34" charset="0"/>
                <a:ea typeface="ＭＳ Ｐゴシック" pitchFamily="-107" charset="-128"/>
                <a:cs typeface="ＭＳ Ｐゴシック" pitchFamily="-111" charset="-128"/>
              </a:rPr>
              <a:t>Future plans: </a:t>
            </a:r>
            <a:br>
              <a:rPr lang="en-GB" sz="3200" b="1" kern="0" dirty="0" smtClean="0">
                <a:solidFill>
                  <a:srgbClr val="000099"/>
                </a:solidFill>
                <a:latin typeface="Calibri" pitchFamily="34" charset="0"/>
                <a:ea typeface="ＭＳ Ｐゴシック" pitchFamily="-107" charset="-128"/>
                <a:cs typeface="ＭＳ Ｐゴシック" pitchFamily="-111" charset="-128"/>
              </a:rPr>
            </a:br>
            <a:r>
              <a:rPr lang="en-GB" sz="3200" b="1" kern="0" dirty="0" smtClean="0">
                <a:solidFill>
                  <a:srgbClr val="000099"/>
                </a:solidFill>
                <a:latin typeface="Calibri" pitchFamily="34" charset="0"/>
                <a:ea typeface="ＭＳ Ｐゴシック" pitchFamily="-107" charset="-128"/>
                <a:cs typeface="ＭＳ Ｐゴシック" pitchFamily="-111" charset="-128"/>
              </a:rPr>
              <a:t>Better access to </a:t>
            </a:r>
            <a:r>
              <a:rPr lang="en-GB" sz="3200" b="1" kern="0" dirty="0">
                <a:solidFill>
                  <a:srgbClr val="000099"/>
                </a:solidFill>
                <a:latin typeface="Calibri" pitchFamily="34" charset="0"/>
                <a:ea typeface="ＭＳ Ｐゴシック" pitchFamily="-107" charset="-128"/>
                <a:cs typeface="ＭＳ Ｐゴシック" pitchFamily="-111" charset="-128"/>
              </a:rPr>
              <a:t>information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504" y="1556792"/>
            <a:ext cx="4032448" cy="4464496"/>
          </a:xfrm>
        </p:spPr>
        <p:txBody>
          <a:bodyPr/>
          <a:lstStyle/>
          <a:p>
            <a:endParaRPr lang="en-GB" dirty="0" smtClean="0"/>
          </a:p>
          <a:p>
            <a:endParaRPr lang="en-GB" dirty="0"/>
          </a:p>
          <a:p>
            <a:pPr marL="342900" indent="-342900" algn="l">
              <a:buFont typeface="Wingdings" panose="05000000000000000000" pitchFamily="2" charset="2"/>
              <a:buChar char="ü"/>
            </a:pPr>
            <a:endParaRPr lang="en-GB" sz="24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n-GB" sz="2400" dirty="0" smtClean="0">
                <a:solidFill>
                  <a:schemeClr val="tx1"/>
                </a:solidFill>
              </a:rPr>
              <a:t>Consult a country’s VET system online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n-GB" sz="2400" dirty="0" smtClean="0">
                <a:solidFill>
                  <a:schemeClr val="tx1"/>
                </a:solidFill>
              </a:rPr>
              <a:t>Contrast it with another system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n-GB" sz="2400" dirty="0" smtClean="0">
                <a:solidFill>
                  <a:schemeClr val="tx1"/>
                </a:solidFill>
              </a:rPr>
              <a:t>Export relevant information</a:t>
            </a:r>
          </a:p>
          <a:p>
            <a:pPr algn="l"/>
            <a:r>
              <a:rPr lang="en-GB" sz="2400" dirty="0" smtClean="0">
                <a:solidFill>
                  <a:schemeClr val="tx1"/>
                </a:solidFill>
              </a:rPr>
              <a:t> </a:t>
            </a:r>
          </a:p>
          <a:p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464853"/>
            <a:ext cx="4716016" cy="4916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35052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484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 bwMode="auto">
          <a:xfrm>
            <a:off x="457200" y="1196752"/>
            <a:ext cx="8229600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5pPr>
            <a:lvl6pPr marL="22860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GB" sz="4000" kern="0" dirty="0">
              <a:solidFill>
                <a:srgbClr val="00B0F0"/>
              </a:solidFill>
            </a:endParaRPr>
          </a:p>
          <a:p>
            <a:pPr algn="ctr"/>
            <a:endParaRPr lang="en-GB" sz="4000" kern="0" dirty="0">
              <a:solidFill>
                <a:srgbClr val="00B0F0"/>
              </a:solidFill>
            </a:endParaRPr>
          </a:p>
          <a:p>
            <a:pPr algn="ctr" eaLnBrk="1" hangingPunct="1">
              <a:spcBef>
                <a:spcPts val="0"/>
              </a:spcBef>
            </a:pPr>
            <a:r>
              <a:rPr lang="en-GB" sz="2800" b="1" dirty="0">
                <a:solidFill>
                  <a:srgbClr val="3366C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Thank you for your attention</a:t>
            </a:r>
          </a:p>
          <a:p>
            <a:pPr algn="ctr"/>
            <a:r>
              <a:rPr lang="en-GB" sz="2800" kern="0" dirty="0" smtClean="0">
                <a:hlinkClick r:id="rId3"/>
              </a:rPr>
              <a:t>www.cedefop.europa.eu</a:t>
            </a:r>
            <a:endParaRPr lang="en-GB" sz="2800" kern="0" dirty="0" smtClean="0"/>
          </a:p>
          <a:p>
            <a:pPr algn="ctr"/>
            <a:endParaRPr lang="en-GB" sz="2800" kern="0" dirty="0"/>
          </a:p>
          <a:p>
            <a:pPr algn="ctr"/>
            <a:r>
              <a:rPr lang="en-GB" kern="0" dirty="0">
                <a:hlinkClick r:id="rId4"/>
              </a:rPr>
              <a:t>George.kostakis@cedefop.europa.eu</a:t>
            </a:r>
            <a:endParaRPr lang="en-GB" kern="0" dirty="0"/>
          </a:p>
          <a:p>
            <a:endParaRPr lang="en-GB" kern="0" dirty="0"/>
          </a:p>
          <a:p>
            <a:endParaRPr lang="en-GB" kern="0" dirty="0"/>
          </a:p>
          <a:p>
            <a:endParaRPr lang="en-GB" kern="0" dirty="0"/>
          </a:p>
          <a:p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951907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End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Pag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CustomProperties xmlns="http://www.documentaal.nl/CustomProperties"/>
</file>

<file path=customXml/itemProps1.xml><?xml version="1.0" encoding="utf-8"?>
<ds:datastoreItem xmlns:ds="http://schemas.openxmlformats.org/officeDocument/2006/customXml" ds:itemID="{ED719A2C-775B-4653-ADAE-2BD464C3218E}">
  <ds:schemaRefs>
    <ds:schemaRef ds:uri="http://www.documentaal.nl/Custom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16574</TotalTime>
  <Words>249</Words>
  <Application>Microsoft Office PowerPoint</Application>
  <PresentationFormat>On-screen Show (4:3)</PresentationFormat>
  <Paragraphs>74</Paragraphs>
  <Slides>9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Custom Design</vt:lpstr>
      <vt:lpstr>Default Design</vt:lpstr>
      <vt:lpstr>1_Custom Design</vt:lpstr>
      <vt:lpstr>End slide</vt:lpstr>
      <vt:lpstr>Pages</vt:lpstr>
      <vt:lpstr>Machines, robots, people and skills: are we ready for the future of work?</vt:lpstr>
      <vt:lpstr>Outputs concerned</vt:lpstr>
      <vt:lpstr>PowerPoint Presentation</vt:lpstr>
      <vt:lpstr>PowerPoint Presentation</vt:lpstr>
      <vt:lpstr>PowerPoint Presentation</vt:lpstr>
      <vt:lpstr>More evidence of ReferNet informing VET developments in Europe and beyond</vt:lpstr>
      <vt:lpstr>ReferNet visibility survey 2014-17</vt:lpstr>
      <vt:lpstr>Future plans:  Better access to information</vt:lpstr>
      <vt:lpstr>PowerPoint Presentation</vt:lpstr>
    </vt:vector>
  </TitlesOfParts>
  <Company>kkostas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Villy Bara</dc:creator>
  <cp:lastModifiedBy>SANTOS, Maite</cp:lastModifiedBy>
  <cp:revision>2397</cp:revision>
  <cp:lastPrinted>2018-06-22T07:27:17Z</cp:lastPrinted>
  <dcterms:created xsi:type="dcterms:W3CDTF">2015-03-17T12:43:29Z</dcterms:created>
  <dcterms:modified xsi:type="dcterms:W3CDTF">2018-12-07T15:27:46Z</dcterms:modified>
</cp:coreProperties>
</file>