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6" r:id="rId1"/>
    <p:sldMasterId id="2147483714" r:id="rId2"/>
    <p:sldMasterId id="2147483739" r:id="rId3"/>
    <p:sldMasterId id="2147483787" r:id="rId4"/>
  </p:sldMasterIdLst>
  <p:notesMasterIdLst>
    <p:notesMasterId r:id="rId8"/>
  </p:notesMasterIdLst>
  <p:handoutMasterIdLst>
    <p:handoutMasterId r:id="rId9"/>
  </p:handoutMasterIdLst>
  <p:sldIdLst>
    <p:sldId id="531" r:id="rId5"/>
    <p:sldId id="527" r:id="rId6"/>
    <p:sldId id="528" r:id="rId7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15">
          <p15:clr>
            <a:srgbClr val="A4A3A4"/>
          </p15:clr>
        </p15:guide>
        <p15:guide id="2" orient="horz" pos="668">
          <p15:clr>
            <a:srgbClr val="A4A3A4"/>
          </p15:clr>
        </p15:guide>
        <p15:guide id="3" orient="horz" pos="1076">
          <p15:clr>
            <a:srgbClr val="A4A3A4"/>
          </p15:clr>
        </p15:guide>
        <p15:guide id="4" pos="884">
          <p15:clr>
            <a:srgbClr val="A4A3A4"/>
          </p15:clr>
        </p15:guide>
        <p15:guide id="5" pos="5465">
          <p15:clr>
            <a:srgbClr val="A4A3A4"/>
          </p15:clr>
        </p15:guide>
        <p15:guide id="6" pos="2971">
          <p15:clr>
            <a:srgbClr val="A4A3A4"/>
          </p15:clr>
        </p15:guide>
        <p15:guide id="7" pos="27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1" autoAdjust="0"/>
    <p:restoredTop sz="94994" autoAdjust="0"/>
  </p:normalViewPr>
  <p:slideViewPr>
    <p:cSldViewPr>
      <p:cViewPr varScale="1">
        <p:scale>
          <a:sx n="136" d="100"/>
          <a:sy n="136" d="100"/>
        </p:scale>
        <p:origin x="1134" y="114"/>
      </p:cViewPr>
      <p:guideLst>
        <p:guide orient="horz" pos="3015"/>
        <p:guide orient="horz" pos="668"/>
        <p:guide orient="horz" pos="1076"/>
        <p:guide pos="884"/>
        <p:guide pos="5465"/>
        <p:guide pos="2971"/>
        <p:guide pos="27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EFA4B-77C2-481A-ABD0-DB23CAD51848}" type="datetime8">
              <a:rPr lang="nl-NL" smtClean="0"/>
              <a:t>22-4-2023 14:47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7C337-BE69-40D5-A2C3-B572D8434EAF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2793701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C21D8-2BA0-4B3C-980A-4A3FF683EAE5}" type="datetime8">
              <a:rPr lang="nl-NL" smtClean="0"/>
              <a:t>22-4-2023 14:43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935DF-413D-4C75-8A60-925A728E0BBB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5766074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486026" y="1490662"/>
            <a:ext cx="6334125" cy="1404938"/>
          </a:xfrm>
        </p:spPr>
        <p:txBody>
          <a:bodyPr anchor="t"/>
          <a:lstStyle>
            <a:lvl1pPr algn="r">
              <a:defRPr/>
            </a:lvl1pPr>
          </a:lstStyle>
          <a:p>
            <a:pPr lvl="0"/>
            <a:r>
              <a:rPr lang="nl-NL" noProof="0"/>
              <a:t>Klik om het opmaakprofiel te bewerken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13000" y="1275160"/>
            <a:ext cx="6400800" cy="215503"/>
          </a:xfrm>
        </p:spPr>
        <p:txBody>
          <a:bodyPr wrap="none"/>
          <a:lstStyle>
            <a:lvl1pPr marL="0" indent="0" algn="r">
              <a:buFontTx/>
              <a:buNone/>
              <a:defRPr sz="1600" b="1"/>
            </a:lvl1pPr>
          </a:lstStyle>
          <a:p>
            <a:pPr lvl="0"/>
            <a:r>
              <a:rPr lang="nl-NL" noProof="0"/>
              <a:t>Klik om het opmaakprofiel van de modelondertitel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9A3C1-68BF-4957-84BB-118D6FDA39F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0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6DADB-8AE1-4B09-83DD-690D9FCC5E23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2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49E19-15BC-4B4D-A790-6309F4102902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4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53766"/>
            <a:ext cx="3632200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7950" y="1553766"/>
            <a:ext cx="3632200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299A0-995B-41CD-B97B-4F8B4ED9395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17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2C4C8-05E1-4EA2-B83B-CC75FB47BCA9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4B575-BE13-4DCD-A679-FA11BC5825CA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0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F14C7-201C-455C-B929-6644CA4BA75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12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4C4AD-1353-4F9A-B4B9-4D90FA0370F9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42CFD-EB3F-4B49-B6DD-EB425155590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6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F5D9A-E69E-4B9F-BFD5-E4759900DF9D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0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5950" y="1113235"/>
            <a:ext cx="1854200" cy="37266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1113235"/>
            <a:ext cx="5410200" cy="37266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C11CB-B640-40ED-B364-D8BA89E15E42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51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72175" y="4767263"/>
            <a:ext cx="3086100" cy="273844"/>
          </a:xfrm>
        </p:spPr>
        <p:txBody>
          <a:bodyPr/>
          <a:lstStyle>
            <a:lvl1pPr algn="r">
              <a:defRPr/>
            </a:lvl1pPr>
          </a:lstStyle>
          <a:p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Workplace Innovation: Translating Policy into Practice</a:t>
            </a:r>
          </a:p>
          <a:p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Dublin, 30</a:t>
            </a:r>
            <a:r>
              <a:rPr lang="en-IE" b="1" baseline="30000" dirty="0">
                <a:solidFill>
                  <a:prstClr val="black">
                    <a:tint val="75000"/>
                  </a:prstClr>
                </a:solidFill>
              </a:rPr>
              <a:t>th</a:t>
            </a:r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 Aril – 1</a:t>
            </a:r>
            <a:r>
              <a:rPr lang="en-IE" b="1" baseline="30000" dirty="0">
                <a:solidFill>
                  <a:prstClr val="black">
                    <a:tint val="75000"/>
                  </a:prstClr>
                </a:solidFill>
              </a:rPr>
              <a:t>st</a:t>
            </a:r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 May 2013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1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9250" y="4762501"/>
            <a:ext cx="3086100" cy="273844"/>
          </a:xfrm>
        </p:spPr>
        <p:txBody>
          <a:bodyPr/>
          <a:lstStyle/>
          <a:p>
            <a:pPr algn="r"/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Workplace Innovation: Translating Policy into Practice</a:t>
            </a:r>
          </a:p>
          <a:p>
            <a:pPr algn="r"/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Dublin, 30</a:t>
            </a:r>
            <a:r>
              <a:rPr lang="en-IE" b="1" baseline="30000" dirty="0">
                <a:solidFill>
                  <a:prstClr val="black">
                    <a:tint val="75000"/>
                  </a:prstClr>
                </a:solidFill>
              </a:rPr>
              <a:t>th</a:t>
            </a:r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 Aril – 1</a:t>
            </a:r>
            <a:r>
              <a:rPr lang="en-IE" b="1" baseline="30000" dirty="0">
                <a:solidFill>
                  <a:prstClr val="black">
                    <a:tint val="75000"/>
                  </a:prstClr>
                </a:solidFill>
              </a:rPr>
              <a:t>st</a:t>
            </a:r>
            <a:r>
              <a:rPr lang="en-IE" b="1" dirty="0">
                <a:solidFill>
                  <a:prstClr val="black">
                    <a:tint val="75000"/>
                  </a:prstClr>
                </a:solidFill>
              </a:rPr>
              <a:t> May 2013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5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521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36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34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52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72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47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27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80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D002-3A61-43C5-BEC2-FEE864D4FA4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22/04/2023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4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167205"/>
            <a:ext cx="8229600" cy="7024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77968"/>
            <a:ext cx="2895600" cy="3631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923678"/>
            <a:ext cx="8229600" cy="2725341"/>
          </a:xfrm>
        </p:spPr>
        <p:txBody>
          <a:bodyPr/>
          <a:lstStyle>
            <a:lvl1pPr marL="342900" indent="-342900">
              <a:buClrTx/>
              <a:buFont typeface="Arial" pitchFamily="34" charset="0"/>
              <a:buChar char="•"/>
              <a:defRPr i="0"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423" y="4843197"/>
            <a:ext cx="600610" cy="3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3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CE634-8AC6-4CED-BE5C-8BBFFBB3929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5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A6EB2-7027-4CDC-85C5-9EA3F6F43312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13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4B752-80E0-4572-ACB0-297FEA34F420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85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9743B-E2B4-40B3-B54A-B25579F45398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680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A3F03-FFE7-4223-B406-654491AA4BF9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22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E0690-998A-43F6-B5B0-517D012DA88F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5487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001F3-A965-4774-ACB8-09B1D10FD32A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63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9FEA2-2EF9-45DF-A1D6-C87696ABAFC5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346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0481C-9AFE-4300-9939-ED0359124C81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445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67DEC-F8E7-4EE4-9365-C8838E9F27CC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55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1BB7-839F-4643-B02A-F7F1944AE6DC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32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486026" y="1490662"/>
            <a:ext cx="6334125" cy="1404938"/>
          </a:xfrm>
        </p:spPr>
        <p:txBody>
          <a:bodyPr anchor="t"/>
          <a:lstStyle>
            <a:lvl1pPr algn="r">
              <a:defRPr/>
            </a:lvl1pPr>
          </a:lstStyle>
          <a:p>
            <a:pPr lvl="0"/>
            <a:r>
              <a:rPr lang="nl-NL" noProof="0"/>
              <a:t>Klik om het opmaakprofiel te bewerken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413000" y="1275160"/>
            <a:ext cx="6400800" cy="215503"/>
          </a:xfrm>
        </p:spPr>
        <p:txBody>
          <a:bodyPr wrap="none"/>
          <a:lstStyle>
            <a:lvl1pPr marL="0" indent="0" algn="r">
              <a:buFontTx/>
              <a:buNone/>
              <a:defRPr sz="1600" b="1"/>
            </a:lvl1pPr>
          </a:lstStyle>
          <a:p>
            <a:pPr lvl="0"/>
            <a:r>
              <a:rPr lang="nl-NL" noProof="0"/>
              <a:t>Klik om het opmaakprofiel van de modelondertitel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9A3C1-68BF-4957-84BB-118D6FDA39F7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1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6DADB-8AE1-4B09-83DD-690D9FCC5E23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267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49E19-15BC-4B4D-A790-6309F4102902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516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553766"/>
            <a:ext cx="3632200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7950" y="1553766"/>
            <a:ext cx="3632200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299A0-995B-41CD-B97B-4F8B4ED9395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080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2C4C8-05E1-4EA2-B83B-CC75FB47BCA9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038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4B575-BE13-4DCD-A679-FA11BC5825CA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1316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F14C7-201C-455C-B929-6644CA4BA75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689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4C4AD-1353-4F9A-B4B9-4D90FA0370F9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488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42CFD-EB3F-4B49-B6DD-EB4251555904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5433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F5D9A-E69E-4B9F-BFD5-E4759900DF9D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909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5950" y="1113235"/>
            <a:ext cx="1854200" cy="37266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1113235"/>
            <a:ext cx="5410200" cy="37266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C11CB-B640-40ED-B364-D8BA89E15E42}" type="slidenum">
              <a:rPr lang="nl-NL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4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13235"/>
            <a:ext cx="74168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3350" y="1553766"/>
            <a:ext cx="741680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  <a:br>
              <a:rPr lang="nl-NL"/>
            </a:br>
            <a:endParaRPr lang="nl-NL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ADA3A3-3340-4230-8B3E-62835AE53777}" type="slidenum">
              <a:rPr 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115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10779"/>
            <a:ext cx="7886700" cy="866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79996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D061-CB82-47A8-8118-1F4EB24D0D1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1" y="117922"/>
            <a:ext cx="4285715" cy="7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9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2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EBCEAA-4E5F-47FC-8E77-48555469D103}" type="slidenum">
              <a:rPr 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9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13235"/>
            <a:ext cx="74168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3350" y="1553766"/>
            <a:ext cx="741680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  <a:br>
              <a:rPr lang="nl-NL"/>
            </a:br>
            <a:endParaRPr lang="nl-NL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ADA3A3-3340-4230-8B3E-62835AE53777}" type="slidenum">
              <a:rPr 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5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BE311A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>
                <a:solidFill>
                  <a:srgbClr val="FF0000"/>
                </a:solidFill>
              </a:rPr>
              <a:t>In AMO</a:t>
            </a:r>
            <a:r>
              <a:rPr lang="nl-NL" sz="1200" dirty="0">
                <a:solidFill>
                  <a:srgbClr val="FF0000"/>
                </a:solidFill>
              </a:rPr>
              <a:t> </a:t>
            </a:r>
            <a:r>
              <a:rPr lang="nl-NL" sz="2000" dirty="0">
                <a:solidFill>
                  <a:srgbClr val="FF0000"/>
                </a:solidFill>
              </a:rPr>
              <a:t>(</a:t>
            </a:r>
            <a:r>
              <a:rPr lang="nl-NL" sz="2000" i="1" dirty="0" err="1">
                <a:solidFill>
                  <a:srgbClr val="FF0000"/>
                </a:solidFill>
              </a:rPr>
              <a:t>Ability</a:t>
            </a:r>
            <a:r>
              <a:rPr lang="nl-NL" sz="2000" i="1" dirty="0">
                <a:solidFill>
                  <a:srgbClr val="FF0000"/>
                </a:solidFill>
              </a:rPr>
              <a:t>, </a:t>
            </a:r>
            <a:r>
              <a:rPr lang="nl-NL" sz="2000" i="1" dirty="0" err="1">
                <a:solidFill>
                  <a:srgbClr val="FF0000"/>
                </a:solidFill>
              </a:rPr>
              <a:t>Motivation</a:t>
            </a:r>
            <a:r>
              <a:rPr lang="nl-NL" sz="2000" i="1" dirty="0">
                <a:solidFill>
                  <a:srgbClr val="FF0000"/>
                </a:solidFill>
              </a:rPr>
              <a:t>, Opportunity</a:t>
            </a:r>
            <a:r>
              <a:rPr lang="nl-NL" sz="2000" dirty="0">
                <a:solidFill>
                  <a:srgbClr val="FF0000"/>
                </a:solidFill>
              </a:rPr>
              <a:t>)</a:t>
            </a:r>
            <a:r>
              <a:rPr lang="nl-NL" sz="2800" dirty="0">
                <a:solidFill>
                  <a:srgbClr val="FF0000"/>
                </a:solidFill>
              </a:rPr>
              <a:t> Opportunity is </a:t>
            </a:r>
            <a:r>
              <a:rPr lang="nl-NL" sz="2800" dirty="0" err="1">
                <a:solidFill>
                  <a:srgbClr val="FF0000"/>
                </a:solidFill>
              </a:rPr>
              <a:t>key</a:t>
            </a:r>
            <a:r>
              <a:rPr lang="nl-NL" sz="2800" dirty="0">
                <a:solidFill>
                  <a:srgbClr val="FF0000"/>
                </a:solidFill>
              </a:rPr>
              <a:t>!</a:t>
            </a:r>
            <a:br>
              <a:rPr lang="nl-NL" sz="2800" dirty="0">
                <a:solidFill>
                  <a:srgbClr val="FF0000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Frank Pot, Radboud University, TNO, EUWIN, Webinar </a:t>
            </a:r>
            <a:r>
              <a:rPr lang="nl-NL" sz="1200" dirty="0" err="1">
                <a:solidFill>
                  <a:schemeClr val="tx1"/>
                </a:solidFill>
              </a:rPr>
              <a:t>Cedefop</a:t>
            </a:r>
            <a:r>
              <a:rPr lang="nl-NL" sz="1200" dirty="0">
                <a:solidFill>
                  <a:schemeClr val="tx1"/>
                </a:solidFill>
              </a:rPr>
              <a:t> 27 April 2023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 err="1"/>
              <a:t>Results</a:t>
            </a:r>
            <a:r>
              <a:rPr lang="nl-NL" sz="2000" dirty="0"/>
              <a:t> in line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previous</a:t>
            </a:r>
            <a:r>
              <a:rPr lang="nl-NL" sz="2000" dirty="0"/>
              <a:t> research </a:t>
            </a:r>
            <a:r>
              <a:rPr lang="nl-NL" sz="2000" dirty="0" err="1"/>
              <a:t>Cedefop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Beyond 4.0:</a:t>
            </a:r>
          </a:p>
          <a:p>
            <a:pPr marL="0" indent="0">
              <a:buNone/>
            </a:pPr>
            <a:r>
              <a:rPr lang="nl-NL" sz="2000" dirty="0"/>
              <a:t>     Learning on </a:t>
            </a:r>
            <a:r>
              <a:rPr lang="nl-NL" sz="2000" dirty="0" err="1"/>
              <a:t>the</a:t>
            </a:r>
            <a:r>
              <a:rPr lang="nl-NL" sz="2000" dirty="0"/>
              <a:t> job is as important as </a:t>
            </a:r>
            <a:r>
              <a:rPr lang="nl-NL" sz="2000" dirty="0" err="1"/>
              <a:t>education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training.</a:t>
            </a:r>
          </a:p>
          <a:p>
            <a:r>
              <a:rPr lang="nl-NL" sz="2000" dirty="0"/>
              <a:t>Learning </a:t>
            </a:r>
            <a:r>
              <a:rPr lang="nl-NL" sz="2000" dirty="0" err="1"/>
              <a:t>opportunities</a:t>
            </a:r>
            <a:r>
              <a:rPr lang="nl-NL" sz="2000" dirty="0"/>
              <a:t> </a:t>
            </a:r>
            <a:r>
              <a:rPr lang="nl-NL" sz="2000" dirty="0" err="1"/>
              <a:t>through</a:t>
            </a:r>
            <a:r>
              <a:rPr lang="nl-NL" sz="2000" dirty="0"/>
              <a:t> job design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organisation</a:t>
            </a:r>
            <a:r>
              <a:rPr lang="nl-NL" sz="2000" dirty="0"/>
              <a:t>:</a:t>
            </a:r>
          </a:p>
          <a:p>
            <a:pPr marL="0" indent="0">
              <a:buNone/>
            </a:pPr>
            <a:r>
              <a:rPr lang="nl-NL" sz="2000" dirty="0"/>
              <a:t>     </a:t>
            </a:r>
            <a:r>
              <a:rPr lang="nl-NL" sz="2000" dirty="0" err="1"/>
              <a:t>autonomy</a:t>
            </a:r>
            <a:r>
              <a:rPr lang="nl-NL" sz="2000" dirty="0"/>
              <a:t>, </a:t>
            </a:r>
            <a:r>
              <a:rPr lang="nl-NL" sz="2000" dirty="0" err="1"/>
              <a:t>problem</a:t>
            </a:r>
            <a:r>
              <a:rPr lang="nl-NL" sz="2000" dirty="0"/>
              <a:t> </a:t>
            </a:r>
            <a:r>
              <a:rPr lang="nl-NL" sz="2000" dirty="0" err="1"/>
              <a:t>solving</a:t>
            </a:r>
            <a:r>
              <a:rPr lang="nl-NL" sz="2000" dirty="0"/>
              <a:t>, teams, </a:t>
            </a:r>
            <a:r>
              <a:rPr lang="nl-NL" sz="2000" dirty="0" err="1"/>
              <a:t>organisational</a:t>
            </a:r>
            <a:r>
              <a:rPr lang="nl-NL" sz="2000" dirty="0"/>
              <a:t> </a:t>
            </a:r>
            <a:r>
              <a:rPr lang="nl-NL" sz="2000" dirty="0" err="1"/>
              <a:t>participation</a:t>
            </a:r>
            <a:r>
              <a:rPr lang="nl-NL" sz="2000" dirty="0"/>
              <a:t>.</a:t>
            </a:r>
          </a:p>
          <a:p>
            <a:r>
              <a:rPr lang="nl-NL" sz="2000" dirty="0" err="1"/>
              <a:t>Behaviours</a:t>
            </a:r>
            <a:r>
              <a:rPr lang="nl-NL" sz="2000" dirty="0"/>
              <a:t> of management </a:t>
            </a:r>
            <a:r>
              <a:rPr lang="nl-NL" sz="2000" dirty="0" err="1"/>
              <a:t>and</a:t>
            </a:r>
            <a:r>
              <a:rPr lang="nl-NL" sz="2000" dirty="0"/>
              <a:t> employees are </a:t>
            </a:r>
            <a:r>
              <a:rPr lang="nl-NL" sz="2000" dirty="0" err="1"/>
              <a:t>largely</a:t>
            </a:r>
            <a:r>
              <a:rPr lang="nl-NL" sz="2000" dirty="0"/>
              <a:t> a </a:t>
            </a:r>
            <a:r>
              <a:rPr lang="nl-NL" sz="2000" dirty="0" err="1"/>
              <a:t>derivative</a:t>
            </a:r>
            <a:r>
              <a:rPr lang="nl-NL" sz="2000" dirty="0"/>
              <a:t> of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structure</a:t>
            </a:r>
            <a:r>
              <a:rPr lang="nl-NL" sz="2000" dirty="0"/>
              <a:t> of </a:t>
            </a:r>
            <a:r>
              <a:rPr lang="nl-NL" sz="2000" dirty="0" err="1"/>
              <a:t>core</a:t>
            </a:r>
            <a:r>
              <a:rPr lang="nl-NL" sz="2000" dirty="0"/>
              <a:t>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processes</a:t>
            </a:r>
            <a:r>
              <a:rPr lang="nl-NL" sz="2000" dirty="0"/>
              <a:t> (</a:t>
            </a:r>
            <a:r>
              <a:rPr lang="nl-NL" sz="2000" dirty="0" err="1"/>
              <a:t>division</a:t>
            </a:r>
            <a:r>
              <a:rPr lang="nl-NL" sz="2000" dirty="0"/>
              <a:t> of </a:t>
            </a:r>
            <a:r>
              <a:rPr lang="nl-NL" sz="2000" dirty="0" err="1"/>
              <a:t>labour</a:t>
            </a:r>
            <a:r>
              <a:rPr lang="nl-NL" sz="2000" dirty="0"/>
              <a:t>)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associated</a:t>
            </a:r>
            <a:r>
              <a:rPr lang="nl-NL" sz="2000" dirty="0"/>
              <a:t> control </a:t>
            </a:r>
            <a:r>
              <a:rPr lang="nl-NL" sz="2000" dirty="0" err="1"/>
              <a:t>structure</a:t>
            </a:r>
            <a:r>
              <a:rPr lang="nl-NL" sz="2000" dirty="0"/>
              <a:t>; culture </a:t>
            </a:r>
            <a:r>
              <a:rPr lang="nl-NL" sz="2000" dirty="0" err="1"/>
              <a:t>follows</a:t>
            </a:r>
            <a:r>
              <a:rPr lang="nl-NL" sz="2000" dirty="0"/>
              <a:t> </a:t>
            </a:r>
            <a:r>
              <a:rPr lang="nl-NL" sz="2000" dirty="0" err="1"/>
              <a:t>structure</a:t>
            </a:r>
            <a:r>
              <a:rPr lang="nl-NL" sz="2000" dirty="0"/>
              <a:t>.</a:t>
            </a:r>
          </a:p>
          <a:p>
            <a:r>
              <a:rPr lang="nl-NL" sz="2000" dirty="0"/>
              <a:t>The </a:t>
            </a:r>
            <a:r>
              <a:rPr lang="nl-NL" sz="2000" dirty="0" err="1"/>
              <a:t>recommended</a:t>
            </a:r>
            <a:r>
              <a:rPr lang="nl-NL" sz="2000" dirty="0"/>
              <a:t> job design </a:t>
            </a:r>
            <a:r>
              <a:rPr lang="nl-NL" sz="2000" dirty="0" err="1"/>
              <a:t>choices</a:t>
            </a:r>
            <a:r>
              <a:rPr lang="nl-NL" sz="2000" dirty="0"/>
              <a:t> are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same</a:t>
            </a:r>
            <a:r>
              <a:rPr lang="nl-NL" sz="2000" dirty="0"/>
              <a:t> as in EWCS </a:t>
            </a:r>
            <a:r>
              <a:rPr lang="nl-NL" sz="2000" dirty="0" err="1"/>
              <a:t>and</a:t>
            </a:r>
            <a:r>
              <a:rPr lang="nl-NL" sz="2000" dirty="0"/>
              <a:t> consistent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EPSR Action Plan, </a:t>
            </a:r>
            <a:r>
              <a:rPr lang="nl-NL" sz="2000" dirty="0" err="1"/>
              <a:t>encouraging</a:t>
            </a:r>
            <a:r>
              <a:rPr lang="nl-NL" sz="2000" dirty="0"/>
              <a:t> </a:t>
            </a:r>
            <a:r>
              <a:rPr lang="nl-NL" sz="2000" dirty="0" err="1"/>
              <a:t>governments</a:t>
            </a:r>
            <a:r>
              <a:rPr lang="nl-NL" sz="2000" dirty="0"/>
              <a:t> </a:t>
            </a:r>
            <a:r>
              <a:rPr lang="nl-NL" sz="2000" dirty="0" err="1"/>
              <a:t>and</a:t>
            </a:r>
            <a:r>
              <a:rPr lang="nl-NL" sz="2000" dirty="0"/>
              <a:t> </a:t>
            </a:r>
            <a:r>
              <a:rPr lang="nl-NL" sz="2000" dirty="0" err="1"/>
              <a:t>social</a:t>
            </a:r>
            <a:r>
              <a:rPr lang="nl-NL" sz="2000" dirty="0"/>
              <a:t> partners </a:t>
            </a:r>
            <a:r>
              <a:rPr lang="nl-NL" sz="2000" dirty="0" err="1"/>
              <a:t>to</a:t>
            </a:r>
            <a:r>
              <a:rPr lang="nl-NL" sz="2000" dirty="0"/>
              <a:t> </a:t>
            </a:r>
            <a:r>
              <a:rPr lang="nl-NL" sz="2000" dirty="0" err="1"/>
              <a:t>foster</a:t>
            </a:r>
            <a:r>
              <a:rPr lang="nl-NL" sz="2000" dirty="0"/>
              <a:t> workplace </a:t>
            </a:r>
            <a:r>
              <a:rPr lang="nl-NL" sz="2000" dirty="0" err="1"/>
              <a:t>innovation</a:t>
            </a:r>
            <a:r>
              <a:rPr lang="nl-NL" sz="2000" dirty="0"/>
              <a:t>.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A6EB2-7027-4CDC-85C5-9EA3F6F43312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1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>
                <a:solidFill>
                  <a:srgbClr val="FF0000"/>
                </a:solidFill>
              </a:rPr>
              <a:t>Gazelle (NL): </a:t>
            </a:r>
            <a:r>
              <a:rPr lang="nl-NL" sz="2800" dirty="0" err="1">
                <a:solidFill>
                  <a:srgbClr val="FF0000"/>
                </a:solidFill>
              </a:rPr>
              <a:t>Repetitive</a:t>
            </a:r>
            <a:r>
              <a:rPr lang="nl-NL" sz="2800" dirty="0">
                <a:solidFill>
                  <a:srgbClr val="FF0000"/>
                </a:solidFill>
              </a:rPr>
              <a:t> </a:t>
            </a:r>
            <a:r>
              <a:rPr lang="nl-NL" sz="2800" dirty="0" err="1">
                <a:solidFill>
                  <a:srgbClr val="FF0000"/>
                </a:solidFill>
              </a:rPr>
              <a:t>work</a:t>
            </a:r>
            <a:r>
              <a:rPr lang="nl-NL" sz="2800" dirty="0">
                <a:solidFill>
                  <a:srgbClr val="FF0000"/>
                </a:solidFill>
              </a:rPr>
              <a:t>, 90 sec,  2015, </a:t>
            </a:r>
            <a:r>
              <a:rPr lang="nl-NL" sz="2400" dirty="0">
                <a:solidFill>
                  <a:srgbClr val="FF0000"/>
                </a:solidFill>
              </a:rPr>
              <a:t>1925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A6EB2-7027-4CDC-85C5-9EA3F6F43312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l-NL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5896"/>
            <a:ext cx="8416871" cy="42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Eigenaar\Pictures\Lezingen\Geschiedenis Gazelle 2  19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48699"/>
            <a:ext cx="3507453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78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>
                <a:solidFill>
                  <a:srgbClr val="FF0000"/>
                </a:solidFill>
              </a:rPr>
              <a:t>KOGA </a:t>
            </a:r>
            <a:r>
              <a:rPr lang="nl-NL" sz="2000" dirty="0">
                <a:solidFill>
                  <a:srgbClr val="FF0000"/>
                </a:solidFill>
              </a:rPr>
              <a:t>(NL)</a:t>
            </a:r>
            <a:r>
              <a:rPr lang="nl-NL" sz="3200" dirty="0">
                <a:solidFill>
                  <a:srgbClr val="FF0000"/>
                </a:solidFill>
              </a:rPr>
              <a:t>: Manufacturing </a:t>
            </a:r>
            <a:r>
              <a:rPr lang="nl-NL" sz="3200" dirty="0" err="1">
                <a:solidFill>
                  <a:srgbClr val="FF0000"/>
                </a:solidFill>
              </a:rPr>
              <a:t>the</a:t>
            </a:r>
            <a:r>
              <a:rPr lang="nl-NL" sz="3200" dirty="0">
                <a:solidFill>
                  <a:srgbClr val="FF0000"/>
                </a:solidFill>
              </a:rPr>
              <a:t> </a:t>
            </a:r>
            <a:r>
              <a:rPr lang="nl-NL" sz="3200" dirty="0" err="1">
                <a:solidFill>
                  <a:srgbClr val="FF0000"/>
                </a:solidFill>
              </a:rPr>
              <a:t>whole</a:t>
            </a:r>
            <a:r>
              <a:rPr lang="nl-NL" sz="3200" dirty="0">
                <a:solidFill>
                  <a:srgbClr val="FF0000"/>
                </a:solidFill>
              </a:rPr>
              <a:t> </a:t>
            </a:r>
            <a:r>
              <a:rPr lang="nl-NL" sz="3200" dirty="0" err="1">
                <a:solidFill>
                  <a:srgbClr val="FF0000"/>
                </a:solidFill>
              </a:rPr>
              <a:t>bicycle</a:t>
            </a:r>
            <a:endParaRPr lang="nl-NL" sz="3200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A6EB2-7027-4CDC-85C5-9EA3F6F43312}" type="slidenum">
              <a:rPr lang="nl-NL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l-NL">
              <a:solidFill>
                <a:srgbClr val="000000"/>
              </a:solidFill>
            </a:endParaRPr>
          </a:p>
        </p:txBody>
      </p:sp>
      <p:pic>
        <p:nvPicPr>
          <p:cNvPr id="5" name="Picture 4" descr="100 PROC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922"/>
            <a:ext cx="9097196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100854"/>
      </p:ext>
    </p:extLst>
  </p:cSld>
  <p:clrMapOvr>
    <a:masterClrMapping/>
  </p:clrMapOvr>
</p:sld>
</file>

<file path=ppt/theme/theme1.xml><?xml version="1.0" encoding="utf-8"?>
<a:theme xmlns:a="http://schemas.openxmlformats.org/drawingml/2006/main" name="ppt_radboud_NL">
  <a:themeElements>
    <a:clrScheme name="ppt_radboud_N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radboud_N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radboud_N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ppt_radboud_NL">
  <a:themeElements>
    <a:clrScheme name="ppt_radboud_N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radboud_N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radboud_N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radboud_N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radboud_N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</Words>
  <Application>Microsoft Office PowerPoint</Application>
  <PresentationFormat>Diavoorstelling (16:9)</PresentationFormat>
  <Paragraphs>14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4</vt:i4>
      </vt:variant>
      <vt:variant>
        <vt:lpstr>Diatitels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ppt_radboud_NL</vt:lpstr>
      <vt:lpstr>1_Custom Design</vt:lpstr>
      <vt:lpstr>Custom Design</vt:lpstr>
      <vt:lpstr>8_ppt_radboud_NL</vt:lpstr>
      <vt:lpstr>In AMO (Ability, Motivation, Opportunity) Opportunity is key! Frank Pot, Radboud University, TNO, EUWIN, Webinar Cedefop 27 April 2023</vt:lpstr>
      <vt:lpstr>Gazelle (NL): Repetitive work, 90 sec,  2015, 1925</vt:lpstr>
      <vt:lpstr>KOGA (NL): Manufacturing the whole bicycle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Innovation Strategie</dc:title>
  <dc:subject>Challenges and Opportunities</dc:subject>
  <dc:creator/>
  <cp:lastModifiedBy/>
  <cp:revision>1</cp:revision>
  <dcterms:created xsi:type="dcterms:W3CDTF">2010-12-16T09:20:55Z</dcterms:created>
  <dcterms:modified xsi:type="dcterms:W3CDTF">2023-04-22T13:57:51Z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Date">
    <vt:lpwstr>22-6-2013 9:27:53</vt:lpwstr>
  </property>
  <property fmtid="{D5CDD505-2E9C-101B-9397-08002B2CF9AE}" pid="3" name="Title">
    <vt:lpwstr>Workplace Innovation Strategie</vt:lpwstr>
  </property>
  <property fmtid="{D5CDD505-2E9C-101B-9397-08002B2CF9AE}" pid="4" name="SubTitle">
    <vt:lpwstr>Challenges and Opportunities</vt:lpwstr>
  </property>
  <property fmtid="{D5CDD505-2E9C-101B-9397-08002B2CF9AE}" pid="5" name="Author">
    <vt:lpwstr>Steven Dhondt</vt:lpwstr>
  </property>
  <property fmtid="{D5CDD505-2E9C-101B-9397-08002B2CF9AE}" pid="6" name="ShowPages">
    <vt:lpwstr>True</vt:lpwstr>
  </property>
  <property fmtid="{D5CDD505-2E9C-101B-9397-08002B2CF9AE}" pid="7" name="ShowDate">
    <vt:lpwstr>True</vt:lpwstr>
  </property>
  <property fmtid="{D5CDD505-2E9C-101B-9397-08002B2CF9AE}" pid="8" name="SelectedPhoto">
    <vt:lpwstr>Industriele innovatie 1.jpg</vt:lpwstr>
  </property>
  <property fmtid="{D5CDD505-2E9C-101B-9397-08002B2CF9AE}" pid="9" name="DateText">
    <vt:lpwstr>June 20, 2013</vt:lpwstr>
  </property>
  <property fmtid="{D5CDD505-2E9C-101B-9397-08002B2CF9AE}" pid="10" name="Color">
    <vt:lpwstr>True</vt:lpwstr>
  </property>
  <property fmtid="{D5CDD505-2E9C-101B-9397-08002B2CF9AE}" pid="11" name="Grammar">
    <vt:lpwstr>0</vt:lpwstr>
  </property>
  <property fmtid="{D5CDD505-2E9C-101B-9397-08002B2CF9AE}" pid="12" name="FavoriteLink1Image">
    <vt:lpwstr>Nederland.jpg</vt:lpwstr>
  </property>
  <property fmtid="{D5CDD505-2E9C-101B-9397-08002B2CF9AE}" pid="13" name="FavoriteLink2Image">
    <vt:lpwstr>techniek.jpg</vt:lpwstr>
  </property>
  <property fmtid="{D5CDD505-2E9C-101B-9397-08002B2CF9AE}" pid="14" name="FavoriteLink1Index">
    <vt:lpwstr>1</vt:lpwstr>
  </property>
  <property fmtid="{D5CDD505-2E9C-101B-9397-08002B2CF9AE}" pid="15" name="FavoriteLink2Index">
    <vt:lpwstr>1</vt:lpwstr>
  </property>
  <property fmtid="{D5CDD505-2E9C-101B-9397-08002B2CF9AE}" pid="16" name="CreationDate">
    <vt:lpwstr>20-6-2013 22:13:34</vt:lpwstr>
  </property>
  <property fmtid="{D5CDD505-2E9C-101B-9397-08002B2CF9AE}" pid="17" name="CreationBy">
    <vt:lpwstr>dhondts</vt:lpwstr>
  </property>
</Properties>
</file>