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78" r:id="rId4"/>
    <p:sldId id="271" r:id="rId5"/>
    <p:sldId id="270" r:id="rId6"/>
    <p:sldId id="262" r:id="rId7"/>
    <p:sldId id="263" r:id="rId8"/>
    <p:sldId id="273" r:id="rId9"/>
    <p:sldId id="272" r:id="rId10"/>
    <p:sldId id="274" r:id="rId11"/>
    <p:sldId id="276" r:id="rId12"/>
    <p:sldId id="277" r:id="rId13"/>
    <p:sldId id="264" r:id="rId14"/>
    <p:sldId id="266" r:id="rId15"/>
  </p:sldIdLst>
  <p:sldSz cx="9144000" cy="6858000" type="screen4x3"/>
  <p:notesSz cx="6797675" cy="9926638"/>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apértelmezett szakasz" id="{5C2D7714-1C7C-4BBE-AD08-47B136C498F7}">
          <p14:sldIdLst>
            <p14:sldId id="256"/>
            <p14:sldId id="257"/>
          </p14:sldIdLst>
        </p14:section>
        <p14:section name="Névtelen szakasz" id="{1C4C0887-B80E-42B8-89E5-D315B22DA9F1}">
          <p14:sldIdLst>
            <p14:sldId id="278"/>
            <p14:sldId id="271"/>
            <p14:sldId id="270"/>
            <p14:sldId id="262"/>
            <p14:sldId id="263"/>
            <p14:sldId id="273"/>
            <p14:sldId id="272"/>
            <p14:sldId id="274"/>
            <p14:sldId id="276"/>
            <p14:sldId id="277"/>
            <p14:sldId id="264"/>
            <p14:sldId id="26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4660"/>
  </p:normalViewPr>
  <p:slideViewPr>
    <p:cSldViewPr>
      <p:cViewPr varScale="1">
        <p:scale>
          <a:sx n="86" d="100"/>
          <a:sy n="86" d="100"/>
        </p:scale>
        <p:origin x="154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2" y="0"/>
            <a:ext cx="2945659" cy="496332"/>
          </a:xfrm>
          <a:prstGeom prst="rect">
            <a:avLst/>
          </a:prstGeom>
        </p:spPr>
        <p:txBody>
          <a:bodyPr vert="horz" lIns="91411" tIns="45706" rIns="91411" bIns="45706" rtlCol="0"/>
          <a:lstStyle>
            <a:lvl1pPr algn="l">
              <a:defRPr sz="1200"/>
            </a:lvl1pPr>
          </a:lstStyle>
          <a:p>
            <a:endParaRPr lang="hu-HU"/>
          </a:p>
        </p:txBody>
      </p:sp>
      <p:sp>
        <p:nvSpPr>
          <p:cNvPr id="3" name="Dátum helye 2"/>
          <p:cNvSpPr>
            <a:spLocks noGrp="1"/>
          </p:cNvSpPr>
          <p:nvPr>
            <p:ph type="dt" idx="1"/>
          </p:nvPr>
        </p:nvSpPr>
        <p:spPr>
          <a:xfrm>
            <a:off x="3850445" y="0"/>
            <a:ext cx="2945659" cy="496332"/>
          </a:xfrm>
          <a:prstGeom prst="rect">
            <a:avLst/>
          </a:prstGeom>
        </p:spPr>
        <p:txBody>
          <a:bodyPr vert="horz" lIns="91411" tIns="45706" rIns="91411" bIns="45706" rtlCol="0"/>
          <a:lstStyle>
            <a:lvl1pPr algn="r">
              <a:defRPr sz="1200"/>
            </a:lvl1pPr>
          </a:lstStyle>
          <a:p>
            <a:fld id="{60995221-4922-4127-9422-3EC2EE0FAD69}" type="datetimeFigureOut">
              <a:rPr lang="hu-HU" smtClean="0"/>
              <a:t>2018. 11. 21.</a:t>
            </a:fld>
            <a:endParaRPr lang="hu-HU"/>
          </a:p>
        </p:txBody>
      </p:sp>
      <p:sp>
        <p:nvSpPr>
          <p:cNvPr id="4" name="Diakép hely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11" tIns="45706" rIns="91411" bIns="45706" rtlCol="0" anchor="ctr"/>
          <a:lstStyle/>
          <a:p>
            <a:endParaRPr lang="hu-HU"/>
          </a:p>
        </p:txBody>
      </p:sp>
      <p:sp>
        <p:nvSpPr>
          <p:cNvPr id="5" name="Jegyzetek helye 4"/>
          <p:cNvSpPr>
            <a:spLocks noGrp="1"/>
          </p:cNvSpPr>
          <p:nvPr>
            <p:ph type="body" sz="quarter" idx="3"/>
          </p:nvPr>
        </p:nvSpPr>
        <p:spPr>
          <a:xfrm>
            <a:off x="679768" y="4715155"/>
            <a:ext cx="5438140" cy="4466987"/>
          </a:xfrm>
          <a:prstGeom prst="rect">
            <a:avLst/>
          </a:prstGeom>
        </p:spPr>
        <p:txBody>
          <a:bodyPr vert="horz" lIns="91411" tIns="45706" rIns="91411" bIns="45706"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2" y="9428583"/>
            <a:ext cx="2945659" cy="496332"/>
          </a:xfrm>
          <a:prstGeom prst="rect">
            <a:avLst/>
          </a:prstGeom>
        </p:spPr>
        <p:txBody>
          <a:bodyPr vert="horz" lIns="91411" tIns="45706" rIns="91411" bIns="45706" rtlCol="0" anchor="b"/>
          <a:lstStyle>
            <a:lvl1pPr algn="l">
              <a:defRPr sz="1200"/>
            </a:lvl1pPr>
          </a:lstStyle>
          <a:p>
            <a:endParaRPr lang="hu-HU"/>
          </a:p>
        </p:txBody>
      </p:sp>
      <p:sp>
        <p:nvSpPr>
          <p:cNvPr id="7" name="Dia számának helye 6"/>
          <p:cNvSpPr>
            <a:spLocks noGrp="1"/>
          </p:cNvSpPr>
          <p:nvPr>
            <p:ph type="sldNum" sz="quarter" idx="5"/>
          </p:nvPr>
        </p:nvSpPr>
        <p:spPr>
          <a:xfrm>
            <a:off x="3850445" y="9428583"/>
            <a:ext cx="2945659" cy="496332"/>
          </a:xfrm>
          <a:prstGeom prst="rect">
            <a:avLst/>
          </a:prstGeom>
        </p:spPr>
        <p:txBody>
          <a:bodyPr vert="horz" lIns="91411" tIns="45706" rIns="91411" bIns="45706" rtlCol="0" anchor="b"/>
          <a:lstStyle>
            <a:lvl1pPr algn="r">
              <a:defRPr sz="1200"/>
            </a:lvl1pPr>
          </a:lstStyle>
          <a:p>
            <a:fld id="{50010502-6E13-42B2-8755-C54E42319600}" type="slidenum">
              <a:rPr lang="hu-HU" smtClean="0"/>
              <a:t>‹#›</a:t>
            </a:fld>
            <a:endParaRPr lang="hu-HU"/>
          </a:p>
        </p:txBody>
      </p:sp>
    </p:spTree>
    <p:extLst>
      <p:ext uri="{BB962C8B-B14F-4D97-AF65-F5344CB8AC3E}">
        <p14:creationId xmlns:p14="http://schemas.microsoft.com/office/powerpoint/2010/main" val="1928166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50010502-6E13-42B2-8755-C54E42319600}" type="slidenum">
              <a:rPr lang="hu-HU" smtClean="0"/>
              <a:t>1</a:t>
            </a:fld>
            <a:endParaRPr lang="hu-HU"/>
          </a:p>
        </p:txBody>
      </p:sp>
    </p:spTree>
    <p:extLst>
      <p:ext uri="{BB962C8B-B14F-4D97-AF65-F5344CB8AC3E}">
        <p14:creationId xmlns:p14="http://schemas.microsoft.com/office/powerpoint/2010/main" val="1640797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01C5AFD5-DCCC-4B00-A7C7-16984F86A743}" type="datetimeFigureOut">
              <a:rPr lang="hu-HU" smtClean="0"/>
              <a:t>2018. 11. 21.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2926920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1C5AFD5-DCCC-4B00-A7C7-16984F86A743}" type="datetimeFigureOut">
              <a:rPr lang="hu-HU" smtClean="0"/>
              <a:t>2018. 11. 21.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1834081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01C5AFD5-DCCC-4B00-A7C7-16984F86A743}" type="datetimeFigureOut">
              <a:rPr lang="hu-HU" smtClean="0"/>
              <a:t>2018. 11. 21.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269794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01C5AFD5-DCCC-4B00-A7C7-16984F86A743}" type="datetimeFigureOut">
              <a:rPr lang="hu-HU" smtClean="0"/>
              <a:t>2018. 11. 21.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400420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01C5AFD5-DCCC-4B00-A7C7-16984F86A743}" type="datetimeFigureOut">
              <a:rPr lang="hu-HU" smtClean="0"/>
              <a:t>2018. 11. 21.</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2721370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01C5AFD5-DCCC-4B00-A7C7-16984F86A743}" type="datetimeFigureOut">
              <a:rPr lang="hu-HU" smtClean="0"/>
              <a:t>2018. 11. 21.</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1880781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01C5AFD5-DCCC-4B00-A7C7-16984F86A743}" type="datetimeFigureOut">
              <a:rPr lang="hu-HU" smtClean="0"/>
              <a:t>2018. 11. 21.</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4072181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01C5AFD5-DCCC-4B00-A7C7-16984F86A743}" type="datetimeFigureOut">
              <a:rPr lang="hu-HU" smtClean="0"/>
              <a:t>2018. 11. 21.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1805824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01C5AFD5-DCCC-4B00-A7C7-16984F86A743}" type="datetimeFigureOut">
              <a:rPr lang="hu-HU" smtClean="0"/>
              <a:t>2018. 11. 21.</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160485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1C5AFD5-DCCC-4B00-A7C7-16984F86A743}" type="datetimeFigureOut">
              <a:rPr lang="hu-HU" smtClean="0"/>
              <a:t>2018. 11. 21.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90313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1C5AFD5-DCCC-4B00-A7C7-16984F86A743}" type="datetimeFigureOut">
              <a:rPr lang="hu-HU" smtClean="0"/>
              <a:t>2018. 11. 21.</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D90FE6A-33E2-415D-A69A-B70E35CDB066}" type="slidenum">
              <a:rPr lang="hu-HU" smtClean="0"/>
              <a:t>‹#›</a:t>
            </a:fld>
            <a:endParaRPr lang="hu-HU"/>
          </a:p>
        </p:txBody>
      </p:sp>
    </p:spTree>
    <p:extLst>
      <p:ext uri="{BB962C8B-B14F-4D97-AF65-F5344CB8AC3E}">
        <p14:creationId xmlns:p14="http://schemas.microsoft.com/office/powerpoint/2010/main" val="489119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5AFD5-DCCC-4B00-A7C7-16984F86A743}" type="datetimeFigureOut">
              <a:rPr lang="hu-HU" smtClean="0"/>
              <a:t>2018. 11. 21.</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0FE6A-33E2-415D-A69A-B70E35CDB066}" type="slidenum">
              <a:rPr lang="hu-HU" smtClean="0"/>
              <a:t>‹#›</a:t>
            </a:fld>
            <a:endParaRPr lang="hu-HU"/>
          </a:p>
        </p:txBody>
      </p:sp>
    </p:spTree>
    <p:extLst>
      <p:ext uri="{BB962C8B-B14F-4D97-AF65-F5344CB8AC3E}">
        <p14:creationId xmlns:p14="http://schemas.microsoft.com/office/powerpoint/2010/main" val="199976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ite.nive.hu/refernet/index.php/hu/hirlevelek/listid-1-mailing_list"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facebook.com/ReferNet-Hungary-1816706385294321/" TargetMode="Externa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ite.nive.hu/refernet/index.php/hu"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youtu.be/cXW3gmcKb8s"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jpg"/><Relationship Id="rId7"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a:bodyPr>
          <a:lstStyle/>
          <a:p>
            <a:r>
              <a:rPr lang="hu-HU" sz="2400" b="1" dirty="0" err="1" smtClean="0">
                <a:solidFill>
                  <a:srgbClr val="0070C0"/>
                </a:solidFill>
                <a:latin typeface="Arial" panose="020B0604020202020204" pitchFamily="34" charset="0"/>
                <a:cs typeface="Arial" panose="020B0604020202020204" pitchFamily="34" charset="0"/>
              </a:rPr>
              <a:t>Making</a:t>
            </a:r>
            <a:r>
              <a:rPr lang="hu-HU" sz="2400" b="1" dirty="0" smtClean="0">
                <a:solidFill>
                  <a:srgbClr val="0070C0"/>
                </a:solidFill>
                <a:latin typeface="Arial" panose="020B0604020202020204" pitchFamily="34" charset="0"/>
                <a:cs typeface="Arial" panose="020B0604020202020204" pitchFamily="34" charset="0"/>
              </a:rPr>
              <a:t> </a:t>
            </a:r>
            <a:r>
              <a:rPr lang="hu-HU" sz="2400" b="1" dirty="0" err="1" smtClean="0">
                <a:solidFill>
                  <a:srgbClr val="0070C0"/>
                </a:solidFill>
                <a:latin typeface="Arial" panose="020B0604020202020204" pitchFamily="34" charset="0"/>
                <a:cs typeface="Arial" panose="020B0604020202020204" pitchFamily="34" charset="0"/>
              </a:rPr>
              <a:t>accessible</a:t>
            </a:r>
            <a:r>
              <a:rPr lang="hu-HU" sz="2400" b="1" dirty="0" smtClean="0">
                <a:solidFill>
                  <a:srgbClr val="0070C0"/>
                </a:solidFill>
                <a:latin typeface="Arial" panose="020B0604020202020204" pitchFamily="34" charset="0"/>
                <a:cs typeface="Arial" panose="020B0604020202020204" pitchFamily="34" charset="0"/>
              </a:rPr>
              <a:t> </a:t>
            </a:r>
            <a:r>
              <a:rPr lang="hu-HU" sz="2400" b="1" dirty="0" err="1" smtClean="0">
                <a:solidFill>
                  <a:srgbClr val="0070C0"/>
                </a:solidFill>
                <a:latin typeface="Arial" panose="020B0604020202020204" pitchFamily="34" charset="0"/>
                <a:cs typeface="Arial" panose="020B0604020202020204" pitchFamily="34" charset="0"/>
              </a:rPr>
              <a:t>the</a:t>
            </a:r>
            <a:r>
              <a:rPr lang="hu-HU" sz="2400" b="1" dirty="0" smtClean="0">
                <a:solidFill>
                  <a:srgbClr val="0070C0"/>
                </a:solidFill>
                <a:latin typeface="Arial" panose="020B0604020202020204" pitchFamily="34" charset="0"/>
                <a:cs typeface="Arial" panose="020B0604020202020204" pitchFamily="34" charset="0"/>
              </a:rPr>
              <a:t> ReferNet </a:t>
            </a:r>
            <a:r>
              <a:rPr lang="hu-HU" sz="2400" b="1" dirty="0" err="1" smtClean="0">
                <a:solidFill>
                  <a:srgbClr val="0070C0"/>
                </a:solidFill>
                <a:latin typeface="Arial" panose="020B0604020202020204" pitchFamily="34" charset="0"/>
                <a:cs typeface="Arial" panose="020B0604020202020204" pitchFamily="34" charset="0"/>
              </a:rPr>
              <a:t>deliverables</a:t>
            </a:r>
            <a:r>
              <a:rPr lang="hu-HU" sz="2400" b="1" dirty="0" smtClean="0">
                <a:solidFill>
                  <a:srgbClr val="0070C0"/>
                </a:solidFill>
                <a:latin typeface="Arial" panose="020B0604020202020204" pitchFamily="34" charset="0"/>
                <a:cs typeface="Arial" panose="020B0604020202020204" pitchFamily="34" charset="0"/>
              </a:rPr>
              <a:t/>
            </a:r>
            <a:br>
              <a:rPr lang="hu-HU" sz="2400" b="1" dirty="0" smtClean="0">
                <a:solidFill>
                  <a:srgbClr val="0070C0"/>
                </a:solidFill>
                <a:latin typeface="Arial" panose="020B0604020202020204" pitchFamily="34" charset="0"/>
                <a:cs typeface="Arial" panose="020B0604020202020204" pitchFamily="34" charset="0"/>
              </a:rPr>
            </a:br>
            <a:r>
              <a:rPr lang="hu-HU" sz="2400" b="1" dirty="0" smtClean="0">
                <a:solidFill>
                  <a:srgbClr val="0070C0"/>
                </a:solidFill>
                <a:latin typeface="Arial" panose="020B0604020202020204" pitchFamily="34" charset="0"/>
                <a:cs typeface="Arial" panose="020B0604020202020204" pitchFamily="34" charset="0"/>
              </a:rPr>
              <a:t/>
            </a:r>
            <a:br>
              <a:rPr lang="hu-HU" sz="2400" b="1" dirty="0" smtClean="0">
                <a:solidFill>
                  <a:srgbClr val="0070C0"/>
                </a:solidFill>
                <a:latin typeface="Arial" panose="020B0604020202020204" pitchFamily="34" charset="0"/>
                <a:cs typeface="Arial" panose="020B0604020202020204" pitchFamily="34" charset="0"/>
              </a:rPr>
            </a:br>
            <a:endParaRPr lang="hu-HU" sz="2400" b="1" dirty="0">
              <a:solidFill>
                <a:srgbClr val="0070C0"/>
              </a:solidFill>
              <a:latin typeface="Arial" panose="020B0604020202020204" pitchFamily="34" charset="0"/>
              <a:cs typeface="Arial" panose="020B0604020202020204" pitchFamily="34" charset="0"/>
            </a:endParaRPr>
          </a:p>
        </p:txBody>
      </p:sp>
      <p:sp>
        <p:nvSpPr>
          <p:cNvPr id="3" name="Alcím 2"/>
          <p:cNvSpPr>
            <a:spLocks noGrp="1"/>
          </p:cNvSpPr>
          <p:nvPr>
            <p:ph type="subTitle" idx="1"/>
          </p:nvPr>
        </p:nvSpPr>
        <p:spPr>
          <a:xfrm>
            <a:off x="1263118" y="3861048"/>
            <a:ext cx="6549242" cy="1752600"/>
          </a:xfrm>
        </p:spPr>
        <p:txBody>
          <a:bodyPr>
            <a:normAutofit fontScale="25000" lnSpcReduction="20000"/>
          </a:bodyPr>
          <a:lstStyle/>
          <a:p>
            <a:endParaRPr lang="hu-HU" sz="2000" dirty="0" smtClean="0">
              <a:solidFill>
                <a:schemeClr val="tx1"/>
              </a:solidFill>
              <a:latin typeface="Arial" panose="020B0604020202020204" pitchFamily="34" charset="0"/>
              <a:cs typeface="Arial" panose="020B0604020202020204" pitchFamily="34" charset="0"/>
            </a:endParaRPr>
          </a:p>
          <a:p>
            <a:endParaRPr lang="hu-HU" sz="2000" dirty="0">
              <a:solidFill>
                <a:schemeClr val="tx1"/>
              </a:solidFill>
              <a:latin typeface="Arial" panose="020B0604020202020204" pitchFamily="34" charset="0"/>
              <a:cs typeface="Arial" panose="020B0604020202020204" pitchFamily="34" charset="0"/>
            </a:endParaRPr>
          </a:p>
          <a:p>
            <a:endParaRPr lang="hu-HU" sz="2000" dirty="0" smtClean="0">
              <a:solidFill>
                <a:schemeClr val="tx1"/>
              </a:solidFill>
              <a:latin typeface="Arial" panose="020B0604020202020204" pitchFamily="34" charset="0"/>
              <a:cs typeface="Arial" panose="020B0604020202020204" pitchFamily="34" charset="0"/>
            </a:endParaRPr>
          </a:p>
          <a:p>
            <a:endParaRPr lang="hu-HU" sz="2000" dirty="0">
              <a:solidFill>
                <a:schemeClr val="tx1"/>
              </a:solidFill>
              <a:latin typeface="Arial" panose="020B0604020202020204" pitchFamily="34" charset="0"/>
              <a:cs typeface="Arial" panose="020B0604020202020204" pitchFamily="34" charset="0"/>
            </a:endParaRPr>
          </a:p>
          <a:p>
            <a:endParaRPr lang="hu-HU" sz="4000" b="1" dirty="0">
              <a:solidFill>
                <a:srgbClr val="0070C0"/>
              </a:solidFill>
              <a:latin typeface="Arial" panose="020B0604020202020204" pitchFamily="34" charset="0"/>
              <a:cs typeface="Arial" panose="020B0604020202020204" pitchFamily="34" charset="0"/>
            </a:endParaRPr>
          </a:p>
          <a:p>
            <a:r>
              <a:rPr lang="hu-HU" sz="8000" b="1" dirty="0" smtClean="0">
                <a:solidFill>
                  <a:srgbClr val="0070C0"/>
                </a:solidFill>
                <a:latin typeface="Arial" panose="020B0604020202020204" pitchFamily="34" charset="0"/>
                <a:cs typeface="Arial" panose="020B0604020202020204" pitchFamily="34" charset="0"/>
              </a:rPr>
              <a:t>REFERNET PLENARY MEETING</a:t>
            </a:r>
          </a:p>
          <a:p>
            <a:r>
              <a:rPr lang="hu-HU" sz="6400" dirty="0" smtClean="0">
                <a:solidFill>
                  <a:schemeClr val="tx1"/>
                </a:solidFill>
                <a:latin typeface="Arial" panose="020B0604020202020204" pitchFamily="34" charset="0"/>
                <a:cs typeface="Arial" panose="020B0604020202020204" pitchFamily="34" charset="0"/>
              </a:rPr>
              <a:t>22</a:t>
            </a:r>
            <a:r>
              <a:rPr lang="hu-HU" sz="6400" baseline="30000" dirty="0" smtClean="0">
                <a:solidFill>
                  <a:schemeClr val="tx1"/>
                </a:solidFill>
                <a:latin typeface="Arial" panose="020B0604020202020204" pitchFamily="34" charset="0"/>
                <a:cs typeface="Arial" panose="020B0604020202020204" pitchFamily="34" charset="0"/>
              </a:rPr>
              <a:t>nd</a:t>
            </a:r>
            <a:r>
              <a:rPr lang="hu-HU" sz="6400" dirty="0" smtClean="0">
                <a:solidFill>
                  <a:schemeClr val="tx1"/>
                </a:solidFill>
                <a:latin typeface="Arial" panose="020B0604020202020204" pitchFamily="34" charset="0"/>
                <a:cs typeface="Arial" panose="020B0604020202020204" pitchFamily="34" charset="0"/>
              </a:rPr>
              <a:t> November 2018</a:t>
            </a:r>
          </a:p>
          <a:p>
            <a:r>
              <a:rPr lang="hu-HU" sz="6400" dirty="0" err="1" smtClean="0">
                <a:solidFill>
                  <a:schemeClr val="tx1"/>
                </a:solidFill>
                <a:latin typeface="Arial" panose="020B0604020202020204" pitchFamily="34" charset="0"/>
                <a:cs typeface="Arial" panose="020B0604020202020204" pitchFamily="34" charset="0"/>
              </a:rPr>
              <a:t>Thessaloniki</a:t>
            </a:r>
            <a:endParaRPr lang="hu-HU" sz="6400" dirty="0" smtClean="0">
              <a:solidFill>
                <a:schemeClr val="tx1"/>
              </a:solidFill>
              <a:latin typeface="Arial" panose="020B0604020202020204" pitchFamily="34" charset="0"/>
              <a:cs typeface="Arial" panose="020B0604020202020204" pitchFamily="34" charset="0"/>
            </a:endParaRPr>
          </a:p>
          <a:p>
            <a:endParaRPr lang="hu-HU" sz="2000" dirty="0">
              <a:solidFill>
                <a:schemeClr val="tx1"/>
              </a:solidFill>
              <a:latin typeface="Arial" panose="020B0604020202020204" pitchFamily="34" charset="0"/>
              <a:cs typeface="Arial" panose="020B0604020202020204" pitchFamily="34" charset="0"/>
            </a:endParaRPr>
          </a:p>
          <a:p>
            <a:pPr algn="r"/>
            <a:r>
              <a:rPr lang="hu-HU" sz="4800" dirty="0" err="1" smtClean="0">
                <a:solidFill>
                  <a:schemeClr val="tx1"/>
                </a:solidFill>
                <a:latin typeface="Arial" panose="020B0604020202020204" pitchFamily="34" charset="0"/>
                <a:cs typeface="Arial" panose="020B0604020202020204" pitchFamily="34" charset="0"/>
              </a:rPr>
              <a:t>Ms</a:t>
            </a:r>
            <a:r>
              <a:rPr lang="hu-HU" sz="4800" dirty="0" smtClean="0">
                <a:solidFill>
                  <a:schemeClr val="tx1"/>
                </a:solidFill>
                <a:latin typeface="Arial" panose="020B0604020202020204" pitchFamily="34" charset="0"/>
                <a:cs typeface="Arial" panose="020B0604020202020204" pitchFamily="34" charset="0"/>
              </a:rPr>
              <a:t>. Judit Gömöri Olasz </a:t>
            </a:r>
          </a:p>
          <a:p>
            <a:pPr algn="r"/>
            <a:r>
              <a:rPr lang="hu-HU" sz="4800" dirty="0" smtClean="0">
                <a:solidFill>
                  <a:schemeClr val="tx1"/>
                </a:solidFill>
                <a:latin typeface="Arial" panose="020B0604020202020204" pitchFamily="34" charset="0"/>
                <a:cs typeface="Arial" panose="020B0604020202020204" pitchFamily="34" charset="0"/>
              </a:rPr>
              <a:t>ReferNet project </a:t>
            </a:r>
            <a:r>
              <a:rPr lang="hu-HU" sz="4800" dirty="0" err="1" smtClean="0">
                <a:solidFill>
                  <a:schemeClr val="tx1"/>
                </a:solidFill>
                <a:latin typeface="Arial" panose="020B0604020202020204" pitchFamily="34" charset="0"/>
                <a:cs typeface="Arial" panose="020B0604020202020204" pitchFamily="34" charset="0"/>
              </a:rPr>
              <a:t>coordinator</a:t>
            </a:r>
            <a:r>
              <a:rPr lang="hu-HU" sz="4800" dirty="0" smtClean="0">
                <a:solidFill>
                  <a:schemeClr val="tx1"/>
                </a:solidFill>
                <a:latin typeface="Arial" panose="020B0604020202020204" pitchFamily="34" charset="0"/>
                <a:cs typeface="Arial" panose="020B0604020202020204" pitchFamily="34" charset="0"/>
              </a:rPr>
              <a:t> Hungary</a:t>
            </a:r>
            <a:endParaRPr lang="hu-HU" sz="4800" dirty="0">
              <a:solidFill>
                <a:schemeClr val="tx1"/>
              </a:solidFill>
              <a:latin typeface="Arial" panose="020B0604020202020204" pitchFamily="34" charset="0"/>
              <a:cs typeface="Arial" panose="020B0604020202020204" pitchFamily="34" charset="0"/>
            </a:endParaRPr>
          </a:p>
        </p:txBody>
      </p:sp>
      <p:sp>
        <p:nvSpPr>
          <p:cNvPr id="5" name="Szövegdoboz 4"/>
          <p:cNvSpPr txBox="1"/>
          <p:nvPr/>
        </p:nvSpPr>
        <p:spPr>
          <a:xfrm>
            <a:off x="4572000" y="548680"/>
            <a:ext cx="184731" cy="369332"/>
          </a:xfrm>
          <a:prstGeom prst="rect">
            <a:avLst/>
          </a:prstGeom>
          <a:noFill/>
        </p:spPr>
        <p:txBody>
          <a:bodyPr wrap="none" rtlCol="0">
            <a:spAutoFit/>
          </a:bodyPr>
          <a:lstStyle/>
          <a:p>
            <a:endParaRPr lang="hu-HU" dirty="0"/>
          </a:p>
        </p:txBody>
      </p:sp>
      <p:pic>
        <p:nvPicPr>
          <p:cNvPr id="8" name="Tartalom hely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8762" y="404664"/>
            <a:ext cx="4811206" cy="1584176"/>
          </a:xfrm>
          <a:prstGeom prst="rect">
            <a:avLst/>
          </a:prstGeom>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5919746"/>
            <a:ext cx="8873656" cy="938254"/>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1840" y="2676029"/>
            <a:ext cx="2685213" cy="16321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3115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sp>
        <p:nvSpPr>
          <p:cNvPr id="2" name="Téglalap 1"/>
          <p:cNvSpPr/>
          <p:nvPr/>
        </p:nvSpPr>
        <p:spPr>
          <a:xfrm>
            <a:off x="539552" y="1556792"/>
            <a:ext cx="6912768" cy="3539430"/>
          </a:xfrm>
          <a:prstGeom prst="rect">
            <a:avLst/>
          </a:prstGeom>
        </p:spPr>
        <p:txBody>
          <a:bodyPr wrap="square">
            <a:spAutoFit/>
          </a:bodyPr>
          <a:lstStyle/>
          <a:p>
            <a:pPr algn="just"/>
            <a:endParaRPr lang="hu-HU" sz="1400" dirty="0" smtClean="0"/>
          </a:p>
          <a:p>
            <a:pPr algn="just"/>
            <a:r>
              <a:rPr lang="en-GB" sz="1400" dirty="0" smtClean="0">
                <a:latin typeface="Arial" panose="020B0604020202020204" pitchFamily="34" charset="0"/>
                <a:cs typeface="Arial" panose="020B0604020202020204" pitchFamily="34" charset="0"/>
              </a:rPr>
              <a:t>When </a:t>
            </a:r>
            <a:r>
              <a:rPr lang="en-GB" sz="1400" dirty="0">
                <a:latin typeface="Arial" panose="020B0604020202020204" pitchFamily="34" charset="0"/>
                <a:cs typeface="Arial" panose="020B0604020202020204" pitchFamily="34" charset="0"/>
              </a:rPr>
              <a:t>we were thinking on how to make </a:t>
            </a:r>
            <a:r>
              <a:rPr lang="hu-HU" sz="1400" dirty="0" smtClean="0">
                <a:latin typeface="Arial" panose="020B0604020202020204" pitchFamily="34" charset="0"/>
                <a:cs typeface="Arial" panose="020B0604020202020204" pitchFamily="34" charset="0"/>
              </a:rPr>
              <a:t>more </a:t>
            </a:r>
            <a:r>
              <a:rPr lang="en-GB" sz="1400" dirty="0" smtClean="0">
                <a:latin typeface="Arial" panose="020B0604020202020204" pitchFamily="34" charset="0"/>
                <a:cs typeface="Arial" panose="020B0604020202020204" pitchFamily="34" charset="0"/>
              </a:rPr>
              <a:t>accessible </a:t>
            </a:r>
            <a:r>
              <a:rPr lang="en-GB" sz="1400" dirty="0">
                <a:latin typeface="Arial" panose="020B0604020202020204" pitchFamily="34" charset="0"/>
                <a:cs typeface="Arial" panose="020B0604020202020204" pitchFamily="34" charset="0"/>
              </a:rPr>
              <a:t>the ReferNet deliverables, first </a:t>
            </a:r>
            <a:r>
              <a:rPr lang="en-GB" sz="1400" b="1" dirty="0">
                <a:latin typeface="Arial" panose="020B0604020202020204" pitchFamily="34" charset="0"/>
                <a:cs typeface="Arial" panose="020B0604020202020204" pitchFamily="34" charset="0"/>
              </a:rPr>
              <a:t>we </a:t>
            </a:r>
            <a:r>
              <a:rPr lang="en-GB" sz="1400" b="1" dirty="0" smtClean="0">
                <a:latin typeface="Arial" panose="020B0604020202020204" pitchFamily="34" charset="0"/>
                <a:cs typeface="Arial" panose="020B0604020202020204" pitchFamily="34" charset="0"/>
              </a:rPr>
              <a:t>define</a:t>
            </a:r>
            <a:r>
              <a:rPr lang="hu-HU" sz="1400" b="1" dirty="0" smtClean="0">
                <a:latin typeface="Arial" panose="020B0604020202020204" pitchFamily="34" charset="0"/>
                <a:cs typeface="Arial" panose="020B0604020202020204" pitchFamily="34" charset="0"/>
              </a:rPr>
              <a:t>d</a:t>
            </a:r>
            <a:r>
              <a:rPr lang="en-GB" sz="1400" b="1" dirty="0" smtClean="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the  features and  characteristics of the project,</a:t>
            </a:r>
            <a:r>
              <a:rPr lang="en-GB" sz="1400" dirty="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which help</a:t>
            </a:r>
            <a:r>
              <a:rPr lang="hu-HU" sz="1400" dirty="0" err="1" smtClean="0">
                <a:latin typeface="Arial" panose="020B0604020202020204" pitchFamily="34" charset="0"/>
                <a:cs typeface="Arial" panose="020B0604020202020204" pitchFamily="34" charset="0"/>
              </a:rPr>
              <a:t>ed</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us to shape better </a:t>
            </a:r>
            <a:r>
              <a:rPr lang="en-GB" sz="1400" dirty="0" smtClean="0">
                <a:latin typeface="Arial" panose="020B0604020202020204" pitchFamily="34" charset="0"/>
                <a:cs typeface="Arial" panose="020B0604020202020204" pitchFamily="34" charset="0"/>
              </a:rPr>
              <a:t>our</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dissemination</a:t>
            </a:r>
            <a:r>
              <a:rPr lang="hu-HU" sz="1400" dirty="0" smtClean="0">
                <a:latin typeface="Arial" panose="020B0604020202020204" pitchFamily="34" charset="0"/>
                <a:cs typeface="Arial" panose="020B0604020202020204" pitchFamily="34" charset="0"/>
              </a:rPr>
              <a:t> and </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visibility activities</a:t>
            </a:r>
            <a:r>
              <a:rPr lang="en-GB" sz="1400" dirty="0" smtClean="0">
                <a:latin typeface="Arial" panose="020B0604020202020204" pitchFamily="34" charset="0"/>
                <a:cs typeface="Arial" panose="020B0604020202020204" pitchFamily="34" charset="0"/>
              </a:rPr>
              <a:t>:</a:t>
            </a:r>
            <a:endParaRPr lang="hu-HU" sz="1400" dirty="0" smtClean="0">
              <a:latin typeface="Arial" panose="020B0604020202020204" pitchFamily="34" charset="0"/>
              <a:cs typeface="Arial" panose="020B0604020202020204" pitchFamily="34" charset="0"/>
            </a:endParaRPr>
          </a:p>
          <a:p>
            <a:endParaRPr lang="hu-HU"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hu-HU" sz="1400" dirty="0">
                <a:latin typeface="Arial" panose="020B0604020202020204" pitchFamily="34" charset="0"/>
                <a:cs typeface="Arial" panose="020B0604020202020204" pitchFamily="34" charset="0"/>
              </a:rPr>
              <a:t>it c</a:t>
            </a:r>
            <a:r>
              <a:rPr lang="en-US" sz="1400" dirty="0" err="1">
                <a:latin typeface="Arial" panose="020B0604020202020204" pitchFamily="34" charset="0"/>
                <a:cs typeface="Arial" panose="020B0604020202020204" pitchFamily="34" charset="0"/>
              </a:rPr>
              <a:t>ollects</a:t>
            </a:r>
            <a:r>
              <a:rPr lang="en-US" sz="1400" dirty="0">
                <a:latin typeface="Arial" panose="020B0604020202020204" pitchFamily="34" charset="0"/>
                <a:cs typeface="Arial" panose="020B0604020202020204" pitchFamily="34" charset="0"/>
              </a:rPr>
              <a:t> information </a:t>
            </a:r>
            <a:r>
              <a:rPr lang="hu-HU" sz="1400" dirty="0" err="1" smtClean="0">
                <a:latin typeface="Arial" panose="020B0604020202020204" pitchFamily="34" charset="0"/>
                <a:cs typeface="Arial" panose="020B0604020202020204" pitchFamily="34" charset="0"/>
              </a:rPr>
              <a:t>on</a:t>
            </a:r>
            <a:r>
              <a:rPr lang="hu-HU" sz="140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national </a:t>
            </a:r>
            <a:r>
              <a:rPr lang="en-US" sz="1400" dirty="0">
                <a:latin typeface="Arial" panose="020B0604020202020204" pitchFamily="34" charset="0"/>
                <a:cs typeface="Arial" panose="020B0604020202020204" pitchFamily="34" charset="0"/>
              </a:rPr>
              <a:t>VET policies and systems</a:t>
            </a:r>
            <a:r>
              <a:rPr lang="hu-HU" sz="1400" dirty="0">
                <a:latin typeface="Arial" panose="020B0604020202020204" pitchFamily="34" charset="0"/>
                <a:cs typeface="Arial" panose="020B0604020202020204" pitchFamily="34" charset="0"/>
              </a:rPr>
              <a:t> </a:t>
            </a:r>
            <a:r>
              <a:rPr lang="hu-HU" sz="1400" dirty="0" err="1">
                <a:latin typeface="Arial" panose="020B0604020202020204" pitchFamily="34" charset="0"/>
                <a:cs typeface="Arial" panose="020B0604020202020204" pitchFamily="34" charset="0"/>
              </a:rPr>
              <a:t>for</a:t>
            </a:r>
            <a:r>
              <a:rPr lang="hu-HU" sz="1400" dirty="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its</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promoter</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the</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Cedefop</a:t>
            </a:r>
            <a:r>
              <a:rPr lang="hu-HU" sz="1400" dirty="0" smtClean="0">
                <a:latin typeface="Arial" panose="020B0604020202020204" pitchFamily="34" charset="0"/>
                <a:cs typeface="Arial" panose="020B0604020202020204" pitchFamily="34" charset="0"/>
              </a:rPr>
              <a:t>;</a:t>
            </a:r>
            <a:endParaRPr lang="hu-HU"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through its deliverables gives an insight </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about how the EU VET strategies are implemented </a:t>
            </a:r>
            <a:r>
              <a:rPr lang="hu-HU" sz="1400" dirty="0" err="1">
                <a:latin typeface="Arial" panose="020B0604020202020204" pitchFamily="34" charset="0"/>
                <a:cs typeface="Arial" panose="020B0604020202020204" pitchFamily="34" charset="0"/>
              </a:rPr>
              <a:t>on</a:t>
            </a:r>
            <a:r>
              <a:rPr lang="hu-HU" sz="1400" dirty="0">
                <a:latin typeface="Arial" panose="020B0604020202020204" pitchFamily="34" charset="0"/>
                <a:cs typeface="Arial" panose="020B0604020202020204" pitchFamily="34" charset="0"/>
              </a:rPr>
              <a:t> </a:t>
            </a:r>
            <a:r>
              <a:rPr lang="hu-HU" sz="1400" dirty="0" err="1">
                <a:latin typeface="Arial" panose="020B0604020202020204" pitchFamily="34" charset="0"/>
                <a:cs typeface="Arial" panose="020B0604020202020204" pitchFamily="34" charset="0"/>
              </a:rPr>
              <a:t>the</a:t>
            </a:r>
            <a:r>
              <a:rPr lang="hu-HU" sz="1400" dirty="0">
                <a:latin typeface="Arial" panose="020B0604020202020204" pitchFamily="34" charset="0"/>
                <a:cs typeface="Arial" panose="020B0604020202020204" pitchFamily="34" charset="0"/>
              </a:rPr>
              <a:t> </a:t>
            </a:r>
            <a:r>
              <a:rPr lang="hu-HU" sz="1400" dirty="0" err="1">
                <a:latin typeface="Arial" panose="020B0604020202020204" pitchFamily="34" charset="0"/>
                <a:cs typeface="Arial" panose="020B0604020202020204" pitchFamily="34" charset="0"/>
              </a:rPr>
              <a:t>national</a:t>
            </a:r>
            <a:r>
              <a:rPr lang="hu-HU" sz="1400" dirty="0">
                <a:latin typeface="Arial" panose="020B0604020202020204" pitchFamily="34" charset="0"/>
                <a:cs typeface="Arial" panose="020B0604020202020204" pitchFamily="34" charset="0"/>
              </a:rPr>
              <a:t> </a:t>
            </a:r>
            <a:r>
              <a:rPr lang="hu-HU" sz="1400" dirty="0" err="1">
                <a:latin typeface="Arial" panose="020B0604020202020204" pitchFamily="34" charset="0"/>
                <a:cs typeface="Arial" panose="020B0604020202020204" pitchFamily="34" charset="0"/>
              </a:rPr>
              <a:t>level</a:t>
            </a:r>
            <a:r>
              <a:rPr lang="en-GB" sz="1400" dirty="0">
                <a:latin typeface="Arial" panose="020B0604020202020204" pitchFamily="34" charset="0"/>
                <a:cs typeface="Arial" panose="020B0604020202020204" pitchFamily="34" charset="0"/>
              </a:rPr>
              <a:t>; </a:t>
            </a:r>
            <a:endParaRPr lang="hu-HU"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it </a:t>
            </a:r>
            <a:r>
              <a:rPr lang="en-GB" sz="1400" dirty="0">
                <a:latin typeface="Arial" panose="020B0604020202020204" pitchFamily="34" charset="0"/>
                <a:cs typeface="Arial" panose="020B0604020202020204" pitchFamily="34" charset="0"/>
              </a:rPr>
              <a:t>targets mainly VET </a:t>
            </a:r>
            <a:r>
              <a:rPr lang="hu-HU" sz="1400" dirty="0" err="1" smtClean="0">
                <a:latin typeface="Arial" panose="020B0604020202020204" pitchFamily="34" charset="0"/>
                <a:cs typeface="Arial" panose="020B0604020202020204" pitchFamily="34" charset="0"/>
              </a:rPr>
              <a:t>stakeholders</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of EU countries;</a:t>
            </a:r>
            <a:endParaRPr lang="hu-HU"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it is a network connecting EU countries, it does not have an institutional </a:t>
            </a:r>
            <a:endParaRPr lang="hu-HU" sz="1400" dirty="0" smtClean="0">
              <a:latin typeface="Arial" panose="020B0604020202020204" pitchFamily="34" charset="0"/>
              <a:cs typeface="Arial" panose="020B0604020202020204" pitchFamily="34" charset="0"/>
            </a:endParaRPr>
          </a:p>
          <a:p>
            <a:pPr lvl="0" indent="271463"/>
            <a:r>
              <a:rPr lang="en-GB" sz="1400" dirty="0" smtClean="0">
                <a:latin typeface="Arial" panose="020B0604020202020204" pitchFamily="34" charset="0"/>
                <a:cs typeface="Arial" panose="020B0604020202020204" pitchFamily="34" charset="0"/>
              </a:rPr>
              <a:t>network </a:t>
            </a:r>
            <a:r>
              <a:rPr lang="en-GB" sz="1400" dirty="0">
                <a:latin typeface="Arial" panose="020B0604020202020204" pitchFamily="34" charset="0"/>
                <a:cs typeface="Arial" panose="020B0604020202020204" pitchFamily="34" charset="0"/>
              </a:rPr>
              <a:t>within the country; </a:t>
            </a:r>
            <a:endParaRPr lang="hu-HU"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it is not connected  to a specific  field of VET </a:t>
            </a:r>
            <a:endParaRPr lang="hu-HU" sz="1400" dirty="0" smtClean="0">
              <a:latin typeface="Arial" panose="020B0604020202020204" pitchFamily="34" charset="0"/>
              <a:cs typeface="Arial" panose="020B0604020202020204" pitchFamily="34" charset="0"/>
            </a:endParaRPr>
          </a:p>
          <a:p>
            <a:pPr marL="266700" lvl="0"/>
            <a:r>
              <a:rPr lang="en-GB" sz="1400" dirty="0" smtClean="0">
                <a:latin typeface="Arial" panose="020B0604020202020204" pitchFamily="34" charset="0"/>
                <a:cs typeface="Arial" panose="020B0604020202020204" pitchFamily="34" charset="0"/>
              </a:rPr>
              <a:t>(</a:t>
            </a:r>
            <a:r>
              <a:rPr lang="hu-HU" sz="1400" dirty="0" err="1" smtClean="0">
                <a:latin typeface="Arial" panose="020B0604020202020204" pitchFamily="34" charset="0"/>
                <a:cs typeface="Arial" panose="020B0604020202020204" pitchFamily="34" charset="0"/>
              </a:rPr>
              <a:t>eg</a:t>
            </a:r>
            <a:r>
              <a:rPr lang="hu-HU" sz="1400" dirty="0" smtClean="0">
                <a:latin typeface="Arial" panose="020B0604020202020204" pitchFamily="34" charset="0"/>
                <a:cs typeface="Arial" panose="020B0604020202020204" pitchFamily="34" charset="0"/>
              </a:rPr>
              <a:t>. </a:t>
            </a:r>
            <a:r>
              <a:rPr lang="en-GB" sz="1400" dirty="0" smtClean="0">
                <a:latin typeface="Arial" panose="020B0604020202020204" pitchFamily="34" charset="0"/>
                <a:cs typeface="Arial" panose="020B0604020202020204" pitchFamily="34" charset="0"/>
              </a:rPr>
              <a:t>career </a:t>
            </a:r>
            <a:r>
              <a:rPr lang="en-GB" sz="1400" dirty="0">
                <a:latin typeface="Arial" panose="020B0604020202020204" pitchFamily="34" charset="0"/>
                <a:cs typeface="Arial" panose="020B0604020202020204" pitchFamily="34" charset="0"/>
              </a:rPr>
              <a:t>orientation, dual VET, </a:t>
            </a:r>
            <a:r>
              <a:rPr lang="en-GB" sz="1400" dirty="0" err="1">
                <a:latin typeface="Arial" panose="020B0604020202020204" pitchFamily="34" charset="0"/>
                <a:cs typeface="Arial" panose="020B0604020202020204" pitchFamily="34" charset="0"/>
              </a:rPr>
              <a:t>etc</a:t>
            </a:r>
            <a:r>
              <a:rPr lang="en-GB" sz="1400" dirty="0" smtClean="0">
                <a:latin typeface="Arial" panose="020B0604020202020204" pitchFamily="34" charset="0"/>
                <a:cs typeface="Arial" panose="020B0604020202020204" pitchFamily="34" charset="0"/>
              </a:rPr>
              <a:t>)</a:t>
            </a:r>
            <a:r>
              <a:rPr lang="hu-HU" sz="1400" dirty="0" smtClean="0">
                <a:latin typeface="Arial" panose="020B0604020202020204" pitchFamily="34" charset="0"/>
                <a:cs typeface="Arial" panose="020B0604020202020204" pitchFamily="34" charset="0"/>
              </a:rPr>
              <a:t>;</a:t>
            </a:r>
            <a:endParaRPr lang="hu-HU"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it comprises all </a:t>
            </a:r>
            <a:r>
              <a:rPr lang="en-GB" sz="1400" dirty="0" smtClean="0">
                <a:latin typeface="Arial" panose="020B0604020202020204" pitchFamily="34" charset="0"/>
                <a:cs typeface="Arial" panose="020B0604020202020204" pitchFamily="34" charset="0"/>
              </a:rPr>
              <a:t>VET </a:t>
            </a:r>
            <a:r>
              <a:rPr lang="en-GB" sz="1400" dirty="0">
                <a:latin typeface="Arial" panose="020B0604020202020204" pitchFamily="34" charset="0"/>
                <a:cs typeface="Arial" panose="020B0604020202020204" pitchFamily="34" charset="0"/>
              </a:rPr>
              <a:t>fields;</a:t>
            </a:r>
            <a:endParaRPr lang="hu-HU" sz="14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400" dirty="0" smtClean="0">
                <a:latin typeface="Arial" panose="020B0604020202020204" pitchFamily="34" charset="0"/>
                <a:cs typeface="Arial" panose="020B0604020202020204" pitchFamily="34" charset="0"/>
              </a:rPr>
              <a:t>it </a:t>
            </a:r>
            <a:r>
              <a:rPr lang="hu-HU" sz="1400" dirty="0" err="1" smtClean="0">
                <a:latin typeface="Arial" panose="020B0604020202020204" pitchFamily="34" charset="0"/>
                <a:cs typeface="Arial" panose="020B0604020202020204" pitchFamily="34" charset="0"/>
              </a:rPr>
              <a:t>can</a:t>
            </a:r>
            <a:r>
              <a:rPr lang="hu-HU" sz="1400" dirty="0" smtClean="0">
                <a:latin typeface="Arial" panose="020B0604020202020204" pitchFamily="34" charset="0"/>
                <a:cs typeface="Arial" panose="020B0604020202020204" pitchFamily="34" charset="0"/>
              </a:rPr>
              <a:t> be a</a:t>
            </a:r>
            <a:r>
              <a:rPr lang="en-GB" sz="1400" dirty="0" smtClean="0">
                <a:latin typeface="Arial" panose="020B0604020202020204" pitchFamily="34" charset="0"/>
                <a:cs typeface="Arial" panose="020B0604020202020204" pitchFamily="34" charset="0"/>
              </a:rPr>
              <a:t> </a:t>
            </a:r>
            <a:r>
              <a:rPr lang="hu-HU" sz="1400" dirty="0" smtClean="0">
                <a:latin typeface="Arial" panose="020B0604020202020204" pitchFamily="34" charset="0"/>
                <a:cs typeface="Arial" panose="020B0604020202020204" pitchFamily="34" charset="0"/>
              </a:rPr>
              <a:t>VET </a:t>
            </a:r>
            <a:r>
              <a:rPr lang="en-GB" sz="1400" dirty="0" smtClean="0">
                <a:latin typeface="Arial" panose="020B0604020202020204" pitchFamily="34" charset="0"/>
                <a:cs typeface="Arial" panose="020B0604020202020204" pitchFamily="34" charset="0"/>
              </a:rPr>
              <a:t>networking </a:t>
            </a:r>
            <a:r>
              <a:rPr lang="en-GB" sz="1400" dirty="0">
                <a:latin typeface="Arial" panose="020B0604020202020204" pitchFamily="34" charset="0"/>
                <a:cs typeface="Arial" panose="020B0604020202020204" pitchFamily="34" charset="0"/>
              </a:rPr>
              <a:t>platform.</a:t>
            </a:r>
            <a:endParaRPr lang="hu-HU" sz="14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445" y="3923995"/>
            <a:ext cx="2935875" cy="215029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1240B29-F687-4F45-9708-019B960494DF}">
              <a14:hiddenLine xmlns:a14="http://schemas.microsoft.com/office/drawing/2010/main" w="9525">
                <a:solidFill>
                  <a:schemeClr val="tx1"/>
                </a:solidFill>
                <a:miter lim="800000"/>
                <a:headEnd/>
                <a:tailEnd/>
              </a14:hiddenLine>
            </a:ext>
          </a:extLst>
        </p:spPr>
      </p:pic>
      <p:pic>
        <p:nvPicPr>
          <p:cNvPr id="6" name="Kép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8" y="6088417"/>
            <a:ext cx="5400000" cy="570975"/>
          </a:xfrm>
          <a:prstGeom prst="rect">
            <a:avLst/>
          </a:prstGeom>
        </p:spPr>
      </p:pic>
    </p:spTree>
    <p:extLst>
      <p:ext uri="{BB962C8B-B14F-4D97-AF65-F5344CB8AC3E}">
        <p14:creationId xmlns:p14="http://schemas.microsoft.com/office/powerpoint/2010/main" val="175785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sp>
        <p:nvSpPr>
          <p:cNvPr id="2" name="Tartalom helye 1"/>
          <p:cNvSpPr>
            <a:spLocks noGrp="1"/>
          </p:cNvSpPr>
          <p:nvPr>
            <p:ph idx="1"/>
          </p:nvPr>
        </p:nvSpPr>
        <p:spPr/>
        <p:txBody>
          <a:bodyPr/>
          <a:lstStyle/>
          <a:p>
            <a:pPr marL="0" indent="0">
              <a:buNone/>
            </a:pPr>
            <a:r>
              <a:rPr lang="en-GB" sz="2500" b="1" dirty="0">
                <a:solidFill>
                  <a:srgbClr val="0070C0"/>
                </a:solidFill>
                <a:latin typeface="Arial" panose="020B0604020202020204" pitchFamily="34" charset="0"/>
                <a:cs typeface="Arial" panose="020B0604020202020204" pitchFamily="34" charset="0"/>
              </a:rPr>
              <a:t>When we planned </a:t>
            </a:r>
            <a:r>
              <a:rPr lang="en-GB" sz="2500" b="1" dirty="0" smtClean="0">
                <a:solidFill>
                  <a:srgbClr val="0070C0"/>
                </a:solidFill>
                <a:latin typeface="Arial" panose="020B0604020202020204" pitchFamily="34" charset="0"/>
                <a:cs typeface="Arial" panose="020B0604020202020204" pitchFamily="34" charset="0"/>
              </a:rPr>
              <a:t>the</a:t>
            </a:r>
            <a:r>
              <a:rPr lang="hu-HU" sz="2500" b="1" dirty="0" smtClean="0">
                <a:solidFill>
                  <a:srgbClr val="0070C0"/>
                </a:solidFill>
                <a:latin typeface="Arial" panose="020B0604020202020204" pitchFamily="34" charset="0"/>
                <a:cs typeface="Arial" panose="020B0604020202020204" pitchFamily="34" charset="0"/>
              </a:rPr>
              <a:t> </a:t>
            </a:r>
            <a:r>
              <a:rPr lang="hu-HU" sz="2500" b="1" dirty="0" err="1" smtClean="0">
                <a:solidFill>
                  <a:srgbClr val="0070C0"/>
                </a:solidFill>
                <a:latin typeface="Arial" panose="020B0604020202020204" pitchFamily="34" charset="0"/>
                <a:cs typeface="Arial" panose="020B0604020202020204" pitchFamily="34" charset="0"/>
              </a:rPr>
              <a:t>dissemination</a:t>
            </a:r>
            <a:r>
              <a:rPr lang="hu-HU" sz="2500" b="1" dirty="0" smtClean="0">
                <a:solidFill>
                  <a:srgbClr val="0070C0"/>
                </a:solidFill>
                <a:latin typeface="Arial" panose="020B0604020202020204" pitchFamily="34" charset="0"/>
                <a:cs typeface="Arial" panose="020B0604020202020204" pitchFamily="34" charset="0"/>
              </a:rPr>
              <a:t> and</a:t>
            </a:r>
            <a:r>
              <a:rPr lang="en-GB" sz="2500" b="1" dirty="0" smtClean="0">
                <a:solidFill>
                  <a:srgbClr val="0070C0"/>
                </a:solidFill>
                <a:latin typeface="Arial" panose="020B0604020202020204" pitchFamily="34" charset="0"/>
                <a:cs typeface="Arial" panose="020B0604020202020204" pitchFamily="34" charset="0"/>
              </a:rPr>
              <a:t> </a:t>
            </a:r>
            <a:r>
              <a:rPr lang="en-GB" sz="2500" b="1" dirty="0">
                <a:solidFill>
                  <a:srgbClr val="0070C0"/>
                </a:solidFill>
                <a:latin typeface="Arial" panose="020B0604020202020204" pitchFamily="34" charset="0"/>
                <a:cs typeface="Arial" panose="020B0604020202020204" pitchFamily="34" charset="0"/>
              </a:rPr>
              <a:t>visibility actions we were thinking of</a:t>
            </a:r>
            <a:r>
              <a:rPr lang="en-GB" sz="2500" b="1" dirty="0" smtClean="0">
                <a:solidFill>
                  <a:srgbClr val="0070C0"/>
                </a:solidFill>
                <a:latin typeface="Arial" panose="020B0604020202020204" pitchFamily="34" charset="0"/>
                <a:cs typeface="Arial" panose="020B0604020202020204" pitchFamily="34" charset="0"/>
              </a:rPr>
              <a:t>:</a:t>
            </a:r>
            <a:endParaRPr lang="hu-HU" sz="2500" b="1" dirty="0" smtClean="0">
              <a:solidFill>
                <a:srgbClr val="0070C0"/>
              </a:solidFill>
              <a:latin typeface="Arial" panose="020B0604020202020204" pitchFamily="34" charset="0"/>
              <a:cs typeface="Arial" panose="020B0604020202020204" pitchFamily="34" charset="0"/>
            </a:endParaRPr>
          </a:p>
          <a:p>
            <a:pPr marL="0" indent="0">
              <a:buNone/>
            </a:pPr>
            <a:endParaRPr lang="hu-HU" sz="1000" dirty="0">
              <a:solidFill>
                <a:srgbClr val="0070C0"/>
              </a:solidFill>
              <a:latin typeface="Arial" panose="020B0604020202020204" pitchFamily="34" charset="0"/>
              <a:cs typeface="Arial" panose="020B0604020202020204" pitchFamily="34" charset="0"/>
            </a:endParaRPr>
          </a:p>
          <a:p>
            <a:r>
              <a:rPr lang="hu-HU" sz="1600" dirty="0" err="1">
                <a:latin typeface="Arial" panose="020B0604020202020204" pitchFamily="34" charset="0"/>
                <a:cs typeface="Arial" panose="020B0604020202020204" pitchFamily="34" charset="0"/>
              </a:rPr>
              <a:t>what</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are</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the</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specific</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features</a:t>
            </a:r>
            <a:r>
              <a:rPr lang="hu-HU" sz="1600" dirty="0">
                <a:latin typeface="Arial" panose="020B0604020202020204" pitchFamily="34" charset="0"/>
                <a:cs typeface="Arial" panose="020B0604020202020204" pitchFamily="34" charset="0"/>
              </a:rPr>
              <a:t> of </a:t>
            </a:r>
            <a:r>
              <a:rPr lang="hu-HU" sz="1600" dirty="0" smtClean="0">
                <a:latin typeface="Arial" panose="020B0604020202020204" pitchFamily="34" charset="0"/>
                <a:cs typeface="Arial" panose="020B0604020202020204" pitchFamily="34" charset="0"/>
              </a:rPr>
              <a:t> </a:t>
            </a:r>
            <a:r>
              <a:rPr lang="hu-HU" sz="1600" dirty="0">
                <a:latin typeface="Arial" panose="020B0604020202020204" pitchFamily="34" charset="0"/>
                <a:cs typeface="Arial" panose="020B0604020202020204" pitchFamily="34" charset="0"/>
              </a:rPr>
              <a:t>NOVETAL;</a:t>
            </a:r>
          </a:p>
          <a:p>
            <a:r>
              <a:rPr lang="hu-HU" sz="1600" dirty="0" err="1">
                <a:latin typeface="Arial" panose="020B0604020202020204" pitchFamily="34" charset="0"/>
                <a:cs typeface="Arial" panose="020B0604020202020204" pitchFamily="34" charset="0"/>
              </a:rPr>
              <a:t>what</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are</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the</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expectations</a:t>
            </a:r>
            <a:r>
              <a:rPr lang="hu-HU" sz="1600" dirty="0">
                <a:latin typeface="Arial" panose="020B0604020202020204" pitchFamily="34" charset="0"/>
                <a:cs typeface="Arial" panose="020B0604020202020204" pitchFamily="34" charset="0"/>
              </a:rPr>
              <a:t> of </a:t>
            </a:r>
            <a:r>
              <a:rPr lang="hu-HU" sz="1600" dirty="0" err="1">
                <a:latin typeface="Arial" panose="020B0604020202020204" pitchFamily="34" charset="0"/>
                <a:cs typeface="Arial" panose="020B0604020202020204" pitchFamily="34" charset="0"/>
              </a:rPr>
              <a:t>the</a:t>
            </a:r>
            <a:r>
              <a:rPr lang="hu-HU" sz="1600" dirty="0">
                <a:latin typeface="Arial" panose="020B0604020202020204" pitchFamily="34" charset="0"/>
                <a:cs typeface="Arial" panose="020B0604020202020204" pitchFamily="34" charset="0"/>
              </a:rPr>
              <a:t> </a:t>
            </a:r>
            <a:r>
              <a:rPr lang="hu-HU" sz="1600" dirty="0" err="1">
                <a:latin typeface="Arial" panose="020B0604020202020204" pitchFamily="34" charset="0"/>
                <a:cs typeface="Arial" panose="020B0604020202020204" pitchFamily="34" charset="0"/>
              </a:rPr>
              <a:t>Hungarian</a:t>
            </a:r>
            <a:r>
              <a:rPr lang="hu-HU" sz="1600" dirty="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audience</a:t>
            </a:r>
            <a:r>
              <a:rPr lang="hu-HU" sz="1600" dirty="0" smtClean="0">
                <a:latin typeface="Arial" panose="020B0604020202020204" pitchFamily="34" charset="0"/>
                <a:cs typeface="Arial" panose="020B0604020202020204" pitchFamily="34" charset="0"/>
              </a:rPr>
              <a:t>;</a:t>
            </a:r>
            <a:endParaRPr lang="hu-HU"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what we would like to disseminate; </a:t>
            </a:r>
            <a:endParaRPr lang="hu-HU"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why we would like to disseminate;</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who can be the target group;</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which impact we desire to have.</a:t>
            </a:r>
            <a:endParaRPr lang="hu-HU" sz="1600" dirty="0">
              <a:latin typeface="Arial" panose="020B0604020202020204" pitchFamily="34" charset="0"/>
              <a:cs typeface="Arial" panose="020B0604020202020204" pitchFamily="34" charset="0"/>
            </a:endParaRPr>
          </a:p>
          <a:p>
            <a:pPr marL="0" indent="0">
              <a:buNone/>
            </a:pPr>
            <a:endParaRPr lang="hu-HU" dirty="0"/>
          </a:p>
        </p:txBody>
      </p:sp>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1403" y="3670473"/>
            <a:ext cx="4619352" cy="22555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9025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sp>
        <p:nvSpPr>
          <p:cNvPr id="2" name="Tartalom helye 1"/>
          <p:cNvSpPr>
            <a:spLocks noGrp="1"/>
          </p:cNvSpPr>
          <p:nvPr>
            <p:ph idx="1"/>
          </p:nvPr>
        </p:nvSpPr>
        <p:spPr>
          <a:xfrm>
            <a:off x="457200" y="1600201"/>
            <a:ext cx="8229600" cy="2764903"/>
          </a:xfrm>
        </p:spPr>
        <p:txBody>
          <a:bodyPr>
            <a:normAutofit fontScale="55000" lnSpcReduction="20000"/>
          </a:bodyPr>
          <a:lstStyle/>
          <a:p>
            <a:pPr marL="0" indent="0">
              <a:buNone/>
            </a:pPr>
            <a:r>
              <a:rPr lang="en-GB" sz="3400" b="1" dirty="0">
                <a:solidFill>
                  <a:srgbClr val="0070C0"/>
                </a:solidFill>
                <a:latin typeface="Arial" panose="020B0604020202020204" pitchFamily="34" charset="0"/>
                <a:cs typeface="Arial" panose="020B0604020202020204" pitchFamily="34" charset="0"/>
              </a:rPr>
              <a:t>What are the specific features </a:t>
            </a:r>
            <a:r>
              <a:rPr lang="en-GB" sz="3400" b="1" dirty="0" smtClean="0">
                <a:solidFill>
                  <a:srgbClr val="0070C0"/>
                </a:solidFill>
                <a:latin typeface="Arial" panose="020B0604020202020204" pitchFamily="34" charset="0"/>
                <a:cs typeface="Arial" panose="020B0604020202020204" pitchFamily="34" charset="0"/>
              </a:rPr>
              <a:t>of </a:t>
            </a:r>
            <a:r>
              <a:rPr lang="en-GB" sz="3400" b="1" dirty="0">
                <a:solidFill>
                  <a:srgbClr val="0070C0"/>
                </a:solidFill>
                <a:latin typeface="Arial" panose="020B0604020202020204" pitchFamily="34" charset="0"/>
                <a:cs typeface="Arial" panose="020B0604020202020204" pitchFamily="34" charset="0"/>
              </a:rPr>
              <a:t>NOVETAL</a:t>
            </a:r>
            <a:r>
              <a:rPr lang="en-GB" sz="3400" b="1" dirty="0" smtClean="0">
                <a:solidFill>
                  <a:srgbClr val="0070C0"/>
                </a:solidFill>
                <a:latin typeface="Arial" panose="020B0604020202020204" pitchFamily="34" charset="0"/>
                <a:cs typeface="Arial" panose="020B0604020202020204" pitchFamily="34" charset="0"/>
              </a:rPr>
              <a:t>?</a:t>
            </a:r>
            <a:endParaRPr lang="hu-HU" sz="3400" b="1" dirty="0">
              <a:solidFill>
                <a:srgbClr val="0070C0"/>
              </a:solidFill>
              <a:latin typeface="Arial" panose="020B0604020202020204" pitchFamily="34" charset="0"/>
              <a:cs typeface="Arial" panose="020B0604020202020204" pitchFamily="34" charset="0"/>
            </a:endParaRPr>
          </a:p>
          <a:p>
            <a:pPr marL="0" indent="0">
              <a:buNone/>
            </a:pPr>
            <a:endParaRPr lang="hu-HU" sz="1600" dirty="0">
              <a:solidFill>
                <a:srgbClr val="0070C0"/>
              </a:solidFill>
              <a:latin typeface="Arial" panose="020B0604020202020204" pitchFamily="34" charset="0"/>
              <a:cs typeface="Arial" panose="020B0604020202020204" pitchFamily="34" charset="0"/>
            </a:endParaRPr>
          </a:p>
          <a:p>
            <a:pPr lvl="0" algn="just"/>
            <a:r>
              <a:rPr lang="en-GB" sz="2100" dirty="0" smtClean="0">
                <a:latin typeface="Arial" panose="020B0604020202020204" pitchFamily="34" charset="0"/>
                <a:cs typeface="Arial" panose="020B0604020202020204" pitchFamily="34" charset="0"/>
              </a:rPr>
              <a:t>NOVETAL</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the</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institution</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involved</a:t>
            </a:r>
            <a:r>
              <a:rPr lang="hu-HU" sz="2100" dirty="0" smtClean="0">
                <a:latin typeface="Arial" panose="020B0604020202020204" pitchFamily="34" charset="0"/>
                <a:cs typeface="Arial" panose="020B0604020202020204" pitchFamily="34" charset="0"/>
              </a:rPr>
              <a:t> in </a:t>
            </a:r>
            <a:r>
              <a:rPr lang="hu-HU" sz="2100" dirty="0" err="1" smtClean="0">
                <a:latin typeface="Arial" panose="020B0604020202020204" pitchFamily="34" charset="0"/>
                <a:cs typeface="Arial" panose="020B0604020202020204" pitchFamily="34" charset="0"/>
              </a:rPr>
              <a:t>the</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ReferNet</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network</a:t>
            </a:r>
            <a:r>
              <a:rPr lang="hu-HU" sz="2100" dirty="0" smtClean="0">
                <a:latin typeface="Arial" panose="020B0604020202020204" pitchFamily="34" charset="0"/>
                <a:cs typeface="Arial" panose="020B0604020202020204" pitchFamily="34" charset="0"/>
              </a:rPr>
              <a:t> in Hungary</a:t>
            </a:r>
            <a:r>
              <a:rPr lang="en-GB" sz="2100" dirty="0" smtClean="0">
                <a:latin typeface="Arial" panose="020B0604020202020204" pitchFamily="34" charset="0"/>
                <a:cs typeface="Arial" panose="020B0604020202020204" pitchFamily="34" charset="0"/>
              </a:rPr>
              <a:t> coordinates the functioning of the 44 VET centres. More than 386 </a:t>
            </a:r>
            <a:r>
              <a:rPr lang="en-GB" sz="2100" dirty="0">
                <a:latin typeface="Arial" panose="020B0604020202020204" pitchFamily="34" charset="0"/>
                <a:cs typeface="Arial" panose="020B0604020202020204" pitchFamily="34" charset="0"/>
              </a:rPr>
              <a:t>(in academic year 2018/2019) vocational </a:t>
            </a:r>
            <a:r>
              <a:rPr lang="hu-HU" sz="2100" dirty="0" err="1" smtClean="0">
                <a:latin typeface="Arial" panose="020B0604020202020204" pitchFamily="34" charset="0"/>
                <a:cs typeface="Arial" panose="020B0604020202020204" pitchFamily="34" charset="0"/>
              </a:rPr>
              <a:t>upper</a:t>
            </a:r>
            <a:r>
              <a:rPr lang="hu-HU" sz="2100" dirty="0" smtClean="0">
                <a:latin typeface="Arial" panose="020B0604020202020204" pitchFamily="34" charset="0"/>
                <a:cs typeface="Arial" panose="020B0604020202020204" pitchFamily="34" charset="0"/>
              </a:rPr>
              <a:t> </a:t>
            </a:r>
            <a:r>
              <a:rPr lang="en-GB" sz="2100" dirty="0" smtClean="0">
                <a:latin typeface="Arial" panose="020B0604020202020204" pitchFamily="34" charset="0"/>
                <a:cs typeface="Arial" panose="020B0604020202020204" pitchFamily="34" charset="0"/>
              </a:rPr>
              <a:t>secondary </a:t>
            </a:r>
            <a:r>
              <a:rPr lang="en-GB" sz="2100" dirty="0">
                <a:latin typeface="Arial" panose="020B0604020202020204" pitchFamily="34" charset="0"/>
                <a:cs typeface="Arial" panose="020B0604020202020204" pitchFamily="34" charset="0"/>
              </a:rPr>
              <a:t>schools fall under the responsibility of the institute</a:t>
            </a:r>
            <a:r>
              <a:rPr lang="hu-HU" sz="2100" dirty="0" smtClean="0">
                <a:latin typeface="Arial" panose="020B0604020202020204" pitchFamily="34" charset="0"/>
                <a:cs typeface="Arial" panose="020B0604020202020204" pitchFamily="34" charset="0"/>
              </a:rPr>
              <a:t>; (we </a:t>
            </a:r>
            <a:r>
              <a:rPr lang="hu-HU" sz="2100" dirty="0" err="1" smtClean="0">
                <a:latin typeface="Arial" panose="020B0604020202020204" pitchFamily="34" charset="0"/>
                <a:cs typeface="Arial" panose="020B0604020202020204" pitchFamily="34" charset="0"/>
              </a:rPr>
              <a:t>can</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reach</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easily</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students</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teachers</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career</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orientation</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experts</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etc</a:t>
            </a:r>
            <a:r>
              <a:rPr lang="hu-HU" sz="2100" dirty="0" smtClean="0">
                <a:latin typeface="Arial" panose="020B0604020202020204" pitchFamily="34" charset="0"/>
                <a:cs typeface="Arial" panose="020B0604020202020204" pitchFamily="34" charset="0"/>
              </a:rPr>
              <a:t>)</a:t>
            </a:r>
          </a:p>
          <a:p>
            <a:pPr marL="0" lvl="0" indent="0">
              <a:buNone/>
            </a:pPr>
            <a:endParaRPr lang="hu-HU" sz="1200" dirty="0">
              <a:latin typeface="Arial" panose="020B0604020202020204" pitchFamily="34" charset="0"/>
              <a:cs typeface="Arial" panose="020B0604020202020204" pitchFamily="34" charset="0"/>
            </a:endParaRPr>
          </a:p>
          <a:p>
            <a:pPr lvl="0"/>
            <a:r>
              <a:rPr lang="en-GB" sz="2100" dirty="0">
                <a:latin typeface="Arial" panose="020B0604020202020204" pitchFamily="34" charset="0"/>
                <a:cs typeface="Arial" panose="020B0604020202020204" pitchFamily="34" charset="0"/>
              </a:rPr>
              <a:t>NOVETAL coordinates the national career guidance activities referring to </a:t>
            </a:r>
            <a:r>
              <a:rPr lang="en-GB" sz="2100" dirty="0" smtClean="0">
                <a:latin typeface="Arial" panose="020B0604020202020204" pitchFamily="34" charset="0"/>
                <a:cs typeface="Arial" panose="020B0604020202020204" pitchFamily="34" charset="0"/>
              </a:rPr>
              <a:t>VET</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develops</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the</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draft</a:t>
            </a:r>
            <a:r>
              <a:rPr lang="hu-HU" sz="2100" dirty="0" smtClean="0">
                <a:latin typeface="Arial" panose="020B0604020202020204" pitchFamily="34" charset="0"/>
                <a:cs typeface="Arial" panose="020B0604020202020204" pitchFamily="34" charset="0"/>
              </a:rPr>
              <a:t> NQR and </a:t>
            </a:r>
            <a:r>
              <a:rPr lang="hu-HU" sz="2100" dirty="0" err="1" smtClean="0">
                <a:latin typeface="Arial" panose="020B0604020202020204" pitchFamily="34" charset="0"/>
                <a:cs typeface="Arial" panose="020B0604020202020204" pitchFamily="34" charset="0"/>
              </a:rPr>
              <a:t>the</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framework</a:t>
            </a:r>
            <a:r>
              <a:rPr lang="hu-HU" sz="2100" dirty="0" smtClean="0">
                <a:latin typeface="Arial" panose="020B0604020202020204" pitchFamily="34" charset="0"/>
                <a:cs typeface="Arial" panose="020B0604020202020204" pitchFamily="34" charset="0"/>
              </a:rPr>
              <a:t> VET </a:t>
            </a:r>
            <a:r>
              <a:rPr lang="hu-HU" sz="2100" dirty="0" err="1" smtClean="0">
                <a:latin typeface="Arial" panose="020B0604020202020204" pitchFamily="34" charset="0"/>
                <a:cs typeface="Arial" panose="020B0604020202020204" pitchFamily="34" charset="0"/>
              </a:rPr>
              <a:t>curricula</a:t>
            </a:r>
            <a:r>
              <a:rPr lang="hu-HU" sz="2100" dirty="0" smtClean="0">
                <a:latin typeface="Arial" panose="020B0604020202020204" pitchFamily="34" charset="0"/>
                <a:cs typeface="Arial" panose="020B0604020202020204" pitchFamily="34" charset="0"/>
              </a:rPr>
              <a:t>;</a:t>
            </a:r>
          </a:p>
          <a:p>
            <a:pPr marL="0" lvl="0" indent="0">
              <a:buNone/>
            </a:pPr>
            <a:endParaRPr lang="hu-HU" sz="1200" dirty="0">
              <a:latin typeface="Arial" panose="020B0604020202020204" pitchFamily="34" charset="0"/>
              <a:cs typeface="Arial" panose="020B0604020202020204" pitchFamily="34" charset="0"/>
            </a:endParaRPr>
          </a:p>
          <a:p>
            <a:pPr lvl="0" algn="just"/>
            <a:r>
              <a:rPr lang="en-GB" sz="2100" dirty="0">
                <a:latin typeface="Arial" panose="020B0604020202020204" pitchFamily="34" charset="0"/>
                <a:cs typeface="Arial" panose="020B0604020202020204" pitchFamily="34" charset="0"/>
              </a:rPr>
              <a:t>NOVETAL is the appointed national reference point for ECVET and EQAVET as well, the office coordinates lots of national and international projects related to VET and </a:t>
            </a:r>
            <a:r>
              <a:rPr lang="en-GB" sz="2100" dirty="0" smtClean="0">
                <a:latin typeface="Arial" panose="020B0604020202020204" pitchFamily="34" charset="0"/>
                <a:cs typeface="Arial" panose="020B0604020202020204" pitchFamily="34" charset="0"/>
              </a:rPr>
              <a:t>AL</a:t>
            </a:r>
            <a:r>
              <a:rPr lang="hu-HU" sz="2100" dirty="0">
                <a:latin typeface="Arial" panose="020B0604020202020204" pitchFamily="34" charset="0"/>
                <a:cs typeface="Arial" panose="020B0604020202020204" pitchFamily="34" charset="0"/>
              </a:rPr>
              <a:t>;</a:t>
            </a:r>
            <a:endParaRPr lang="hu-HU" sz="2100" dirty="0" smtClean="0">
              <a:latin typeface="Arial" panose="020B0604020202020204" pitchFamily="34" charset="0"/>
              <a:cs typeface="Arial" panose="020B0604020202020204" pitchFamily="34" charset="0"/>
            </a:endParaRPr>
          </a:p>
          <a:p>
            <a:pPr marL="0" lvl="0" indent="0">
              <a:buNone/>
            </a:pPr>
            <a:endParaRPr lang="hu-HU" sz="2200" dirty="0">
              <a:latin typeface="Arial" panose="020B0604020202020204" pitchFamily="34" charset="0"/>
              <a:cs typeface="Arial" panose="020B0604020202020204" pitchFamily="34" charset="0"/>
            </a:endParaRPr>
          </a:p>
          <a:p>
            <a:pPr algn="just"/>
            <a:r>
              <a:rPr lang="en-GB" sz="2200" dirty="0">
                <a:latin typeface="Arial" panose="020B0604020202020204" pitchFamily="34" charset="0"/>
                <a:cs typeface="Arial" panose="020B0604020202020204" pitchFamily="34" charset="0"/>
              </a:rPr>
              <a:t>This is important because we can disseminate our deliverables easier if we can link it to the activities of our Office, like EUROGUIDANCE project to the coordination of career guidance system, EQAVET to quality assurance, EPALE to adult learning. According to our experience  it is crucial</a:t>
            </a:r>
            <a:r>
              <a:rPr lang="hu-HU" sz="2200" dirty="0">
                <a:latin typeface="Arial" panose="020B0604020202020204" pitchFamily="34" charset="0"/>
                <a:cs typeface="Arial" panose="020B0604020202020204" pitchFamily="34" charset="0"/>
              </a:rPr>
              <a:t>,</a:t>
            </a:r>
            <a:r>
              <a:rPr lang="en-GB" sz="2200" dirty="0">
                <a:latin typeface="Arial" panose="020B0604020202020204" pitchFamily="34" charset="0"/>
                <a:cs typeface="Arial" panose="020B0604020202020204" pitchFamily="34" charset="0"/>
              </a:rPr>
              <a:t> if we would like to make more accessible our deliverables</a:t>
            </a:r>
            <a:r>
              <a:rPr lang="hu-HU" sz="2200" dirty="0">
                <a:latin typeface="Arial" panose="020B0604020202020204" pitchFamily="34" charset="0"/>
                <a:cs typeface="Arial" panose="020B0604020202020204" pitchFamily="34" charset="0"/>
              </a:rPr>
              <a:t>,</a:t>
            </a:r>
            <a:r>
              <a:rPr lang="en-GB" sz="2200" dirty="0">
                <a:latin typeface="Arial" panose="020B0604020202020204" pitchFamily="34" charset="0"/>
                <a:cs typeface="Arial" panose="020B0604020202020204" pitchFamily="34" charset="0"/>
              </a:rPr>
              <a:t>  to link them to a certain VET or AL field. </a:t>
            </a:r>
            <a:endParaRPr lang="hu-HU" sz="2200" dirty="0">
              <a:latin typeface="Arial" panose="020B0604020202020204" pitchFamily="34" charset="0"/>
              <a:cs typeface="Arial" panose="020B0604020202020204" pitchFamily="34" charset="0"/>
            </a:endParaRPr>
          </a:p>
          <a:p>
            <a:endParaRPr lang="hu-HU" dirty="0"/>
          </a:p>
        </p:txBody>
      </p:sp>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pic>
        <p:nvPicPr>
          <p:cNvPr id="3" name="Kép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8773" y="4192632"/>
            <a:ext cx="2981379" cy="20187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62366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467544" y="1412776"/>
            <a:ext cx="8219256" cy="4713387"/>
          </a:xfrm>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rPr>
              <a:t>The expectations </a:t>
            </a:r>
            <a:r>
              <a:rPr lang="en-GB" sz="2600" b="1" dirty="0" smtClean="0">
                <a:solidFill>
                  <a:srgbClr val="0070C0"/>
                </a:solidFill>
                <a:latin typeface="Arial" panose="020B0604020202020204" pitchFamily="34" charset="0"/>
                <a:cs typeface="Arial" panose="020B0604020202020204" pitchFamily="34" charset="0"/>
              </a:rPr>
              <a:t>of</a:t>
            </a:r>
            <a:r>
              <a:rPr lang="hu-HU" sz="2600" b="1" dirty="0" smtClean="0">
                <a:solidFill>
                  <a:srgbClr val="0070C0"/>
                </a:solidFill>
                <a:latin typeface="Arial" panose="020B0604020202020204" pitchFamily="34" charset="0"/>
                <a:cs typeface="Arial" panose="020B0604020202020204" pitchFamily="34" charset="0"/>
              </a:rPr>
              <a:t> </a:t>
            </a:r>
            <a:r>
              <a:rPr lang="hu-HU" sz="2600" b="1" dirty="0" err="1" smtClean="0">
                <a:solidFill>
                  <a:srgbClr val="0070C0"/>
                </a:solidFill>
                <a:latin typeface="Arial" panose="020B0604020202020204" pitchFamily="34" charset="0"/>
                <a:cs typeface="Arial" panose="020B0604020202020204" pitchFamily="34" charset="0"/>
              </a:rPr>
              <a:t>the</a:t>
            </a:r>
            <a:r>
              <a:rPr lang="en-GB" sz="2600" b="1" dirty="0" smtClean="0">
                <a:solidFill>
                  <a:srgbClr val="0070C0"/>
                </a:solidFill>
                <a:latin typeface="Arial" panose="020B0604020202020204" pitchFamily="34" charset="0"/>
                <a:cs typeface="Arial" panose="020B0604020202020204" pitchFamily="34" charset="0"/>
              </a:rPr>
              <a:t> </a:t>
            </a:r>
            <a:r>
              <a:rPr lang="en-GB" sz="2600" b="1" dirty="0">
                <a:solidFill>
                  <a:srgbClr val="0070C0"/>
                </a:solidFill>
                <a:latin typeface="Arial" panose="020B0604020202020204" pitchFamily="34" charset="0"/>
                <a:cs typeface="Arial" panose="020B0604020202020204" pitchFamily="34" charset="0"/>
              </a:rPr>
              <a:t>audience in Hungary are</a:t>
            </a:r>
            <a:r>
              <a:rPr lang="en-GB" sz="2600" b="1" dirty="0" smtClean="0">
                <a:solidFill>
                  <a:srgbClr val="0070C0"/>
                </a:solidFill>
                <a:latin typeface="Arial" panose="020B0604020202020204" pitchFamily="34" charset="0"/>
                <a:cs typeface="Arial" panose="020B0604020202020204" pitchFamily="34" charset="0"/>
              </a:rPr>
              <a:t>:</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000" dirty="0">
              <a:solidFill>
                <a:srgbClr val="0070C0"/>
              </a:solidFill>
              <a:latin typeface="Arial" panose="020B0604020202020204" pitchFamily="34" charset="0"/>
              <a:cs typeface="Arial" panose="020B0604020202020204" pitchFamily="34" charset="0"/>
            </a:endParaRPr>
          </a:p>
          <a:p>
            <a:pPr lvl="0"/>
            <a:r>
              <a:rPr lang="en-GB" sz="1400" dirty="0">
                <a:latin typeface="Arial" panose="020B0604020202020204" pitchFamily="34" charset="0"/>
                <a:cs typeface="Arial" panose="020B0604020202020204" pitchFamily="34" charset="0"/>
              </a:rPr>
              <a:t>disseminating </a:t>
            </a:r>
            <a:r>
              <a:rPr lang="en-GB" sz="1400" dirty="0" err="1">
                <a:latin typeface="Arial" panose="020B0604020202020204" pitchFamily="34" charset="0"/>
                <a:cs typeface="Arial" panose="020B0604020202020204" pitchFamily="34" charset="0"/>
              </a:rPr>
              <a:t>Cedefop’s</a:t>
            </a:r>
            <a:r>
              <a:rPr lang="en-GB" sz="1400" dirty="0">
                <a:latin typeface="Arial" panose="020B0604020202020204" pitchFamily="34" charset="0"/>
                <a:cs typeface="Arial" panose="020B0604020202020204" pitchFamily="34" charset="0"/>
              </a:rPr>
              <a:t> researches, </a:t>
            </a:r>
            <a:r>
              <a:rPr lang="en-GB" sz="1400" dirty="0" smtClean="0">
                <a:latin typeface="Arial" panose="020B0604020202020204" pitchFamily="34" charset="0"/>
                <a:cs typeface="Arial" panose="020B0604020202020204" pitchFamily="34" charset="0"/>
              </a:rPr>
              <a:t>reports</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studies</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and forecasting in Hungarian language; </a:t>
            </a:r>
            <a:endParaRPr lang="hu-HU" sz="1400" dirty="0">
              <a:latin typeface="Arial" panose="020B0604020202020204" pitchFamily="34" charset="0"/>
              <a:cs typeface="Arial" panose="020B0604020202020204" pitchFamily="34" charset="0"/>
            </a:endParaRPr>
          </a:p>
          <a:p>
            <a:pPr lvl="0"/>
            <a:r>
              <a:rPr lang="en-GB" sz="1400" dirty="0">
                <a:latin typeface="Arial" panose="020B0604020202020204" pitchFamily="34" charset="0"/>
                <a:cs typeface="Arial" panose="020B0604020202020204" pitchFamily="34" charset="0"/>
              </a:rPr>
              <a:t>disseminating information on </a:t>
            </a:r>
            <a:r>
              <a:rPr lang="hu-HU" sz="1400" dirty="0" smtClean="0">
                <a:latin typeface="Arial" panose="020B0604020202020204" pitchFamily="34" charset="0"/>
                <a:cs typeface="Arial" panose="020B0604020202020204" pitchFamily="34" charset="0"/>
              </a:rPr>
              <a:t>EU </a:t>
            </a:r>
            <a:r>
              <a:rPr lang="hu-HU" sz="1400" dirty="0" err="1" smtClean="0">
                <a:latin typeface="Arial" panose="020B0604020202020204" pitchFamily="34" charset="0"/>
                <a:cs typeface="Arial" panose="020B0604020202020204" pitchFamily="34" charset="0"/>
              </a:rPr>
              <a:t>member</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states</a:t>
            </a:r>
            <a:r>
              <a:rPr lang="hu-HU" sz="1400" dirty="0" smtClean="0">
                <a:latin typeface="Arial" panose="020B0604020202020204" pitchFamily="34" charset="0"/>
                <a:cs typeface="Arial" panose="020B0604020202020204" pitchFamily="34" charset="0"/>
              </a:rPr>
              <a:t>’</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VET systems (assistance from other countries </a:t>
            </a:r>
            <a:r>
              <a:rPr lang="hu-HU" sz="1400" dirty="0" err="1" smtClean="0">
                <a:latin typeface="Arial" panose="020B0604020202020204" pitchFamily="34" charset="0"/>
                <a:cs typeface="Arial" panose="020B0604020202020204" pitchFamily="34" charset="0"/>
              </a:rPr>
              <a:t>to</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feasibility</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studies</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development</a:t>
            </a:r>
            <a:r>
              <a:rPr lang="hu-HU" sz="1400" dirty="0" smtClean="0">
                <a:latin typeface="Arial" panose="020B0604020202020204" pitchFamily="34" charset="0"/>
                <a:cs typeface="Arial" panose="020B0604020202020204" pitchFamily="34" charset="0"/>
              </a:rPr>
              <a:t> and </a:t>
            </a:r>
            <a:r>
              <a:rPr lang="hu-HU" sz="1400" dirty="0" err="1" smtClean="0">
                <a:latin typeface="Arial" panose="020B0604020202020204" pitchFamily="34" charset="0"/>
                <a:cs typeface="Arial" panose="020B0604020202020204" pitchFamily="34" charset="0"/>
              </a:rPr>
              <a:t>implementation</a:t>
            </a:r>
            <a:r>
              <a:rPr lang="hu-HU" sz="1400" dirty="0" smtClean="0">
                <a:latin typeface="Arial" panose="020B0604020202020204" pitchFamily="34" charset="0"/>
                <a:cs typeface="Arial" panose="020B0604020202020204" pitchFamily="34" charset="0"/>
              </a:rPr>
              <a:t> of </a:t>
            </a:r>
            <a:r>
              <a:rPr lang="hu-HU" sz="1400" dirty="0" err="1" smtClean="0">
                <a:latin typeface="Arial" panose="020B0604020202020204" pitchFamily="34" charset="0"/>
                <a:cs typeface="Arial" panose="020B0604020202020204" pitchFamily="34" charset="0"/>
              </a:rPr>
              <a:t>new</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policies</a:t>
            </a:r>
            <a:r>
              <a:rPr lang="hu-HU" sz="1400" dirty="0" smtClean="0">
                <a:latin typeface="Arial" panose="020B0604020202020204" pitchFamily="34" charset="0"/>
                <a:cs typeface="Arial" panose="020B0604020202020204" pitchFamily="34" charset="0"/>
              </a:rPr>
              <a:t> and </a:t>
            </a:r>
            <a:r>
              <a:rPr lang="hu-HU" sz="1400" dirty="0" err="1" smtClean="0">
                <a:latin typeface="Arial" panose="020B0604020202020204" pitchFamily="34" charset="0"/>
                <a:cs typeface="Arial" panose="020B0604020202020204" pitchFamily="34" charset="0"/>
              </a:rPr>
              <a:t>projects</a:t>
            </a:r>
            <a:r>
              <a:rPr lang="hu-HU" sz="1400" dirty="0">
                <a:latin typeface="Arial" panose="020B0604020202020204" pitchFamily="34" charset="0"/>
                <a:cs typeface="Arial" panose="020B0604020202020204" pitchFamily="34" charset="0"/>
              </a:rPr>
              <a:t>,</a:t>
            </a:r>
            <a:r>
              <a:rPr lang="hu-HU" sz="1400" dirty="0" smtClean="0">
                <a:latin typeface="Arial" panose="020B0604020202020204" pitchFamily="34" charset="0"/>
                <a:cs typeface="Arial" panose="020B0604020202020204" pitchFamily="34" charset="0"/>
              </a:rPr>
              <a:t> etc.</a:t>
            </a:r>
            <a:r>
              <a:rPr lang="en-GB" sz="1400" dirty="0" smtClean="0">
                <a:latin typeface="Arial" panose="020B0604020202020204" pitchFamily="34" charset="0"/>
                <a:cs typeface="Arial" panose="020B0604020202020204" pitchFamily="34" charset="0"/>
              </a:rPr>
              <a:t>)</a:t>
            </a:r>
            <a:r>
              <a:rPr lang="hu-HU" sz="1400" dirty="0" smtClean="0">
                <a:latin typeface="Arial" panose="020B0604020202020204" pitchFamily="34" charset="0"/>
                <a:cs typeface="Arial" panose="020B0604020202020204" pitchFamily="34" charset="0"/>
              </a:rPr>
              <a:t>;</a:t>
            </a:r>
            <a:endParaRPr lang="hu-HU" sz="1400" dirty="0">
              <a:latin typeface="Arial" panose="020B0604020202020204" pitchFamily="34" charset="0"/>
              <a:cs typeface="Arial" panose="020B0604020202020204" pitchFamily="34" charset="0"/>
            </a:endParaRPr>
          </a:p>
          <a:p>
            <a:pPr lvl="0"/>
            <a:r>
              <a:rPr lang="en-GB" sz="1400" dirty="0">
                <a:latin typeface="Arial" panose="020B0604020202020204" pitchFamily="34" charset="0"/>
                <a:cs typeface="Arial" panose="020B0604020202020204" pitchFamily="34" charset="0"/>
              </a:rPr>
              <a:t>making available Hungarian VET materials in English language </a:t>
            </a:r>
            <a:r>
              <a:rPr lang="en-GB" sz="1400" dirty="0" smtClean="0">
                <a:latin typeface="Arial" panose="020B0604020202020204" pitchFamily="34" charset="0"/>
                <a:cs typeface="Arial" panose="020B0604020202020204" pitchFamily="34" charset="0"/>
              </a:rPr>
              <a:t>(</a:t>
            </a:r>
            <a:r>
              <a:rPr lang="hu-HU" sz="1400" dirty="0">
                <a:latin typeface="Arial" panose="020B0604020202020204" pitchFamily="34" charset="0"/>
                <a:cs typeface="Arial" panose="020B0604020202020204" pitchFamily="34" charset="0"/>
              </a:rPr>
              <a:t>e</a:t>
            </a:r>
            <a:r>
              <a:rPr lang="en-GB" sz="1400" dirty="0" smtClean="0">
                <a:latin typeface="Arial" panose="020B0604020202020204" pitchFamily="34" charset="0"/>
                <a:cs typeface="Arial" panose="020B0604020202020204" pitchFamily="34" charset="0"/>
              </a:rPr>
              <a:t>.</a:t>
            </a:r>
            <a:r>
              <a:rPr lang="hu-HU" sz="1400" dirty="0" smtClean="0">
                <a:latin typeface="Arial" panose="020B0604020202020204" pitchFamily="34" charset="0"/>
                <a:cs typeface="Arial" panose="020B0604020202020204" pitchFamily="34" charset="0"/>
              </a:rPr>
              <a:t>g.</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hard copy publication of VET </a:t>
            </a:r>
            <a:r>
              <a:rPr lang="en-GB" sz="1400" dirty="0" smtClean="0">
                <a:latin typeface="Arial" panose="020B0604020202020204" pitchFamily="34" charset="0"/>
                <a:cs typeface="Arial" panose="020B0604020202020204" pitchFamily="34" charset="0"/>
              </a:rPr>
              <a:t>deliverables</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national</a:t>
            </a:r>
            <a:r>
              <a:rPr lang="hu-HU" sz="1400" dirty="0" smtClean="0">
                <a:latin typeface="Arial" panose="020B0604020202020204" pitchFamily="34" charset="0"/>
                <a:cs typeface="Arial" panose="020B0604020202020204" pitchFamily="34" charset="0"/>
              </a:rPr>
              <a:t> website, </a:t>
            </a:r>
            <a:r>
              <a:rPr lang="hu-HU" sz="1400" dirty="0" err="1" smtClean="0">
                <a:latin typeface="Arial" panose="020B0604020202020204" pitchFamily="34" charset="0"/>
                <a:cs typeface="Arial" panose="020B0604020202020204" pitchFamily="34" charset="0"/>
              </a:rPr>
              <a:t>newsletters</a:t>
            </a:r>
            <a:r>
              <a:rPr lang="hu-HU" sz="1400" dirty="0" smtClean="0">
                <a:latin typeface="Arial" panose="020B0604020202020204" pitchFamily="34" charset="0"/>
                <a:cs typeface="Arial" panose="020B0604020202020204" pitchFamily="34" charset="0"/>
              </a:rPr>
              <a:t>, etc.</a:t>
            </a:r>
            <a:r>
              <a:rPr lang="en-GB" sz="1400" dirty="0" smtClean="0">
                <a:latin typeface="Arial" panose="020B0604020202020204" pitchFamily="34" charset="0"/>
                <a:cs typeface="Arial" panose="020B0604020202020204" pitchFamily="34" charset="0"/>
              </a:rPr>
              <a:t>);</a:t>
            </a:r>
            <a:endParaRPr lang="hu-HU" sz="1400" dirty="0">
              <a:latin typeface="Arial" panose="020B0604020202020204" pitchFamily="34" charset="0"/>
              <a:cs typeface="Arial" panose="020B0604020202020204" pitchFamily="34" charset="0"/>
            </a:endParaRPr>
          </a:p>
          <a:p>
            <a:pPr lvl="0"/>
            <a:r>
              <a:rPr lang="en-GB" sz="1400" dirty="0">
                <a:latin typeface="Arial" panose="020B0604020202020204" pitchFamily="34" charset="0"/>
                <a:cs typeface="Arial" panose="020B0604020202020204" pitchFamily="34" charset="0"/>
              </a:rPr>
              <a:t>giving a platform to the Hungarian VET stakeholders </a:t>
            </a:r>
            <a:r>
              <a:rPr lang="en-GB" sz="1400" dirty="0" smtClean="0">
                <a:latin typeface="Arial" panose="020B0604020202020204" pitchFamily="34" charset="0"/>
                <a:cs typeface="Arial" panose="020B0604020202020204" pitchFamily="34" charset="0"/>
              </a:rPr>
              <a:t>(</a:t>
            </a:r>
            <a:r>
              <a:rPr lang="hu-HU" sz="1400" dirty="0" err="1" smtClean="0">
                <a:latin typeface="Arial" panose="020B0604020202020204" pitchFamily="34" charset="0"/>
                <a:cs typeface="Arial" panose="020B0604020202020204" pitchFamily="34" charset="0"/>
              </a:rPr>
              <a:t>including</a:t>
            </a:r>
            <a:r>
              <a:rPr lang="en-GB" sz="1400" dirty="0" smtClean="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teachers and students) to show themselves (i.e. </a:t>
            </a:r>
            <a:r>
              <a:rPr lang="en-GB" sz="1400" dirty="0" err="1">
                <a:latin typeface="Arial" panose="020B0604020202020204" pitchFamily="34" charset="0"/>
                <a:cs typeface="Arial" panose="020B0604020202020204" pitchFamily="34" charset="0"/>
              </a:rPr>
              <a:t>Cedefop</a:t>
            </a:r>
            <a:r>
              <a:rPr lang="en-GB" sz="1400" dirty="0">
                <a:latin typeface="Arial" panose="020B0604020202020204" pitchFamily="34" charset="0"/>
                <a:cs typeface="Arial" panose="020B0604020202020204" pitchFamily="34" charset="0"/>
              </a:rPr>
              <a:t> Photo Award).</a:t>
            </a:r>
            <a:endParaRPr lang="hu-HU" sz="1400" dirty="0">
              <a:latin typeface="Arial" panose="020B0604020202020204" pitchFamily="34" charset="0"/>
              <a:cs typeface="Arial" panose="020B0604020202020204" pitchFamily="34" charset="0"/>
            </a:endParaRPr>
          </a:p>
          <a:p>
            <a:pPr marL="0" indent="0">
              <a:buNone/>
            </a:pPr>
            <a:endParaRPr lang="hu-HU" dirty="0"/>
          </a:p>
        </p:txBody>
      </p:sp>
      <p:pic>
        <p:nvPicPr>
          <p:cNvPr id="4"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5936" y="3819538"/>
            <a:ext cx="3314140" cy="2209427"/>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Kép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47665" y="3772125"/>
            <a:ext cx="1728191" cy="23042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62181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sp>
        <p:nvSpPr>
          <p:cNvPr id="2" name="Tartalom helye 1"/>
          <p:cNvSpPr>
            <a:spLocks noGrp="1"/>
          </p:cNvSpPr>
          <p:nvPr>
            <p:ph idx="1"/>
          </p:nvPr>
        </p:nvSpPr>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rPr>
              <a:t>Based on the above </a:t>
            </a:r>
            <a:r>
              <a:rPr lang="en-GB" sz="2600" b="1" dirty="0" smtClean="0">
                <a:solidFill>
                  <a:srgbClr val="0070C0"/>
                </a:solidFill>
                <a:latin typeface="Arial" panose="020B0604020202020204" pitchFamily="34" charset="0"/>
                <a:cs typeface="Arial" panose="020B0604020202020204" pitchFamily="34" charset="0"/>
              </a:rPr>
              <a:t>mentioned</a:t>
            </a:r>
            <a:r>
              <a:rPr lang="hu-HU" sz="2600" b="1" dirty="0" smtClean="0">
                <a:solidFill>
                  <a:srgbClr val="0070C0"/>
                </a:solidFill>
                <a:latin typeface="Arial" panose="020B0604020202020204" pitchFamily="34" charset="0"/>
                <a:cs typeface="Arial" panose="020B0604020202020204" pitchFamily="34" charset="0"/>
              </a:rPr>
              <a:t>,</a:t>
            </a:r>
            <a:r>
              <a:rPr lang="en-GB" sz="2600" b="1" dirty="0" smtClean="0">
                <a:solidFill>
                  <a:srgbClr val="0070C0"/>
                </a:solidFill>
                <a:latin typeface="Arial" panose="020B0604020202020204" pitchFamily="34" charset="0"/>
                <a:cs typeface="Arial" panose="020B0604020202020204" pitchFamily="34" charset="0"/>
              </a:rPr>
              <a:t> </a:t>
            </a:r>
            <a:r>
              <a:rPr lang="en-GB" sz="2600" b="1" dirty="0">
                <a:solidFill>
                  <a:srgbClr val="0070C0"/>
                </a:solidFill>
                <a:latin typeface="Arial" panose="020B0604020202020204" pitchFamily="34" charset="0"/>
                <a:cs typeface="Arial" panose="020B0604020202020204" pitchFamily="34" charset="0"/>
              </a:rPr>
              <a:t>we have agreed that</a:t>
            </a:r>
            <a:r>
              <a:rPr lang="en-GB" sz="2600" b="1" dirty="0" smtClean="0">
                <a:solidFill>
                  <a:srgbClr val="0070C0"/>
                </a:solidFill>
                <a:latin typeface="Arial" panose="020B0604020202020204" pitchFamily="34" charset="0"/>
                <a:cs typeface="Arial" panose="020B0604020202020204" pitchFamily="34" charset="0"/>
              </a:rPr>
              <a:t>:</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000" dirty="0">
              <a:solidFill>
                <a:srgbClr val="0070C0"/>
              </a:solidFill>
              <a:latin typeface="Arial" panose="020B0604020202020204" pitchFamily="34" charset="0"/>
              <a:cs typeface="Arial" panose="020B0604020202020204" pitchFamily="34" charset="0"/>
            </a:endParaRPr>
          </a:p>
          <a:p>
            <a:pPr lvl="0"/>
            <a:r>
              <a:rPr lang="en-GB" sz="1700" dirty="0">
                <a:latin typeface="Arial" panose="020B0604020202020204" pitchFamily="34" charset="0"/>
                <a:cs typeface="Arial" panose="020B0604020202020204" pitchFamily="34" charset="0"/>
              </a:rPr>
              <a:t>we would like to disseminate the ReferNet project, its deliverables and </a:t>
            </a:r>
            <a:r>
              <a:rPr lang="en-GB" sz="1700" dirty="0" err="1">
                <a:latin typeface="Arial" panose="020B0604020202020204" pitchFamily="34" charset="0"/>
                <a:cs typeface="Arial" panose="020B0604020202020204" pitchFamily="34" charset="0"/>
              </a:rPr>
              <a:t>Cedefop’s</a:t>
            </a:r>
            <a:r>
              <a:rPr lang="en-GB" sz="1700" dirty="0">
                <a:latin typeface="Arial" panose="020B0604020202020204" pitchFamily="34" charset="0"/>
                <a:cs typeface="Arial" panose="020B0604020202020204" pitchFamily="34" charset="0"/>
              </a:rPr>
              <a:t> activities (researches, forecasting </a:t>
            </a:r>
            <a:r>
              <a:rPr lang="hu-HU" sz="1700" dirty="0" err="1" smtClean="0">
                <a:latin typeface="Arial" panose="020B0604020202020204" pitchFamily="34" charset="0"/>
                <a:cs typeface="Arial" panose="020B0604020202020204" pitchFamily="34" charset="0"/>
              </a:rPr>
              <a:t>studies</a:t>
            </a:r>
            <a:r>
              <a:rPr lang="en-GB" sz="1700" dirty="0" smtClean="0">
                <a:latin typeface="Arial" panose="020B0604020202020204" pitchFamily="34" charset="0"/>
                <a:cs typeface="Arial" panose="020B0604020202020204" pitchFamily="34" charset="0"/>
              </a:rPr>
              <a:t>, </a:t>
            </a:r>
            <a:r>
              <a:rPr lang="en-GB" sz="1700" dirty="0">
                <a:latin typeface="Arial" panose="020B0604020202020204" pitchFamily="34" charset="0"/>
                <a:cs typeface="Arial" panose="020B0604020202020204" pitchFamily="34" charset="0"/>
              </a:rPr>
              <a:t>public opinion surveys</a:t>
            </a:r>
            <a:r>
              <a:rPr lang="en-GB" sz="1700" dirty="0" smtClean="0">
                <a:latin typeface="Arial" panose="020B0604020202020204" pitchFamily="34" charset="0"/>
                <a:cs typeface="Arial" panose="020B0604020202020204" pitchFamily="34" charset="0"/>
              </a:rPr>
              <a:t>)</a:t>
            </a:r>
            <a:r>
              <a:rPr lang="hu-HU" sz="1700" dirty="0" smtClean="0">
                <a:latin typeface="Arial" panose="020B0604020202020204" pitchFamily="34" charset="0"/>
                <a:cs typeface="Arial" panose="020B0604020202020204" pitchFamily="34" charset="0"/>
              </a:rPr>
              <a:t>;</a:t>
            </a:r>
            <a:endParaRPr lang="hu-HU" sz="1700" dirty="0">
              <a:latin typeface="Arial" panose="020B0604020202020204" pitchFamily="34" charset="0"/>
              <a:cs typeface="Arial" panose="020B0604020202020204" pitchFamily="34" charset="0"/>
            </a:endParaRPr>
          </a:p>
          <a:p>
            <a:pPr lvl="0"/>
            <a:r>
              <a:rPr lang="en-GB" sz="1700" dirty="0">
                <a:latin typeface="Arial" panose="020B0604020202020204" pitchFamily="34" charset="0"/>
                <a:cs typeface="Arial" panose="020B0604020202020204" pitchFamily="34" charset="0"/>
              </a:rPr>
              <a:t>we would like to provide information available on other EU countries’ VET system in Hungarian language, and English language materials on the domestic VET </a:t>
            </a:r>
            <a:r>
              <a:rPr lang="en-GB" sz="1700" dirty="0" smtClean="0">
                <a:latin typeface="Arial" panose="020B0604020202020204" pitchFamily="34" charset="0"/>
                <a:cs typeface="Arial" panose="020B0604020202020204" pitchFamily="34" charset="0"/>
              </a:rPr>
              <a:t>system</a:t>
            </a:r>
            <a:r>
              <a:rPr lang="hu-HU" sz="1700" dirty="0">
                <a:latin typeface="Arial" panose="020B0604020202020204" pitchFamily="34" charset="0"/>
                <a:cs typeface="Arial" panose="020B0604020202020204" pitchFamily="34" charset="0"/>
              </a:rPr>
              <a:t>;</a:t>
            </a:r>
          </a:p>
          <a:p>
            <a:pPr lvl="0"/>
            <a:r>
              <a:rPr lang="en-GB" sz="1700" dirty="0">
                <a:latin typeface="Arial" panose="020B0604020202020204" pitchFamily="34" charset="0"/>
                <a:cs typeface="Arial" panose="020B0604020202020204" pitchFamily="34" charset="0"/>
              </a:rPr>
              <a:t>the target group  is: VET policy makers, experts, </a:t>
            </a:r>
            <a:r>
              <a:rPr lang="en-GB" sz="1700" dirty="0" smtClean="0">
                <a:latin typeface="Arial" panose="020B0604020202020204" pitchFamily="34" charset="0"/>
                <a:cs typeface="Arial" panose="020B0604020202020204" pitchFamily="34" charset="0"/>
              </a:rPr>
              <a:t>teachers</a:t>
            </a:r>
            <a:r>
              <a:rPr lang="hu-HU" sz="1700" dirty="0" smtClean="0">
                <a:latin typeface="Arial" panose="020B0604020202020204" pitchFamily="34" charset="0"/>
                <a:cs typeface="Arial" panose="020B0604020202020204" pitchFamily="34" charset="0"/>
              </a:rPr>
              <a:t>,</a:t>
            </a:r>
            <a:r>
              <a:rPr lang="en-GB" sz="1700" dirty="0" smtClean="0">
                <a:latin typeface="Arial" panose="020B0604020202020204" pitchFamily="34" charset="0"/>
                <a:cs typeface="Arial" panose="020B0604020202020204" pitchFamily="34" charset="0"/>
              </a:rPr>
              <a:t> students</a:t>
            </a:r>
            <a:r>
              <a:rPr lang="hu-HU" sz="1700" dirty="0" smtClean="0">
                <a:latin typeface="Arial" panose="020B0604020202020204" pitchFamily="34" charset="0"/>
                <a:cs typeface="Arial" panose="020B0604020202020204" pitchFamily="34" charset="0"/>
              </a:rPr>
              <a:t> and </a:t>
            </a:r>
            <a:r>
              <a:rPr lang="hu-HU" sz="1700" dirty="0" err="1" smtClean="0">
                <a:latin typeface="Arial" panose="020B0604020202020204" pitchFamily="34" charset="0"/>
                <a:cs typeface="Arial" panose="020B0604020202020204" pitchFamily="34" charset="0"/>
              </a:rPr>
              <a:t>adults</a:t>
            </a:r>
            <a:r>
              <a:rPr lang="en-GB" sz="1700" dirty="0" smtClean="0">
                <a:latin typeface="Arial" panose="020B0604020202020204" pitchFamily="34" charset="0"/>
                <a:cs typeface="Arial" panose="020B0604020202020204" pitchFamily="34" charset="0"/>
              </a:rPr>
              <a:t> </a:t>
            </a:r>
            <a:r>
              <a:rPr lang="en-GB" sz="1700" dirty="0">
                <a:latin typeface="Arial" panose="020B0604020202020204" pitchFamily="34" charset="0"/>
                <a:cs typeface="Arial" panose="020B0604020202020204" pitchFamily="34" charset="0"/>
              </a:rPr>
              <a:t>involved in VET </a:t>
            </a:r>
            <a:r>
              <a:rPr lang="hu-HU" sz="1700" dirty="0" smtClean="0">
                <a:latin typeface="Arial" panose="020B0604020202020204" pitchFamily="34" charset="0"/>
                <a:cs typeface="Arial" panose="020B0604020202020204" pitchFamily="34" charset="0"/>
              </a:rPr>
              <a:t>p</a:t>
            </a:r>
            <a:r>
              <a:rPr lang="en-GB" sz="1700" dirty="0" err="1" smtClean="0">
                <a:latin typeface="Arial" panose="020B0604020202020204" pitchFamily="34" charset="0"/>
                <a:cs typeface="Arial" panose="020B0604020202020204" pitchFamily="34" charset="0"/>
              </a:rPr>
              <a:t>rogrammes</a:t>
            </a:r>
            <a:r>
              <a:rPr lang="hu-HU" sz="1700" dirty="0" smtClean="0">
                <a:latin typeface="Arial" panose="020B0604020202020204" pitchFamily="34" charset="0"/>
                <a:cs typeface="Arial" panose="020B0604020202020204" pitchFamily="34" charset="0"/>
              </a:rPr>
              <a:t>, </a:t>
            </a:r>
            <a:r>
              <a:rPr lang="hu-HU" sz="1700" dirty="0" err="1" smtClean="0">
                <a:latin typeface="Arial" panose="020B0604020202020204" pitchFamily="34" charset="0"/>
                <a:cs typeface="Arial" panose="020B0604020202020204" pitchFamily="34" charset="0"/>
              </a:rPr>
              <a:t>economical</a:t>
            </a:r>
            <a:r>
              <a:rPr lang="hu-HU" sz="1700" dirty="0" smtClean="0">
                <a:latin typeface="Arial" panose="020B0604020202020204" pitchFamily="34" charset="0"/>
                <a:cs typeface="Arial" panose="020B0604020202020204" pitchFamily="34" charset="0"/>
              </a:rPr>
              <a:t> </a:t>
            </a:r>
            <a:r>
              <a:rPr lang="hu-HU" sz="1700" dirty="0" err="1" smtClean="0">
                <a:latin typeface="Arial" panose="020B0604020202020204" pitchFamily="34" charset="0"/>
                <a:cs typeface="Arial" panose="020B0604020202020204" pitchFamily="34" charset="0"/>
              </a:rPr>
              <a:t>stakeholders</a:t>
            </a:r>
            <a:r>
              <a:rPr lang="hu-HU" sz="1700" dirty="0" smtClean="0">
                <a:latin typeface="Arial" panose="020B0604020202020204" pitchFamily="34" charset="0"/>
                <a:cs typeface="Arial" panose="020B0604020202020204" pitchFamily="34" charset="0"/>
              </a:rPr>
              <a:t>, </a:t>
            </a:r>
            <a:r>
              <a:rPr lang="hu-HU" sz="1700" dirty="0" err="1" smtClean="0">
                <a:latin typeface="Arial" panose="020B0604020202020204" pitchFamily="34" charset="0"/>
                <a:cs typeface="Arial" panose="020B0604020202020204" pitchFamily="34" charset="0"/>
              </a:rPr>
              <a:t>social</a:t>
            </a:r>
            <a:r>
              <a:rPr lang="hu-HU" sz="1700" dirty="0" smtClean="0">
                <a:latin typeface="Arial" panose="020B0604020202020204" pitchFamily="34" charset="0"/>
                <a:cs typeface="Arial" panose="020B0604020202020204" pitchFamily="34" charset="0"/>
              </a:rPr>
              <a:t> </a:t>
            </a:r>
            <a:r>
              <a:rPr lang="hu-HU" sz="1700" dirty="0" err="1" smtClean="0">
                <a:latin typeface="Arial" panose="020B0604020202020204" pitchFamily="34" charset="0"/>
                <a:cs typeface="Arial" panose="020B0604020202020204" pitchFamily="34" charset="0"/>
              </a:rPr>
              <a:t>partners</a:t>
            </a:r>
            <a:r>
              <a:rPr lang="en-GB" sz="1700" dirty="0" smtClean="0">
                <a:latin typeface="Arial" panose="020B0604020202020204" pitchFamily="34" charset="0"/>
                <a:cs typeface="Arial" panose="020B0604020202020204" pitchFamily="34" charset="0"/>
              </a:rPr>
              <a:t>;</a:t>
            </a:r>
            <a:endParaRPr lang="hu-HU" sz="1700" dirty="0">
              <a:latin typeface="Arial" panose="020B0604020202020204" pitchFamily="34" charset="0"/>
              <a:cs typeface="Arial" panose="020B0604020202020204" pitchFamily="34" charset="0"/>
            </a:endParaRPr>
          </a:p>
          <a:p>
            <a:pPr lvl="0"/>
            <a:r>
              <a:rPr lang="en-GB" sz="1700" dirty="0">
                <a:latin typeface="Arial" panose="020B0604020202020204" pitchFamily="34" charset="0"/>
                <a:cs typeface="Arial" panose="020B0604020202020204" pitchFamily="34" charset="0"/>
              </a:rPr>
              <a:t>we would like to make available the Hungarian VET developments in English </a:t>
            </a:r>
            <a:r>
              <a:rPr lang="en-GB" sz="1700" dirty="0" smtClean="0">
                <a:latin typeface="Arial" panose="020B0604020202020204" pitchFamily="34" charset="0"/>
                <a:cs typeface="Arial" panose="020B0604020202020204" pitchFamily="34" charset="0"/>
              </a:rPr>
              <a:t>language</a:t>
            </a:r>
            <a:r>
              <a:rPr lang="hu-HU" sz="1700" dirty="0" smtClean="0">
                <a:latin typeface="Arial" panose="020B0604020202020204" pitchFamily="34" charset="0"/>
                <a:cs typeface="Arial" panose="020B0604020202020204" pitchFamily="34" charset="0"/>
              </a:rPr>
              <a:t>,</a:t>
            </a:r>
            <a:r>
              <a:rPr lang="en-GB" sz="1700" dirty="0" smtClean="0">
                <a:latin typeface="Arial" panose="020B0604020202020204" pitchFamily="34" charset="0"/>
                <a:cs typeface="Arial" panose="020B0604020202020204" pitchFamily="34" charset="0"/>
              </a:rPr>
              <a:t> </a:t>
            </a:r>
            <a:r>
              <a:rPr lang="en-GB" sz="1700" dirty="0">
                <a:latin typeface="Arial" panose="020B0604020202020204" pitchFamily="34" charset="0"/>
                <a:cs typeface="Arial" panose="020B0604020202020204" pitchFamily="34" charset="0"/>
              </a:rPr>
              <a:t>and EU VET strategies, developments, systems and forecasts in Hungarian language. </a:t>
            </a:r>
            <a:endParaRPr lang="hu-HU" sz="1700" dirty="0">
              <a:latin typeface="Arial" panose="020B0604020202020204" pitchFamily="34" charset="0"/>
              <a:cs typeface="Arial" panose="020B0604020202020204" pitchFamily="34" charset="0"/>
            </a:endParaRPr>
          </a:p>
          <a:p>
            <a:endParaRPr lang="hu-HU" dirty="0"/>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spTree>
    <p:extLst>
      <p:ext uri="{BB962C8B-B14F-4D97-AF65-F5344CB8AC3E}">
        <p14:creationId xmlns:p14="http://schemas.microsoft.com/office/powerpoint/2010/main" val="3238778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artalom helye 4"/>
          <p:cNvSpPr>
            <a:spLocks noGrp="1"/>
          </p:cNvSpPr>
          <p:nvPr>
            <p:ph idx="1"/>
          </p:nvPr>
        </p:nvSpPr>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rPr>
              <a:t>How can we implement this</a:t>
            </a:r>
            <a:r>
              <a:rPr lang="en-GB" sz="2600" b="1" dirty="0" smtClean="0">
                <a:solidFill>
                  <a:srgbClr val="0070C0"/>
                </a:solidFill>
                <a:latin typeface="Arial" panose="020B0604020202020204" pitchFamily="34" charset="0"/>
                <a:cs typeface="Arial" panose="020B0604020202020204" pitchFamily="34" charset="0"/>
              </a:rPr>
              <a:t>?</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400" dirty="0">
              <a:latin typeface="Arial" panose="020B0604020202020204" pitchFamily="34" charset="0"/>
              <a:cs typeface="Arial" panose="020B0604020202020204" pitchFamily="34" charset="0"/>
            </a:endParaRPr>
          </a:p>
          <a:p>
            <a:pPr marL="0" indent="0">
              <a:buNone/>
            </a:pPr>
            <a:r>
              <a:rPr lang="en-GB" sz="2000" b="1" dirty="0">
                <a:solidFill>
                  <a:srgbClr val="0070C0"/>
                </a:solidFill>
                <a:latin typeface="Arial" panose="020B0604020202020204" pitchFamily="34" charset="0"/>
                <a:cs typeface="Arial" panose="020B0604020202020204" pitchFamily="34" charset="0"/>
                <a:hlinkClick r:id="rId2"/>
              </a:rPr>
              <a:t>Newsletters</a:t>
            </a:r>
            <a:r>
              <a:rPr lang="en-GB" sz="2000" b="1" dirty="0" smtClean="0">
                <a:solidFill>
                  <a:srgbClr val="0070C0"/>
                </a:solidFill>
                <a:latin typeface="Arial" panose="020B0604020202020204" pitchFamily="34" charset="0"/>
                <a:cs typeface="Arial" panose="020B0604020202020204" pitchFamily="34" charset="0"/>
              </a:rPr>
              <a:t>:</a:t>
            </a:r>
            <a:endParaRPr lang="hu-HU" sz="2000" b="1" dirty="0" smtClean="0">
              <a:solidFill>
                <a:srgbClr val="0070C0"/>
              </a:solidFill>
              <a:latin typeface="Arial" panose="020B0604020202020204" pitchFamily="34" charset="0"/>
              <a:cs typeface="Arial" panose="020B0604020202020204" pitchFamily="34" charset="0"/>
            </a:endParaRPr>
          </a:p>
          <a:p>
            <a:pPr marL="0" indent="0">
              <a:buNone/>
            </a:pPr>
            <a:endParaRPr lang="hu-HU" sz="2000" dirty="0">
              <a:solidFill>
                <a:srgbClr val="0070C0"/>
              </a:solidFill>
              <a:latin typeface="Arial" panose="020B0604020202020204" pitchFamily="34" charset="0"/>
              <a:cs typeface="Arial" panose="020B0604020202020204" pitchFamily="34" charset="0"/>
            </a:endParaRPr>
          </a:p>
          <a:p>
            <a:pPr marL="0" indent="0">
              <a:buNone/>
            </a:pPr>
            <a:r>
              <a:rPr lang="hu-HU" sz="1600" b="1" dirty="0">
                <a:latin typeface="Arial" panose="020B0604020202020204" pitchFamily="34" charset="0"/>
                <a:cs typeface="Arial" panose="020B0604020202020204" pitchFamily="34" charset="0"/>
              </a:rPr>
              <a:t>H</a:t>
            </a:r>
            <a:r>
              <a:rPr lang="en-GB" sz="1600" b="1" dirty="0" smtClean="0">
                <a:latin typeface="Arial" panose="020B0604020202020204" pitchFamily="34" charset="0"/>
                <a:cs typeface="Arial" panose="020B0604020202020204" pitchFamily="34" charset="0"/>
              </a:rPr>
              <a:t>ow </a:t>
            </a:r>
            <a:r>
              <a:rPr lang="en-GB" sz="1600" b="1" dirty="0">
                <a:latin typeface="Arial" panose="020B0604020202020204" pitchFamily="34" charset="0"/>
                <a:cs typeface="Arial" panose="020B0604020202020204" pitchFamily="34" charset="0"/>
              </a:rPr>
              <a:t>do we build up its content</a:t>
            </a:r>
            <a:r>
              <a:rPr lang="en-GB" sz="1600" b="1" dirty="0" smtClean="0">
                <a:latin typeface="Arial" panose="020B0604020202020204" pitchFamily="34" charset="0"/>
                <a:cs typeface="Arial" panose="020B0604020202020204" pitchFamily="34" charset="0"/>
              </a:rPr>
              <a:t>?</a:t>
            </a:r>
            <a:endParaRPr lang="hu-HU" sz="1600" b="1" dirty="0" smtClean="0">
              <a:latin typeface="Arial" panose="020B0604020202020204" pitchFamily="34" charset="0"/>
              <a:cs typeface="Arial" panose="020B0604020202020204" pitchFamily="34" charset="0"/>
            </a:endParaRPr>
          </a:p>
          <a:p>
            <a:pPr marL="0" indent="0">
              <a:buNone/>
            </a:pPr>
            <a:endParaRPr lang="hu-HU" sz="1000" b="1"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we translate and disseminate events organized at or by </a:t>
            </a:r>
            <a:r>
              <a:rPr lang="en-GB" sz="1600" dirty="0" err="1">
                <a:latin typeface="Arial" panose="020B0604020202020204" pitchFamily="34" charset="0"/>
                <a:cs typeface="Arial" panose="020B0604020202020204" pitchFamily="34" charset="0"/>
              </a:rPr>
              <a:t>Cedefop</a:t>
            </a:r>
            <a:r>
              <a:rPr lang="en-GB" sz="1600" dirty="0">
                <a:latin typeface="Arial" panose="020B0604020202020204" pitchFamily="34" charset="0"/>
                <a:cs typeface="Arial" panose="020B0604020202020204" pitchFamily="34" charset="0"/>
              </a:rPr>
              <a:t>;</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we present an interesting article, research or forecasting written by </a:t>
            </a:r>
            <a:r>
              <a:rPr lang="en-GB" sz="1600" dirty="0" err="1">
                <a:latin typeface="Arial" panose="020B0604020202020204" pitchFamily="34" charset="0"/>
                <a:cs typeface="Arial" panose="020B0604020202020204" pitchFamily="34" charset="0"/>
              </a:rPr>
              <a:t>Cedefop</a:t>
            </a:r>
            <a:r>
              <a:rPr lang="en-GB" sz="1600" dirty="0">
                <a:latin typeface="Arial" panose="020B0604020202020204" pitchFamily="34" charset="0"/>
                <a:cs typeface="Arial" panose="020B0604020202020204" pitchFamily="34" charset="0"/>
              </a:rPr>
              <a:t>;</a:t>
            </a:r>
            <a:endParaRPr lang="hu-HU" sz="1600" dirty="0">
              <a:latin typeface="Arial" panose="020B0604020202020204" pitchFamily="34" charset="0"/>
              <a:cs typeface="Arial" panose="020B0604020202020204" pitchFamily="34" charset="0"/>
            </a:endParaRPr>
          </a:p>
          <a:p>
            <a:pPr lvl="0"/>
            <a:r>
              <a:rPr lang="en-GB" sz="1600" dirty="0" smtClean="0">
                <a:latin typeface="Arial" panose="020B0604020202020204" pitchFamily="34" charset="0"/>
                <a:cs typeface="Arial" panose="020B0604020202020204" pitchFamily="34" charset="0"/>
              </a:rPr>
              <a:t>translation </a:t>
            </a:r>
            <a:r>
              <a:rPr lang="en-GB" sz="1600" dirty="0">
                <a:latin typeface="Arial" panose="020B0604020202020204" pitchFamily="34" charset="0"/>
                <a:cs typeface="Arial" panose="020B0604020202020204" pitchFamily="34" charset="0"/>
              </a:rPr>
              <a:t>from the Spotlight, presenting </a:t>
            </a:r>
            <a:r>
              <a:rPr lang="hu-HU" sz="1600" dirty="0" smtClean="0">
                <a:latin typeface="Arial" panose="020B0604020202020204" pitchFamily="34" charset="0"/>
                <a:cs typeface="Arial" panose="020B0604020202020204" pitchFamily="34" charset="0"/>
              </a:rPr>
              <a:t>in </a:t>
            </a:r>
            <a:r>
              <a:rPr lang="hu-HU" sz="1600" dirty="0" err="1" smtClean="0">
                <a:latin typeface="Arial" panose="020B0604020202020204" pitchFamily="34" charset="0"/>
                <a:cs typeface="Arial" panose="020B0604020202020204" pitchFamily="34" charset="0"/>
              </a:rPr>
              <a:t>each</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newsletter</a:t>
            </a:r>
            <a:r>
              <a:rPr lang="hu-HU" sz="1600"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another</a:t>
            </a:r>
            <a:r>
              <a:rPr lang="hu-HU" sz="1600" dirty="0" smtClean="0">
                <a:latin typeface="Arial" panose="020B0604020202020204" pitchFamily="34" charset="0"/>
                <a:cs typeface="Arial" panose="020B0604020202020204" pitchFamily="34" charset="0"/>
              </a:rPr>
              <a:t> EU</a:t>
            </a:r>
            <a:r>
              <a:rPr lang="en-GB" sz="1600" dirty="0" smtClean="0">
                <a:latin typeface="Arial" panose="020B0604020202020204" pitchFamily="34" charset="0"/>
                <a:cs typeface="Arial" panose="020B0604020202020204" pitchFamily="34" charset="0"/>
              </a:rPr>
              <a:t> country’s </a:t>
            </a:r>
            <a:r>
              <a:rPr lang="en-GB" sz="1600" dirty="0">
                <a:latin typeface="Arial" panose="020B0604020202020204" pitchFamily="34" charset="0"/>
                <a:cs typeface="Arial" panose="020B0604020202020204" pitchFamily="34" charset="0"/>
              </a:rPr>
              <a:t>VET system in Hungarian language;</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we </a:t>
            </a:r>
            <a:r>
              <a:rPr lang="en-GB" sz="1600" dirty="0" smtClean="0">
                <a:latin typeface="Arial" panose="020B0604020202020204" pitchFamily="34" charset="0"/>
                <a:cs typeface="Arial" panose="020B0604020202020204" pitchFamily="34" charset="0"/>
              </a:rPr>
              <a:t>present</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Hungarian</a:t>
            </a:r>
            <a:r>
              <a:rPr lang="hu-HU" sz="1600" dirty="0" smtClean="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VET related news and </a:t>
            </a:r>
            <a:r>
              <a:rPr lang="en-GB" sz="1600" dirty="0" smtClean="0">
                <a:latin typeface="Arial" panose="020B0604020202020204" pitchFamily="34" charset="0"/>
                <a:cs typeface="Arial" panose="020B0604020202020204" pitchFamily="34" charset="0"/>
              </a:rPr>
              <a:t>even</a:t>
            </a:r>
            <a:r>
              <a:rPr lang="hu-HU" sz="1600" dirty="0" err="1" smtClean="0">
                <a:latin typeface="Arial" panose="020B0604020202020204" pitchFamily="34" charset="0"/>
                <a:cs typeface="Arial" panose="020B0604020202020204" pitchFamily="34" charset="0"/>
              </a:rPr>
              <a:t>ts</a:t>
            </a:r>
            <a:r>
              <a:rPr lang="en-GB" sz="1600" dirty="0" smtClean="0">
                <a:latin typeface="Arial" panose="020B0604020202020204" pitchFamily="34" charset="0"/>
                <a:cs typeface="Arial" panose="020B0604020202020204" pitchFamily="34" charset="0"/>
              </a:rPr>
              <a:t>.</a:t>
            </a:r>
            <a:endParaRPr lang="hu-HU" sz="1600" dirty="0" smtClean="0">
              <a:latin typeface="Arial" panose="020B0604020202020204" pitchFamily="34" charset="0"/>
              <a:cs typeface="Arial" panose="020B0604020202020204" pitchFamily="34" charset="0"/>
            </a:endParaRPr>
          </a:p>
          <a:p>
            <a:pPr marL="0" lvl="0" indent="0">
              <a:buNone/>
            </a:pPr>
            <a:endParaRPr lang="hu-HU" sz="4800" dirty="0">
              <a:latin typeface="Arial" panose="020B0604020202020204" pitchFamily="34" charset="0"/>
              <a:cs typeface="Arial" panose="020B0604020202020204" pitchFamily="34" charset="0"/>
            </a:endParaRPr>
          </a:p>
          <a:p>
            <a:endParaRPr lang="hu-HU" dirty="0"/>
          </a:p>
        </p:txBody>
      </p:sp>
      <p:pic>
        <p:nvPicPr>
          <p:cNvPr id="6" name="Tartalom hely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spTree>
    <p:extLst>
      <p:ext uri="{BB962C8B-B14F-4D97-AF65-F5344CB8AC3E}">
        <p14:creationId xmlns:p14="http://schemas.microsoft.com/office/powerpoint/2010/main" val="2927168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6091796"/>
            <a:ext cx="5400000" cy="570975"/>
          </a:xfrm>
          <a:prstGeom prst="rect">
            <a:avLst/>
          </a:prstGeom>
        </p:spPr>
      </p:pic>
      <p:pic>
        <p:nvPicPr>
          <p:cNvPr id="307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059" r="30609"/>
          <a:stretch/>
        </p:blipFill>
        <p:spPr bwMode="auto">
          <a:xfrm>
            <a:off x="323528" y="1790724"/>
            <a:ext cx="3240360" cy="43058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394" t="18500" r="12606" b="13437"/>
          <a:stretch/>
        </p:blipFill>
        <p:spPr bwMode="auto">
          <a:xfrm>
            <a:off x="3635897" y="3986621"/>
            <a:ext cx="4089540" cy="21051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5208" t="21278" r="29624" b="14815"/>
          <a:stretch/>
        </p:blipFill>
        <p:spPr bwMode="auto">
          <a:xfrm>
            <a:off x="5680667" y="1556792"/>
            <a:ext cx="3393728" cy="27010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Kép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1884" y="2227789"/>
            <a:ext cx="2345109" cy="1758832"/>
          </a:xfrm>
          <a:prstGeom prst="rect">
            <a:avLst/>
          </a:prstGeom>
          <a:ln>
            <a:noFill/>
          </a:ln>
          <a:effectLst>
            <a:softEdge rad="112500"/>
          </a:effectLst>
        </p:spPr>
      </p:pic>
    </p:spTree>
    <p:extLst>
      <p:ext uri="{BB962C8B-B14F-4D97-AF65-F5344CB8AC3E}">
        <p14:creationId xmlns:p14="http://schemas.microsoft.com/office/powerpoint/2010/main" val="308225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395536" y="1484784"/>
            <a:ext cx="8291264" cy="4641379"/>
          </a:xfrm>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hlinkClick r:id="rId2"/>
              </a:rPr>
              <a:t>Facebook</a:t>
            </a:r>
            <a:r>
              <a:rPr lang="en-GB" sz="2600" b="1" dirty="0" smtClean="0">
                <a:solidFill>
                  <a:srgbClr val="0070C0"/>
                </a:solidFill>
                <a:latin typeface="Arial" panose="020B0604020202020204" pitchFamily="34" charset="0"/>
                <a:cs typeface="Arial" panose="020B0604020202020204" pitchFamily="34" charset="0"/>
              </a:rPr>
              <a:t>:</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000" dirty="0">
              <a:solidFill>
                <a:srgbClr val="0070C0"/>
              </a:solidFill>
              <a:latin typeface="Arial" panose="020B0604020202020204" pitchFamily="34" charset="0"/>
              <a:cs typeface="Arial" panose="020B0604020202020204" pitchFamily="34" charset="0"/>
            </a:endParaRPr>
          </a:p>
          <a:p>
            <a:r>
              <a:rPr lang="hu-HU" sz="1400" dirty="0">
                <a:latin typeface="Arial" panose="020B0604020202020204" pitchFamily="34" charset="0"/>
                <a:cs typeface="Arial" panose="020B0604020202020204" pitchFamily="34" charset="0"/>
              </a:rPr>
              <a:t>w</a:t>
            </a:r>
            <a:r>
              <a:rPr lang="en-GB" sz="1400" dirty="0">
                <a:latin typeface="Arial" panose="020B0604020202020204" pitchFamily="34" charset="0"/>
                <a:cs typeface="Arial" panose="020B0604020202020204" pitchFamily="34" charset="0"/>
              </a:rPr>
              <a:t>e try to connect to other projects, disseminating in an informal way our and their activities, </a:t>
            </a:r>
            <a:r>
              <a:rPr lang="en-GB" sz="1400" dirty="0" smtClean="0">
                <a:latin typeface="Arial" panose="020B0604020202020204" pitchFamily="34" charset="0"/>
                <a:cs typeface="Arial" panose="020B0604020202020204" pitchFamily="34" charset="0"/>
              </a:rPr>
              <a:t>It </a:t>
            </a:r>
            <a:r>
              <a:rPr lang="hu-HU" sz="1400" dirty="0" err="1" smtClean="0">
                <a:latin typeface="Arial" panose="020B0604020202020204" pitchFamily="34" charset="0"/>
                <a:cs typeface="Arial" panose="020B0604020202020204" pitchFamily="34" charset="0"/>
              </a:rPr>
              <a:t>targets</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young</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people</a:t>
            </a:r>
            <a:r>
              <a:rPr lang="hu-HU" sz="1400" dirty="0" smtClean="0">
                <a:latin typeface="Arial" panose="020B0604020202020204" pitchFamily="34" charset="0"/>
                <a:cs typeface="Arial" panose="020B0604020202020204" pitchFamily="34" charset="0"/>
              </a:rPr>
              <a:t> </a:t>
            </a:r>
            <a:r>
              <a:rPr lang="hu-HU" sz="1400" dirty="0" err="1" smtClean="0">
                <a:latin typeface="Arial" panose="020B0604020202020204" pitchFamily="34" charset="0"/>
                <a:cs typeface="Arial" panose="020B0604020202020204" pitchFamily="34" charset="0"/>
              </a:rPr>
              <a:t>to</a:t>
            </a:r>
            <a:r>
              <a:rPr lang="hu-HU" sz="1400" dirty="0" smtClean="0">
                <a:latin typeface="Arial" panose="020B0604020202020204" pitchFamily="34" charset="0"/>
                <a:cs typeface="Arial" panose="020B0604020202020204" pitchFamily="34" charset="0"/>
              </a:rPr>
              <a:t>, it </a:t>
            </a:r>
            <a:r>
              <a:rPr lang="en-GB" sz="1400" dirty="0" smtClean="0">
                <a:latin typeface="Arial" panose="020B0604020202020204" pitchFamily="34" charset="0"/>
                <a:cs typeface="Arial" panose="020B0604020202020204" pitchFamily="34" charset="0"/>
              </a:rPr>
              <a:t>was </a:t>
            </a:r>
            <a:r>
              <a:rPr lang="en-GB" sz="1400" dirty="0">
                <a:latin typeface="Arial" panose="020B0604020202020204" pitchFamily="34" charset="0"/>
                <a:cs typeface="Arial" panose="020B0604020202020204" pitchFamily="34" charset="0"/>
              </a:rPr>
              <a:t>a great help in voting for the Hungarian team at the Photo Award, and disseminating the competition.</a:t>
            </a:r>
            <a:endParaRPr lang="hu-HU" sz="1400" dirty="0">
              <a:latin typeface="Arial" panose="020B0604020202020204" pitchFamily="34" charset="0"/>
              <a:cs typeface="Arial" panose="020B0604020202020204" pitchFamily="34" charset="0"/>
            </a:endParaRPr>
          </a:p>
          <a:p>
            <a:pPr marL="0" indent="0">
              <a:buNone/>
            </a:pPr>
            <a:endParaRPr lang="hu-HU" dirty="0">
              <a:latin typeface="Arial" panose="020B0604020202020204" pitchFamily="34" charset="0"/>
              <a:cs typeface="Arial" panose="020B0604020202020204" pitchFamily="34" charset="0"/>
            </a:endParaRPr>
          </a:p>
          <a:p>
            <a:endParaRPr lang="hu-HU" dirty="0"/>
          </a:p>
        </p:txBody>
      </p:sp>
      <p:pic>
        <p:nvPicPr>
          <p:cNvPr id="4" name="Tartalom hely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7827" y="6091796"/>
            <a:ext cx="5400000" cy="570975"/>
          </a:xfrm>
          <a:prstGeom prst="rect">
            <a:avLst/>
          </a:prstGeom>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7667" y="2807070"/>
            <a:ext cx="5832648" cy="32808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9035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457199" y="1340768"/>
            <a:ext cx="8229600" cy="2116832"/>
          </a:xfrm>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hlinkClick r:id="rId2"/>
              </a:rPr>
              <a:t>ReferNet website</a:t>
            </a:r>
            <a:r>
              <a:rPr lang="en-GB" sz="2600" b="1" dirty="0">
                <a:solidFill>
                  <a:srgbClr val="0070C0"/>
                </a:solidFill>
                <a:latin typeface="Arial" panose="020B0604020202020204" pitchFamily="34" charset="0"/>
                <a:cs typeface="Arial" panose="020B0604020202020204" pitchFamily="34" charset="0"/>
              </a:rPr>
              <a:t>: </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000" dirty="0">
              <a:solidFill>
                <a:srgbClr val="0070C0"/>
              </a:solidFill>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a source of Hungarian VET materials available in English language</a:t>
            </a:r>
            <a:r>
              <a:rPr lang="en-GB" sz="1600" dirty="0" smtClean="0">
                <a:latin typeface="Arial" panose="020B0604020202020204" pitchFamily="34" charset="0"/>
                <a:cs typeface="Arial" panose="020B0604020202020204" pitchFamily="34" charset="0"/>
              </a:rPr>
              <a:t>;</a:t>
            </a:r>
            <a:endParaRPr lang="hu-HU" sz="1600" dirty="0" smtClean="0">
              <a:latin typeface="Arial" panose="020B0604020202020204" pitchFamily="34" charset="0"/>
              <a:cs typeface="Arial" panose="020B0604020202020204" pitchFamily="34" charset="0"/>
            </a:endParaRPr>
          </a:p>
          <a:p>
            <a:pPr lvl="0"/>
            <a:r>
              <a:rPr lang="hu-HU" sz="1600" dirty="0">
                <a:latin typeface="Arial" panose="020B0604020202020204" pitchFamily="34" charset="0"/>
                <a:cs typeface="Arial" panose="020B0604020202020204" pitchFamily="34" charset="0"/>
              </a:rPr>
              <a:t>a</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source</a:t>
            </a:r>
            <a:r>
              <a:rPr lang="hu-HU" sz="1600" dirty="0" smtClean="0">
                <a:latin typeface="Arial" panose="020B0604020202020204" pitchFamily="34" charset="0"/>
                <a:cs typeface="Arial" panose="020B0604020202020204" pitchFamily="34" charset="0"/>
              </a:rPr>
              <a:t> of </a:t>
            </a:r>
            <a:r>
              <a:rPr lang="hu-HU" sz="1600" dirty="0" err="1" smtClean="0">
                <a:latin typeface="Arial" panose="020B0604020202020204" pitchFamily="34" charset="0"/>
                <a:cs typeface="Arial" panose="020B0604020202020204" pitchFamily="34" charset="0"/>
              </a:rPr>
              <a:t>ReferNet</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deliverables</a:t>
            </a:r>
            <a:r>
              <a:rPr lang="hu-HU" sz="1600" dirty="0" smtClean="0">
                <a:latin typeface="Arial" panose="020B0604020202020204" pitchFamily="34" charset="0"/>
                <a:cs typeface="Arial" panose="020B0604020202020204" pitchFamily="34" charset="0"/>
              </a:rPr>
              <a:t> in </a:t>
            </a:r>
            <a:r>
              <a:rPr lang="hu-HU" sz="1600" dirty="0" err="1" smtClean="0">
                <a:latin typeface="Arial" panose="020B0604020202020204" pitchFamily="34" charset="0"/>
                <a:cs typeface="Arial" panose="020B0604020202020204" pitchFamily="34" charset="0"/>
              </a:rPr>
              <a:t>Hungarian</a:t>
            </a:r>
            <a:r>
              <a:rPr lang="hu-HU" sz="1600" dirty="0" smtClean="0">
                <a:latin typeface="Arial" panose="020B0604020202020204" pitchFamily="34" charset="0"/>
                <a:cs typeface="Arial" panose="020B0604020202020204" pitchFamily="34" charset="0"/>
              </a:rPr>
              <a:t> and English </a:t>
            </a:r>
            <a:r>
              <a:rPr lang="hu-HU" sz="1600" dirty="0" err="1" smtClean="0">
                <a:latin typeface="Arial" panose="020B0604020202020204" pitchFamily="34" charset="0"/>
                <a:cs typeface="Arial" panose="020B0604020202020204" pitchFamily="34" charset="0"/>
              </a:rPr>
              <a:t>language</a:t>
            </a:r>
            <a:r>
              <a:rPr lang="hu-HU" sz="1600" dirty="0" smtClean="0">
                <a:latin typeface="Arial" panose="020B0604020202020204" pitchFamily="34" charset="0"/>
                <a:cs typeface="Arial" panose="020B0604020202020204" pitchFamily="34" charset="0"/>
              </a:rPr>
              <a:t>;</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a source of information about </a:t>
            </a:r>
            <a:r>
              <a:rPr lang="en-GB" sz="1600" dirty="0" err="1">
                <a:latin typeface="Arial" panose="020B0604020202020204" pitchFamily="34" charset="0"/>
                <a:cs typeface="Arial" panose="020B0604020202020204" pitchFamily="34" charset="0"/>
              </a:rPr>
              <a:t>Cedefop’s</a:t>
            </a:r>
            <a:r>
              <a:rPr lang="en-GB" sz="1600" dirty="0">
                <a:latin typeface="Arial" panose="020B0604020202020204" pitchFamily="34" charset="0"/>
                <a:cs typeface="Arial" panose="020B0604020202020204" pitchFamily="34" charset="0"/>
              </a:rPr>
              <a:t> activities, news and events;</a:t>
            </a:r>
            <a:endParaRPr lang="hu-HU"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a source of information </a:t>
            </a:r>
            <a:r>
              <a:rPr lang="en-GB" sz="1600" dirty="0" smtClean="0">
                <a:latin typeface="Arial" panose="020B0604020202020204" pitchFamily="34" charset="0"/>
                <a:cs typeface="Arial" panose="020B0604020202020204" pitchFamily="34" charset="0"/>
              </a:rPr>
              <a:t>o</a:t>
            </a:r>
            <a:r>
              <a:rPr lang="hu-HU" sz="1600" dirty="0" smtClean="0">
                <a:latin typeface="Arial" panose="020B0604020202020204" pitchFamily="34" charset="0"/>
                <a:cs typeface="Arial" panose="020B0604020202020204" pitchFamily="34" charset="0"/>
              </a:rPr>
              <a:t>n</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VET related Hungarian news and </a:t>
            </a:r>
            <a:r>
              <a:rPr lang="en-GB" sz="1600" dirty="0" smtClean="0">
                <a:latin typeface="Arial" panose="020B0604020202020204" pitchFamily="34" charset="0"/>
                <a:cs typeface="Arial" panose="020B0604020202020204" pitchFamily="34" charset="0"/>
              </a:rPr>
              <a:t>events</a:t>
            </a:r>
            <a:r>
              <a:rPr lang="hu-HU" sz="1600" dirty="0" smtClean="0">
                <a:latin typeface="Arial" panose="020B0604020202020204" pitchFamily="34" charset="0"/>
                <a:cs typeface="Arial" panose="020B0604020202020204" pitchFamily="34" charset="0"/>
              </a:rPr>
              <a:t>;</a:t>
            </a:r>
          </a:p>
          <a:p>
            <a:pPr marL="0" indent="0">
              <a:buNone/>
            </a:pPr>
            <a:endParaRPr lang="hu-HU" dirty="0">
              <a:latin typeface="Arial" panose="020B0604020202020204" pitchFamily="34" charset="0"/>
              <a:cs typeface="Arial" panose="020B0604020202020204" pitchFamily="34" charset="0"/>
            </a:endParaRPr>
          </a:p>
          <a:p>
            <a:pPr marL="0" lvl="0" indent="0">
              <a:buNone/>
            </a:pPr>
            <a:endParaRPr lang="hu-HU" dirty="0">
              <a:latin typeface="Arial" panose="020B0604020202020204" pitchFamily="34" charset="0"/>
              <a:cs typeface="Arial" panose="020B0604020202020204" pitchFamily="34" charset="0"/>
            </a:endParaRPr>
          </a:p>
          <a:p>
            <a:pPr marL="0" lvl="0" indent="0">
              <a:buNone/>
            </a:pPr>
            <a:endParaRPr lang="hu-HU" dirty="0">
              <a:latin typeface="Arial" panose="020B0604020202020204" pitchFamily="34" charset="0"/>
              <a:cs typeface="Arial" panose="020B0604020202020204" pitchFamily="34" charset="0"/>
            </a:endParaRPr>
          </a:p>
          <a:p>
            <a:endParaRPr lang="hu-HU" dirty="0"/>
          </a:p>
        </p:txBody>
      </p:sp>
      <p:pic>
        <p:nvPicPr>
          <p:cNvPr id="4" name="Kép 3"/>
          <p:cNvPicPr/>
          <p:nvPr/>
        </p:nvPicPr>
        <p:blipFill>
          <a:blip r:embed="rId3"/>
          <a:stretch>
            <a:fillRect/>
          </a:stretch>
        </p:blipFill>
        <p:spPr>
          <a:xfrm>
            <a:off x="1331640" y="2996952"/>
            <a:ext cx="5272921" cy="295232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2112" y="188640"/>
            <a:ext cx="3279775"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6225811"/>
            <a:ext cx="5402263" cy="57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9084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457200" y="1600201"/>
            <a:ext cx="6923112" cy="1396751"/>
          </a:xfrm>
        </p:spPr>
        <p:txBody>
          <a:bodyPr>
            <a:normAutofit fontScale="85000" lnSpcReduction="20000"/>
          </a:bodyPr>
          <a:lstStyle/>
          <a:p>
            <a:pPr marL="0" indent="0">
              <a:buNone/>
            </a:pPr>
            <a:r>
              <a:rPr lang="en-GB" sz="2600" b="1" dirty="0">
                <a:solidFill>
                  <a:srgbClr val="0070C0"/>
                </a:solidFill>
                <a:latin typeface="Arial" panose="020B0604020202020204" pitchFamily="34" charset="0"/>
                <a:cs typeface="Arial" panose="020B0604020202020204" pitchFamily="34" charset="0"/>
              </a:rPr>
              <a:t>Other channels of </a:t>
            </a:r>
            <a:r>
              <a:rPr lang="hu-HU" sz="2600" b="1" dirty="0" err="1" smtClean="0">
                <a:solidFill>
                  <a:srgbClr val="0070C0"/>
                </a:solidFill>
                <a:latin typeface="Arial" panose="020B0604020202020204" pitchFamily="34" charset="0"/>
                <a:cs typeface="Arial" panose="020B0604020202020204" pitchFamily="34" charset="0"/>
              </a:rPr>
              <a:t>dissemination</a:t>
            </a:r>
            <a:r>
              <a:rPr lang="en-GB" sz="2600" b="1" dirty="0" smtClean="0">
                <a:solidFill>
                  <a:srgbClr val="0070C0"/>
                </a:solidFill>
                <a:latin typeface="Arial" panose="020B0604020202020204" pitchFamily="34" charset="0"/>
                <a:cs typeface="Arial" panose="020B0604020202020204" pitchFamily="34" charset="0"/>
              </a:rPr>
              <a:t>:</a:t>
            </a:r>
            <a:endParaRPr lang="hu-HU" sz="2100" dirty="0">
              <a:solidFill>
                <a:srgbClr val="0070C0"/>
              </a:solidFill>
              <a:latin typeface="Arial" panose="020B0604020202020204" pitchFamily="34" charset="0"/>
              <a:cs typeface="Arial" panose="020B0604020202020204" pitchFamily="34" charset="0"/>
            </a:endParaRPr>
          </a:p>
          <a:p>
            <a:pPr lvl="0"/>
            <a:r>
              <a:rPr lang="en-GB" sz="2100" dirty="0">
                <a:latin typeface="Arial" panose="020B0604020202020204" pitchFamily="34" charset="0"/>
                <a:cs typeface="Arial" panose="020B0604020202020204" pitchFamily="34" charset="0"/>
              </a:rPr>
              <a:t>events disseminating </a:t>
            </a:r>
            <a:r>
              <a:rPr lang="en-GB" sz="2100" dirty="0" err="1">
                <a:latin typeface="Arial" panose="020B0604020202020204" pitchFamily="34" charset="0"/>
                <a:cs typeface="Arial" panose="020B0604020202020204" pitchFamily="34" charset="0"/>
              </a:rPr>
              <a:t>ReferNet’s</a:t>
            </a:r>
            <a:r>
              <a:rPr lang="en-GB" sz="2100" dirty="0">
                <a:latin typeface="Arial" panose="020B0604020202020204" pitchFamily="34" charset="0"/>
                <a:cs typeface="Arial" panose="020B0604020202020204" pitchFamily="34" charset="0"/>
              </a:rPr>
              <a:t> and </a:t>
            </a:r>
            <a:r>
              <a:rPr lang="en-GB" sz="2100" dirty="0" err="1">
                <a:latin typeface="Arial" panose="020B0604020202020204" pitchFamily="34" charset="0"/>
                <a:cs typeface="Arial" panose="020B0604020202020204" pitchFamily="34" charset="0"/>
              </a:rPr>
              <a:t>Cedefop’s</a:t>
            </a:r>
            <a:r>
              <a:rPr lang="en-GB" sz="2100" dirty="0">
                <a:latin typeface="Arial" panose="020B0604020202020204" pitchFamily="34" charset="0"/>
                <a:cs typeface="Arial" panose="020B0604020202020204" pitchFamily="34" charset="0"/>
              </a:rPr>
              <a:t> deliverables</a:t>
            </a:r>
            <a:r>
              <a:rPr lang="hu-HU" sz="2100" dirty="0" smtClean="0">
                <a:latin typeface="Arial" panose="020B0604020202020204" pitchFamily="34" charset="0"/>
                <a:cs typeface="Arial" panose="020B0604020202020204" pitchFamily="34" charset="0"/>
              </a:rPr>
              <a:t>;</a:t>
            </a:r>
          </a:p>
          <a:p>
            <a:pPr lvl="0"/>
            <a:r>
              <a:rPr lang="hu-HU" sz="2100" dirty="0" err="1" smtClean="0">
                <a:latin typeface="Arial" panose="020B0604020202020204" pitchFamily="34" charset="0"/>
                <a:cs typeface="Arial" panose="020B0604020202020204" pitchFamily="34" charset="0"/>
              </a:rPr>
              <a:t>studies</a:t>
            </a:r>
            <a:r>
              <a:rPr lang="hu-HU" sz="2100" dirty="0" smtClean="0">
                <a:latin typeface="Arial" panose="020B0604020202020204" pitchFamily="34" charset="0"/>
                <a:cs typeface="Arial" panose="020B0604020202020204" pitchFamily="34" charset="0"/>
              </a:rPr>
              <a:t> and </a:t>
            </a:r>
            <a:r>
              <a:rPr lang="hu-HU" sz="2100" dirty="0" err="1" smtClean="0">
                <a:latin typeface="Arial" panose="020B0604020202020204" pitchFamily="34" charset="0"/>
                <a:cs typeface="Arial" panose="020B0604020202020204" pitchFamily="34" charset="0"/>
              </a:rPr>
              <a:t>reports</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citing</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from</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the</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ReferNet</a:t>
            </a:r>
            <a:r>
              <a:rPr lang="hu-HU" sz="2100" dirty="0" smtClean="0">
                <a:latin typeface="Arial" panose="020B0604020202020204" pitchFamily="34" charset="0"/>
                <a:cs typeface="Arial" panose="020B0604020202020204" pitchFamily="34" charset="0"/>
              </a:rPr>
              <a:t> </a:t>
            </a:r>
            <a:r>
              <a:rPr lang="hu-HU" sz="2100" dirty="0" err="1" smtClean="0">
                <a:latin typeface="Arial" panose="020B0604020202020204" pitchFamily="34" charset="0"/>
                <a:cs typeface="Arial" panose="020B0604020202020204" pitchFamily="34" charset="0"/>
              </a:rPr>
              <a:t>deliverables</a:t>
            </a:r>
            <a:r>
              <a:rPr lang="hu-HU" sz="2100" dirty="0">
                <a:latin typeface="Arial" panose="020B0604020202020204" pitchFamily="34" charset="0"/>
                <a:cs typeface="Arial" panose="020B0604020202020204" pitchFamily="34" charset="0"/>
              </a:rPr>
              <a:t>;</a:t>
            </a:r>
            <a:endParaRPr lang="hu-HU" sz="2100" dirty="0" smtClean="0">
              <a:latin typeface="Arial" panose="020B0604020202020204" pitchFamily="34" charset="0"/>
              <a:cs typeface="Arial" panose="020B0604020202020204" pitchFamily="34" charset="0"/>
            </a:endParaRPr>
          </a:p>
          <a:p>
            <a:pPr marL="0" lvl="0" indent="0">
              <a:buNone/>
            </a:pPr>
            <a:endParaRPr lang="hu-HU" sz="1600" dirty="0">
              <a:latin typeface="Arial" panose="020B0604020202020204" pitchFamily="34" charset="0"/>
              <a:cs typeface="Arial" panose="020B0604020202020204" pitchFamily="34" charset="0"/>
            </a:endParaRPr>
          </a:p>
          <a:p>
            <a:r>
              <a:rPr lang="en-GB" sz="2000" dirty="0" err="1">
                <a:latin typeface="Arial" panose="020B0604020202020204" pitchFamily="34" charset="0"/>
                <a:cs typeface="Arial" panose="020B0604020202020204" pitchFamily="34" charset="0"/>
                <a:hlinkClick r:id="rId2"/>
              </a:rPr>
              <a:t>Euroskills</a:t>
            </a:r>
            <a:r>
              <a:rPr lang="en-GB" sz="2000" dirty="0">
                <a:latin typeface="Arial" panose="020B0604020202020204" pitchFamily="34" charset="0"/>
                <a:cs typeface="Arial" panose="020B0604020202020204" pitchFamily="34" charset="0"/>
                <a:hlinkClick r:id="rId2"/>
              </a:rPr>
              <a:t> Hungary </a:t>
            </a:r>
            <a:r>
              <a:rPr lang="en-GB" sz="2000" dirty="0" smtClean="0">
                <a:latin typeface="Arial" panose="020B0604020202020204" pitchFamily="34" charset="0"/>
                <a:cs typeface="Arial" panose="020B0604020202020204" pitchFamily="34" charset="0"/>
                <a:hlinkClick r:id="rId2"/>
              </a:rPr>
              <a:t>2018</a:t>
            </a:r>
            <a:endParaRPr lang="hu-HU" sz="2000" dirty="0" smtClean="0">
              <a:latin typeface="Arial" panose="020B0604020202020204" pitchFamily="34" charset="0"/>
              <a:cs typeface="Arial" panose="020B0604020202020204" pitchFamily="34" charset="0"/>
            </a:endParaRPr>
          </a:p>
          <a:p>
            <a:endParaRPr lang="hu-HU" sz="1600" dirty="0">
              <a:latin typeface="Arial" panose="020B0604020202020204" pitchFamily="34" charset="0"/>
              <a:cs typeface="Arial" panose="020B0604020202020204" pitchFamily="34" charset="0"/>
            </a:endParaRPr>
          </a:p>
          <a:p>
            <a:endParaRPr lang="hu-HU"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2112" y="188640"/>
            <a:ext cx="3279775"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5517232"/>
            <a:ext cx="5402263" cy="57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2996952"/>
            <a:ext cx="3888432" cy="2288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0807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sp>
        <p:nvSpPr>
          <p:cNvPr id="2" name="Tartalom helye 1"/>
          <p:cNvSpPr>
            <a:spLocks noGrp="1"/>
          </p:cNvSpPr>
          <p:nvPr>
            <p:ph idx="1"/>
          </p:nvPr>
        </p:nvSpPr>
        <p:spPr/>
        <p:txBody>
          <a:bodyPr>
            <a:normAutofit/>
          </a:bodyPr>
          <a:lstStyle/>
          <a:p>
            <a:pPr marL="0" indent="0">
              <a:buNone/>
            </a:pPr>
            <a:r>
              <a:rPr lang="en-US" sz="2400" b="1" dirty="0">
                <a:solidFill>
                  <a:srgbClr val="0070C0"/>
                </a:solidFill>
                <a:latin typeface="Arial" panose="020B0604020202020204" pitchFamily="34" charset="0"/>
                <a:cs typeface="Arial" panose="020B0604020202020204" pitchFamily="34" charset="0"/>
              </a:rPr>
              <a:t>We </a:t>
            </a:r>
            <a:r>
              <a:rPr lang="en-US" sz="2400" b="1" dirty="0" smtClean="0">
                <a:solidFill>
                  <a:srgbClr val="0070C0"/>
                </a:solidFill>
                <a:latin typeface="Arial" panose="020B0604020202020204" pitchFamily="34" charset="0"/>
                <a:cs typeface="Arial" panose="020B0604020202020204" pitchFamily="34" charset="0"/>
              </a:rPr>
              <a:t>disseminate </a:t>
            </a:r>
            <a:r>
              <a:rPr lang="en-US" sz="2400" b="1" dirty="0">
                <a:solidFill>
                  <a:srgbClr val="0070C0"/>
                </a:solidFill>
                <a:latin typeface="Arial" panose="020B0604020202020204" pitchFamily="34" charset="0"/>
                <a:cs typeface="Arial" panose="020B0604020202020204" pitchFamily="34" charset="0"/>
              </a:rPr>
              <a:t>ReferNet project on different </a:t>
            </a:r>
            <a:r>
              <a:rPr lang="en-US" sz="2400" b="1" dirty="0" smtClean="0">
                <a:solidFill>
                  <a:srgbClr val="0070C0"/>
                </a:solidFill>
                <a:latin typeface="Arial" panose="020B0604020202020204" pitchFamily="34" charset="0"/>
                <a:cs typeface="Arial" panose="020B0604020202020204" pitchFamily="34" charset="0"/>
              </a:rPr>
              <a:t>forums</a:t>
            </a:r>
            <a:r>
              <a:rPr lang="hu-HU" sz="2400" b="1" dirty="0" smtClean="0">
                <a:solidFill>
                  <a:srgbClr val="0070C0"/>
                </a:solidFill>
                <a:latin typeface="Arial" panose="020B0604020202020204" pitchFamily="34" charset="0"/>
                <a:cs typeface="Arial" panose="020B0604020202020204" pitchFamily="34" charset="0"/>
              </a:rPr>
              <a:t>:</a:t>
            </a:r>
          </a:p>
        </p:txBody>
      </p:sp>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sp>
        <p:nvSpPr>
          <p:cNvPr id="10" name="Szövegdoboz 9"/>
          <p:cNvSpPr txBox="1"/>
          <p:nvPr/>
        </p:nvSpPr>
        <p:spPr>
          <a:xfrm>
            <a:off x="2699792" y="2410010"/>
            <a:ext cx="3384377" cy="646331"/>
          </a:xfrm>
          <a:prstGeom prst="rect">
            <a:avLst/>
          </a:prstGeom>
          <a:noFill/>
        </p:spPr>
        <p:txBody>
          <a:bodyPr wrap="square" rtlCol="0">
            <a:spAutoFit/>
          </a:bodyPr>
          <a:lstStyle/>
          <a:p>
            <a:endParaRPr lang="hu-HU" dirty="0"/>
          </a:p>
          <a:p>
            <a:endParaRPr lang="hu-HU" dirty="0"/>
          </a:p>
        </p:txBody>
      </p:sp>
      <p:pic>
        <p:nvPicPr>
          <p:cNvPr id="11" name="Kép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095169"/>
            <a:ext cx="2369692" cy="17772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Szövegdoboz 11"/>
          <p:cNvSpPr txBox="1"/>
          <p:nvPr/>
        </p:nvSpPr>
        <p:spPr>
          <a:xfrm>
            <a:off x="6084168" y="2086844"/>
            <a:ext cx="2225676" cy="646331"/>
          </a:xfrm>
          <a:prstGeom prst="rect">
            <a:avLst/>
          </a:prstGeom>
          <a:noFill/>
        </p:spPr>
        <p:txBody>
          <a:bodyPr wrap="square" rtlCol="0">
            <a:spAutoFit/>
          </a:bodyPr>
          <a:lstStyle/>
          <a:p>
            <a:pPr algn="ctr"/>
            <a:r>
              <a:rPr lang="hu-HU" b="1" dirty="0" err="1" smtClean="0">
                <a:solidFill>
                  <a:srgbClr val="92D050"/>
                </a:solidFill>
              </a:rPr>
              <a:t>EuroSkills</a:t>
            </a:r>
            <a:r>
              <a:rPr lang="hu-HU" b="1" dirty="0" smtClean="0">
                <a:solidFill>
                  <a:srgbClr val="92D050"/>
                </a:solidFill>
              </a:rPr>
              <a:t> Budapest 2018</a:t>
            </a:r>
            <a:endParaRPr lang="hu-HU" b="1" dirty="0">
              <a:solidFill>
                <a:srgbClr val="92D050"/>
              </a:solidFill>
            </a:endParaRPr>
          </a:p>
        </p:txBody>
      </p:sp>
      <p:pic>
        <p:nvPicPr>
          <p:cNvPr id="13" name="Kép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1840" y="2086843"/>
            <a:ext cx="2669903" cy="15018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Szövegdoboz 13"/>
          <p:cNvSpPr txBox="1"/>
          <p:nvPr/>
        </p:nvSpPr>
        <p:spPr>
          <a:xfrm>
            <a:off x="4764033" y="2152714"/>
            <a:ext cx="1037709" cy="1200329"/>
          </a:xfrm>
          <a:prstGeom prst="rect">
            <a:avLst/>
          </a:prstGeom>
          <a:noFill/>
        </p:spPr>
        <p:txBody>
          <a:bodyPr wrap="square" rtlCol="0">
            <a:spAutoFit/>
          </a:bodyPr>
          <a:lstStyle/>
          <a:p>
            <a:pPr algn="ctr"/>
            <a:r>
              <a:rPr lang="hu-HU" b="1" dirty="0" err="1" smtClean="0">
                <a:solidFill>
                  <a:srgbClr val="92D050"/>
                </a:solidFill>
              </a:rPr>
              <a:t>Learning</a:t>
            </a:r>
            <a:r>
              <a:rPr lang="hu-HU" b="1" dirty="0" smtClean="0">
                <a:solidFill>
                  <a:srgbClr val="92D050"/>
                </a:solidFill>
              </a:rPr>
              <a:t> </a:t>
            </a:r>
            <a:r>
              <a:rPr lang="hu-HU" b="1" dirty="0" err="1" smtClean="0">
                <a:solidFill>
                  <a:srgbClr val="92D050"/>
                </a:solidFill>
              </a:rPr>
              <a:t>by</a:t>
            </a:r>
            <a:r>
              <a:rPr lang="hu-HU" b="1" dirty="0" smtClean="0">
                <a:solidFill>
                  <a:srgbClr val="92D050"/>
                </a:solidFill>
              </a:rPr>
              <a:t> </a:t>
            </a:r>
            <a:r>
              <a:rPr lang="hu-HU" b="1" dirty="0" err="1" smtClean="0">
                <a:solidFill>
                  <a:srgbClr val="92D050"/>
                </a:solidFill>
              </a:rPr>
              <a:t>Doing</a:t>
            </a:r>
            <a:r>
              <a:rPr lang="hu-HU" b="1" dirty="0" smtClean="0">
                <a:solidFill>
                  <a:srgbClr val="92D050"/>
                </a:solidFill>
              </a:rPr>
              <a:t> meeting 2018</a:t>
            </a:r>
            <a:endParaRPr lang="hu-HU" b="1" dirty="0">
              <a:solidFill>
                <a:srgbClr val="92D050"/>
              </a:solidFill>
            </a:endParaRPr>
          </a:p>
        </p:txBody>
      </p:sp>
      <p:pic>
        <p:nvPicPr>
          <p:cNvPr id="8" name="Kép 7"/>
          <p:cNvPicPr>
            <a:picLocks noChangeAspect="1"/>
          </p:cNvPicPr>
          <p:nvPr/>
        </p:nvPicPr>
        <p:blipFill rotWithShape="1">
          <a:blip r:embed="rId6" cstate="print">
            <a:extLst>
              <a:ext uri="{28A0092B-C50C-407E-A947-70E740481C1C}">
                <a14:useLocalDpi xmlns:a14="http://schemas.microsoft.com/office/drawing/2010/main" val="0"/>
              </a:ext>
            </a:extLst>
          </a:blip>
          <a:srcRect t="28861"/>
          <a:stretch/>
        </p:blipFill>
        <p:spPr>
          <a:xfrm>
            <a:off x="160485" y="2155097"/>
            <a:ext cx="2751243" cy="14678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149" y="4149081"/>
            <a:ext cx="5204687" cy="16762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Kép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80112" y="3983678"/>
            <a:ext cx="2810824" cy="21081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Szövegdoboz 15"/>
          <p:cNvSpPr txBox="1"/>
          <p:nvPr/>
        </p:nvSpPr>
        <p:spPr>
          <a:xfrm>
            <a:off x="1331640" y="2183441"/>
            <a:ext cx="1305890" cy="946791"/>
          </a:xfrm>
          <a:prstGeom prst="rect">
            <a:avLst/>
          </a:prstGeom>
          <a:noFill/>
        </p:spPr>
        <p:txBody>
          <a:bodyPr wrap="square" rtlCol="0">
            <a:spAutoFit/>
          </a:bodyPr>
          <a:lstStyle/>
          <a:p>
            <a:r>
              <a:rPr lang="hu-HU" b="1" dirty="0" smtClean="0">
                <a:solidFill>
                  <a:srgbClr val="92D050"/>
                </a:solidFill>
              </a:rPr>
              <a:t>Project </a:t>
            </a:r>
            <a:r>
              <a:rPr lang="hu-HU" b="1" dirty="0" err="1" smtClean="0">
                <a:solidFill>
                  <a:srgbClr val="92D050"/>
                </a:solidFill>
              </a:rPr>
              <a:t>networking</a:t>
            </a:r>
            <a:r>
              <a:rPr lang="hu-HU" b="1" dirty="0" smtClean="0">
                <a:solidFill>
                  <a:srgbClr val="92D050"/>
                </a:solidFill>
              </a:rPr>
              <a:t> 2018</a:t>
            </a:r>
            <a:endParaRPr lang="hu-HU" b="1" dirty="0">
              <a:solidFill>
                <a:srgbClr val="92D050"/>
              </a:solidFill>
            </a:endParaRPr>
          </a:p>
        </p:txBody>
      </p:sp>
      <p:sp>
        <p:nvSpPr>
          <p:cNvPr id="17" name="Szövegdoboz 16"/>
          <p:cNvSpPr txBox="1"/>
          <p:nvPr/>
        </p:nvSpPr>
        <p:spPr>
          <a:xfrm>
            <a:off x="323528" y="4293096"/>
            <a:ext cx="2808312" cy="369332"/>
          </a:xfrm>
          <a:prstGeom prst="rect">
            <a:avLst/>
          </a:prstGeom>
          <a:noFill/>
        </p:spPr>
        <p:txBody>
          <a:bodyPr wrap="square" rtlCol="0">
            <a:spAutoFit/>
          </a:bodyPr>
          <a:lstStyle/>
          <a:p>
            <a:r>
              <a:rPr lang="hu-HU" b="1" dirty="0" err="1" smtClean="0">
                <a:solidFill>
                  <a:srgbClr val="92D050"/>
                </a:solidFill>
              </a:rPr>
              <a:t>Consortium</a:t>
            </a:r>
            <a:r>
              <a:rPr lang="hu-HU" b="1" dirty="0" smtClean="0">
                <a:solidFill>
                  <a:srgbClr val="92D050"/>
                </a:solidFill>
              </a:rPr>
              <a:t> meeting 2017</a:t>
            </a:r>
            <a:endParaRPr lang="hu-HU" b="1" dirty="0">
              <a:solidFill>
                <a:srgbClr val="92D050"/>
              </a:solidFill>
            </a:endParaRPr>
          </a:p>
        </p:txBody>
      </p:sp>
      <p:sp>
        <p:nvSpPr>
          <p:cNvPr id="18" name="Szövegdoboz 17"/>
          <p:cNvSpPr txBox="1"/>
          <p:nvPr/>
        </p:nvSpPr>
        <p:spPr>
          <a:xfrm>
            <a:off x="5801742" y="4099780"/>
            <a:ext cx="2442665" cy="646331"/>
          </a:xfrm>
          <a:prstGeom prst="rect">
            <a:avLst/>
          </a:prstGeom>
          <a:noFill/>
        </p:spPr>
        <p:txBody>
          <a:bodyPr wrap="square" rtlCol="0">
            <a:spAutoFit/>
          </a:bodyPr>
          <a:lstStyle/>
          <a:p>
            <a:pPr algn="ctr"/>
            <a:r>
              <a:rPr lang="hu-HU" b="1" dirty="0" err="1" smtClean="0">
                <a:solidFill>
                  <a:srgbClr val="92D050"/>
                </a:solidFill>
              </a:rPr>
              <a:t>PaFo</a:t>
            </a:r>
            <a:r>
              <a:rPr lang="hu-HU" b="1" dirty="0" smtClean="0">
                <a:solidFill>
                  <a:srgbClr val="92D050"/>
                </a:solidFill>
              </a:rPr>
              <a:t> Budapest </a:t>
            </a:r>
          </a:p>
          <a:p>
            <a:pPr algn="ctr"/>
            <a:r>
              <a:rPr lang="hu-HU" b="1" dirty="0" smtClean="0">
                <a:solidFill>
                  <a:srgbClr val="92D050"/>
                </a:solidFill>
              </a:rPr>
              <a:t>May 2018</a:t>
            </a:r>
            <a:endParaRPr lang="hu-HU" b="1" dirty="0">
              <a:solidFill>
                <a:srgbClr val="92D050"/>
              </a:solidFill>
            </a:endParaRPr>
          </a:p>
        </p:txBody>
      </p:sp>
    </p:spTree>
    <p:extLst>
      <p:ext uri="{BB962C8B-B14F-4D97-AF65-F5344CB8AC3E}">
        <p14:creationId xmlns:p14="http://schemas.microsoft.com/office/powerpoint/2010/main" val="2140923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artalom helye 4"/>
          <p:cNvSpPr>
            <a:spLocks noGrp="1"/>
          </p:cNvSpPr>
          <p:nvPr>
            <p:ph idx="1"/>
          </p:nvPr>
        </p:nvSpPr>
        <p:spPr/>
        <p:txBody>
          <a:bodyPr>
            <a:normAutofit/>
          </a:bodyPr>
          <a:lstStyle/>
          <a:p>
            <a:pPr marL="0" indent="0">
              <a:buNone/>
            </a:pPr>
            <a:r>
              <a:rPr lang="en-GB" sz="2600" b="1" dirty="0">
                <a:solidFill>
                  <a:srgbClr val="0070C0"/>
                </a:solidFill>
                <a:latin typeface="Arial" panose="020B0604020202020204" pitchFamily="34" charset="0"/>
                <a:cs typeface="Arial" panose="020B0604020202020204" pitchFamily="34" charset="0"/>
              </a:rPr>
              <a:t>How can </a:t>
            </a:r>
            <a:r>
              <a:rPr lang="en-GB" sz="2600" b="1" dirty="0" err="1">
                <a:solidFill>
                  <a:srgbClr val="0070C0"/>
                </a:solidFill>
                <a:latin typeface="Arial" panose="020B0604020202020204" pitchFamily="34" charset="0"/>
                <a:cs typeface="Arial" panose="020B0604020202020204" pitchFamily="34" charset="0"/>
              </a:rPr>
              <a:t>Cedefop</a:t>
            </a:r>
            <a:r>
              <a:rPr lang="en-GB" sz="2600" b="1" dirty="0">
                <a:solidFill>
                  <a:srgbClr val="0070C0"/>
                </a:solidFill>
                <a:latin typeface="Arial" panose="020B0604020202020204" pitchFamily="34" charset="0"/>
                <a:cs typeface="Arial" panose="020B0604020202020204" pitchFamily="34" charset="0"/>
              </a:rPr>
              <a:t> help us to make our deliverables more accessible</a:t>
            </a:r>
            <a:r>
              <a:rPr lang="en-GB" sz="2600" b="1" dirty="0" smtClean="0">
                <a:solidFill>
                  <a:srgbClr val="0070C0"/>
                </a:solidFill>
                <a:latin typeface="Arial" panose="020B0604020202020204" pitchFamily="34" charset="0"/>
                <a:cs typeface="Arial" panose="020B0604020202020204" pitchFamily="34" charset="0"/>
              </a:rPr>
              <a:t>?</a:t>
            </a:r>
            <a:endParaRPr lang="hu-HU" sz="2600" b="1" dirty="0" smtClean="0">
              <a:solidFill>
                <a:srgbClr val="0070C0"/>
              </a:solidFill>
              <a:latin typeface="Arial" panose="020B0604020202020204" pitchFamily="34" charset="0"/>
              <a:cs typeface="Arial" panose="020B0604020202020204" pitchFamily="34" charset="0"/>
            </a:endParaRPr>
          </a:p>
          <a:p>
            <a:pPr marL="0" indent="0">
              <a:buNone/>
            </a:pPr>
            <a:endParaRPr lang="hu-HU" sz="1300" dirty="0">
              <a:solidFill>
                <a:srgbClr val="0070C0"/>
              </a:solidFill>
              <a:latin typeface="Arial" panose="020B0604020202020204" pitchFamily="34" charset="0"/>
              <a:cs typeface="Arial" panose="020B0604020202020204" pitchFamily="34" charset="0"/>
            </a:endParaRPr>
          </a:p>
          <a:p>
            <a:pPr lvl="0"/>
            <a:r>
              <a:rPr lang="hu-HU" sz="1600" dirty="0">
                <a:latin typeface="Arial" panose="020B0604020202020204" pitchFamily="34" charset="0"/>
                <a:cs typeface="Arial" panose="020B0604020202020204" pitchFamily="34" charset="0"/>
              </a:rPr>
              <a:t>i</a:t>
            </a:r>
            <a:r>
              <a:rPr lang="en-GB" sz="1600" dirty="0" smtClean="0">
                <a:latin typeface="Arial" panose="020B0604020202020204" pitchFamily="34" charset="0"/>
                <a:cs typeface="Arial" panose="020B0604020202020204" pitchFamily="34" charset="0"/>
              </a:rPr>
              <a:t>t </a:t>
            </a:r>
            <a:r>
              <a:rPr lang="en-GB" sz="1600" dirty="0">
                <a:latin typeface="Arial" panose="020B0604020202020204" pitchFamily="34" charset="0"/>
                <a:cs typeface="Arial" panose="020B0604020202020204" pitchFamily="34" charset="0"/>
              </a:rPr>
              <a:t>provides us with its  researches, </a:t>
            </a:r>
            <a:r>
              <a:rPr lang="en-GB" sz="1600" dirty="0" smtClean="0">
                <a:latin typeface="Arial" panose="020B0604020202020204" pitchFamily="34" charset="0"/>
                <a:cs typeface="Arial" panose="020B0604020202020204" pitchFamily="34" charset="0"/>
              </a:rPr>
              <a:t>reports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studies</a:t>
            </a:r>
            <a:r>
              <a:rPr lang="en-GB"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which</a:t>
            </a:r>
            <a:r>
              <a:rPr lang="en-GB" sz="1600" dirty="0" smtClean="0">
                <a:latin typeface="Arial" panose="020B0604020202020204" pitchFamily="34" charset="0"/>
                <a:cs typeface="Arial" panose="020B0604020202020204" pitchFamily="34" charset="0"/>
              </a:rPr>
              <a:t> help</a:t>
            </a:r>
            <a:r>
              <a:rPr lang="hu-HU" sz="1600" dirty="0" smtClean="0">
                <a:latin typeface="Arial" panose="020B0604020202020204" pitchFamily="34" charset="0"/>
                <a:cs typeface="Arial" panose="020B0604020202020204" pitchFamily="34" charset="0"/>
              </a:rPr>
              <a:t>s </a:t>
            </a:r>
            <a:r>
              <a:rPr lang="hu-HU" sz="1600" dirty="0" err="1" smtClean="0">
                <a:latin typeface="Arial" panose="020B0604020202020204" pitchFamily="34" charset="0"/>
                <a:cs typeface="Arial" panose="020B0604020202020204" pitchFamily="34" charset="0"/>
              </a:rPr>
              <a:t>us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disseminating</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beside</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our deliverables </a:t>
            </a:r>
            <a:r>
              <a:rPr lang="en-GB" sz="1600" dirty="0" smtClean="0">
                <a:latin typeface="Arial" panose="020B0604020202020204" pitchFamily="34" charset="0"/>
                <a:cs typeface="Arial" panose="020B0604020202020204" pitchFamily="34" charset="0"/>
              </a:rPr>
              <a:t> </a:t>
            </a:r>
            <a:r>
              <a:rPr lang="hu-HU" sz="1600" dirty="0" smtClean="0">
                <a:latin typeface="Arial" panose="020B0604020202020204" pitchFamily="34" charset="0"/>
                <a:cs typeface="Arial" panose="020B0604020202020204" pitchFamily="34" charset="0"/>
              </a:rPr>
              <a:t>VET </a:t>
            </a:r>
            <a:r>
              <a:rPr lang="hu-HU" sz="1600" dirty="0" err="1" smtClean="0">
                <a:latin typeface="Arial" panose="020B0604020202020204" pitchFamily="34" charset="0"/>
                <a:cs typeface="Arial" panose="020B0604020202020204" pitchFamily="34" charset="0"/>
              </a:rPr>
              <a:t>related</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topics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which</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are</a:t>
            </a:r>
            <a:r>
              <a:rPr lang="hu-HU" sz="1600" dirty="0" smtClean="0">
                <a:latin typeface="Arial" panose="020B0604020202020204" pitchFamily="34" charset="0"/>
                <a:cs typeface="Arial" panose="020B0604020202020204" pitchFamily="34" charset="0"/>
              </a:rPr>
              <a:t> linked </a:t>
            </a:r>
            <a:r>
              <a:rPr lang="hu-HU" sz="1600" dirty="0" err="1" smtClean="0">
                <a:latin typeface="Arial" panose="020B0604020202020204" pitchFamily="34" charset="0"/>
                <a:cs typeface="Arial" panose="020B0604020202020204" pitchFamily="34" charset="0"/>
              </a:rPr>
              <a:t>to</a:t>
            </a:r>
            <a:r>
              <a:rPr lang="hu-HU" sz="1600" dirty="0" smtClean="0">
                <a:latin typeface="Arial" panose="020B0604020202020204" pitchFamily="34" charset="0"/>
                <a:cs typeface="Arial" panose="020B0604020202020204" pitchFamily="34" charset="0"/>
              </a:rPr>
              <a:t> a </a:t>
            </a:r>
            <a:r>
              <a:rPr lang="hu-HU" sz="1600" dirty="0" err="1" smtClean="0">
                <a:latin typeface="Arial" panose="020B0604020202020204" pitchFamily="34" charset="0"/>
                <a:cs typeface="Arial" panose="020B0604020202020204" pitchFamily="34" charset="0"/>
              </a:rPr>
              <a:t>specific</a:t>
            </a:r>
            <a:r>
              <a:rPr lang="hu-HU" sz="1600" dirty="0" smtClean="0">
                <a:latin typeface="Arial" panose="020B0604020202020204" pitchFamily="34" charset="0"/>
                <a:cs typeface="Arial" panose="020B0604020202020204" pitchFamily="34" charset="0"/>
              </a:rPr>
              <a:t> VET </a:t>
            </a:r>
            <a:r>
              <a:rPr lang="hu-HU" sz="1600" dirty="0" err="1" smtClean="0">
                <a:latin typeface="Arial" panose="020B0604020202020204" pitchFamily="34" charset="0"/>
                <a:cs typeface="Arial" panose="020B0604020202020204" pitchFamily="34" charset="0"/>
              </a:rPr>
              <a:t>field</a:t>
            </a:r>
            <a:r>
              <a:rPr lang="hu-HU" sz="1600" dirty="0" smtClean="0">
                <a:latin typeface="Arial" panose="020B0604020202020204" pitchFamily="34" charset="0"/>
                <a:cs typeface="Arial" panose="020B0604020202020204" pitchFamily="34" charset="0"/>
              </a:rPr>
              <a:t> and </a:t>
            </a:r>
            <a:r>
              <a:rPr lang="hu-HU" sz="1600" dirty="0" err="1" smtClean="0">
                <a:latin typeface="Arial" panose="020B0604020202020204" pitchFamily="34" charset="0"/>
                <a:cs typeface="Arial" panose="020B0604020202020204" pitchFamily="34" charset="0"/>
              </a:rPr>
              <a:t>may</a:t>
            </a:r>
            <a:r>
              <a:rPr lang="hu-HU" sz="1600" dirty="0" smtClean="0">
                <a:latin typeface="Arial" panose="020B0604020202020204" pitchFamily="34" charset="0"/>
                <a:cs typeface="Arial" panose="020B0604020202020204" pitchFamily="34" charset="0"/>
              </a:rPr>
              <a:t> be of interest </a:t>
            </a:r>
            <a:r>
              <a:rPr lang="hu-HU" sz="1600" dirty="0" err="1" smtClean="0">
                <a:latin typeface="Arial" panose="020B0604020202020204" pitchFamily="34" charset="0"/>
                <a:cs typeface="Arial" panose="020B0604020202020204" pitchFamily="34" charset="0"/>
              </a:rPr>
              <a:t>on</a:t>
            </a:r>
            <a:r>
              <a:rPr lang="hu-HU" sz="1600" dirty="0" smtClean="0">
                <a:latin typeface="Arial" panose="020B0604020202020204" pitchFamily="34" charset="0"/>
                <a:cs typeface="Arial" panose="020B0604020202020204" pitchFamily="34" charset="0"/>
              </a:rPr>
              <a:t> a </a:t>
            </a:r>
            <a:r>
              <a:rPr lang="hu-HU" sz="1600" dirty="0" err="1" smtClean="0">
                <a:latin typeface="Arial" panose="020B0604020202020204" pitchFamily="34" charset="0"/>
                <a:cs typeface="Arial" panose="020B0604020202020204" pitchFamily="34" charset="0"/>
              </a:rPr>
              <a:t>national</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level</a:t>
            </a:r>
            <a:r>
              <a:rPr lang="en-GB" sz="1600" dirty="0" smtClean="0">
                <a:latin typeface="Arial" panose="020B0604020202020204" pitchFamily="34" charset="0"/>
                <a:cs typeface="Arial" panose="020B0604020202020204" pitchFamily="34" charset="0"/>
              </a:rPr>
              <a:t>;</a:t>
            </a:r>
            <a:endParaRPr lang="hu-HU" sz="1600" dirty="0">
              <a:latin typeface="Arial" panose="020B0604020202020204" pitchFamily="34" charset="0"/>
              <a:cs typeface="Arial" panose="020B0604020202020204" pitchFamily="34" charset="0"/>
            </a:endParaRPr>
          </a:p>
          <a:p>
            <a:pPr lvl="0"/>
            <a:r>
              <a:rPr lang="en-GB" sz="1600" dirty="0" smtClean="0">
                <a:latin typeface="Arial" panose="020B0604020202020204" pitchFamily="34" charset="0"/>
                <a:cs typeface="Arial" panose="020B0604020202020204" pitchFamily="34" charset="0"/>
              </a:rPr>
              <a:t>connects </a:t>
            </a:r>
            <a:r>
              <a:rPr lang="en-GB" sz="1600" dirty="0">
                <a:latin typeface="Arial" panose="020B0604020202020204" pitchFamily="34" charset="0"/>
                <a:cs typeface="Arial" panose="020B0604020202020204" pitchFamily="34" charset="0"/>
              </a:rPr>
              <a:t>us more to its other networks (</a:t>
            </a:r>
            <a:r>
              <a:rPr lang="en-GB" sz="1600" dirty="0" smtClean="0">
                <a:latin typeface="Arial" panose="020B0604020202020204" pitchFamily="34" charset="0"/>
                <a:cs typeface="Arial" panose="020B0604020202020204" pitchFamily="34" charset="0"/>
              </a:rPr>
              <a:t>Career</a:t>
            </a:r>
            <a:r>
              <a:rPr lang="hu-HU" sz="1600" dirty="0" smtClean="0">
                <a:latin typeface="Arial" panose="020B0604020202020204" pitchFamily="34" charset="0"/>
                <a:cs typeface="Arial" panose="020B0604020202020204" pitchFamily="34" charset="0"/>
              </a:rPr>
              <a:t>s</a:t>
            </a:r>
            <a:r>
              <a:rPr lang="en-GB" sz="1600" dirty="0" smtClean="0">
                <a:latin typeface="Arial" panose="020B0604020202020204" pitchFamily="34" charset="0"/>
                <a:cs typeface="Arial" panose="020B0604020202020204" pitchFamily="34" charset="0"/>
              </a:rPr>
              <a:t>Net</a:t>
            </a:r>
            <a:r>
              <a:rPr lang="en-GB" sz="1600" dirty="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SkillsNet</a:t>
            </a:r>
            <a:r>
              <a:rPr lang="hu-HU" sz="1600" dirty="0" smtClean="0">
                <a:latin typeface="Arial" panose="020B0604020202020204" pitchFamily="34" charset="0"/>
                <a:cs typeface="Arial" panose="020B0604020202020204" pitchFamily="34" charset="0"/>
              </a:rPr>
              <a:t>, Network of </a:t>
            </a:r>
            <a:r>
              <a:rPr lang="hu-HU" sz="1600" dirty="0" err="1" smtClean="0">
                <a:latin typeface="Arial" panose="020B0604020202020204" pitchFamily="34" charset="0"/>
                <a:cs typeface="Arial" panose="020B0604020202020204" pitchFamily="34" charset="0"/>
              </a:rPr>
              <a:t>experts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on</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Apprenticeship</a:t>
            </a:r>
            <a:r>
              <a:rPr lang="en-GB" sz="1600" dirty="0" smtClean="0">
                <a:latin typeface="Arial" panose="020B0604020202020204" pitchFamily="34" charset="0"/>
                <a:cs typeface="Arial" panose="020B0604020202020204" pitchFamily="34" charset="0"/>
              </a:rPr>
              <a:t>)</a:t>
            </a:r>
            <a:r>
              <a:rPr lang="hu-HU" sz="1600" dirty="0" smtClean="0">
                <a:latin typeface="Arial" panose="020B0604020202020204" pitchFamily="34" charset="0"/>
                <a:cs typeface="Arial" panose="020B0604020202020204" pitchFamily="34" charset="0"/>
              </a:rPr>
              <a:t>;</a:t>
            </a:r>
          </a:p>
          <a:p>
            <a:pPr lvl="0"/>
            <a:r>
              <a:rPr lang="hu-HU" sz="1600" dirty="0" smtClean="0">
                <a:latin typeface="Arial" panose="020B0604020202020204" pitchFamily="34" charset="0"/>
                <a:cs typeface="Arial" panose="020B0604020202020204" pitchFamily="34" charset="0"/>
              </a:rPr>
              <a:t>i</a:t>
            </a:r>
            <a:r>
              <a:rPr lang="en-GB" sz="1600" dirty="0" smtClean="0">
                <a:latin typeface="Arial" panose="020B0604020202020204" pitchFamily="34" charset="0"/>
                <a:cs typeface="Arial" panose="020B0604020202020204" pitchFamily="34" charset="0"/>
              </a:rPr>
              <a:t>t </a:t>
            </a:r>
            <a:r>
              <a:rPr lang="en-GB" sz="1600" dirty="0">
                <a:latin typeface="Arial" panose="020B0604020202020204" pitchFamily="34" charset="0"/>
                <a:cs typeface="Arial" panose="020B0604020202020204" pitchFamily="34" charset="0"/>
              </a:rPr>
              <a:t>makes more </a:t>
            </a:r>
            <a:r>
              <a:rPr lang="en-GB" sz="1600" dirty="0" smtClean="0">
                <a:latin typeface="Arial" panose="020B0604020202020204" pitchFamily="34" charset="0"/>
                <a:cs typeface="Arial" panose="020B0604020202020204" pitchFamily="34" charset="0"/>
              </a:rPr>
              <a:t>flexible </a:t>
            </a:r>
            <a:r>
              <a:rPr lang="en-GB" sz="1600" dirty="0">
                <a:latin typeface="Arial" panose="020B0604020202020204" pitchFamily="34" charset="0"/>
                <a:cs typeface="Arial" panose="020B0604020202020204" pitchFamily="34" charset="0"/>
              </a:rPr>
              <a:t>the implementation of the </a:t>
            </a:r>
            <a:r>
              <a:rPr lang="en-GB" sz="1600" dirty="0" smtClean="0">
                <a:latin typeface="Arial" panose="020B0604020202020204" pitchFamily="34" charset="0"/>
                <a:cs typeface="Arial" panose="020B0604020202020204" pitchFamily="34" charset="0"/>
              </a:rPr>
              <a:t>project</a:t>
            </a:r>
            <a:r>
              <a:rPr lang="hu-HU" sz="1600" dirty="0" smtClean="0">
                <a:latin typeface="Arial" panose="020B0604020202020204" pitchFamily="34" charset="0"/>
                <a:cs typeface="Arial" panose="020B0604020202020204" pitchFamily="34" charset="0"/>
              </a:rPr>
              <a:t>; </a:t>
            </a:r>
          </a:p>
          <a:p>
            <a:pPr lvl="0"/>
            <a:r>
              <a:rPr lang="hu-HU" sz="1600" dirty="0">
                <a:latin typeface="Arial" panose="020B0604020202020204" pitchFamily="34" charset="0"/>
                <a:cs typeface="Arial" panose="020B0604020202020204" pitchFamily="34" charset="0"/>
              </a:rPr>
              <a:t>m</a:t>
            </a:r>
            <a:r>
              <a:rPr lang="hu-HU" sz="1600" dirty="0" smtClean="0">
                <a:latin typeface="Arial" panose="020B0604020202020204" pitchFamily="34" charset="0"/>
                <a:cs typeface="Arial" panose="020B0604020202020204" pitchFamily="34" charset="0"/>
              </a:rPr>
              <a:t>ore </a:t>
            </a:r>
            <a:r>
              <a:rPr lang="hu-HU" sz="1600" dirty="0" err="1" smtClean="0">
                <a:latin typeface="Arial" panose="020B0604020202020204" pitchFamily="34" charset="0"/>
                <a:cs typeface="Arial" panose="020B0604020202020204" pitchFamily="34" charset="0"/>
              </a:rPr>
              <a:t>possibilities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for</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the</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coordinators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to</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shape</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the</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workplan</a:t>
            </a:r>
            <a:r>
              <a:rPr lang="hu-HU" sz="1600" dirty="0" smtClean="0">
                <a:latin typeface="Arial" panose="020B0604020202020204" pitchFamily="34" charset="0"/>
                <a:cs typeface="Arial" panose="020B0604020202020204" pitchFamily="34" charset="0"/>
              </a:rPr>
              <a:t>;</a:t>
            </a:r>
          </a:p>
          <a:p>
            <a:pPr lvl="0"/>
            <a:r>
              <a:rPr lang="hu-HU" sz="1600" dirty="0">
                <a:latin typeface="Arial" panose="020B0604020202020204" pitchFamily="34" charset="0"/>
                <a:cs typeface="Arial" panose="020B0604020202020204" pitchFamily="34" charset="0"/>
              </a:rPr>
              <a:t>m</a:t>
            </a:r>
            <a:r>
              <a:rPr lang="hu-HU" sz="1600" dirty="0" smtClean="0">
                <a:latin typeface="Arial" panose="020B0604020202020204" pitchFamily="34" charset="0"/>
                <a:cs typeface="Arial" panose="020B0604020202020204" pitchFamily="34" charset="0"/>
              </a:rPr>
              <a:t>ore </a:t>
            </a:r>
            <a:r>
              <a:rPr lang="hu-HU" sz="1600" dirty="0" err="1" smtClean="0">
                <a:latin typeface="Arial" panose="020B0604020202020204" pitchFamily="34" charset="0"/>
                <a:cs typeface="Arial" panose="020B0604020202020204" pitchFamily="34" charset="0"/>
              </a:rPr>
              <a:t>possibilites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for</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students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to</a:t>
            </a:r>
            <a:r>
              <a:rPr lang="hu-HU" sz="1600" dirty="0" smtClean="0">
                <a:latin typeface="Arial" panose="020B0604020202020204" pitchFamily="34" charset="0"/>
                <a:cs typeface="Arial" panose="020B0604020202020204" pitchFamily="34" charset="0"/>
              </a:rPr>
              <a:t> show </a:t>
            </a:r>
            <a:r>
              <a:rPr lang="hu-HU" sz="1600" dirty="0" err="1" smtClean="0">
                <a:latin typeface="Arial" panose="020B0604020202020204" pitchFamily="34" charset="0"/>
                <a:cs typeface="Arial" panose="020B0604020202020204" pitchFamily="34" charset="0"/>
              </a:rPr>
              <a:t>themselves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eg</a:t>
            </a:r>
            <a:r>
              <a:rPr lang="hu-HU" sz="1600" dirty="0">
                <a:latin typeface="Arial" panose="020B0604020202020204" pitchFamily="34" charset="0"/>
                <a:cs typeface="Arial" panose="020B0604020202020204" pitchFamily="34" charset="0"/>
              </a:rPr>
              <a:t> </a:t>
            </a:r>
            <a:r>
              <a:rPr lang="hu-HU" sz="1600" dirty="0" smtClean="0">
                <a:latin typeface="Arial" panose="020B0604020202020204" pitchFamily="34" charset="0"/>
                <a:cs typeface="Arial" panose="020B0604020202020204" pitchFamily="34" charset="0"/>
              </a:rPr>
              <a:t>video </a:t>
            </a:r>
            <a:r>
              <a:rPr lang="hu-HU" sz="1600" dirty="0" err="1" smtClean="0">
                <a:latin typeface="Arial" panose="020B0604020202020204" pitchFamily="34" charset="0"/>
                <a:cs typeface="Arial" panose="020B0604020202020204" pitchFamily="34" charset="0"/>
              </a:rPr>
              <a:t>recordings</a:t>
            </a:r>
            <a:r>
              <a:rPr lang="hu-HU" sz="1600" dirty="0" smtClean="0">
                <a:latin typeface="Arial" panose="020B0604020202020204" pitchFamily="34" charset="0"/>
                <a:cs typeface="Arial" panose="020B0604020202020204" pitchFamily="34" charset="0"/>
              </a:rPr>
              <a:t> </a:t>
            </a:r>
            <a:r>
              <a:rPr lang="hu-HU" sz="1600" dirty="0" err="1" smtClean="0">
                <a:latin typeface="Arial" panose="020B0604020202020204" pitchFamily="34" charset="0"/>
                <a:cs typeface="Arial" panose="020B0604020202020204" pitchFamily="34" charset="0"/>
              </a:rPr>
              <a:t>competition</a:t>
            </a:r>
            <a:r>
              <a:rPr lang="hu-HU" sz="1600" dirty="0" smtClean="0">
                <a:latin typeface="Arial" panose="020B0604020202020204" pitchFamily="34" charset="0"/>
                <a:cs typeface="Arial" panose="020B0604020202020204" pitchFamily="34" charset="0"/>
              </a:rPr>
              <a:t>)</a:t>
            </a:r>
          </a:p>
          <a:p>
            <a:pPr lvl="0"/>
            <a:endParaRPr lang="hu-HU" sz="1600" dirty="0">
              <a:latin typeface="Arial" panose="020B0604020202020204" pitchFamily="34" charset="0"/>
              <a:cs typeface="Arial" panose="020B0604020202020204" pitchFamily="34" charset="0"/>
            </a:endParaRPr>
          </a:p>
          <a:p>
            <a:pPr marL="0" indent="0">
              <a:buNone/>
            </a:pPr>
            <a:endParaRPr lang="hu-HU" sz="1000" dirty="0" smtClean="0">
              <a:latin typeface="Arial" panose="020B0604020202020204" pitchFamily="34" charset="0"/>
              <a:cs typeface="Arial" panose="020B0604020202020204" pitchFamily="34" charset="0"/>
            </a:endParaRPr>
          </a:p>
          <a:p>
            <a:pPr marL="0" indent="0" algn="ctr">
              <a:buNone/>
            </a:pPr>
            <a:r>
              <a:rPr lang="hu-HU" sz="1600" b="1" dirty="0" err="1" smtClean="0">
                <a:solidFill>
                  <a:srgbClr val="0070C0"/>
                </a:solidFill>
                <a:latin typeface="Arial" panose="020B0604020202020204" pitchFamily="34" charset="0"/>
                <a:cs typeface="Arial" panose="020B0604020202020204" pitchFamily="34" charset="0"/>
              </a:rPr>
              <a:t>Dissemination</a:t>
            </a:r>
            <a:r>
              <a:rPr lang="hu-HU" sz="1600" b="1" dirty="0" smtClean="0">
                <a:solidFill>
                  <a:srgbClr val="0070C0"/>
                </a:solidFill>
                <a:latin typeface="Arial" panose="020B0604020202020204" pitchFamily="34" charset="0"/>
                <a:cs typeface="Arial" panose="020B0604020202020204" pitchFamily="34" charset="0"/>
              </a:rPr>
              <a:t> and </a:t>
            </a:r>
            <a:r>
              <a:rPr lang="hu-HU" sz="1600" b="1" dirty="0" err="1" smtClean="0">
                <a:solidFill>
                  <a:srgbClr val="0070C0"/>
                </a:solidFill>
                <a:latin typeface="Arial" panose="020B0604020202020204" pitchFamily="34" charset="0"/>
                <a:cs typeface="Arial" panose="020B0604020202020204" pitchFamily="34" charset="0"/>
              </a:rPr>
              <a:t>visibility</a:t>
            </a:r>
            <a:r>
              <a:rPr lang="hu-HU" sz="1600" b="1" dirty="0" smtClean="0">
                <a:solidFill>
                  <a:srgbClr val="0070C0"/>
                </a:solidFill>
                <a:latin typeface="Arial" panose="020B0604020202020204" pitchFamily="34" charset="0"/>
                <a:cs typeface="Arial" panose="020B0604020202020204" pitchFamily="34" charset="0"/>
              </a:rPr>
              <a:t> </a:t>
            </a:r>
            <a:r>
              <a:rPr lang="en-GB" sz="1600" b="1" dirty="0" err="1" smtClean="0">
                <a:solidFill>
                  <a:srgbClr val="0070C0"/>
                </a:solidFill>
                <a:latin typeface="Arial" panose="020B0604020202020204" pitchFamily="34" charset="0"/>
                <a:cs typeface="Arial" panose="020B0604020202020204" pitchFamily="34" charset="0"/>
              </a:rPr>
              <a:t>activit</a:t>
            </a:r>
            <a:r>
              <a:rPr lang="hu-HU" sz="1600" b="1" dirty="0" err="1" smtClean="0">
                <a:solidFill>
                  <a:srgbClr val="0070C0"/>
                </a:solidFill>
                <a:latin typeface="Arial" panose="020B0604020202020204" pitchFamily="34" charset="0"/>
                <a:cs typeface="Arial" panose="020B0604020202020204" pitchFamily="34" charset="0"/>
              </a:rPr>
              <a:t>ie</a:t>
            </a:r>
            <a:r>
              <a:rPr lang="en-GB" sz="1600" b="1" dirty="0" smtClean="0">
                <a:solidFill>
                  <a:srgbClr val="0070C0"/>
                </a:solidFill>
                <a:latin typeface="Arial" panose="020B0604020202020204" pitchFamily="34" charset="0"/>
                <a:cs typeface="Arial" panose="020B0604020202020204" pitchFamily="34" charset="0"/>
              </a:rPr>
              <a:t>s needs</a:t>
            </a:r>
            <a:endParaRPr lang="hu-HU" sz="1600" b="1" dirty="0" smtClean="0">
              <a:solidFill>
                <a:srgbClr val="0070C0"/>
              </a:solidFill>
              <a:latin typeface="Arial" panose="020B0604020202020204" pitchFamily="34" charset="0"/>
              <a:cs typeface="Arial" panose="020B0604020202020204" pitchFamily="34" charset="0"/>
            </a:endParaRPr>
          </a:p>
          <a:p>
            <a:pPr marL="0" indent="0" algn="ctr">
              <a:buNone/>
            </a:pPr>
            <a:r>
              <a:rPr lang="en-GB" sz="1600" b="1" dirty="0" smtClean="0">
                <a:solidFill>
                  <a:srgbClr val="0070C0"/>
                </a:solidFill>
                <a:latin typeface="Arial" panose="020B0604020202020204" pitchFamily="34" charset="0"/>
                <a:cs typeface="Arial" panose="020B0604020202020204" pitchFamily="34" charset="0"/>
              </a:rPr>
              <a:t> </a:t>
            </a:r>
            <a:r>
              <a:rPr lang="en-GB" sz="1600" b="1" dirty="0">
                <a:solidFill>
                  <a:srgbClr val="0070C0"/>
                </a:solidFill>
                <a:latin typeface="Arial" panose="020B0604020202020204" pitchFamily="34" charset="0"/>
                <a:cs typeface="Arial" panose="020B0604020202020204" pitchFamily="34" charset="0"/>
              </a:rPr>
              <a:t>a lot of work, time</a:t>
            </a:r>
            <a:r>
              <a:rPr lang="en-GB" sz="1600" b="1" dirty="0" smtClean="0">
                <a:solidFill>
                  <a:srgbClr val="0070C0"/>
                </a:solidFill>
                <a:latin typeface="Arial" panose="020B0604020202020204" pitchFamily="34" charset="0"/>
                <a:cs typeface="Arial" panose="020B0604020202020204" pitchFamily="34" charset="0"/>
              </a:rPr>
              <a:t>,</a:t>
            </a:r>
            <a:r>
              <a:rPr lang="hu-HU" sz="1600" b="1" dirty="0" smtClean="0">
                <a:solidFill>
                  <a:srgbClr val="0070C0"/>
                </a:solidFill>
                <a:latin typeface="Arial" panose="020B0604020202020204" pitchFamily="34" charset="0"/>
                <a:cs typeface="Arial" panose="020B0604020202020204" pitchFamily="34" charset="0"/>
              </a:rPr>
              <a:t> </a:t>
            </a:r>
            <a:r>
              <a:rPr lang="hu-HU" sz="1600" b="1" dirty="0" err="1" smtClean="0">
                <a:solidFill>
                  <a:srgbClr val="0070C0"/>
                </a:solidFill>
                <a:latin typeface="Arial" panose="020B0604020202020204" pitchFamily="34" charset="0"/>
                <a:cs typeface="Arial" panose="020B0604020202020204" pitchFamily="34" charset="0"/>
              </a:rPr>
              <a:t>cooperation</a:t>
            </a:r>
            <a:r>
              <a:rPr lang="en-GB" sz="1600" b="1" dirty="0" smtClean="0">
                <a:solidFill>
                  <a:srgbClr val="0070C0"/>
                </a:solidFill>
                <a:latin typeface="Arial" panose="020B0604020202020204" pitchFamily="34" charset="0"/>
                <a:cs typeface="Arial" panose="020B0604020202020204" pitchFamily="34" charset="0"/>
              </a:rPr>
              <a:t> and devotion</a:t>
            </a:r>
            <a:r>
              <a:rPr lang="hu-HU" sz="1600" dirty="0">
                <a:latin typeface="Arial" panose="020B0604020202020204" pitchFamily="34" charset="0"/>
                <a:cs typeface="Arial" panose="020B0604020202020204" pitchFamily="34" charset="0"/>
              </a:rPr>
              <a:t> </a:t>
            </a:r>
            <a:r>
              <a:rPr lang="en-GB" sz="1600" b="1" dirty="0" smtClean="0">
                <a:latin typeface="Arial" panose="020B0604020202020204" pitchFamily="34" charset="0"/>
                <a:cs typeface="Arial" panose="020B0604020202020204" pitchFamily="34" charset="0"/>
                <a:sym typeface="Wingdings"/>
              </a:rPr>
              <a:t></a:t>
            </a:r>
            <a:endParaRPr lang="hu-HU" sz="1600" b="1" dirty="0">
              <a:latin typeface="Arial" panose="020B0604020202020204" pitchFamily="34" charset="0"/>
              <a:cs typeface="Arial" panose="020B0604020202020204" pitchFamily="34" charset="0"/>
            </a:endParaRPr>
          </a:p>
          <a:p>
            <a:endParaRPr lang="hu-HU" dirty="0"/>
          </a:p>
        </p:txBody>
      </p:sp>
      <p:pic>
        <p:nvPicPr>
          <p:cNvPr id="6" name="Tartalom hely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spTree>
    <p:extLst>
      <p:ext uri="{BB962C8B-B14F-4D97-AF65-F5344CB8AC3E}">
        <p14:creationId xmlns:p14="http://schemas.microsoft.com/office/powerpoint/2010/main" val="16413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rtalom helye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3728" y="1628800"/>
            <a:ext cx="5105540" cy="38291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Tartalom hely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6" y="188640"/>
            <a:ext cx="3280003" cy="1080000"/>
          </a:xfrm>
          <a:prstGeom prst="rect">
            <a:avLst/>
          </a:prstGeo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091796"/>
            <a:ext cx="5400000" cy="570975"/>
          </a:xfrm>
          <a:prstGeom prst="rect">
            <a:avLst/>
          </a:prstGeom>
        </p:spPr>
      </p:pic>
      <p:sp>
        <p:nvSpPr>
          <p:cNvPr id="7" name="Szövegdoboz 6"/>
          <p:cNvSpPr txBox="1"/>
          <p:nvPr/>
        </p:nvSpPr>
        <p:spPr>
          <a:xfrm>
            <a:off x="1043608" y="5715320"/>
            <a:ext cx="7848872" cy="369332"/>
          </a:xfrm>
          <a:prstGeom prst="rect">
            <a:avLst/>
          </a:prstGeom>
          <a:noFill/>
        </p:spPr>
        <p:txBody>
          <a:bodyPr wrap="square" rtlCol="0">
            <a:spAutoFit/>
          </a:bodyPr>
          <a:lstStyle/>
          <a:p>
            <a:r>
              <a:rPr lang="hu-HU" b="1" dirty="0" err="1" smtClean="0">
                <a:solidFill>
                  <a:srgbClr val="0070C0"/>
                </a:solidFill>
              </a:rPr>
              <a:t>Thank</a:t>
            </a:r>
            <a:r>
              <a:rPr lang="hu-HU" b="1" dirty="0" smtClean="0">
                <a:solidFill>
                  <a:srgbClr val="0070C0"/>
                </a:solidFill>
              </a:rPr>
              <a:t> </a:t>
            </a:r>
            <a:r>
              <a:rPr lang="hu-HU" b="1" dirty="0" err="1" smtClean="0">
                <a:solidFill>
                  <a:srgbClr val="0070C0"/>
                </a:solidFill>
              </a:rPr>
              <a:t>you</a:t>
            </a:r>
            <a:r>
              <a:rPr lang="hu-HU" b="1" dirty="0" smtClean="0">
                <a:solidFill>
                  <a:srgbClr val="0070C0"/>
                </a:solidFill>
              </a:rPr>
              <a:t> </a:t>
            </a:r>
            <a:r>
              <a:rPr lang="hu-HU" b="1" dirty="0" err="1" smtClean="0">
                <a:solidFill>
                  <a:srgbClr val="0070C0"/>
                </a:solidFill>
              </a:rPr>
              <a:t>for</a:t>
            </a:r>
            <a:r>
              <a:rPr lang="hu-HU" b="1" dirty="0" smtClean="0">
                <a:solidFill>
                  <a:srgbClr val="0070C0"/>
                </a:solidFill>
              </a:rPr>
              <a:t> </a:t>
            </a:r>
            <a:r>
              <a:rPr lang="hu-HU" b="1" dirty="0" err="1" smtClean="0">
                <a:solidFill>
                  <a:srgbClr val="0070C0"/>
                </a:solidFill>
              </a:rPr>
              <a:t>your</a:t>
            </a:r>
            <a:r>
              <a:rPr lang="hu-HU" b="1" dirty="0" smtClean="0">
                <a:solidFill>
                  <a:srgbClr val="0070C0"/>
                </a:solidFill>
              </a:rPr>
              <a:t> </a:t>
            </a:r>
            <a:r>
              <a:rPr lang="hu-HU" b="1" dirty="0" err="1" smtClean="0">
                <a:solidFill>
                  <a:srgbClr val="0070C0"/>
                </a:solidFill>
              </a:rPr>
              <a:t>attention</a:t>
            </a:r>
            <a:r>
              <a:rPr lang="hu-HU" b="1" dirty="0" smtClean="0">
                <a:solidFill>
                  <a:srgbClr val="0070C0"/>
                </a:solidFill>
              </a:rPr>
              <a:t> and </a:t>
            </a:r>
            <a:r>
              <a:rPr lang="hu-HU" b="1" dirty="0" err="1" smtClean="0">
                <a:solidFill>
                  <a:srgbClr val="0070C0"/>
                </a:solidFill>
              </a:rPr>
              <a:t>wish</a:t>
            </a:r>
            <a:r>
              <a:rPr lang="hu-HU" b="1" dirty="0" smtClean="0">
                <a:solidFill>
                  <a:srgbClr val="0070C0"/>
                </a:solidFill>
              </a:rPr>
              <a:t> </a:t>
            </a:r>
            <a:r>
              <a:rPr lang="hu-HU" b="1" dirty="0" err="1" smtClean="0">
                <a:solidFill>
                  <a:srgbClr val="0070C0"/>
                </a:solidFill>
              </a:rPr>
              <a:t>you</a:t>
            </a:r>
            <a:r>
              <a:rPr lang="hu-HU" b="1" dirty="0" smtClean="0">
                <a:solidFill>
                  <a:srgbClr val="0070C0"/>
                </a:solidFill>
              </a:rPr>
              <a:t> a </a:t>
            </a:r>
            <a:r>
              <a:rPr lang="hu-HU" b="1" dirty="0" err="1" smtClean="0">
                <a:solidFill>
                  <a:srgbClr val="0070C0"/>
                </a:solidFill>
              </a:rPr>
              <a:t>fruitful</a:t>
            </a:r>
            <a:r>
              <a:rPr lang="hu-HU" b="1" dirty="0" smtClean="0">
                <a:solidFill>
                  <a:srgbClr val="0070C0"/>
                </a:solidFill>
              </a:rPr>
              <a:t> </a:t>
            </a:r>
            <a:r>
              <a:rPr lang="hu-HU" b="1" dirty="0" err="1" smtClean="0">
                <a:solidFill>
                  <a:srgbClr val="0070C0"/>
                </a:solidFill>
              </a:rPr>
              <a:t>Plenary</a:t>
            </a:r>
            <a:r>
              <a:rPr lang="hu-HU" b="1" dirty="0" smtClean="0">
                <a:solidFill>
                  <a:srgbClr val="0070C0"/>
                </a:solidFill>
              </a:rPr>
              <a:t> </a:t>
            </a:r>
            <a:r>
              <a:rPr lang="hu-HU" b="1" dirty="0">
                <a:solidFill>
                  <a:srgbClr val="0070C0"/>
                </a:solidFill>
              </a:rPr>
              <a:t>M</a:t>
            </a:r>
            <a:r>
              <a:rPr lang="hu-HU" b="1" dirty="0" smtClean="0">
                <a:solidFill>
                  <a:srgbClr val="0070C0"/>
                </a:solidFill>
              </a:rPr>
              <a:t>eeting!</a:t>
            </a:r>
            <a:endParaRPr lang="hu-HU" b="1" dirty="0">
              <a:solidFill>
                <a:srgbClr val="0070C0"/>
              </a:solidFill>
            </a:endParaRPr>
          </a:p>
        </p:txBody>
      </p:sp>
    </p:spTree>
    <p:extLst>
      <p:ext uri="{BB962C8B-B14F-4D97-AF65-F5344CB8AC3E}">
        <p14:creationId xmlns:p14="http://schemas.microsoft.com/office/powerpoint/2010/main" val="2048684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1624</TotalTime>
  <Words>987</Words>
  <Application>Microsoft Office PowerPoint</Application>
  <PresentationFormat>Diavetítés a képernyőre (4:3 oldalarány)</PresentationFormat>
  <Paragraphs>99</Paragraphs>
  <Slides>14</Slides>
  <Notes>1</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14</vt:i4>
      </vt:variant>
    </vt:vector>
  </HeadingPairs>
  <TitlesOfParts>
    <vt:vector size="18" baseType="lpstr">
      <vt:lpstr>Arial</vt:lpstr>
      <vt:lpstr>Calibri</vt:lpstr>
      <vt:lpstr>Wingdings</vt:lpstr>
      <vt:lpstr>Office-téma</vt:lpstr>
      <vt:lpstr>Making accessible the ReferNet deliverables  </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NSZFH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HUNGARIAN VET SYSTEM</dc:title>
  <dc:creator>Gömöriné Olasz Judit Emese</dc:creator>
  <cp:lastModifiedBy>vendég</cp:lastModifiedBy>
  <cp:revision>158</cp:revision>
  <cp:lastPrinted>2018-11-20T15:24:10Z</cp:lastPrinted>
  <dcterms:created xsi:type="dcterms:W3CDTF">2018-05-09T12:12:10Z</dcterms:created>
  <dcterms:modified xsi:type="dcterms:W3CDTF">2018-11-21T23:15:55Z</dcterms:modified>
</cp:coreProperties>
</file>