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handoutMasterIdLst>
    <p:handoutMasterId r:id="rId28"/>
  </p:handoutMasterIdLst>
  <p:sldIdLst>
    <p:sldId id="261" r:id="rId5"/>
    <p:sldId id="638" r:id="rId6"/>
    <p:sldId id="639" r:id="rId7"/>
    <p:sldId id="640" r:id="rId8"/>
    <p:sldId id="632" r:id="rId9"/>
    <p:sldId id="619" r:id="rId10"/>
    <p:sldId id="618" r:id="rId11"/>
    <p:sldId id="641" r:id="rId12"/>
    <p:sldId id="633" r:id="rId13"/>
    <p:sldId id="642" r:id="rId14"/>
    <p:sldId id="621" r:id="rId15"/>
    <p:sldId id="620" r:id="rId16"/>
    <p:sldId id="625" r:id="rId17"/>
    <p:sldId id="643" r:id="rId18"/>
    <p:sldId id="629" r:id="rId19"/>
    <p:sldId id="626" r:id="rId20"/>
    <p:sldId id="627" r:id="rId21"/>
    <p:sldId id="630" r:id="rId22"/>
    <p:sldId id="631" r:id="rId23"/>
    <p:sldId id="634" r:id="rId24"/>
    <p:sldId id="635" r:id="rId25"/>
    <p:sldId id="637" r:id="rId26"/>
  </p:sldIdLst>
  <p:sldSz cx="9144000" cy="5143500" type="screen16x9"/>
  <p:notesSz cx="6669088" cy="9753600"/>
  <p:defaultTextStyle>
    <a:defPPr>
      <a:defRPr lang="en-GB"/>
    </a:defPPr>
    <a:lvl1pPr algn="l" rtl="0" fontAlgn="base">
      <a:spcBef>
        <a:spcPct val="0"/>
      </a:spcBef>
      <a:spcAft>
        <a:spcPct val="0"/>
      </a:spcAft>
      <a:defRPr sz="7600" b="1" kern="1200">
        <a:solidFill>
          <a:srgbClr val="FFD624"/>
        </a:solidFill>
        <a:latin typeface="Verdana" pitchFamily="34" charset="0"/>
        <a:ea typeface="+mn-ea"/>
        <a:cs typeface="+mn-cs"/>
      </a:defRPr>
    </a:lvl1pPr>
    <a:lvl2pPr marL="457200" algn="l" rtl="0" fontAlgn="base">
      <a:spcBef>
        <a:spcPct val="0"/>
      </a:spcBef>
      <a:spcAft>
        <a:spcPct val="0"/>
      </a:spcAft>
      <a:defRPr sz="7600" b="1" kern="1200">
        <a:solidFill>
          <a:srgbClr val="FFD624"/>
        </a:solidFill>
        <a:latin typeface="Verdana" pitchFamily="34" charset="0"/>
        <a:ea typeface="+mn-ea"/>
        <a:cs typeface="+mn-cs"/>
      </a:defRPr>
    </a:lvl2pPr>
    <a:lvl3pPr marL="914400" algn="l" rtl="0" fontAlgn="base">
      <a:spcBef>
        <a:spcPct val="0"/>
      </a:spcBef>
      <a:spcAft>
        <a:spcPct val="0"/>
      </a:spcAft>
      <a:defRPr sz="7600" b="1" kern="1200">
        <a:solidFill>
          <a:srgbClr val="FFD624"/>
        </a:solidFill>
        <a:latin typeface="Verdana" pitchFamily="34" charset="0"/>
        <a:ea typeface="+mn-ea"/>
        <a:cs typeface="+mn-cs"/>
      </a:defRPr>
    </a:lvl3pPr>
    <a:lvl4pPr marL="1371600" algn="l" rtl="0" fontAlgn="base">
      <a:spcBef>
        <a:spcPct val="0"/>
      </a:spcBef>
      <a:spcAft>
        <a:spcPct val="0"/>
      </a:spcAft>
      <a:defRPr sz="7600" b="1" kern="1200">
        <a:solidFill>
          <a:srgbClr val="FFD624"/>
        </a:solidFill>
        <a:latin typeface="Verdana" pitchFamily="34" charset="0"/>
        <a:ea typeface="+mn-ea"/>
        <a:cs typeface="+mn-cs"/>
      </a:defRPr>
    </a:lvl4pPr>
    <a:lvl5pPr marL="1828800" algn="l" rtl="0" fontAlgn="base">
      <a:spcBef>
        <a:spcPct val="0"/>
      </a:spcBef>
      <a:spcAft>
        <a:spcPct val="0"/>
      </a:spcAft>
      <a:defRPr sz="7600" b="1" kern="1200">
        <a:solidFill>
          <a:srgbClr val="FFD624"/>
        </a:solidFill>
        <a:latin typeface="Verdana" pitchFamily="34" charset="0"/>
        <a:ea typeface="+mn-ea"/>
        <a:cs typeface="+mn-cs"/>
      </a:defRPr>
    </a:lvl5pPr>
    <a:lvl6pPr marL="2286000" algn="l" defTabSz="914400" rtl="0" eaLnBrk="1" latinLnBrk="0" hangingPunct="1">
      <a:defRPr sz="7600" b="1" kern="1200">
        <a:solidFill>
          <a:srgbClr val="FFD624"/>
        </a:solidFill>
        <a:latin typeface="Verdana" pitchFamily="34" charset="0"/>
        <a:ea typeface="+mn-ea"/>
        <a:cs typeface="+mn-cs"/>
      </a:defRPr>
    </a:lvl6pPr>
    <a:lvl7pPr marL="2743200" algn="l" defTabSz="914400" rtl="0" eaLnBrk="1" latinLnBrk="0" hangingPunct="1">
      <a:defRPr sz="7600" b="1" kern="1200">
        <a:solidFill>
          <a:srgbClr val="FFD624"/>
        </a:solidFill>
        <a:latin typeface="Verdana" pitchFamily="34" charset="0"/>
        <a:ea typeface="+mn-ea"/>
        <a:cs typeface="+mn-cs"/>
      </a:defRPr>
    </a:lvl7pPr>
    <a:lvl8pPr marL="3200400" algn="l" defTabSz="914400" rtl="0" eaLnBrk="1" latinLnBrk="0" hangingPunct="1">
      <a:defRPr sz="7600" b="1" kern="1200">
        <a:solidFill>
          <a:srgbClr val="FFD624"/>
        </a:solidFill>
        <a:latin typeface="Verdana" pitchFamily="34" charset="0"/>
        <a:ea typeface="+mn-ea"/>
        <a:cs typeface="+mn-cs"/>
      </a:defRPr>
    </a:lvl8pPr>
    <a:lvl9pPr marL="3657600" algn="l" defTabSz="914400" rtl="0" eaLnBrk="1" latinLnBrk="0" hangingPunct="1">
      <a:defRPr sz="7600" b="1" kern="1200">
        <a:solidFill>
          <a:srgbClr val="FFD624"/>
        </a:solidFill>
        <a:latin typeface="Verdana"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072" userDrawn="1">
          <p15:clr>
            <a:srgbClr val="A4A3A4"/>
          </p15:clr>
        </p15:guide>
        <p15:guide id="2" pos="210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DEFF"/>
    <a:srgbClr val="004494"/>
    <a:srgbClr val="99CCFF"/>
    <a:srgbClr val="FFCCFF"/>
    <a:srgbClr val="CCFFFF"/>
    <a:srgbClr val="CCFFCC"/>
    <a:srgbClr val="FFFFCC"/>
    <a:srgbClr val="FFFF99"/>
    <a:srgbClr val="FFCC99"/>
    <a:srgbClr val="FFD6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1" autoAdjust="0"/>
    <p:restoredTop sz="80698" autoAdjust="0"/>
  </p:normalViewPr>
  <p:slideViewPr>
    <p:cSldViewPr>
      <p:cViewPr varScale="1">
        <p:scale>
          <a:sx n="123" d="100"/>
          <a:sy n="123" d="100"/>
        </p:scale>
        <p:origin x="1272" y="90"/>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2" d="100"/>
          <a:sy n="62" d="100"/>
        </p:scale>
        <p:origin x="-2850" y="-78"/>
      </p:cViewPr>
      <p:guideLst>
        <p:guide orient="horz" pos="3072"/>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jpeg"/></Relationships>
</file>

<file path=ppt/diagrams/_rels/data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 Id="rId4" Type="http://schemas.openxmlformats.org/officeDocument/2006/relationships/image" Target="../media/image16.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 Id="rId4" Type="http://schemas.openxmlformats.org/officeDocument/2006/relationships/image" Target="../media/image16.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F0C443-E0D1-4313-B7F7-E97F269689DC}"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n-GB"/>
        </a:p>
      </dgm:t>
    </dgm:pt>
    <dgm:pt modelId="{225CB418-B95A-4414-9743-C5F3847D087A}">
      <dgm:prSet phldrT="[Text]" custT="1"/>
      <dgm:spPr>
        <a:ln>
          <a:noFill/>
        </a:ln>
        <a:effectLst>
          <a:outerShdw blurRad="76200" dist="63500" dir="2700000" algn="tl" rotWithShape="0">
            <a:prstClr val="black">
              <a:alpha val="40000"/>
            </a:prstClr>
          </a:outerShdw>
        </a:effectLst>
      </dgm:spPr>
      <dgm:t>
        <a:bodyPr/>
        <a:lstStyle/>
        <a:p>
          <a:r>
            <a:rPr lang="en-GB" altLang="en-US" sz="1800" b="1" dirty="0">
              <a:solidFill>
                <a:srgbClr val="004494"/>
              </a:solidFill>
              <a:latin typeface="+mn-lt"/>
            </a:rPr>
            <a:t>Work-based learning </a:t>
          </a:r>
          <a:r>
            <a:rPr lang="en-GB" altLang="en-US" sz="1800" b="0" dirty="0">
              <a:solidFill>
                <a:srgbClr val="004494"/>
              </a:solidFill>
              <a:latin typeface="+mn-lt"/>
            </a:rPr>
            <a:t>in all its forms</a:t>
          </a:r>
          <a:br>
            <a:rPr lang="en-GB" altLang="en-US" sz="1800" b="0" dirty="0">
              <a:solidFill>
                <a:srgbClr val="004494"/>
              </a:solidFill>
              <a:latin typeface="+mn-lt"/>
            </a:rPr>
          </a:br>
          <a:r>
            <a:rPr lang="en-GB" altLang="en-US" sz="1800" b="0" dirty="0">
              <a:solidFill>
                <a:srgbClr val="004494"/>
              </a:solidFill>
              <a:latin typeface="+mn-lt"/>
            </a:rPr>
            <a:t>(</a:t>
          </a:r>
          <a:r>
            <a:rPr lang="en-GB" altLang="en-US" sz="1800" b="0" i="1" dirty="0">
              <a:solidFill>
                <a:srgbClr val="004494"/>
              </a:solidFill>
              <a:latin typeface="+mn-lt"/>
            </a:rPr>
            <a:t>including </a:t>
          </a:r>
          <a:r>
            <a:rPr lang="en-GB" altLang="en-US" sz="1800" i="1" dirty="0">
              <a:solidFill>
                <a:srgbClr val="004494"/>
              </a:solidFill>
              <a:latin typeface="+mn-lt"/>
            </a:rPr>
            <a:t>Apprenticeships</a:t>
          </a:r>
          <a:r>
            <a:rPr lang="en-GB" altLang="en-US" sz="1800" b="0" dirty="0">
              <a:solidFill>
                <a:srgbClr val="004494"/>
              </a:solidFill>
              <a:latin typeface="+mn-lt"/>
            </a:rPr>
            <a:t>)</a:t>
          </a:r>
          <a:endParaRPr lang="en-GB" sz="1800" dirty="0">
            <a:solidFill>
              <a:srgbClr val="004494"/>
            </a:solidFill>
            <a:latin typeface="+mn-lt"/>
          </a:endParaRPr>
        </a:p>
      </dgm:t>
    </dgm:pt>
    <dgm:pt modelId="{1F75D512-6E8F-4D80-AEFC-336DC1D67F1E}" type="parTrans" cxnId="{68D40857-6EC5-45F3-862F-E33747A8B3E4}">
      <dgm:prSet/>
      <dgm:spPr/>
      <dgm:t>
        <a:bodyPr/>
        <a:lstStyle/>
        <a:p>
          <a:endParaRPr lang="en-GB" sz="2000">
            <a:solidFill>
              <a:srgbClr val="283170"/>
            </a:solidFill>
            <a:latin typeface="Calibri" panose="020F0502020204030204" pitchFamily="34" charset="0"/>
          </a:endParaRPr>
        </a:p>
      </dgm:t>
    </dgm:pt>
    <dgm:pt modelId="{EE9391CD-6225-4F13-B5DC-ECBDB92F6F3E}" type="sibTrans" cxnId="{68D40857-6EC5-45F3-862F-E33747A8B3E4}">
      <dgm:prSet/>
      <dgm:spPr/>
      <dgm:t>
        <a:bodyPr/>
        <a:lstStyle/>
        <a:p>
          <a:endParaRPr lang="en-GB" sz="2000">
            <a:solidFill>
              <a:srgbClr val="283170"/>
            </a:solidFill>
            <a:latin typeface="Calibri" panose="020F0502020204030204" pitchFamily="34" charset="0"/>
          </a:endParaRPr>
        </a:p>
      </dgm:t>
    </dgm:pt>
    <dgm:pt modelId="{A620B009-D646-4B69-8C80-1107FB746DCC}">
      <dgm:prSet phldrT="[Text]" custT="1"/>
      <dgm:spPr>
        <a:effectLst>
          <a:outerShdw blurRad="76200" dist="63500" dir="2700000" algn="tl" rotWithShape="0">
            <a:prstClr val="black">
              <a:alpha val="40000"/>
            </a:prstClr>
          </a:outerShdw>
        </a:effectLst>
      </dgm:spPr>
      <dgm:t>
        <a:bodyPr/>
        <a:lstStyle/>
        <a:p>
          <a:r>
            <a:rPr lang="en-GB" altLang="en-US" sz="1800" b="1" dirty="0">
              <a:solidFill>
                <a:srgbClr val="004494"/>
              </a:solidFill>
              <a:latin typeface="+mn-lt"/>
            </a:rPr>
            <a:t>Quality assurance</a:t>
          </a:r>
          <a:r>
            <a:rPr lang="en-GB" altLang="en-US" sz="1800" b="0" dirty="0">
              <a:solidFill>
                <a:srgbClr val="004494"/>
              </a:solidFill>
              <a:latin typeface="+mn-lt"/>
            </a:rPr>
            <a:t>, </a:t>
          </a:r>
          <a:br>
            <a:rPr lang="en-GB" altLang="en-US" sz="1800" b="0" dirty="0">
              <a:solidFill>
                <a:srgbClr val="004494"/>
              </a:solidFill>
              <a:latin typeface="+mn-lt"/>
            </a:rPr>
          </a:br>
          <a:r>
            <a:rPr lang="en-GB" altLang="en-US" sz="1800" b="0" i="1" dirty="0">
              <a:solidFill>
                <a:srgbClr val="004494"/>
              </a:solidFill>
              <a:latin typeface="+mn-lt"/>
            </a:rPr>
            <a:t>feedback loop: Labour market and VET provision</a:t>
          </a:r>
          <a:endParaRPr lang="en-GB" sz="1800" i="1" dirty="0">
            <a:solidFill>
              <a:srgbClr val="004494"/>
            </a:solidFill>
            <a:latin typeface="+mn-lt"/>
          </a:endParaRPr>
        </a:p>
      </dgm:t>
    </dgm:pt>
    <dgm:pt modelId="{7EAF01DA-BABB-4C82-B6EC-CF989D006438}" type="parTrans" cxnId="{B0A10997-8420-44B5-8119-A320A145180B}">
      <dgm:prSet/>
      <dgm:spPr/>
      <dgm:t>
        <a:bodyPr/>
        <a:lstStyle/>
        <a:p>
          <a:endParaRPr lang="en-GB" sz="2000">
            <a:solidFill>
              <a:srgbClr val="283170"/>
            </a:solidFill>
            <a:latin typeface="Calibri" panose="020F0502020204030204" pitchFamily="34" charset="0"/>
          </a:endParaRPr>
        </a:p>
      </dgm:t>
    </dgm:pt>
    <dgm:pt modelId="{D79DF56C-E878-4143-B2C3-FFE789AC9F39}" type="sibTrans" cxnId="{B0A10997-8420-44B5-8119-A320A145180B}">
      <dgm:prSet/>
      <dgm:spPr/>
      <dgm:t>
        <a:bodyPr/>
        <a:lstStyle/>
        <a:p>
          <a:endParaRPr lang="en-GB" sz="2000">
            <a:solidFill>
              <a:srgbClr val="283170"/>
            </a:solidFill>
            <a:latin typeface="Calibri" panose="020F0502020204030204" pitchFamily="34" charset="0"/>
          </a:endParaRPr>
        </a:p>
      </dgm:t>
    </dgm:pt>
    <dgm:pt modelId="{E1C28090-5F0C-4D29-B110-F6B339F03B5F}">
      <dgm:prSet phldrT="[Text]" custT="1"/>
      <dgm:spPr>
        <a:effectLst>
          <a:outerShdw blurRad="76200" dist="63500" dir="2700000" algn="tl" rotWithShape="0">
            <a:prstClr val="black">
              <a:alpha val="40000"/>
            </a:prstClr>
          </a:outerShdw>
        </a:effectLst>
      </dgm:spPr>
      <dgm:t>
        <a:bodyPr/>
        <a:lstStyle/>
        <a:p>
          <a:r>
            <a:rPr lang="en-GB" altLang="en-US" sz="1800" b="1" dirty="0">
              <a:latin typeface="+mn-lt"/>
            </a:rPr>
            <a:t>Access to training and qualifications for all</a:t>
          </a:r>
          <a:br>
            <a:rPr lang="en-GB" altLang="en-US" sz="1800" b="1" dirty="0">
              <a:latin typeface="+mn-lt"/>
            </a:rPr>
          </a:br>
          <a:r>
            <a:rPr lang="en-GB" altLang="en-US" sz="1800" b="0" i="1" dirty="0">
              <a:latin typeface="+mn-lt"/>
            </a:rPr>
            <a:t>in a LLL perspective (c-VET for upskilling + reskilling)</a:t>
          </a:r>
          <a:endParaRPr lang="en-GB" sz="1800" b="0" i="1" dirty="0">
            <a:latin typeface="+mn-lt"/>
          </a:endParaRPr>
        </a:p>
      </dgm:t>
    </dgm:pt>
    <dgm:pt modelId="{F15255E9-EFC9-4634-89D6-4705D056A38A}" type="parTrans" cxnId="{39FBED3E-6BE7-4D95-984A-F7E500DCC3F5}">
      <dgm:prSet/>
      <dgm:spPr/>
      <dgm:t>
        <a:bodyPr/>
        <a:lstStyle/>
        <a:p>
          <a:endParaRPr lang="en-GB" sz="2000">
            <a:solidFill>
              <a:srgbClr val="283170"/>
            </a:solidFill>
            <a:latin typeface="Calibri" panose="020F0502020204030204" pitchFamily="34" charset="0"/>
          </a:endParaRPr>
        </a:p>
      </dgm:t>
    </dgm:pt>
    <dgm:pt modelId="{12299E77-3CAE-4C15-9A5D-47983E5B0C15}" type="sibTrans" cxnId="{39FBED3E-6BE7-4D95-984A-F7E500DCC3F5}">
      <dgm:prSet/>
      <dgm:spPr/>
      <dgm:t>
        <a:bodyPr/>
        <a:lstStyle/>
        <a:p>
          <a:endParaRPr lang="en-GB" sz="2000">
            <a:solidFill>
              <a:srgbClr val="283170"/>
            </a:solidFill>
            <a:latin typeface="Calibri" panose="020F0502020204030204" pitchFamily="34" charset="0"/>
          </a:endParaRPr>
        </a:p>
      </dgm:t>
    </dgm:pt>
    <dgm:pt modelId="{839BC321-BA48-43F4-890F-AF3A57117F59}">
      <dgm:prSet phldrT="[Text]" custT="1"/>
      <dgm:spPr>
        <a:effectLst>
          <a:outerShdw blurRad="76200" dist="63500" dir="2700000" algn="tl" rotWithShape="0">
            <a:prstClr val="black">
              <a:alpha val="40000"/>
            </a:prstClr>
          </a:outerShdw>
        </a:effectLst>
      </dgm:spPr>
      <dgm:t>
        <a:bodyPr/>
        <a:lstStyle/>
        <a:p>
          <a:r>
            <a:rPr lang="en-GB" altLang="en-US" sz="1800" b="0" dirty="0">
              <a:latin typeface="+mn-lt"/>
            </a:rPr>
            <a:t>Strengthen </a:t>
          </a:r>
          <a:r>
            <a:rPr lang="en-GB" altLang="en-US" sz="1800" b="1" dirty="0">
              <a:latin typeface="+mn-lt"/>
            </a:rPr>
            <a:t>key competences</a:t>
          </a:r>
          <a:br>
            <a:rPr lang="en-GB" altLang="en-US" sz="1800" b="1" dirty="0">
              <a:latin typeface="+mn-lt"/>
            </a:rPr>
          </a:br>
          <a:r>
            <a:rPr lang="en-GB" altLang="en-US" sz="1800" b="0" i="1" dirty="0">
              <a:latin typeface="+mn-lt"/>
            </a:rPr>
            <a:t>both in initial and continuing VET</a:t>
          </a:r>
          <a:endParaRPr lang="en-GB" sz="1800" i="1" dirty="0">
            <a:latin typeface="+mn-lt"/>
          </a:endParaRPr>
        </a:p>
      </dgm:t>
    </dgm:pt>
    <dgm:pt modelId="{6E798026-5A3C-4DC6-BD6E-4F6F1E6730B2}" type="parTrans" cxnId="{93F6781A-4AA0-4EDC-9590-FEAC2AAF893E}">
      <dgm:prSet/>
      <dgm:spPr/>
      <dgm:t>
        <a:bodyPr/>
        <a:lstStyle/>
        <a:p>
          <a:endParaRPr lang="en-GB" sz="2000">
            <a:solidFill>
              <a:srgbClr val="283170"/>
            </a:solidFill>
            <a:latin typeface="Calibri" panose="020F0502020204030204" pitchFamily="34" charset="0"/>
          </a:endParaRPr>
        </a:p>
      </dgm:t>
    </dgm:pt>
    <dgm:pt modelId="{586546A5-A53E-478A-8784-F517AAA2EABD}" type="sibTrans" cxnId="{93F6781A-4AA0-4EDC-9590-FEAC2AAF893E}">
      <dgm:prSet/>
      <dgm:spPr/>
      <dgm:t>
        <a:bodyPr/>
        <a:lstStyle/>
        <a:p>
          <a:endParaRPr lang="en-GB" sz="2000">
            <a:solidFill>
              <a:srgbClr val="283170"/>
            </a:solidFill>
            <a:latin typeface="Calibri" panose="020F0502020204030204" pitchFamily="34" charset="0"/>
          </a:endParaRPr>
        </a:p>
      </dgm:t>
    </dgm:pt>
    <dgm:pt modelId="{189EE630-82B5-413E-B540-1A031C8FD532}">
      <dgm:prSet phldrT="[Text]" custT="1"/>
      <dgm:spPr>
        <a:effectLst>
          <a:outerShdw blurRad="76200" dist="63500" dir="2700000" algn="tl" rotWithShape="0">
            <a:prstClr val="black">
              <a:alpha val="40000"/>
            </a:prstClr>
          </a:outerShdw>
        </a:effectLst>
      </dgm:spPr>
      <dgm:t>
        <a:bodyPr/>
        <a:lstStyle/>
        <a:p>
          <a:r>
            <a:rPr lang="en-GB" altLang="en-US" sz="1800" b="1">
              <a:latin typeface="+mn-lt"/>
            </a:rPr>
            <a:t>VET teachers and trainers</a:t>
          </a:r>
          <a:br>
            <a:rPr lang="en-GB" altLang="en-US" sz="1800" b="1">
              <a:latin typeface="+mn-lt"/>
            </a:rPr>
          </a:br>
          <a:r>
            <a:rPr lang="en-GB" altLang="en-US" sz="1800" b="0" i="1">
              <a:latin typeface="+mn-lt"/>
            </a:rPr>
            <a:t>initial and continuous professional development</a:t>
          </a:r>
          <a:endParaRPr lang="en-GB" altLang="en-US" sz="1800" b="0" i="1" dirty="0">
            <a:latin typeface="+mn-lt"/>
          </a:endParaRPr>
        </a:p>
      </dgm:t>
    </dgm:pt>
    <dgm:pt modelId="{C90601CD-0633-4800-8B05-BF4643715D9B}" type="parTrans" cxnId="{06DE91BC-02CA-401E-8310-90C5C74CDD94}">
      <dgm:prSet/>
      <dgm:spPr/>
      <dgm:t>
        <a:bodyPr/>
        <a:lstStyle/>
        <a:p>
          <a:endParaRPr lang="en-GB" sz="2000">
            <a:solidFill>
              <a:srgbClr val="283170"/>
            </a:solidFill>
            <a:latin typeface="Calibri" panose="020F0502020204030204" pitchFamily="34" charset="0"/>
          </a:endParaRPr>
        </a:p>
      </dgm:t>
    </dgm:pt>
    <dgm:pt modelId="{50F90CE6-4FAD-4F93-816C-35FE78A240C9}" type="sibTrans" cxnId="{06DE91BC-02CA-401E-8310-90C5C74CDD94}">
      <dgm:prSet/>
      <dgm:spPr/>
      <dgm:t>
        <a:bodyPr/>
        <a:lstStyle/>
        <a:p>
          <a:endParaRPr lang="en-GB" sz="2000">
            <a:solidFill>
              <a:srgbClr val="283170"/>
            </a:solidFill>
            <a:latin typeface="Calibri" panose="020F0502020204030204" pitchFamily="34" charset="0"/>
          </a:endParaRPr>
        </a:p>
      </dgm:t>
    </dgm:pt>
    <dgm:pt modelId="{C4367FB5-4405-4EF5-AF06-E97E06AB127E}" type="pres">
      <dgm:prSet presAssocID="{78F0C443-E0D1-4313-B7F7-E97F269689DC}" presName="Name0" presStyleCnt="0">
        <dgm:presLayoutVars>
          <dgm:chMax val="7"/>
          <dgm:chPref val="7"/>
          <dgm:dir/>
        </dgm:presLayoutVars>
      </dgm:prSet>
      <dgm:spPr/>
      <dgm:t>
        <a:bodyPr/>
        <a:lstStyle/>
        <a:p>
          <a:endParaRPr lang="en-GB"/>
        </a:p>
      </dgm:t>
    </dgm:pt>
    <dgm:pt modelId="{CFFCE681-9179-4B94-9DF6-9CFE9DBDB9CE}" type="pres">
      <dgm:prSet presAssocID="{78F0C443-E0D1-4313-B7F7-E97F269689DC}" presName="Name1" presStyleCnt="0"/>
      <dgm:spPr/>
    </dgm:pt>
    <dgm:pt modelId="{DE59D737-A014-4972-8ECD-17E438BD7051}" type="pres">
      <dgm:prSet presAssocID="{78F0C443-E0D1-4313-B7F7-E97F269689DC}" presName="cycle" presStyleCnt="0"/>
      <dgm:spPr/>
    </dgm:pt>
    <dgm:pt modelId="{1D908B7D-97DA-458E-96A7-6A6A0950FAE0}" type="pres">
      <dgm:prSet presAssocID="{78F0C443-E0D1-4313-B7F7-E97F269689DC}" presName="srcNode" presStyleLbl="node1" presStyleIdx="0" presStyleCnt="5"/>
      <dgm:spPr/>
    </dgm:pt>
    <dgm:pt modelId="{58BAECF9-E650-4C71-9E72-4B4D641F0166}" type="pres">
      <dgm:prSet presAssocID="{78F0C443-E0D1-4313-B7F7-E97F269689DC}" presName="conn" presStyleLbl="parChTrans1D2" presStyleIdx="0" presStyleCnt="1" custLinFactNeighborX="-4432" custLinFactNeighborY="-108"/>
      <dgm:spPr/>
      <dgm:t>
        <a:bodyPr/>
        <a:lstStyle/>
        <a:p>
          <a:endParaRPr lang="en-GB"/>
        </a:p>
      </dgm:t>
    </dgm:pt>
    <dgm:pt modelId="{361469F9-46D7-4FCA-8538-C93058FE5C22}" type="pres">
      <dgm:prSet presAssocID="{78F0C443-E0D1-4313-B7F7-E97F269689DC}" presName="extraNode" presStyleLbl="node1" presStyleIdx="0" presStyleCnt="5"/>
      <dgm:spPr/>
    </dgm:pt>
    <dgm:pt modelId="{F9C316A3-8196-4ABC-B020-B1401EFDCB8D}" type="pres">
      <dgm:prSet presAssocID="{78F0C443-E0D1-4313-B7F7-E97F269689DC}" presName="dstNode" presStyleLbl="node1" presStyleIdx="0" presStyleCnt="5"/>
      <dgm:spPr/>
    </dgm:pt>
    <dgm:pt modelId="{BD093A3F-CE8F-4B36-8C40-B73F6FE4E388}" type="pres">
      <dgm:prSet presAssocID="{225CB418-B95A-4414-9743-C5F3847D087A}" presName="text_1" presStyleLbl="node1" presStyleIdx="0" presStyleCnt="5" custScaleX="96628" custScaleY="131247" custLinFactNeighborX="235" custLinFactNeighborY="377">
        <dgm:presLayoutVars>
          <dgm:bulletEnabled val="1"/>
        </dgm:presLayoutVars>
      </dgm:prSet>
      <dgm:spPr/>
      <dgm:t>
        <a:bodyPr/>
        <a:lstStyle/>
        <a:p>
          <a:endParaRPr lang="en-GB"/>
        </a:p>
      </dgm:t>
    </dgm:pt>
    <dgm:pt modelId="{777A8699-C783-43F0-929B-704229EFE015}" type="pres">
      <dgm:prSet presAssocID="{225CB418-B95A-4414-9743-C5F3847D087A}" presName="accent_1" presStyleCnt="0"/>
      <dgm:spPr/>
    </dgm:pt>
    <dgm:pt modelId="{834F5A1F-7EE2-4C92-97DF-0102EF338A1C}" type="pres">
      <dgm:prSet presAssocID="{225CB418-B95A-4414-9743-C5F3847D087A}" presName="accentRepeatNode" presStyleLbl="solidFgAcc1" presStyleIdx="0" presStyleCnt="5" custLinFactNeighborX="798" custLinFactNeighborY="1976"/>
      <dgm:spPr>
        <a:blipFill rotWithShape="0">
          <a:blip xmlns:r="http://schemas.openxmlformats.org/officeDocument/2006/relationships" r:embed="rId1"/>
          <a:stretch>
            <a:fillRect/>
          </a:stretch>
        </a:blipFill>
      </dgm:spPr>
    </dgm:pt>
    <dgm:pt modelId="{F2848558-951A-4AE2-8D0B-994D5558826D}" type="pres">
      <dgm:prSet presAssocID="{A620B009-D646-4B69-8C80-1107FB746DCC}" presName="text_2" presStyleLbl="node1" presStyleIdx="1" presStyleCnt="5" custScaleX="97904" custScaleY="128919" custLinFactNeighborX="-707" custLinFactNeighborY="-1100">
        <dgm:presLayoutVars>
          <dgm:bulletEnabled val="1"/>
        </dgm:presLayoutVars>
      </dgm:prSet>
      <dgm:spPr/>
      <dgm:t>
        <a:bodyPr/>
        <a:lstStyle/>
        <a:p>
          <a:endParaRPr lang="en-GB"/>
        </a:p>
      </dgm:t>
    </dgm:pt>
    <dgm:pt modelId="{D34B409D-C849-4BD9-946D-1D916E4B91C4}" type="pres">
      <dgm:prSet presAssocID="{A620B009-D646-4B69-8C80-1107FB746DCC}" presName="accent_2" presStyleCnt="0"/>
      <dgm:spPr/>
    </dgm:pt>
    <dgm:pt modelId="{0D184C91-3C60-4594-846A-EADE170A7400}" type="pres">
      <dgm:prSet presAssocID="{A620B009-D646-4B69-8C80-1107FB746DCC}" presName="accentRepeatNode" presStyleLbl="solidFgAcc1" presStyleIdx="1" presStyleCnt="5"/>
      <dgm:spPr>
        <a:blipFill rotWithShape="0">
          <a:blip xmlns:r="http://schemas.openxmlformats.org/officeDocument/2006/relationships" r:embed="rId2"/>
          <a:stretch>
            <a:fillRect/>
          </a:stretch>
        </a:blipFill>
      </dgm:spPr>
    </dgm:pt>
    <dgm:pt modelId="{A089D02C-6E75-4151-A98A-CB501C4F13E6}" type="pres">
      <dgm:prSet presAssocID="{E1C28090-5F0C-4D29-B110-F6B339F03B5F}" presName="text_3" presStyleLbl="node1" presStyleIdx="2" presStyleCnt="5" custScaleX="96431" custScaleY="141433">
        <dgm:presLayoutVars>
          <dgm:bulletEnabled val="1"/>
        </dgm:presLayoutVars>
      </dgm:prSet>
      <dgm:spPr/>
      <dgm:t>
        <a:bodyPr/>
        <a:lstStyle/>
        <a:p>
          <a:endParaRPr lang="en-GB"/>
        </a:p>
      </dgm:t>
    </dgm:pt>
    <dgm:pt modelId="{70B79BA4-FA4A-4355-9A90-F2F7C96EAC7A}" type="pres">
      <dgm:prSet presAssocID="{E1C28090-5F0C-4D29-B110-F6B339F03B5F}" presName="accent_3" presStyleCnt="0"/>
      <dgm:spPr/>
    </dgm:pt>
    <dgm:pt modelId="{1A1B9CBF-43C7-4119-9911-AC4F7F372ED6}" type="pres">
      <dgm:prSet presAssocID="{E1C28090-5F0C-4D29-B110-F6B339F03B5F}" presName="accentRepeatNode" presStyleLbl="solidFgAcc1" presStyleIdx="2" presStyleCnt="5"/>
      <dgm:spPr>
        <a:blipFill rotWithShape="0">
          <a:blip xmlns:r="http://schemas.openxmlformats.org/officeDocument/2006/relationships" r:embed="rId3"/>
          <a:stretch>
            <a:fillRect/>
          </a:stretch>
        </a:blipFill>
      </dgm:spPr>
    </dgm:pt>
    <dgm:pt modelId="{3F62103A-4F40-442B-80D8-39F0ED5B8981}" type="pres">
      <dgm:prSet presAssocID="{839BC321-BA48-43F4-890F-AF3A57117F59}" presName="text_4" presStyleLbl="node1" presStyleIdx="3" presStyleCnt="5" custScaleX="96538" custScaleY="123018" custLinFactNeighborX="202" custLinFactNeighborY="527">
        <dgm:presLayoutVars>
          <dgm:bulletEnabled val="1"/>
        </dgm:presLayoutVars>
      </dgm:prSet>
      <dgm:spPr/>
      <dgm:t>
        <a:bodyPr/>
        <a:lstStyle/>
        <a:p>
          <a:endParaRPr lang="en-GB"/>
        </a:p>
      </dgm:t>
    </dgm:pt>
    <dgm:pt modelId="{5DE4B2B0-B500-4A85-BFB2-6BFED1B0EDE6}" type="pres">
      <dgm:prSet presAssocID="{839BC321-BA48-43F4-890F-AF3A57117F59}" presName="accent_4" presStyleCnt="0"/>
      <dgm:spPr/>
    </dgm:pt>
    <dgm:pt modelId="{ADA4E4C6-4833-431B-9DB8-0F3451B6DF56}" type="pres">
      <dgm:prSet presAssocID="{839BC321-BA48-43F4-890F-AF3A57117F59}" presName="accentRepeatNode" presStyleLbl="solidFgAcc1" presStyleIdx="3" presStyleCnt="5"/>
      <dgm:spPr>
        <a:blipFill rotWithShape="0">
          <a:blip xmlns:r="http://schemas.openxmlformats.org/officeDocument/2006/relationships" r:embed="rId4"/>
          <a:stretch>
            <a:fillRect/>
          </a:stretch>
        </a:blipFill>
      </dgm:spPr>
    </dgm:pt>
    <dgm:pt modelId="{6C89DECF-651B-4563-ABF5-91AD9D8C7758}" type="pres">
      <dgm:prSet presAssocID="{189EE630-82B5-413E-B540-1A031C8FD532}" presName="text_5" presStyleLbl="node1" presStyleIdx="4" presStyleCnt="5" custScaleX="95931" custScaleY="128785" custLinFactNeighborX="584" custLinFactNeighborY="-1345">
        <dgm:presLayoutVars>
          <dgm:bulletEnabled val="1"/>
        </dgm:presLayoutVars>
      </dgm:prSet>
      <dgm:spPr/>
      <dgm:t>
        <a:bodyPr/>
        <a:lstStyle/>
        <a:p>
          <a:endParaRPr lang="en-GB"/>
        </a:p>
      </dgm:t>
    </dgm:pt>
    <dgm:pt modelId="{967C3267-07B5-4CB2-ACBA-2B4D247C715D}" type="pres">
      <dgm:prSet presAssocID="{189EE630-82B5-413E-B540-1A031C8FD532}" presName="accent_5" presStyleCnt="0"/>
      <dgm:spPr/>
    </dgm:pt>
    <dgm:pt modelId="{70391104-0F50-4611-9B7B-73E3099CC7E2}" type="pres">
      <dgm:prSet presAssocID="{189EE630-82B5-413E-B540-1A031C8FD532}" presName="accentRepeatNode" presStyleLbl="solidFgAcc1" presStyleIdx="4" presStyleCnt="5"/>
      <dgm:spPr>
        <a:blipFill rotWithShape="0">
          <a:blip xmlns:r="http://schemas.openxmlformats.org/officeDocument/2006/relationships" r:embed="rId5"/>
          <a:stretch>
            <a:fillRect/>
          </a:stretch>
        </a:blipFill>
      </dgm:spPr>
    </dgm:pt>
  </dgm:ptLst>
  <dgm:cxnLst>
    <dgm:cxn modelId="{68D40857-6EC5-45F3-862F-E33747A8B3E4}" srcId="{78F0C443-E0D1-4313-B7F7-E97F269689DC}" destId="{225CB418-B95A-4414-9743-C5F3847D087A}" srcOrd="0" destOrd="0" parTransId="{1F75D512-6E8F-4D80-AEFC-336DC1D67F1E}" sibTransId="{EE9391CD-6225-4F13-B5DC-ECBDB92F6F3E}"/>
    <dgm:cxn modelId="{9C9FA351-0B5E-460A-8EAC-E145AC4A09F1}" type="presOf" srcId="{189EE630-82B5-413E-B540-1A031C8FD532}" destId="{6C89DECF-651B-4563-ABF5-91AD9D8C7758}" srcOrd="0" destOrd="0" presId="urn:microsoft.com/office/officeart/2008/layout/VerticalCurvedList"/>
    <dgm:cxn modelId="{06DE91BC-02CA-401E-8310-90C5C74CDD94}" srcId="{78F0C443-E0D1-4313-B7F7-E97F269689DC}" destId="{189EE630-82B5-413E-B540-1A031C8FD532}" srcOrd="4" destOrd="0" parTransId="{C90601CD-0633-4800-8B05-BF4643715D9B}" sibTransId="{50F90CE6-4FAD-4F93-816C-35FE78A240C9}"/>
    <dgm:cxn modelId="{39FBED3E-6BE7-4D95-984A-F7E500DCC3F5}" srcId="{78F0C443-E0D1-4313-B7F7-E97F269689DC}" destId="{E1C28090-5F0C-4D29-B110-F6B339F03B5F}" srcOrd="2" destOrd="0" parTransId="{F15255E9-EFC9-4634-89D6-4705D056A38A}" sibTransId="{12299E77-3CAE-4C15-9A5D-47983E5B0C15}"/>
    <dgm:cxn modelId="{114F4565-4A00-4EE8-8ED9-D0BDA21AF1FA}" type="presOf" srcId="{A620B009-D646-4B69-8C80-1107FB746DCC}" destId="{F2848558-951A-4AE2-8D0B-994D5558826D}" srcOrd="0" destOrd="0" presId="urn:microsoft.com/office/officeart/2008/layout/VerticalCurvedList"/>
    <dgm:cxn modelId="{B0A10997-8420-44B5-8119-A320A145180B}" srcId="{78F0C443-E0D1-4313-B7F7-E97F269689DC}" destId="{A620B009-D646-4B69-8C80-1107FB746DCC}" srcOrd="1" destOrd="0" parTransId="{7EAF01DA-BABB-4C82-B6EC-CF989D006438}" sibTransId="{D79DF56C-E878-4143-B2C3-FFE789AC9F39}"/>
    <dgm:cxn modelId="{966F376D-4B37-4A76-A816-3804B8336D73}" type="presOf" srcId="{78F0C443-E0D1-4313-B7F7-E97F269689DC}" destId="{C4367FB5-4405-4EF5-AF06-E97E06AB127E}" srcOrd="0" destOrd="0" presId="urn:microsoft.com/office/officeart/2008/layout/VerticalCurvedList"/>
    <dgm:cxn modelId="{693FEC5A-BF64-4108-871B-521516FFC743}" type="presOf" srcId="{E1C28090-5F0C-4D29-B110-F6B339F03B5F}" destId="{A089D02C-6E75-4151-A98A-CB501C4F13E6}" srcOrd="0" destOrd="0" presId="urn:microsoft.com/office/officeart/2008/layout/VerticalCurvedList"/>
    <dgm:cxn modelId="{7F27F275-AFDE-4C69-8A92-DA3BF0B701EE}" type="presOf" srcId="{225CB418-B95A-4414-9743-C5F3847D087A}" destId="{BD093A3F-CE8F-4B36-8C40-B73F6FE4E388}" srcOrd="0" destOrd="0" presId="urn:microsoft.com/office/officeart/2008/layout/VerticalCurvedList"/>
    <dgm:cxn modelId="{93F6781A-4AA0-4EDC-9590-FEAC2AAF893E}" srcId="{78F0C443-E0D1-4313-B7F7-E97F269689DC}" destId="{839BC321-BA48-43F4-890F-AF3A57117F59}" srcOrd="3" destOrd="0" parTransId="{6E798026-5A3C-4DC6-BD6E-4F6F1E6730B2}" sibTransId="{586546A5-A53E-478A-8784-F517AAA2EABD}"/>
    <dgm:cxn modelId="{147CBBC5-F0BD-4754-8A4E-C7F3FDA014FD}" type="presOf" srcId="{839BC321-BA48-43F4-890F-AF3A57117F59}" destId="{3F62103A-4F40-442B-80D8-39F0ED5B8981}" srcOrd="0" destOrd="0" presId="urn:microsoft.com/office/officeart/2008/layout/VerticalCurvedList"/>
    <dgm:cxn modelId="{8AAA8806-562B-432A-8519-6D31A75EFA82}" type="presOf" srcId="{EE9391CD-6225-4F13-B5DC-ECBDB92F6F3E}" destId="{58BAECF9-E650-4C71-9E72-4B4D641F0166}" srcOrd="0" destOrd="0" presId="urn:microsoft.com/office/officeart/2008/layout/VerticalCurvedList"/>
    <dgm:cxn modelId="{6DB9C8F5-874B-40DD-8E2E-CA681602A5BB}" type="presParOf" srcId="{C4367FB5-4405-4EF5-AF06-E97E06AB127E}" destId="{CFFCE681-9179-4B94-9DF6-9CFE9DBDB9CE}" srcOrd="0" destOrd="0" presId="urn:microsoft.com/office/officeart/2008/layout/VerticalCurvedList"/>
    <dgm:cxn modelId="{4DAB303B-B9B0-47E9-92E6-3ACC12004C5A}" type="presParOf" srcId="{CFFCE681-9179-4B94-9DF6-9CFE9DBDB9CE}" destId="{DE59D737-A014-4972-8ECD-17E438BD7051}" srcOrd="0" destOrd="0" presId="urn:microsoft.com/office/officeart/2008/layout/VerticalCurvedList"/>
    <dgm:cxn modelId="{0339C924-45D3-4209-854B-0981FBF5881D}" type="presParOf" srcId="{DE59D737-A014-4972-8ECD-17E438BD7051}" destId="{1D908B7D-97DA-458E-96A7-6A6A0950FAE0}" srcOrd="0" destOrd="0" presId="urn:microsoft.com/office/officeart/2008/layout/VerticalCurvedList"/>
    <dgm:cxn modelId="{F4CF01B0-3756-4463-A20D-461D4BB50AEE}" type="presParOf" srcId="{DE59D737-A014-4972-8ECD-17E438BD7051}" destId="{58BAECF9-E650-4C71-9E72-4B4D641F0166}" srcOrd="1" destOrd="0" presId="urn:microsoft.com/office/officeart/2008/layout/VerticalCurvedList"/>
    <dgm:cxn modelId="{0E1966FC-184B-4A0E-923D-0BDAB0059E8E}" type="presParOf" srcId="{DE59D737-A014-4972-8ECD-17E438BD7051}" destId="{361469F9-46D7-4FCA-8538-C93058FE5C22}" srcOrd="2" destOrd="0" presId="urn:microsoft.com/office/officeart/2008/layout/VerticalCurvedList"/>
    <dgm:cxn modelId="{14E0FFE4-4E80-4743-9BC8-979628954DBF}" type="presParOf" srcId="{DE59D737-A014-4972-8ECD-17E438BD7051}" destId="{F9C316A3-8196-4ABC-B020-B1401EFDCB8D}" srcOrd="3" destOrd="0" presId="urn:microsoft.com/office/officeart/2008/layout/VerticalCurvedList"/>
    <dgm:cxn modelId="{0A4DF8D5-BE6E-43C1-9480-377CC929DBC4}" type="presParOf" srcId="{CFFCE681-9179-4B94-9DF6-9CFE9DBDB9CE}" destId="{BD093A3F-CE8F-4B36-8C40-B73F6FE4E388}" srcOrd="1" destOrd="0" presId="urn:microsoft.com/office/officeart/2008/layout/VerticalCurvedList"/>
    <dgm:cxn modelId="{180B264F-FDD3-4D02-95E0-C2089A10395E}" type="presParOf" srcId="{CFFCE681-9179-4B94-9DF6-9CFE9DBDB9CE}" destId="{777A8699-C783-43F0-929B-704229EFE015}" srcOrd="2" destOrd="0" presId="urn:microsoft.com/office/officeart/2008/layout/VerticalCurvedList"/>
    <dgm:cxn modelId="{891435F9-E3EA-4C70-B672-3FE34185920C}" type="presParOf" srcId="{777A8699-C783-43F0-929B-704229EFE015}" destId="{834F5A1F-7EE2-4C92-97DF-0102EF338A1C}" srcOrd="0" destOrd="0" presId="urn:microsoft.com/office/officeart/2008/layout/VerticalCurvedList"/>
    <dgm:cxn modelId="{58A0E5BD-ED01-4060-93EF-582E3D9095E9}" type="presParOf" srcId="{CFFCE681-9179-4B94-9DF6-9CFE9DBDB9CE}" destId="{F2848558-951A-4AE2-8D0B-994D5558826D}" srcOrd="3" destOrd="0" presId="urn:microsoft.com/office/officeart/2008/layout/VerticalCurvedList"/>
    <dgm:cxn modelId="{3B9ECD4D-254E-4A11-A1CE-60C754E0CE1E}" type="presParOf" srcId="{CFFCE681-9179-4B94-9DF6-9CFE9DBDB9CE}" destId="{D34B409D-C849-4BD9-946D-1D916E4B91C4}" srcOrd="4" destOrd="0" presId="urn:microsoft.com/office/officeart/2008/layout/VerticalCurvedList"/>
    <dgm:cxn modelId="{AADA3F9A-0FB4-4F81-B98C-BE890D269833}" type="presParOf" srcId="{D34B409D-C849-4BD9-946D-1D916E4B91C4}" destId="{0D184C91-3C60-4594-846A-EADE170A7400}" srcOrd="0" destOrd="0" presId="urn:microsoft.com/office/officeart/2008/layout/VerticalCurvedList"/>
    <dgm:cxn modelId="{1E579E71-5AC5-4EFE-AB9F-D5616A0B8C21}" type="presParOf" srcId="{CFFCE681-9179-4B94-9DF6-9CFE9DBDB9CE}" destId="{A089D02C-6E75-4151-A98A-CB501C4F13E6}" srcOrd="5" destOrd="0" presId="urn:microsoft.com/office/officeart/2008/layout/VerticalCurvedList"/>
    <dgm:cxn modelId="{35AE2251-0D95-4335-A2D4-CF72A2798DE6}" type="presParOf" srcId="{CFFCE681-9179-4B94-9DF6-9CFE9DBDB9CE}" destId="{70B79BA4-FA4A-4355-9A90-F2F7C96EAC7A}" srcOrd="6" destOrd="0" presId="urn:microsoft.com/office/officeart/2008/layout/VerticalCurvedList"/>
    <dgm:cxn modelId="{99A88C5F-5141-42C9-B227-0EF2B60B8DE4}" type="presParOf" srcId="{70B79BA4-FA4A-4355-9A90-F2F7C96EAC7A}" destId="{1A1B9CBF-43C7-4119-9911-AC4F7F372ED6}" srcOrd="0" destOrd="0" presId="urn:microsoft.com/office/officeart/2008/layout/VerticalCurvedList"/>
    <dgm:cxn modelId="{EC72C27A-7CF4-45D2-AD84-524C157B0BB3}" type="presParOf" srcId="{CFFCE681-9179-4B94-9DF6-9CFE9DBDB9CE}" destId="{3F62103A-4F40-442B-80D8-39F0ED5B8981}" srcOrd="7" destOrd="0" presId="urn:microsoft.com/office/officeart/2008/layout/VerticalCurvedList"/>
    <dgm:cxn modelId="{0AB99727-5461-4DDD-AF37-258DE60329F7}" type="presParOf" srcId="{CFFCE681-9179-4B94-9DF6-9CFE9DBDB9CE}" destId="{5DE4B2B0-B500-4A85-BFB2-6BFED1B0EDE6}" srcOrd="8" destOrd="0" presId="urn:microsoft.com/office/officeart/2008/layout/VerticalCurvedList"/>
    <dgm:cxn modelId="{070EF7D4-73CD-4E96-A43B-707E07A5156C}" type="presParOf" srcId="{5DE4B2B0-B500-4A85-BFB2-6BFED1B0EDE6}" destId="{ADA4E4C6-4833-431B-9DB8-0F3451B6DF56}" srcOrd="0" destOrd="0" presId="urn:microsoft.com/office/officeart/2008/layout/VerticalCurvedList"/>
    <dgm:cxn modelId="{6838A602-3B08-49B9-B9FF-27D6F783861A}" type="presParOf" srcId="{CFFCE681-9179-4B94-9DF6-9CFE9DBDB9CE}" destId="{6C89DECF-651B-4563-ABF5-91AD9D8C7758}" srcOrd="9" destOrd="0" presId="urn:microsoft.com/office/officeart/2008/layout/VerticalCurvedList"/>
    <dgm:cxn modelId="{FC7D6AFE-CD6E-40B8-8899-BCC01CEB29D5}" type="presParOf" srcId="{CFFCE681-9179-4B94-9DF6-9CFE9DBDB9CE}" destId="{967C3267-07B5-4CB2-ACBA-2B4D247C715D}" srcOrd="10" destOrd="0" presId="urn:microsoft.com/office/officeart/2008/layout/VerticalCurvedList"/>
    <dgm:cxn modelId="{310860BD-71C9-4D26-83C6-866E0BC6CB77}" type="presParOf" srcId="{967C3267-07B5-4CB2-ACBA-2B4D247C715D}" destId="{70391104-0F50-4611-9B7B-73E3099CC7E2}"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9535D2-9309-47DF-A1B0-28AC0ADA7BB7}" type="doc">
      <dgm:prSet loTypeId="urn:microsoft.com/office/officeart/2005/8/layout/hList2" loCatId="relationship" qsTypeId="urn:microsoft.com/office/officeart/2005/8/quickstyle/simple1" qsCatId="simple" csTypeId="urn:microsoft.com/office/officeart/2005/8/colors/accent6_5" csCatId="accent6" phldr="1"/>
      <dgm:spPr/>
      <dgm:t>
        <a:bodyPr/>
        <a:lstStyle/>
        <a:p>
          <a:endParaRPr lang="en-GB"/>
        </a:p>
      </dgm:t>
    </dgm:pt>
    <dgm:pt modelId="{3CD9D703-3DAD-46B7-91DA-E05478026893}">
      <dgm:prSet phldrT="[Text]" custT="1"/>
      <dgm:spPr/>
      <dgm:t>
        <a:bodyPr/>
        <a:lstStyle/>
        <a:p>
          <a:r>
            <a:rPr lang="en-GB" sz="2000" b="1" dirty="0">
              <a:solidFill>
                <a:srgbClr val="283170"/>
              </a:solidFill>
              <a:latin typeface="+mn-lt"/>
              <a:cs typeface="Calibri" panose="020F0502020204030204" pitchFamily="34" charset="0"/>
            </a:rPr>
            <a:t>2016-2018</a:t>
          </a:r>
        </a:p>
      </dgm:t>
    </dgm:pt>
    <dgm:pt modelId="{2A9D6CC1-1F6E-41C0-9610-7C8E0A299B36}" type="parTrans" cxnId="{3FA93280-F165-4A9C-B4AC-AB81E61F8599}">
      <dgm:prSet/>
      <dgm:spPr/>
      <dgm:t>
        <a:bodyPr/>
        <a:lstStyle/>
        <a:p>
          <a:endParaRPr lang="en-GB" sz="2800">
            <a:solidFill>
              <a:srgbClr val="283170"/>
            </a:solidFill>
            <a:latin typeface="Calibri" panose="020F0502020204030204" pitchFamily="34" charset="0"/>
            <a:cs typeface="Calibri" panose="020F0502020204030204" pitchFamily="34" charset="0"/>
          </a:endParaRPr>
        </a:p>
      </dgm:t>
    </dgm:pt>
    <dgm:pt modelId="{B4C13D6D-3EEE-4A21-BA1A-E27D7452A411}" type="sibTrans" cxnId="{3FA93280-F165-4A9C-B4AC-AB81E61F8599}">
      <dgm:prSet/>
      <dgm:spPr/>
      <dgm:t>
        <a:bodyPr/>
        <a:lstStyle/>
        <a:p>
          <a:endParaRPr lang="en-GB" sz="2800">
            <a:solidFill>
              <a:srgbClr val="283170"/>
            </a:solidFill>
            <a:latin typeface="Calibri" panose="020F0502020204030204" pitchFamily="34" charset="0"/>
            <a:cs typeface="Calibri" panose="020F0502020204030204" pitchFamily="34" charset="0"/>
          </a:endParaRPr>
        </a:p>
      </dgm:t>
    </dgm:pt>
    <dgm:pt modelId="{C5DE0979-037E-4215-9BFF-312F9799E9F2}">
      <dgm:prSet phldrT="[Text]" custT="1"/>
      <dgm:spPr>
        <a:solidFill>
          <a:srgbClr val="99CCFF"/>
        </a:solidFill>
        <a:effectLst>
          <a:outerShdw blurRad="152400" dist="50800" dir="5400000" sx="102000" sy="102000" algn="t" rotWithShape="0">
            <a:prstClr val="black">
              <a:alpha val="40000"/>
            </a:prstClr>
          </a:outerShdw>
        </a:effectLst>
      </dgm:spPr>
      <dgm:t>
        <a:bodyPr/>
        <a:lstStyle/>
        <a:p>
          <a:pPr marL="0" indent="0">
            <a:buNone/>
          </a:pPr>
          <a:r>
            <a:rPr lang="en-GB" sz="1800" dirty="0">
              <a:solidFill>
                <a:srgbClr val="283170"/>
              </a:solidFill>
              <a:latin typeface="+mn-lt"/>
              <a:cs typeface="Calibri" panose="020F0502020204030204" pitchFamily="34" charset="0"/>
            </a:rPr>
            <a:t>Cedefop study on </a:t>
          </a:r>
          <a:br>
            <a:rPr lang="en-GB" sz="1800" dirty="0">
              <a:solidFill>
                <a:srgbClr val="283170"/>
              </a:solidFill>
              <a:latin typeface="+mn-lt"/>
              <a:cs typeface="Calibri" panose="020F0502020204030204" pitchFamily="34" charset="0"/>
            </a:rPr>
          </a:br>
          <a:r>
            <a:rPr lang="en-GB" sz="1800" dirty="0">
              <a:solidFill>
                <a:srgbClr val="283170"/>
              </a:solidFill>
              <a:latin typeface="+mn-lt"/>
              <a:cs typeface="Calibri" panose="020F0502020204030204" pitchFamily="34" charset="0"/>
            </a:rPr>
            <a:t>“The changing </a:t>
          </a:r>
          <a:r>
            <a:rPr lang="en-GB" sz="1800" dirty="0">
              <a:solidFill>
                <a:srgbClr val="004494"/>
              </a:solidFill>
              <a:latin typeface="+mn-lt"/>
              <a:cs typeface="Calibri" panose="020F0502020204030204" pitchFamily="34" charset="0"/>
            </a:rPr>
            <a:t>nature</a:t>
          </a:r>
          <a:r>
            <a:rPr lang="en-GB" sz="1800" dirty="0">
              <a:solidFill>
                <a:srgbClr val="283170"/>
              </a:solidFill>
              <a:latin typeface="+mn-lt"/>
              <a:cs typeface="Calibri" panose="020F0502020204030204" pitchFamily="34" charset="0"/>
            </a:rPr>
            <a:t> and role of VET in Europe – </a:t>
          </a:r>
          <a:r>
            <a:rPr lang="en-GB" sz="1800" i="1" dirty="0">
              <a:solidFill>
                <a:srgbClr val="283170"/>
              </a:solidFill>
              <a:latin typeface="+mn-lt"/>
              <a:cs typeface="Calibri" panose="020F0502020204030204" pitchFamily="34" charset="0"/>
            </a:rPr>
            <a:t>future challenges and opportunities</a:t>
          </a:r>
          <a:r>
            <a:rPr lang="en-GB" sz="1800" dirty="0">
              <a:solidFill>
                <a:srgbClr val="283170"/>
              </a:solidFill>
              <a:latin typeface="+mn-lt"/>
              <a:cs typeface="Calibri" panose="020F0502020204030204" pitchFamily="34" charset="0"/>
            </a:rPr>
            <a:t>”</a:t>
          </a:r>
        </a:p>
      </dgm:t>
    </dgm:pt>
    <dgm:pt modelId="{85409DC8-6A44-4AB2-BB6A-D070DBEA279F}" type="parTrans" cxnId="{BEC6A978-158F-4740-A666-DF1D889A9555}">
      <dgm:prSet/>
      <dgm:spPr/>
      <dgm:t>
        <a:bodyPr/>
        <a:lstStyle/>
        <a:p>
          <a:endParaRPr lang="en-GB" sz="2800">
            <a:solidFill>
              <a:srgbClr val="283170"/>
            </a:solidFill>
            <a:latin typeface="Calibri" panose="020F0502020204030204" pitchFamily="34" charset="0"/>
            <a:cs typeface="Calibri" panose="020F0502020204030204" pitchFamily="34" charset="0"/>
          </a:endParaRPr>
        </a:p>
      </dgm:t>
    </dgm:pt>
    <dgm:pt modelId="{CE4BD933-F89F-4D8E-9B9E-F5D7586D3181}" type="sibTrans" cxnId="{BEC6A978-158F-4740-A666-DF1D889A9555}">
      <dgm:prSet/>
      <dgm:spPr/>
      <dgm:t>
        <a:bodyPr/>
        <a:lstStyle/>
        <a:p>
          <a:endParaRPr lang="en-GB" sz="2800">
            <a:solidFill>
              <a:srgbClr val="283170"/>
            </a:solidFill>
            <a:latin typeface="Calibri" panose="020F0502020204030204" pitchFamily="34" charset="0"/>
            <a:cs typeface="Calibri" panose="020F0502020204030204" pitchFamily="34" charset="0"/>
          </a:endParaRPr>
        </a:p>
      </dgm:t>
    </dgm:pt>
    <dgm:pt modelId="{2E73899C-7FDE-4B0C-8BC7-7CFD4C9D2420}">
      <dgm:prSet phldrT="[Text]" custT="1"/>
      <dgm:spPr/>
      <dgm:t>
        <a:bodyPr/>
        <a:lstStyle/>
        <a:p>
          <a:r>
            <a:rPr lang="en-GB" sz="2000" b="1" dirty="0">
              <a:solidFill>
                <a:srgbClr val="283170"/>
              </a:solidFill>
              <a:latin typeface="+mn-lt"/>
              <a:cs typeface="Calibri" panose="020F0502020204030204" pitchFamily="34" charset="0"/>
            </a:rPr>
            <a:t>2018</a:t>
          </a:r>
        </a:p>
      </dgm:t>
    </dgm:pt>
    <dgm:pt modelId="{30F75A0E-08EE-4613-90E1-1AD4F4DA5A15}" type="parTrans" cxnId="{B48DB568-09A2-4175-969A-69840AC4668B}">
      <dgm:prSet/>
      <dgm:spPr/>
      <dgm:t>
        <a:bodyPr/>
        <a:lstStyle/>
        <a:p>
          <a:endParaRPr lang="en-GB" sz="2800">
            <a:solidFill>
              <a:srgbClr val="283170"/>
            </a:solidFill>
            <a:latin typeface="Calibri" panose="020F0502020204030204" pitchFamily="34" charset="0"/>
            <a:cs typeface="Calibri" panose="020F0502020204030204" pitchFamily="34" charset="0"/>
          </a:endParaRPr>
        </a:p>
      </dgm:t>
    </dgm:pt>
    <dgm:pt modelId="{D508AFE4-2095-4FCD-A179-B0069CA13E9B}" type="sibTrans" cxnId="{B48DB568-09A2-4175-969A-69840AC4668B}">
      <dgm:prSet/>
      <dgm:spPr/>
      <dgm:t>
        <a:bodyPr/>
        <a:lstStyle/>
        <a:p>
          <a:endParaRPr lang="en-GB" sz="2800">
            <a:solidFill>
              <a:srgbClr val="283170"/>
            </a:solidFill>
            <a:latin typeface="Calibri" panose="020F0502020204030204" pitchFamily="34" charset="0"/>
            <a:cs typeface="Calibri" panose="020F0502020204030204" pitchFamily="34" charset="0"/>
          </a:endParaRPr>
        </a:p>
      </dgm:t>
    </dgm:pt>
    <dgm:pt modelId="{5E4ECD41-5D2A-478A-990C-8542D4FB2BFC}">
      <dgm:prSet phldrT="[Text]" custT="1"/>
      <dgm:spPr>
        <a:solidFill>
          <a:srgbClr val="99CCFF"/>
        </a:solidFill>
        <a:effectLst>
          <a:outerShdw blurRad="152400" dist="50800" dir="5400000" sx="102000" sy="102000" algn="t" rotWithShape="0">
            <a:prstClr val="black">
              <a:alpha val="40000"/>
            </a:prstClr>
          </a:outerShdw>
        </a:effectLst>
      </dgm:spPr>
      <dgm:t>
        <a:bodyPr/>
        <a:lstStyle/>
        <a:p>
          <a:pPr marL="0" indent="0">
            <a:buNone/>
          </a:pPr>
          <a:r>
            <a:rPr lang="en-GB" sz="1800" dirty="0">
              <a:solidFill>
                <a:srgbClr val="283170"/>
              </a:solidFill>
              <a:latin typeface="+mn-lt"/>
              <a:cs typeface="Calibri" panose="020F0502020204030204" pitchFamily="34" charset="0"/>
            </a:rPr>
            <a:t>Riga Monitoring "</a:t>
          </a:r>
          <a:r>
            <a:rPr lang="en-GB" sz="1800" i="1" dirty="0">
              <a:solidFill>
                <a:srgbClr val="283170"/>
              </a:solidFill>
              <a:latin typeface="+mn-lt"/>
              <a:cs typeface="Calibri" panose="020F0502020204030204" pitchFamily="34" charset="0"/>
            </a:rPr>
            <a:t>The 2017 progress report"</a:t>
          </a:r>
          <a:endParaRPr lang="en-GB" sz="1800" dirty="0">
            <a:solidFill>
              <a:srgbClr val="283170"/>
            </a:solidFill>
            <a:latin typeface="+mn-lt"/>
            <a:cs typeface="Calibri" panose="020F0502020204030204" pitchFamily="34" charset="0"/>
          </a:endParaRPr>
        </a:p>
      </dgm:t>
    </dgm:pt>
    <dgm:pt modelId="{29166A6E-4863-463A-BBAE-C82BEFAEFDA4}" type="parTrans" cxnId="{3F0E6B18-D181-4F0D-AC82-2236BAB119DD}">
      <dgm:prSet/>
      <dgm:spPr/>
      <dgm:t>
        <a:bodyPr/>
        <a:lstStyle/>
        <a:p>
          <a:endParaRPr lang="en-GB" sz="2800">
            <a:solidFill>
              <a:srgbClr val="283170"/>
            </a:solidFill>
            <a:latin typeface="Calibri" panose="020F0502020204030204" pitchFamily="34" charset="0"/>
            <a:cs typeface="Calibri" panose="020F0502020204030204" pitchFamily="34" charset="0"/>
          </a:endParaRPr>
        </a:p>
      </dgm:t>
    </dgm:pt>
    <dgm:pt modelId="{E0F3D1A7-D9AE-40DE-86EB-1394A2D6E809}" type="sibTrans" cxnId="{3F0E6B18-D181-4F0D-AC82-2236BAB119DD}">
      <dgm:prSet/>
      <dgm:spPr/>
      <dgm:t>
        <a:bodyPr/>
        <a:lstStyle/>
        <a:p>
          <a:endParaRPr lang="en-GB" sz="2800">
            <a:solidFill>
              <a:srgbClr val="283170"/>
            </a:solidFill>
            <a:latin typeface="Calibri" panose="020F0502020204030204" pitchFamily="34" charset="0"/>
            <a:cs typeface="Calibri" panose="020F0502020204030204" pitchFamily="34" charset="0"/>
          </a:endParaRPr>
        </a:p>
      </dgm:t>
    </dgm:pt>
    <dgm:pt modelId="{D0747AC8-A014-426C-B4AB-C113B37E99F2}">
      <dgm:prSet phldrT="[Text]" custT="1"/>
      <dgm:spPr/>
      <dgm:t>
        <a:bodyPr/>
        <a:lstStyle/>
        <a:p>
          <a:r>
            <a:rPr lang="en-GB" sz="2000" b="1" dirty="0">
              <a:solidFill>
                <a:srgbClr val="283170"/>
              </a:solidFill>
              <a:latin typeface="+mn-lt"/>
              <a:cs typeface="Calibri" panose="020F0502020204030204" pitchFamily="34" charset="0"/>
            </a:rPr>
            <a:t>2018-2020</a:t>
          </a:r>
        </a:p>
      </dgm:t>
    </dgm:pt>
    <dgm:pt modelId="{90DA9375-76BA-4B2C-A190-5565715143E6}" type="parTrans" cxnId="{2159C6E1-2784-43B7-B180-ADECC28CEA4B}">
      <dgm:prSet/>
      <dgm:spPr/>
      <dgm:t>
        <a:bodyPr/>
        <a:lstStyle/>
        <a:p>
          <a:endParaRPr lang="en-GB" sz="2800">
            <a:solidFill>
              <a:srgbClr val="283170"/>
            </a:solidFill>
            <a:latin typeface="Calibri" panose="020F0502020204030204" pitchFamily="34" charset="0"/>
            <a:cs typeface="Calibri" panose="020F0502020204030204" pitchFamily="34" charset="0"/>
          </a:endParaRPr>
        </a:p>
      </dgm:t>
    </dgm:pt>
    <dgm:pt modelId="{E521365B-E7B6-4546-A450-79A432FE4C95}" type="sibTrans" cxnId="{2159C6E1-2784-43B7-B180-ADECC28CEA4B}">
      <dgm:prSet/>
      <dgm:spPr/>
      <dgm:t>
        <a:bodyPr/>
        <a:lstStyle/>
        <a:p>
          <a:endParaRPr lang="en-GB" sz="2800">
            <a:solidFill>
              <a:srgbClr val="283170"/>
            </a:solidFill>
            <a:latin typeface="Calibri" panose="020F0502020204030204" pitchFamily="34" charset="0"/>
            <a:cs typeface="Calibri" panose="020F0502020204030204" pitchFamily="34" charset="0"/>
          </a:endParaRPr>
        </a:p>
      </dgm:t>
    </dgm:pt>
    <dgm:pt modelId="{7E5C83B6-C6F3-489E-9628-1FD705298442}">
      <dgm:prSet phldrT="[Text]" custT="1"/>
      <dgm:spPr>
        <a:solidFill>
          <a:srgbClr val="99CCFF"/>
        </a:solidFill>
        <a:effectLst>
          <a:outerShdw blurRad="152400" dist="50800" dir="5400000" sx="102000" sy="102000" algn="t" rotWithShape="0">
            <a:prstClr val="black">
              <a:alpha val="40000"/>
            </a:prstClr>
          </a:outerShdw>
        </a:effectLst>
      </dgm:spPr>
      <dgm:t>
        <a:bodyPr/>
        <a:lstStyle/>
        <a:p>
          <a:pPr marL="0" indent="0" defTabSz="711200">
            <a:lnSpc>
              <a:spcPct val="90000"/>
            </a:lnSpc>
            <a:spcBef>
              <a:spcPct val="0"/>
            </a:spcBef>
            <a:spcAft>
              <a:spcPct val="15000"/>
            </a:spcAft>
            <a:buNone/>
          </a:pPr>
          <a:r>
            <a:rPr lang="en-GB" sz="1600" dirty="0">
              <a:solidFill>
                <a:srgbClr val="283170"/>
              </a:solidFill>
              <a:latin typeface="+mn-lt"/>
              <a:cs typeface="Calibri" panose="020F0502020204030204" pitchFamily="34" charset="0"/>
            </a:rPr>
            <a:t>EU MFF and Funding instruments 2021-2027</a:t>
          </a:r>
        </a:p>
      </dgm:t>
    </dgm:pt>
    <dgm:pt modelId="{A242CC0A-08FA-4A40-B672-D928B0D7FF2C}" type="parTrans" cxnId="{902B6E1F-BA82-4309-A235-A5B68A1DF705}">
      <dgm:prSet/>
      <dgm:spPr/>
      <dgm:t>
        <a:bodyPr/>
        <a:lstStyle/>
        <a:p>
          <a:endParaRPr lang="en-GB" sz="2800">
            <a:solidFill>
              <a:srgbClr val="283170"/>
            </a:solidFill>
            <a:latin typeface="Calibri" panose="020F0502020204030204" pitchFamily="34" charset="0"/>
            <a:cs typeface="Calibri" panose="020F0502020204030204" pitchFamily="34" charset="0"/>
          </a:endParaRPr>
        </a:p>
      </dgm:t>
    </dgm:pt>
    <dgm:pt modelId="{B9E1DD36-DAF9-4B0E-8BFE-9DD91D5B780A}" type="sibTrans" cxnId="{902B6E1F-BA82-4309-A235-A5B68A1DF705}">
      <dgm:prSet/>
      <dgm:spPr/>
      <dgm:t>
        <a:bodyPr/>
        <a:lstStyle/>
        <a:p>
          <a:endParaRPr lang="en-GB" sz="2800">
            <a:solidFill>
              <a:srgbClr val="283170"/>
            </a:solidFill>
            <a:latin typeface="Calibri" panose="020F0502020204030204" pitchFamily="34" charset="0"/>
            <a:cs typeface="Calibri" panose="020F0502020204030204" pitchFamily="34" charset="0"/>
          </a:endParaRPr>
        </a:p>
      </dgm:t>
    </dgm:pt>
    <dgm:pt modelId="{92EAC731-A250-4342-80C1-51652E21D86F}">
      <dgm:prSet phldrT="[Text]" custT="1"/>
      <dgm:spPr>
        <a:solidFill>
          <a:srgbClr val="99CCFF"/>
        </a:solidFill>
        <a:effectLst>
          <a:outerShdw blurRad="152400" dist="50800" dir="5400000" sx="102000" sy="102000" algn="t" rotWithShape="0">
            <a:prstClr val="black">
              <a:alpha val="40000"/>
            </a:prstClr>
          </a:outerShdw>
        </a:effectLst>
      </dgm:spPr>
      <dgm:t>
        <a:bodyPr/>
        <a:lstStyle/>
        <a:p>
          <a:pPr marL="0" indent="0">
            <a:buNone/>
          </a:pPr>
          <a:r>
            <a:rPr lang="en-GB" sz="1800" dirty="0">
              <a:solidFill>
                <a:srgbClr val="283170"/>
              </a:solidFill>
              <a:latin typeface="+mn-lt"/>
              <a:cs typeface="Calibri" panose="020F0502020204030204" pitchFamily="34" charset="0"/>
            </a:rPr>
            <a:t>Study on instruments supporting VET quality  and flexibility</a:t>
          </a:r>
        </a:p>
      </dgm:t>
    </dgm:pt>
    <dgm:pt modelId="{EBC77D16-CBA8-49A5-A7FE-5CF0CB98FCF0}" type="parTrans" cxnId="{AD273BD1-90D6-4F0F-910D-41276E4A6DCB}">
      <dgm:prSet/>
      <dgm:spPr/>
      <dgm:t>
        <a:bodyPr/>
        <a:lstStyle/>
        <a:p>
          <a:endParaRPr lang="en-GB" sz="2800">
            <a:solidFill>
              <a:srgbClr val="283170"/>
            </a:solidFill>
            <a:latin typeface="Calibri" panose="020F0502020204030204" pitchFamily="34" charset="0"/>
            <a:cs typeface="Calibri" panose="020F0502020204030204" pitchFamily="34" charset="0"/>
          </a:endParaRPr>
        </a:p>
      </dgm:t>
    </dgm:pt>
    <dgm:pt modelId="{E9A9EEBA-5936-4D46-91B6-2EA5F7E1B1CD}" type="sibTrans" cxnId="{AD273BD1-90D6-4F0F-910D-41276E4A6DCB}">
      <dgm:prSet/>
      <dgm:spPr/>
      <dgm:t>
        <a:bodyPr/>
        <a:lstStyle/>
        <a:p>
          <a:endParaRPr lang="en-GB" sz="2800">
            <a:solidFill>
              <a:srgbClr val="283170"/>
            </a:solidFill>
            <a:latin typeface="Calibri" panose="020F0502020204030204" pitchFamily="34" charset="0"/>
            <a:cs typeface="Calibri" panose="020F0502020204030204" pitchFamily="34" charset="0"/>
          </a:endParaRPr>
        </a:p>
      </dgm:t>
    </dgm:pt>
    <dgm:pt modelId="{B10837DF-2189-4B10-A7DE-49B0A17B353C}">
      <dgm:prSet phldrT="[Text]" custT="1"/>
      <dgm:spPr/>
      <dgm:t>
        <a:bodyPr/>
        <a:lstStyle/>
        <a:p>
          <a:r>
            <a:rPr lang="en-GB" sz="2000" b="1" dirty="0">
              <a:solidFill>
                <a:srgbClr val="283170"/>
              </a:solidFill>
              <a:latin typeface="+mn-lt"/>
              <a:cs typeface="Calibri" panose="020F0502020204030204" pitchFamily="34" charset="0"/>
            </a:rPr>
            <a:t>2017-2018</a:t>
          </a:r>
          <a:endParaRPr lang="en-GB" sz="1600" b="1" dirty="0">
            <a:solidFill>
              <a:srgbClr val="283170"/>
            </a:solidFill>
            <a:latin typeface="+mn-lt"/>
            <a:cs typeface="Calibri" panose="020F0502020204030204" pitchFamily="34" charset="0"/>
          </a:endParaRPr>
        </a:p>
      </dgm:t>
    </dgm:pt>
    <dgm:pt modelId="{2AC53416-A4E2-4399-9E34-516375605025}" type="parTrans" cxnId="{0721BF83-61E4-45AF-91E7-18CE694D6D13}">
      <dgm:prSet/>
      <dgm:spPr/>
      <dgm:t>
        <a:bodyPr/>
        <a:lstStyle/>
        <a:p>
          <a:endParaRPr lang="en-GB">
            <a:latin typeface="Calibri" panose="020F0502020204030204" pitchFamily="34" charset="0"/>
            <a:cs typeface="Calibri" panose="020F0502020204030204" pitchFamily="34" charset="0"/>
          </a:endParaRPr>
        </a:p>
      </dgm:t>
    </dgm:pt>
    <dgm:pt modelId="{EA96C5AB-3717-4B7E-9ED2-C6434802BA75}" type="sibTrans" cxnId="{0721BF83-61E4-45AF-91E7-18CE694D6D13}">
      <dgm:prSet/>
      <dgm:spPr/>
      <dgm:t>
        <a:bodyPr/>
        <a:lstStyle/>
        <a:p>
          <a:endParaRPr lang="en-GB">
            <a:latin typeface="Calibri" panose="020F0502020204030204" pitchFamily="34" charset="0"/>
            <a:cs typeface="Calibri" panose="020F0502020204030204" pitchFamily="34" charset="0"/>
          </a:endParaRPr>
        </a:p>
      </dgm:t>
    </dgm:pt>
    <dgm:pt modelId="{F651A3C9-9264-4208-B861-2E6550C05834}">
      <dgm:prSet phldrT="[Text]" custT="1"/>
      <dgm:spPr>
        <a:solidFill>
          <a:srgbClr val="99CCFF"/>
        </a:solidFill>
        <a:effectLst>
          <a:outerShdw blurRad="152400" dist="50800" dir="5400000" sx="102000" sy="102000" algn="t" rotWithShape="0">
            <a:prstClr val="black">
              <a:alpha val="40000"/>
            </a:prstClr>
          </a:outerShdw>
        </a:effectLst>
      </dgm:spPr>
      <dgm:t>
        <a:bodyPr/>
        <a:lstStyle/>
        <a:p>
          <a:pPr marL="171450" indent="0"/>
          <a:endParaRPr lang="en-GB" sz="1600" dirty="0">
            <a:solidFill>
              <a:srgbClr val="283170"/>
            </a:solidFill>
            <a:latin typeface="+mn-lt"/>
            <a:cs typeface="Calibri" panose="020F0502020204030204" pitchFamily="34" charset="0"/>
          </a:endParaRPr>
        </a:p>
      </dgm:t>
    </dgm:pt>
    <dgm:pt modelId="{3CD5369F-5C1A-41FE-AAE8-2B00EB2E0A39}" type="parTrans" cxnId="{6CA3BDB6-00DE-4BCA-B028-0338C96BAA38}">
      <dgm:prSet/>
      <dgm:spPr/>
      <dgm:t>
        <a:bodyPr/>
        <a:lstStyle/>
        <a:p>
          <a:endParaRPr lang="en-GB">
            <a:latin typeface="Calibri" panose="020F0502020204030204" pitchFamily="34" charset="0"/>
            <a:cs typeface="Calibri" panose="020F0502020204030204" pitchFamily="34" charset="0"/>
          </a:endParaRPr>
        </a:p>
      </dgm:t>
    </dgm:pt>
    <dgm:pt modelId="{C104E4DA-60DD-4333-804F-9DDEF7630D53}" type="sibTrans" cxnId="{6CA3BDB6-00DE-4BCA-B028-0338C96BAA38}">
      <dgm:prSet/>
      <dgm:spPr/>
      <dgm:t>
        <a:bodyPr/>
        <a:lstStyle/>
        <a:p>
          <a:endParaRPr lang="en-GB">
            <a:latin typeface="Calibri" panose="020F0502020204030204" pitchFamily="34" charset="0"/>
            <a:cs typeface="Calibri" panose="020F0502020204030204" pitchFamily="34" charset="0"/>
          </a:endParaRPr>
        </a:p>
      </dgm:t>
    </dgm:pt>
    <dgm:pt modelId="{10D82812-6981-426E-8488-660929B57B82}">
      <dgm:prSet phldrT="[Text]" custT="1"/>
      <dgm:spPr>
        <a:solidFill>
          <a:srgbClr val="99CCFF"/>
        </a:solidFill>
        <a:effectLst>
          <a:outerShdw blurRad="152400" dist="50800" dir="5400000" sx="102000" sy="102000" algn="t" rotWithShape="0">
            <a:prstClr val="black">
              <a:alpha val="40000"/>
            </a:prstClr>
          </a:outerShdw>
        </a:effectLst>
      </dgm:spPr>
      <dgm:t>
        <a:bodyPr/>
        <a:lstStyle/>
        <a:p>
          <a:pPr marL="0" indent="0">
            <a:buNone/>
          </a:pPr>
          <a:r>
            <a:rPr lang="en-GB" sz="1800" dirty="0">
              <a:solidFill>
                <a:srgbClr val="283170"/>
              </a:solidFill>
              <a:latin typeface="+mn-lt"/>
              <a:cs typeface="Calibri" panose="020F0502020204030204" pitchFamily="34" charset="0"/>
            </a:rPr>
            <a:t>Study on vocational mobility</a:t>
          </a:r>
        </a:p>
      </dgm:t>
    </dgm:pt>
    <dgm:pt modelId="{9026B02E-2DC8-418A-9D7A-5408389961B9}" type="parTrans" cxnId="{9583EECB-5BFB-48DE-BEF0-53E4EF9E40E3}">
      <dgm:prSet/>
      <dgm:spPr/>
      <dgm:t>
        <a:bodyPr/>
        <a:lstStyle/>
        <a:p>
          <a:endParaRPr lang="en-GB"/>
        </a:p>
      </dgm:t>
    </dgm:pt>
    <dgm:pt modelId="{F9233837-EB99-477A-B30B-00D980CD0A7E}" type="sibTrans" cxnId="{9583EECB-5BFB-48DE-BEF0-53E4EF9E40E3}">
      <dgm:prSet/>
      <dgm:spPr/>
      <dgm:t>
        <a:bodyPr/>
        <a:lstStyle/>
        <a:p>
          <a:endParaRPr lang="en-GB"/>
        </a:p>
      </dgm:t>
    </dgm:pt>
    <dgm:pt modelId="{8A6E5391-D0EC-4DF2-8949-21A2DA8761C3}">
      <dgm:prSet phldrT="[Text]" custT="1"/>
      <dgm:spPr>
        <a:solidFill>
          <a:srgbClr val="99CCFF"/>
        </a:solidFill>
        <a:effectLst>
          <a:outerShdw blurRad="152400" dist="50800" dir="5400000" sx="102000" sy="102000" algn="t" rotWithShape="0">
            <a:prstClr val="black">
              <a:alpha val="40000"/>
            </a:prstClr>
          </a:outerShdw>
        </a:effectLst>
      </dgm:spPr>
      <dgm:t>
        <a:bodyPr/>
        <a:lstStyle/>
        <a:p>
          <a:pPr marL="0" indent="0">
            <a:buNone/>
          </a:pPr>
          <a:endParaRPr lang="en-GB" sz="1800" dirty="0">
            <a:solidFill>
              <a:srgbClr val="283170"/>
            </a:solidFill>
            <a:latin typeface="+mn-lt"/>
            <a:cs typeface="Calibri" panose="020F0502020204030204" pitchFamily="34" charset="0"/>
          </a:endParaRPr>
        </a:p>
      </dgm:t>
    </dgm:pt>
    <dgm:pt modelId="{B7504259-B9AA-46D4-A2A4-086C96F447C5}" type="parTrans" cxnId="{DA121D67-BCC6-4921-97C6-33748891271A}">
      <dgm:prSet/>
      <dgm:spPr/>
      <dgm:t>
        <a:bodyPr/>
        <a:lstStyle/>
        <a:p>
          <a:endParaRPr lang="en-GB"/>
        </a:p>
      </dgm:t>
    </dgm:pt>
    <dgm:pt modelId="{F7BBF8BA-BEF9-4C15-A302-EE2048F36BD1}" type="sibTrans" cxnId="{DA121D67-BCC6-4921-97C6-33748891271A}">
      <dgm:prSet/>
      <dgm:spPr/>
      <dgm:t>
        <a:bodyPr/>
        <a:lstStyle/>
        <a:p>
          <a:endParaRPr lang="en-GB"/>
        </a:p>
      </dgm:t>
    </dgm:pt>
    <dgm:pt modelId="{E49A83D1-BCC3-43AB-BEBD-00116E1C63D2}">
      <dgm:prSet phldrT="[Text]" custT="1"/>
      <dgm:spPr>
        <a:solidFill>
          <a:srgbClr val="99CCFF"/>
        </a:solidFill>
        <a:effectLst>
          <a:outerShdw blurRad="152400" dist="50800" dir="5400000" sx="102000" sy="102000" algn="t" rotWithShape="0">
            <a:prstClr val="black">
              <a:alpha val="40000"/>
            </a:prstClr>
          </a:outerShdw>
        </a:effectLst>
      </dgm:spPr>
      <dgm:t>
        <a:bodyPr/>
        <a:lstStyle/>
        <a:p>
          <a:pPr marL="0" indent="0" defTabSz="711200">
            <a:lnSpc>
              <a:spcPct val="90000"/>
            </a:lnSpc>
            <a:spcBef>
              <a:spcPct val="0"/>
            </a:spcBef>
            <a:spcAft>
              <a:spcPct val="15000"/>
            </a:spcAft>
            <a:buNone/>
          </a:pPr>
          <a:r>
            <a:rPr lang="en-GB" sz="1600" dirty="0">
              <a:solidFill>
                <a:srgbClr val="283170"/>
              </a:solidFill>
              <a:latin typeface="+mn-lt"/>
              <a:cs typeface="Calibri" panose="020F0502020204030204" pitchFamily="34" charset="0"/>
            </a:rPr>
            <a:t>Proposals for E&amp;T post-2020</a:t>
          </a:r>
          <a:endParaRPr lang="en-GB" sz="1600" i="1" dirty="0">
            <a:solidFill>
              <a:srgbClr val="283170"/>
            </a:solidFill>
            <a:latin typeface="+mn-lt"/>
            <a:cs typeface="Calibri" panose="020F0502020204030204" pitchFamily="34" charset="0"/>
          </a:endParaRPr>
        </a:p>
      </dgm:t>
    </dgm:pt>
    <dgm:pt modelId="{A0E8CE7C-04F7-4442-87D6-CEF0E1FE4A50}" type="parTrans" cxnId="{4B0001FF-19DD-4DEF-9706-4E4A796DB584}">
      <dgm:prSet/>
      <dgm:spPr/>
      <dgm:t>
        <a:bodyPr/>
        <a:lstStyle/>
        <a:p>
          <a:endParaRPr lang="en-GB"/>
        </a:p>
      </dgm:t>
    </dgm:pt>
    <dgm:pt modelId="{7FC4C13E-BFC9-4E69-8E38-0DF8EB0D5A5B}" type="sibTrans" cxnId="{4B0001FF-19DD-4DEF-9706-4E4A796DB584}">
      <dgm:prSet/>
      <dgm:spPr/>
      <dgm:t>
        <a:bodyPr/>
        <a:lstStyle/>
        <a:p>
          <a:endParaRPr lang="en-GB"/>
        </a:p>
      </dgm:t>
    </dgm:pt>
    <dgm:pt modelId="{6208A87D-3513-46EA-A12A-5EB689EA0EE3}">
      <dgm:prSet phldrT="[Text]" custT="1"/>
      <dgm:spPr>
        <a:solidFill>
          <a:srgbClr val="99CCFF"/>
        </a:solidFill>
        <a:effectLst>
          <a:outerShdw blurRad="152400" dist="50800" dir="5400000" sx="102000" sy="102000" algn="t" rotWithShape="0">
            <a:prstClr val="black">
              <a:alpha val="40000"/>
            </a:prstClr>
          </a:outerShdw>
        </a:effectLst>
      </dgm:spPr>
      <dgm:t>
        <a:bodyPr/>
        <a:lstStyle/>
        <a:p>
          <a:pPr marL="0" indent="0" defTabSz="711200">
            <a:lnSpc>
              <a:spcPct val="90000"/>
            </a:lnSpc>
            <a:spcBef>
              <a:spcPct val="0"/>
            </a:spcBef>
            <a:spcAft>
              <a:spcPct val="15000"/>
            </a:spcAft>
            <a:buNone/>
          </a:pPr>
          <a:r>
            <a:rPr lang="en-GB" sz="1600" dirty="0">
              <a:solidFill>
                <a:srgbClr val="283170"/>
              </a:solidFill>
              <a:latin typeface="+mn-lt"/>
              <a:cs typeface="Calibri" panose="020F0502020204030204" pitchFamily="34" charset="0"/>
            </a:rPr>
            <a:t>ACVT opinion on a Strategic vision for VET</a:t>
          </a:r>
        </a:p>
      </dgm:t>
    </dgm:pt>
    <dgm:pt modelId="{71EE7C29-4EAD-420C-84F4-1ECCFABD1B81}" type="parTrans" cxnId="{3DF60ED9-2D90-46AF-9478-13C143F9E0DC}">
      <dgm:prSet/>
      <dgm:spPr/>
      <dgm:t>
        <a:bodyPr/>
        <a:lstStyle/>
        <a:p>
          <a:endParaRPr lang="en-GB"/>
        </a:p>
      </dgm:t>
    </dgm:pt>
    <dgm:pt modelId="{55F4E161-8C49-4F44-91D2-4A1634D132A6}" type="sibTrans" cxnId="{3DF60ED9-2D90-46AF-9478-13C143F9E0DC}">
      <dgm:prSet/>
      <dgm:spPr/>
      <dgm:t>
        <a:bodyPr/>
        <a:lstStyle/>
        <a:p>
          <a:endParaRPr lang="en-GB"/>
        </a:p>
      </dgm:t>
    </dgm:pt>
    <dgm:pt modelId="{566469E4-3515-4EAF-ACF5-EF26218DE84C}">
      <dgm:prSet phldrT="[Text]" custT="1"/>
      <dgm:spPr>
        <a:solidFill>
          <a:srgbClr val="99CCFF"/>
        </a:solidFill>
        <a:effectLst>
          <a:outerShdw blurRad="152400" dist="50800" dir="5400000" sx="102000" sy="102000" algn="t" rotWithShape="0">
            <a:prstClr val="black">
              <a:alpha val="40000"/>
            </a:prstClr>
          </a:outerShdw>
        </a:effectLs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GB" sz="1600" dirty="0">
              <a:solidFill>
                <a:srgbClr val="283170"/>
              </a:solidFill>
              <a:latin typeface="+mn-lt"/>
              <a:cs typeface="Calibri" panose="020F0502020204030204" pitchFamily="34" charset="0"/>
            </a:rPr>
            <a:t>ET2020 WG on VET and AE</a:t>
          </a:r>
        </a:p>
        <a:p>
          <a:pPr marL="0" indent="0" defTabSz="711200">
            <a:lnSpc>
              <a:spcPct val="90000"/>
            </a:lnSpc>
            <a:spcBef>
              <a:spcPct val="0"/>
            </a:spcBef>
            <a:spcAft>
              <a:spcPct val="15000"/>
            </a:spcAft>
            <a:buNone/>
          </a:pPr>
          <a:endParaRPr lang="en-GB" sz="1600" dirty="0">
            <a:solidFill>
              <a:srgbClr val="283170"/>
            </a:solidFill>
            <a:latin typeface="+mn-lt"/>
            <a:cs typeface="Calibri" panose="020F0502020204030204" pitchFamily="34" charset="0"/>
          </a:endParaRPr>
        </a:p>
      </dgm:t>
    </dgm:pt>
    <dgm:pt modelId="{9A00CBC7-8BE9-4CA0-A55B-D6AD249425B1}" type="parTrans" cxnId="{225FB4FA-3AAF-4EF6-8C0A-5CF15D4EA092}">
      <dgm:prSet/>
      <dgm:spPr/>
      <dgm:t>
        <a:bodyPr/>
        <a:lstStyle/>
        <a:p>
          <a:endParaRPr lang="en-GB"/>
        </a:p>
      </dgm:t>
    </dgm:pt>
    <dgm:pt modelId="{33FCF7F2-D544-4C57-88CB-C665864C55C1}" type="sibTrans" cxnId="{225FB4FA-3AAF-4EF6-8C0A-5CF15D4EA092}">
      <dgm:prSet/>
      <dgm:spPr/>
      <dgm:t>
        <a:bodyPr/>
        <a:lstStyle/>
        <a:p>
          <a:endParaRPr lang="en-GB"/>
        </a:p>
      </dgm:t>
    </dgm:pt>
    <dgm:pt modelId="{D39E3B22-EBED-4417-8E28-45F6D13283AE}">
      <dgm:prSet phldrT="[Text]" custT="1"/>
      <dgm:spPr>
        <a:solidFill>
          <a:srgbClr val="99CCFF"/>
        </a:solidFill>
        <a:effectLst>
          <a:outerShdw blurRad="152400" dist="50800" dir="5400000" sx="102000" sy="102000" algn="t" rotWithShape="0">
            <a:prstClr val="black">
              <a:alpha val="40000"/>
            </a:prstClr>
          </a:outerShdw>
        </a:effectLst>
      </dgm:spPr>
      <dgm:t>
        <a:bodyPr/>
        <a:lstStyle/>
        <a:p>
          <a:pPr marL="0" indent="0" defTabSz="711200">
            <a:lnSpc>
              <a:spcPct val="90000"/>
            </a:lnSpc>
            <a:spcBef>
              <a:spcPct val="0"/>
            </a:spcBef>
            <a:spcAft>
              <a:spcPct val="15000"/>
            </a:spcAft>
            <a:buNone/>
          </a:pPr>
          <a:endParaRPr lang="en-GB" sz="1600" dirty="0">
            <a:solidFill>
              <a:srgbClr val="283170"/>
            </a:solidFill>
            <a:latin typeface="+mn-lt"/>
            <a:cs typeface="Calibri" panose="020F0502020204030204" pitchFamily="34" charset="0"/>
          </a:endParaRPr>
        </a:p>
      </dgm:t>
    </dgm:pt>
    <dgm:pt modelId="{58085E55-5653-4D9B-9A23-0704A0226E5A}" type="parTrans" cxnId="{4EAF8E84-D724-4BC6-A70E-A510F9BD643B}">
      <dgm:prSet/>
      <dgm:spPr/>
      <dgm:t>
        <a:bodyPr/>
        <a:lstStyle/>
        <a:p>
          <a:endParaRPr lang="en-GB"/>
        </a:p>
      </dgm:t>
    </dgm:pt>
    <dgm:pt modelId="{DE5F5E7E-165B-4E6E-8B5C-69E384FC218C}" type="sibTrans" cxnId="{4EAF8E84-D724-4BC6-A70E-A510F9BD643B}">
      <dgm:prSet/>
      <dgm:spPr/>
      <dgm:t>
        <a:bodyPr/>
        <a:lstStyle/>
        <a:p>
          <a:endParaRPr lang="en-GB"/>
        </a:p>
      </dgm:t>
    </dgm:pt>
    <dgm:pt modelId="{7A551178-F2DF-4821-A6EF-9982627F8E4F}">
      <dgm:prSet phldrT="[Text]" custT="1"/>
      <dgm:spPr>
        <a:solidFill>
          <a:srgbClr val="99CCFF"/>
        </a:solidFill>
        <a:effectLst>
          <a:outerShdw blurRad="152400" dist="50800" dir="5400000" sx="102000" sy="102000" algn="t" rotWithShape="0">
            <a:prstClr val="black">
              <a:alpha val="40000"/>
            </a:prstClr>
          </a:outerShdw>
        </a:effectLst>
      </dgm:spPr>
      <dgm:t>
        <a:bodyPr/>
        <a:lstStyle/>
        <a:p>
          <a:pPr marL="0" indent="0" defTabSz="711200">
            <a:lnSpc>
              <a:spcPct val="90000"/>
            </a:lnSpc>
            <a:spcBef>
              <a:spcPct val="0"/>
            </a:spcBef>
            <a:spcAft>
              <a:spcPct val="15000"/>
            </a:spcAft>
            <a:buNone/>
          </a:pPr>
          <a:endParaRPr lang="en-GB" sz="1600" dirty="0">
            <a:solidFill>
              <a:srgbClr val="283170"/>
            </a:solidFill>
            <a:latin typeface="+mn-lt"/>
            <a:cs typeface="Calibri" panose="020F0502020204030204" pitchFamily="34" charset="0"/>
          </a:endParaRPr>
        </a:p>
      </dgm:t>
    </dgm:pt>
    <dgm:pt modelId="{DAFB793A-4489-4ED9-9C97-3CEBB65D6BBA}" type="parTrans" cxnId="{CC86D50A-0BAB-4C68-87E0-B4F92BD47989}">
      <dgm:prSet/>
      <dgm:spPr/>
      <dgm:t>
        <a:bodyPr/>
        <a:lstStyle/>
        <a:p>
          <a:endParaRPr lang="en-GB"/>
        </a:p>
      </dgm:t>
    </dgm:pt>
    <dgm:pt modelId="{3BB6812F-CDB1-45CE-9C73-8E1680372AB7}" type="sibTrans" cxnId="{CC86D50A-0BAB-4C68-87E0-B4F92BD47989}">
      <dgm:prSet/>
      <dgm:spPr/>
      <dgm:t>
        <a:bodyPr/>
        <a:lstStyle/>
        <a:p>
          <a:endParaRPr lang="en-GB"/>
        </a:p>
      </dgm:t>
    </dgm:pt>
    <dgm:pt modelId="{7F056B4E-B66A-4DEE-843F-95D8F3504537}" type="pres">
      <dgm:prSet presAssocID="{E09535D2-9309-47DF-A1B0-28AC0ADA7BB7}" presName="linearFlow" presStyleCnt="0">
        <dgm:presLayoutVars>
          <dgm:dir/>
          <dgm:animLvl val="lvl"/>
          <dgm:resizeHandles/>
        </dgm:presLayoutVars>
      </dgm:prSet>
      <dgm:spPr/>
      <dgm:t>
        <a:bodyPr/>
        <a:lstStyle/>
        <a:p>
          <a:endParaRPr lang="en-GB"/>
        </a:p>
      </dgm:t>
    </dgm:pt>
    <dgm:pt modelId="{CAA69C7F-631E-4F24-A987-616F9C28F982}" type="pres">
      <dgm:prSet presAssocID="{3CD9D703-3DAD-46B7-91DA-E05478026893}" presName="compositeNode" presStyleCnt="0">
        <dgm:presLayoutVars>
          <dgm:bulletEnabled val="1"/>
        </dgm:presLayoutVars>
      </dgm:prSet>
      <dgm:spPr/>
    </dgm:pt>
    <dgm:pt modelId="{1621DFB5-9970-4ADE-9107-8E62786DEFED}" type="pres">
      <dgm:prSet presAssocID="{3CD9D703-3DAD-46B7-91DA-E05478026893}" presName="image" presStyleLbl="fgImgPlace1" presStyleIdx="0" presStyleCnt="4" custScaleX="123177" custScaleY="123303" custLinFactX="500000" custLinFactNeighborX="588562" custLinFactNeighborY="-5045"/>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49000" r="-49000"/>
          </a:stretch>
        </a:blipFill>
      </dgm:spPr>
    </dgm:pt>
    <dgm:pt modelId="{8B5289F0-508B-4FA9-A8CD-EA1EF484A171}" type="pres">
      <dgm:prSet presAssocID="{3CD9D703-3DAD-46B7-91DA-E05478026893}" presName="childNode" presStyleLbl="node1" presStyleIdx="0" presStyleCnt="4" custScaleX="145901" custScaleY="106918" custLinFactNeighborX="16513" custLinFactNeighborY="306">
        <dgm:presLayoutVars>
          <dgm:bulletEnabled val="1"/>
        </dgm:presLayoutVars>
      </dgm:prSet>
      <dgm:spPr/>
      <dgm:t>
        <a:bodyPr/>
        <a:lstStyle/>
        <a:p>
          <a:endParaRPr lang="en-GB"/>
        </a:p>
      </dgm:t>
    </dgm:pt>
    <dgm:pt modelId="{7C25A001-8D47-4D77-BDBF-610B7CAD7C61}" type="pres">
      <dgm:prSet presAssocID="{3CD9D703-3DAD-46B7-91DA-E05478026893}" presName="parentNode" presStyleLbl="revTx" presStyleIdx="0" presStyleCnt="4" custLinFactNeighborX="-50173" custLinFactNeighborY="1195">
        <dgm:presLayoutVars>
          <dgm:chMax val="0"/>
          <dgm:bulletEnabled val="1"/>
        </dgm:presLayoutVars>
      </dgm:prSet>
      <dgm:spPr/>
      <dgm:t>
        <a:bodyPr/>
        <a:lstStyle/>
        <a:p>
          <a:endParaRPr lang="en-GB"/>
        </a:p>
      </dgm:t>
    </dgm:pt>
    <dgm:pt modelId="{9DB9B843-9337-4E55-8B95-9BA8BE20541C}" type="pres">
      <dgm:prSet presAssocID="{B4C13D6D-3EEE-4A21-BA1A-E27D7452A411}" presName="sibTrans" presStyleCnt="0"/>
      <dgm:spPr/>
    </dgm:pt>
    <dgm:pt modelId="{C81F6F94-C12B-4F5C-BBB2-693ECFEFA04E}" type="pres">
      <dgm:prSet presAssocID="{2E73899C-7FDE-4B0C-8BC7-7CFD4C9D2420}" presName="compositeNode" presStyleCnt="0">
        <dgm:presLayoutVars>
          <dgm:bulletEnabled val="1"/>
        </dgm:presLayoutVars>
      </dgm:prSet>
      <dgm:spPr/>
    </dgm:pt>
    <dgm:pt modelId="{70278110-FDE2-4D84-B5ED-B6FAB00F996B}" type="pres">
      <dgm:prSet presAssocID="{2E73899C-7FDE-4B0C-8BC7-7CFD4C9D2420}" presName="image" presStyleLbl="fgImgPlace1" presStyleIdx="1" presStyleCnt="4" custScaleX="121557" custScaleY="123573" custLinFactX="100000" custLinFactNeighborX="147354" custLinFactNeighborY="-5045"/>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7000" r="-17000"/>
          </a:stretch>
        </a:blipFill>
      </dgm:spPr>
    </dgm:pt>
    <dgm:pt modelId="{B0D61B18-9B52-4B05-BEE0-9209222BDB12}" type="pres">
      <dgm:prSet presAssocID="{2E73899C-7FDE-4B0C-8BC7-7CFD4C9D2420}" presName="childNode" presStyleLbl="node1" presStyleIdx="1" presStyleCnt="4" custScaleX="123223" custScaleY="106232" custLinFactNeighborX="10044" custLinFactNeighborY="628">
        <dgm:presLayoutVars>
          <dgm:bulletEnabled val="1"/>
        </dgm:presLayoutVars>
      </dgm:prSet>
      <dgm:spPr/>
      <dgm:t>
        <a:bodyPr/>
        <a:lstStyle/>
        <a:p>
          <a:endParaRPr lang="en-GB"/>
        </a:p>
      </dgm:t>
    </dgm:pt>
    <dgm:pt modelId="{5486DACB-DAE5-4A8B-ABDE-9CAB3E1AF0F4}" type="pres">
      <dgm:prSet presAssocID="{2E73899C-7FDE-4B0C-8BC7-7CFD4C9D2420}" presName="parentNode" presStyleLbl="revTx" presStyleIdx="1" presStyleCnt="4" custLinFactNeighborX="-16653" custLinFactNeighborY="2067">
        <dgm:presLayoutVars>
          <dgm:chMax val="0"/>
          <dgm:bulletEnabled val="1"/>
        </dgm:presLayoutVars>
      </dgm:prSet>
      <dgm:spPr/>
      <dgm:t>
        <a:bodyPr/>
        <a:lstStyle/>
        <a:p>
          <a:endParaRPr lang="en-GB"/>
        </a:p>
      </dgm:t>
    </dgm:pt>
    <dgm:pt modelId="{F8D2EE57-54F3-4FF4-B749-D0E1E04475E8}" type="pres">
      <dgm:prSet presAssocID="{D508AFE4-2095-4FCD-A179-B0069CA13E9B}" presName="sibTrans" presStyleCnt="0"/>
      <dgm:spPr/>
    </dgm:pt>
    <dgm:pt modelId="{76932986-1F12-4CC4-9D4B-D35CCE93EFE7}" type="pres">
      <dgm:prSet presAssocID="{B10837DF-2189-4B10-A7DE-49B0A17B353C}" presName="compositeNode" presStyleCnt="0">
        <dgm:presLayoutVars>
          <dgm:bulletEnabled val="1"/>
        </dgm:presLayoutVars>
      </dgm:prSet>
      <dgm:spPr/>
    </dgm:pt>
    <dgm:pt modelId="{6EBDDE0E-D29B-4A19-BF6B-BCDFC4812C65}" type="pres">
      <dgm:prSet presAssocID="{B10837DF-2189-4B10-A7DE-49B0A17B353C}" presName="image" presStyleLbl="fgImgPlace1" presStyleIdx="2" presStyleCnt="4" custScaleX="118586" custScaleY="122676" custLinFactX="-246856" custLinFactNeighborX="-300000" custLinFactNeighborY="-32256"/>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39000" r="-39000"/>
          </a:stretch>
        </a:blipFill>
      </dgm:spPr>
    </dgm:pt>
    <dgm:pt modelId="{3519CF22-CDA0-4E9D-8AD7-C89A5F23CA3C}" type="pres">
      <dgm:prSet presAssocID="{B10837DF-2189-4B10-A7DE-49B0A17B353C}" presName="childNode" presStyleLbl="node1" presStyleIdx="2" presStyleCnt="4" custScaleX="133612" custScaleY="109003">
        <dgm:presLayoutVars>
          <dgm:bulletEnabled val="1"/>
        </dgm:presLayoutVars>
      </dgm:prSet>
      <dgm:spPr/>
      <dgm:t>
        <a:bodyPr/>
        <a:lstStyle/>
        <a:p>
          <a:endParaRPr lang="en-GB"/>
        </a:p>
      </dgm:t>
    </dgm:pt>
    <dgm:pt modelId="{D66A5CED-AF68-4B87-81FE-B868CC518129}" type="pres">
      <dgm:prSet presAssocID="{B10837DF-2189-4B10-A7DE-49B0A17B353C}" presName="parentNode" presStyleLbl="revTx" presStyleIdx="2" presStyleCnt="4" custScaleX="172745" custLinFactNeighborX="-41151" custLinFactNeighborY="1325">
        <dgm:presLayoutVars>
          <dgm:chMax val="0"/>
          <dgm:bulletEnabled val="1"/>
        </dgm:presLayoutVars>
      </dgm:prSet>
      <dgm:spPr/>
      <dgm:t>
        <a:bodyPr/>
        <a:lstStyle/>
        <a:p>
          <a:endParaRPr lang="en-GB"/>
        </a:p>
      </dgm:t>
    </dgm:pt>
    <dgm:pt modelId="{C35E3CC8-5678-4D3D-87E9-E4DF5B981F10}" type="pres">
      <dgm:prSet presAssocID="{EA96C5AB-3717-4B7E-9ED2-C6434802BA75}" presName="sibTrans" presStyleCnt="0"/>
      <dgm:spPr/>
    </dgm:pt>
    <dgm:pt modelId="{35069883-EA5D-4D10-96EB-7E144EB148E1}" type="pres">
      <dgm:prSet presAssocID="{D0747AC8-A014-426C-B4AB-C113B37E99F2}" presName="compositeNode" presStyleCnt="0">
        <dgm:presLayoutVars>
          <dgm:bulletEnabled val="1"/>
        </dgm:presLayoutVars>
      </dgm:prSet>
      <dgm:spPr/>
    </dgm:pt>
    <dgm:pt modelId="{10F197A3-B3A9-446D-B8C7-70D56E39230E}" type="pres">
      <dgm:prSet presAssocID="{D0747AC8-A014-426C-B4AB-C113B37E99F2}" presName="image" presStyleLbl="fgImgPlace1" presStyleIdx="3" presStyleCnt="4" custScaleX="124470" custScaleY="128111" custLinFactX="100000" custLinFactNeighborX="168841" custLinFactNeighborY="-32256"/>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23000" r="-23000"/>
          </a:stretch>
        </a:blipFill>
      </dgm:spPr>
    </dgm:pt>
    <dgm:pt modelId="{BEAE9244-CD34-4BE6-9FC0-7BDBE522D306}" type="pres">
      <dgm:prSet presAssocID="{D0747AC8-A014-426C-B4AB-C113B37E99F2}" presName="childNode" presStyleLbl="node1" presStyleIdx="3" presStyleCnt="4" custScaleX="145339" custScaleY="111336" custLinFactNeighborX="-3657" custLinFactNeighborY="-302">
        <dgm:presLayoutVars>
          <dgm:bulletEnabled val="1"/>
        </dgm:presLayoutVars>
      </dgm:prSet>
      <dgm:spPr/>
      <dgm:t>
        <a:bodyPr/>
        <a:lstStyle/>
        <a:p>
          <a:endParaRPr lang="en-GB"/>
        </a:p>
      </dgm:t>
    </dgm:pt>
    <dgm:pt modelId="{BAE3FF1B-A3B6-4289-AC73-3173DAA8E6CA}" type="pres">
      <dgm:prSet presAssocID="{D0747AC8-A014-426C-B4AB-C113B37E99F2}" presName="parentNode" presStyleLbl="revTx" presStyleIdx="3" presStyleCnt="4" custScaleX="280427" custLinFactNeighborX="-73475" custLinFactNeighborY="1268">
        <dgm:presLayoutVars>
          <dgm:chMax val="0"/>
          <dgm:bulletEnabled val="1"/>
        </dgm:presLayoutVars>
      </dgm:prSet>
      <dgm:spPr/>
      <dgm:t>
        <a:bodyPr/>
        <a:lstStyle/>
        <a:p>
          <a:endParaRPr lang="en-GB"/>
        </a:p>
      </dgm:t>
    </dgm:pt>
  </dgm:ptLst>
  <dgm:cxnLst>
    <dgm:cxn modelId="{6755B608-EABC-480D-964E-E982D4B9F548}" type="presOf" srcId="{D0747AC8-A014-426C-B4AB-C113B37E99F2}" destId="{BAE3FF1B-A3B6-4289-AC73-3173DAA8E6CA}" srcOrd="0" destOrd="0" presId="urn:microsoft.com/office/officeart/2005/8/layout/hList2"/>
    <dgm:cxn modelId="{B48DB568-09A2-4175-969A-69840AC4668B}" srcId="{E09535D2-9309-47DF-A1B0-28AC0ADA7BB7}" destId="{2E73899C-7FDE-4B0C-8BC7-7CFD4C9D2420}" srcOrd="1" destOrd="0" parTransId="{30F75A0E-08EE-4613-90E1-1AD4F4DA5A15}" sibTransId="{D508AFE4-2095-4FCD-A179-B0069CA13E9B}"/>
    <dgm:cxn modelId="{2B775ED7-CB58-47BA-9BFA-90B03C7D60BF}" type="presOf" srcId="{3CD9D703-3DAD-46B7-91DA-E05478026893}" destId="{7C25A001-8D47-4D77-BDBF-610B7CAD7C61}" srcOrd="0" destOrd="0" presId="urn:microsoft.com/office/officeart/2005/8/layout/hList2"/>
    <dgm:cxn modelId="{F4430A88-2AF5-4FB3-8C92-01ECD082CB10}" type="presOf" srcId="{10D82812-6981-426E-8488-660929B57B82}" destId="{3519CF22-CDA0-4E9D-8AD7-C89A5F23CA3C}" srcOrd="0" destOrd="2" presId="urn:microsoft.com/office/officeart/2005/8/layout/hList2"/>
    <dgm:cxn modelId="{6CA3BDB6-00DE-4BCA-B028-0338C96BAA38}" srcId="{B10837DF-2189-4B10-A7DE-49B0A17B353C}" destId="{F651A3C9-9264-4208-B861-2E6550C05834}" srcOrd="3" destOrd="0" parTransId="{3CD5369F-5C1A-41FE-AAE8-2B00EB2E0A39}" sibTransId="{C104E4DA-60DD-4333-804F-9DDEF7630D53}"/>
    <dgm:cxn modelId="{66FB15FA-0F47-4547-978F-4BB2DC277B98}" type="presOf" srcId="{6208A87D-3513-46EA-A12A-5EB689EA0EE3}" destId="{BEAE9244-CD34-4BE6-9FC0-7BDBE522D306}" srcOrd="0" destOrd="3" presId="urn:microsoft.com/office/officeart/2005/8/layout/hList2"/>
    <dgm:cxn modelId="{3F0E6B18-D181-4F0D-AC82-2236BAB119DD}" srcId="{2E73899C-7FDE-4B0C-8BC7-7CFD4C9D2420}" destId="{5E4ECD41-5D2A-478A-990C-8542D4FB2BFC}" srcOrd="0" destOrd="0" parTransId="{29166A6E-4863-463A-BBAE-C82BEFAEFDA4}" sibTransId="{E0F3D1A7-D9AE-40DE-86EB-1394A2D6E809}"/>
    <dgm:cxn modelId="{5770C8E9-4B57-420C-AA75-170116F8CCF7}" type="presOf" srcId="{C5DE0979-037E-4215-9BFF-312F9799E9F2}" destId="{8B5289F0-508B-4FA9-A8CD-EA1EF484A171}" srcOrd="0" destOrd="0" presId="urn:microsoft.com/office/officeart/2005/8/layout/hList2"/>
    <dgm:cxn modelId="{9583EECB-5BFB-48DE-BEF0-53E4EF9E40E3}" srcId="{B10837DF-2189-4B10-A7DE-49B0A17B353C}" destId="{10D82812-6981-426E-8488-660929B57B82}" srcOrd="2" destOrd="0" parTransId="{9026B02E-2DC8-418A-9D7A-5408389961B9}" sibTransId="{F9233837-EB99-477A-B30B-00D980CD0A7E}"/>
    <dgm:cxn modelId="{225FB4FA-3AAF-4EF6-8C0A-5CF15D4EA092}" srcId="{D0747AC8-A014-426C-B4AB-C113B37E99F2}" destId="{566469E4-3515-4EAF-ACF5-EF26218DE84C}" srcOrd="2" destOrd="0" parTransId="{9A00CBC7-8BE9-4CA0-A55B-D6AD249425B1}" sibTransId="{33FCF7F2-D544-4C57-88CB-C665864C55C1}"/>
    <dgm:cxn modelId="{2346185A-DA28-4C0F-B303-EEE29E6CF20F}" type="presOf" srcId="{7E5C83B6-C6F3-489E-9628-1FD705298442}" destId="{BEAE9244-CD34-4BE6-9FC0-7BDBE522D306}" srcOrd="0" destOrd="0" presId="urn:microsoft.com/office/officeart/2005/8/layout/hList2"/>
    <dgm:cxn modelId="{811A15E3-2366-432F-A9C0-3E69CD74DB5D}" type="presOf" srcId="{B10837DF-2189-4B10-A7DE-49B0A17B353C}" destId="{D66A5CED-AF68-4B87-81FE-B868CC518129}" srcOrd="0" destOrd="0" presId="urn:microsoft.com/office/officeart/2005/8/layout/hList2"/>
    <dgm:cxn modelId="{24939146-5F69-464B-AF5F-21BDBA8540E7}" type="presOf" srcId="{8A6E5391-D0EC-4DF2-8949-21A2DA8761C3}" destId="{3519CF22-CDA0-4E9D-8AD7-C89A5F23CA3C}" srcOrd="0" destOrd="1" presId="urn:microsoft.com/office/officeart/2005/8/layout/hList2"/>
    <dgm:cxn modelId="{CC86D50A-0BAB-4C68-87E0-B4F92BD47989}" srcId="{D0747AC8-A014-426C-B4AB-C113B37E99F2}" destId="{7A551178-F2DF-4821-A6EF-9982627F8E4F}" srcOrd="1" destOrd="0" parTransId="{DAFB793A-4489-4ED9-9C97-3CEBB65D6BBA}" sibTransId="{3BB6812F-CDB1-45CE-9C73-8E1680372AB7}"/>
    <dgm:cxn modelId="{4B0001FF-19DD-4DEF-9706-4E4A796DB584}" srcId="{D0747AC8-A014-426C-B4AB-C113B37E99F2}" destId="{E49A83D1-BCC3-43AB-BEBD-00116E1C63D2}" srcOrd="5" destOrd="0" parTransId="{A0E8CE7C-04F7-4442-87D6-CEF0E1FE4A50}" sibTransId="{7FC4C13E-BFC9-4E69-8E38-0DF8EB0D5A5B}"/>
    <dgm:cxn modelId="{902B6E1F-BA82-4309-A235-A5B68A1DF705}" srcId="{D0747AC8-A014-426C-B4AB-C113B37E99F2}" destId="{7E5C83B6-C6F3-489E-9628-1FD705298442}" srcOrd="0" destOrd="0" parTransId="{A242CC0A-08FA-4A40-B672-D928B0D7FF2C}" sibTransId="{B9E1DD36-DAF9-4B0E-8BFE-9DD91D5B780A}"/>
    <dgm:cxn modelId="{C849A8EF-2018-44AD-A8C3-F7CBB4BCADDB}" type="presOf" srcId="{7A551178-F2DF-4821-A6EF-9982627F8E4F}" destId="{BEAE9244-CD34-4BE6-9FC0-7BDBE522D306}" srcOrd="0" destOrd="1" presId="urn:microsoft.com/office/officeart/2005/8/layout/hList2"/>
    <dgm:cxn modelId="{BB705600-3489-4F57-AA8C-054367C17545}" type="presOf" srcId="{5E4ECD41-5D2A-478A-990C-8542D4FB2BFC}" destId="{B0D61B18-9B52-4B05-BEE0-9209222BDB12}" srcOrd="0" destOrd="0" presId="urn:microsoft.com/office/officeart/2005/8/layout/hList2"/>
    <dgm:cxn modelId="{CE313979-FFF1-4988-91FF-9CA149809C43}" type="presOf" srcId="{2E73899C-7FDE-4B0C-8BC7-7CFD4C9D2420}" destId="{5486DACB-DAE5-4A8B-ABDE-9CAB3E1AF0F4}" srcOrd="0" destOrd="0" presId="urn:microsoft.com/office/officeart/2005/8/layout/hList2"/>
    <dgm:cxn modelId="{BEC6A978-158F-4740-A666-DF1D889A9555}" srcId="{3CD9D703-3DAD-46B7-91DA-E05478026893}" destId="{C5DE0979-037E-4215-9BFF-312F9799E9F2}" srcOrd="0" destOrd="0" parTransId="{85409DC8-6A44-4AB2-BB6A-D070DBEA279F}" sibTransId="{CE4BD933-F89F-4D8E-9B9E-F5D7586D3181}"/>
    <dgm:cxn modelId="{8C4F2217-3504-4350-99C3-AFCD94E132C8}" type="presOf" srcId="{566469E4-3515-4EAF-ACF5-EF26218DE84C}" destId="{BEAE9244-CD34-4BE6-9FC0-7BDBE522D306}" srcOrd="0" destOrd="2" presId="urn:microsoft.com/office/officeart/2005/8/layout/hList2"/>
    <dgm:cxn modelId="{0721BF83-61E4-45AF-91E7-18CE694D6D13}" srcId="{E09535D2-9309-47DF-A1B0-28AC0ADA7BB7}" destId="{B10837DF-2189-4B10-A7DE-49B0A17B353C}" srcOrd="2" destOrd="0" parTransId="{2AC53416-A4E2-4399-9E34-516375605025}" sibTransId="{EA96C5AB-3717-4B7E-9ED2-C6434802BA75}"/>
    <dgm:cxn modelId="{AD273BD1-90D6-4F0F-910D-41276E4A6DCB}" srcId="{B10837DF-2189-4B10-A7DE-49B0A17B353C}" destId="{92EAC731-A250-4342-80C1-51652E21D86F}" srcOrd="0" destOrd="0" parTransId="{EBC77D16-CBA8-49A5-A7FE-5CF0CB98FCF0}" sibTransId="{E9A9EEBA-5936-4D46-91B6-2EA5F7E1B1CD}"/>
    <dgm:cxn modelId="{3FA93280-F165-4A9C-B4AC-AB81E61F8599}" srcId="{E09535D2-9309-47DF-A1B0-28AC0ADA7BB7}" destId="{3CD9D703-3DAD-46B7-91DA-E05478026893}" srcOrd="0" destOrd="0" parTransId="{2A9D6CC1-1F6E-41C0-9610-7C8E0A299B36}" sibTransId="{B4C13D6D-3EEE-4A21-BA1A-E27D7452A411}"/>
    <dgm:cxn modelId="{3DF60ED9-2D90-46AF-9478-13C143F9E0DC}" srcId="{D0747AC8-A014-426C-B4AB-C113B37E99F2}" destId="{6208A87D-3513-46EA-A12A-5EB689EA0EE3}" srcOrd="3" destOrd="0" parTransId="{71EE7C29-4EAD-420C-84F4-1ECCFABD1B81}" sibTransId="{55F4E161-8C49-4F44-91D2-4A1634D132A6}"/>
    <dgm:cxn modelId="{0431D98F-00D2-49F6-855C-70D13724E099}" type="presOf" srcId="{F651A3C9-9264-4208-B861-2E6550C05834}" destId="{3519CF22-CDA0-4E9D-8AD7-C89A5F23CA3C}" srcOrd="0" destOrd="3" presId="urn:microsoft.com/office/officeart/2005/8/layout/hList2"/>
    <dgm:cxn modelId="{2159C6E1-2784-43B7-B180-ADECC28CEA4B}" srcId="{E09535D2-9309-47DF-A1B0-28AC0ADA7BB7}" destId="{D0747AC8-A014-426C-B4AB-C113B37E99F2}" srcOrd="3" destOrd="0" parTransId="{90DA9375-76BA-4B2C-A190-5565715143E6}" sibTransId="{E521365B-E7B6-4546-A450-79A432FE4C95}"/>
    <dgm:cxn modelId="{0C44658B-F7BC-4345-A345-FEA0CCF8EF75}" type="presOf" srcId="{E49A83D1-BCC3-43AB-BEBD-00116E1C63D2}" destId="{BEAE9244-CD34-4BE6-9FC0-7BDBE522D306}" srcOrd="0" destOrd="5" presId="urn:microsoft.com/office/officeart/2005/8/layout/hList2"/>
    <dgm:cxn modelId="{DA121D67-BCC6-4921-97C6-33748891271A}" srcId="{B10837DF-2189-4B10-A7DE-49B0A17B353C}" destId="{8A6E5391-D0EC-4DF2-8949-21A2DA8761C3}" srcOrd="1" destOrd="0" parTransId="{B7504259-B9AA-46D4-A2A4-086C96F447C5}" sibTransId="{F7BBF8BA-BEF9-4C15-A302-EE2048F36BD1}"/>
    <dgm:cxn modelId="{467E0C98-FB06-43E7-BA83-CC59DE6AC24A}" type="presOf" srcId="{E09535D2-9309-47DF-A1B0-28AC0ADA7BB7}" destId="{7F056B4E-B66A-4DEE-843F-95D8F3504537}" srcOrd="0" destOrd="0" presId="urn:microsoft.com/office/officeart/2005/8/layout/hList2"/>
    <dgm:cxn modelId="{4EAF8E84-D724-4BC6-A70E-A510F9BD643B}" srcId="{D0747AC8-A014-426C-B4AB-C113B37E99F2}" destId="{D39E3B22-EBED-4417-8E28-45F6D13283AE}" srcOrd="4" destOrd="0" parTransId="{58085E55-5653-4D9B-9A23-0704A0226E5A}" sibTransId="{DE5F5E7E-165B-4E6E-8B5C-69E384FC218C}"/>
    <dgm:cxn modelId="{91BA8289-C087-47F7-B0BE-313D250AEAC7}" type="presOf" srcId="{D39E3B22-EBED-4417-8E28-45F6D13283AE}" destId="{BEAE9244-CD34-4BE6-9FC0-7BDBE522D306}" srcOrd="0" destOrd="4" presId="urn:microsoft.com/office/officeart/2005/8/layout/hList2"/>
    <dgm:cxn modelId="{C9458134-671A-4293-8C3F-40AAC78679B3}" type="presOf" srcId="{92EAC731-A250-4342-80C1-51652E21D86F}" destId="{3519CF22-CDA0-4E9D-8AD7-C89A5F23CA3C}" srcOrd="0" destOrd="0" presId="urn:microsoft.com/office/officeart/2005/8/layout/hList2"/>
    <dgm:cxn modelId="{D1C3B668-D587-416E-88C9-3BB2C1BBF161}" type="presParOf" srcId="{7F056B4E-B66A-4DEE-843F-95D8F3504537}" destId="{CAA69C7F-631E-4F24-A987-616F9C28F982}" srcOrd="0" destOrd="0" presId="urn:microsoft.com/office/officeart/2005/8/layout/hList2"/>
    <dgm:cxn modelId="{8BA2509B-BF7E-4FA7-AEA7-91F1B40A73AE}" type="presParOf" srcId="{CAA69C7F-631E-4F24-A987-616F9C28F982}" destId="{1621DFB5-9970-4ADE-9107-8E62786DEFED}" srcOrd="0" destOrd="0" presId="urn:microsoft.com/office/officeart/2005/8/layout/hList2"/>
    <dgm:cxn modelId="{1BC3F95F-FDB6-49A3-9432-BB03554874CC}" type="presParOf" srcId="{CAA69C7F-631E-4F24-A987-616F9C28F982}" destId="{8B5289F0-508B-4FA9-A8CD-EA1EF484A171}" srcOrd="1" destOrd="0" presId="urn:microsoft.com/office/officeart/2005/8/layout/hList2"/>
    <dgm:cxn modelId="{9812F953-DF1B-451B-BC82-2B9FC25ECE53}" type="presParOf" srcId="{CAA69C7F-631E-4F24-A987-616F9C28F982}" destId="{7C25A001-8D47-4D77-BDBF-610B7CAD7C61}" srcOrd="2" destOrd="0" presId="urn:microsoft.com/office/officeart/2005/8/layout/hList2"/>
    <dgm:cxn modelId="{C087641C-1586-49EA-9E00-ADA58A51289F}" type="presParOf" srcId="{7F056B4E-B66A-4DEE-843F-95D8F3504537}" destId="{9DB9B843-9337-4E55-8B95-9BA8BE20541C}" srcOrd="1" destOrd="0" presId="urn:microsoft.com/office/officeart/2005/8/layout/hList2"/>
    <dgm:cxn modelId="{E6348326-86B1-442A-B36A-07A2F5198B43}" type="presParOf" srcId="{7F056B4E-B66A-4DEE-843F-95D8F3504537}" destId="{C81F6F94-C12B-4F5C-BBB2-693ECFEFA04E}" srcOrd="2" destOrd="0" presId="urn:microsoft.com/office/officeart/2005/8/layout/hList2"/>
    <dgm:cxn modelId="{B94C8BCD-98C2-4F63-8DA8-2C0B2BEF596C}" type="presParOf" srcId="{C81F6F94-C12B-4F5C-BBB2-693ECFEFA04E}" destId="{70278110-FDE2-4D84-B5ED-B6FAB00F996B}" srcOrd="0" destOrd="0" presId="urn:microsoft.com/office/officeart/2005/8/layout/hList2"/>
    <dgm:cxn modelId="{3F9156E4-4E2E-47B8-BDBB-B72C4FE6803F}" type="presParOf" srcId="{C81F6F94-C12B-4F5C-BBB2-693ECFEFA04E}" destId="{B0D61B18-9B52-4B05-BEE0-9209222BDB12}" srcOrd="1" destOrd="0" presId="urn:microsoft.com/office/officeart/2005/8/layout/hList2"/>
    <dgm:cxn modelId="{C19D287B-16A4-4DC5-861F-7702EA58A049}" type="presParOf" srcId="{C81F6F94-C12B-4F5C-BBB2-693ECFEFA04E}" destId="{5486DACB-DAE5-4A8B-ABDE-9CAB3E1AF0F4}" srcOrd="2" destOrd="0" presId="urn:microsoft.com/office/officeart/2005/8/layout/hList2"/>
    <dgm:cxn modelId="{06E39CE1-A0C9-4E0D-BADC-630AA4C61D9D}" type="presParOf" srcId="{7F056B4E-B66A-4DEE-843F-95D8F3504537}" destId="{F8D2EE57-54F3-4FF4-B749-D0E1E04475E8}" srcOrd="3" destOrd="0" presId="urn:microsoft.com/office/officeart/2005/8/layout/hList2"/>
    <dgm:cxn modelId="{963E8ECB-D154-4684-B27B-FF5443C99C73}" type="presParOf" srcId="{7F056B4E-B66A-4DEE-843F-95D8F3504537}" destId="{76932986-1F12-4CC4-9D4B-D35CCE93EFE7}" srcOrd="4" destOrd="0" presId="urn:microsoft.com/office/officeart/2005/8/layout/hList2"/>
    <dgm:cxn modelId="{00DF6E0E-6740-4595-AE71-D628D7DD5E78}" type="presParOf" srcId="{76932986-1F12-4CC4-9D4B-D35CCE93EFE7}" destId="{6EBDDE0E-D29B-4A19-BF6B-BCDFC4812C65}" srcOrd="0" destOrd="0" presId="urn:microsoft.com/office/officeart/2005/8/layout/hList2"/>
    <dgm:cxn modelId="{B6B01B20-DA70-47F6-8728-99710FF22603}" type="presParOf" srcId="{76932986-1F12-4CC4-9D4B-D35CCE93EFE7}" destId="{3519CF22-CDA0-4E9D-8AD7-C89A5F23CA3C}" srcOrd="1" destOrd="0" presId="urn:microsoft.com/office/officeart/2005/8/layout/hList2"/>
    <dgm:cxn modelId="{FC6F88A9-7F95-4ADD-8C20-1AA7B1400AE3}" type="presParOf" srcId="{76932986-1F12-4CC4-9D4B-D35CCE93EFE7}" destId="{D66A5CED-AF68-4B87-81FE-B868CC518129}" srcOrd="2" destOrd="0" presId="urn:microsoft.com/office/officeart/2005/8/layout/hList2"/>
    <dgm:cxn modelId="{37905B94-21E1-4017-A0CB-588034AF32BC}" type="presParOf" srcId="{7F056B4E-B66A-4DEE-843F-95D8F3504537}" destId="{C35E3CC8-5678-4D3D-87E9-E4DF5B981F10}" srcOrd="5" destOrd="0" presId="urn:microsoft.com/office/officeart/2005/8/layout/hList2"/>
    <dgm:cxn modelId="{C180AB1A-2C20-496B-B97F-9DFD7C4593E4}" type="presParOf" srcId="{7F056B4E-B66A-4DEE-843F-95D8F3504537}" destId="{35069883-EA5D-4D10-96EB-7E144EB148E1}" srcOrd="6" destOrd="0" presId="urn:microsoft.com/office/officeart/2005/8/layout/hList2"/>
    <dgm:cxn modelId="{86F6BEFB-07E6-425A-8CD2-AC7C7579B8B9}" type="presParOf" srcId="{35069883-EA5D-4D10-96EB-7E144EB148E1}" destId="{10F197A3-B3A9-446D-B8C7-70D56E39230E}" srcOrd="0" destOrd="0" presId="urn:microsoft.com/office/officeart/2005/8/layout/hList2"/>
    <dgm:cxn modelId="{8B427ACC-250C-470D-97F3-4B941312AF7C}" type="presParOf" srcId="{35069883-EA5D-4D10-96EB-7E144EB148E1}" destId="{BEAE9244-CD34-4BE6-9FC0-7BDBE522D306}" srcOrd="1" destOrd="0" presId="urn:microsoft.com/office/officeart/2005/8/layout/hList2"/>
    <dgm:cxn modelId="{94CCF41E-F15A-466D-8491-3C691EAAEB88}" type="presParOf" srcId="{35069883-EA5D-4D10-96EB-7E144EB148E1}" destId="{BAE3FF1B-A3B6-4289-AC73-3173DAA8E6CA}"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BAECF9-E650-4C71-9E72-4B4D641F0166}">
      <dsp:nvSpPr>
        <dsp:cNvPr id="0" name=""/>
        <dsp:cNvSpPr/>
      </dsp:nvSpPr>
      <dsp:spPr>
        <a:xfrm>
          <a:off x="-4742873" y="-738753"/>
          <a:ext cx="5693143" cy="5693143"/>
        </a:xfrm>
        <a:prstGeom prst="blockArc">
          <a:avLst>
            <a:gd name="adj1" fmla="val 18900000"/>
            <a:gd name="adj2" fmla="val 2700000"/>
            <a:gd name="adj3" fmla="val 379"/>
          </a:avLst>
        </a:pr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093A3F-CE8F-4B36-8C40-B73F6FE4E388}">
      <dsp:nvSpPr>
        <dsp:cNvPr id="0" name=""/>
        <dsp:cNvSpPr/>
      </dsp:nvSpPr>
      <dsp:spPr>
        <a:xfrm>
          <a:off x="579301" y="183559"/>
          <a:ext cx="7176961" cy="693851"/>
        </a:xfrm>
        <a:prstGeom prst="rect">
          <a:avLst/>
        </a:prstGeom>
        <a:solidFill>
          <a:schemeClr val="accent5">
            <a:hueOff val="0"/>
            <a:satOff val="0"/>
            <a:lumOff val="0"/>
            <a:alphaOff val="0"/>
          </a:schemeClr>
        </a:solidFill>
        <a:ln w="25400" cap="flat" cmpd="sng" algn="ctr">
          <a:noFill/>
          <a:prstDash val="solid"/>
        </a:ln>
        <a:effectLst>
          <a:outerShdw blurRad="76200" dist="635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419625" tIns="45720" rIns="45720" bIns="45720" numCol="1" spcCol="1270" anchor="ctr" anchorCtr="0">
          <a:noAutofit/>
        </a:bodyPr>
        <a:lstStyle/>
        <a:p>
          <a:pPr lvl="0" algn="l" defTabSz="800100">
            <a:lnSpc>
              <a:spcPct val="90000"/>
            </a:lnSpc>
            <a:spcBef>
              <a:spcPct val="0"/>
            </a:spcBef>
            <a:spcAft>
              <a:spcPct val="35000"/>
            </a:spcAft>
          </a:pPr>
          <a:r>
            <a:rPr lang="en-GB" altLang="en-US" sz="1800" b="1" kern="1200" dirty="0">
              <a:solidFill>
                <a:srgbClr val="004494"/>
              </a:solidFill>
              <a:latin typeface="+mn-lt"/>
            </a:rPr>
            <a:t>Work-based learning </a:t>
          </a:r>
          <a:r>
            <a:rPr lang="en-GB" altLang="en-US" sz="1800" b="0" kern="1200" dirty="0">
              <a:solidFill>
                <a:srgbClr val="004494"/>
              </a:solidFill>
              <a:latin typeface="+mn-lt"/>
            </a:rPr>
            <a:t>in all its forms</a:t>
          </a:r>
          <a:br>
            <a:rPr lang="en-GB" altLang="en-US" sz="1800" b="0" kern="1200" dirty="0">
              <a:solidFill>
                <a:srgbClr val="004494"/>
              </a:solidFill>
              <a:latin typeface="+mn-lt"/>
            </a:rPr>
          </a:br>
          <a:r>
            <a:rPr lang="en-GB" altLang="en-US" sz="1800" b="0" kern="1200" dirty="0">
              <a:solidFill>
                <a:srgbClr val="004494"/>
              </a:solidFill>
              <a:latin typeface="+mn-lt"/>
            </a:rPr>
            <a:t>(</a:t>
          </a:r>
          <a:r>
            <a:rPr lang="en-GB" altLang="en-US" sz="1800" b="0" i="1" kern="1200" dirty="0">
              <a:solidFill>
                <a:srgbClr val="004494"/>
              </a:solidFill>
              <a:latin typeface="+mn-lt"/>
            </a:rPr>
            <a:t>including </a:t>
          </a:r>
          <a:r>
            <a:rPr lang="en-GB" altLang="en-US" sz="1800" i="1" kern="1200" dirty="0">
              <a:solidFill>
                <a:srgbClr val="004494"/>
              </a:solidFill>
              <a:latin typeface="+mn-lt"/>
            </a:rPr>
            <a:t>Apprenticeships</a:t>
          </a:r>
          <a:r>
            <a:rPr lang="en-GB" altLang="en-US" sz="1800" b="0" kern="1200" dirty="0">
              <a:solidFill>
                <a:srgbClr val="004494"/>
              </a:solidFill>
              <a:latin typeface="+mn-lt"/>
            </a:rPr>
            <a:t>)</a:t>
          </a:r>
          <a:endParaRPr lang="en-GB" sz="1800" kern="1200" dirty="0">
            <a:solidFill>
              <a:srgbClr val="004494"/>
            </a:solidFill>
            <a:latin typeface="+mn-lt"/>
          </a:endParaRPr>
        </a:p>
      </dsp:txBody>
      <dsp:txXfrm>
        <a:off x="579301" y="183559"/>
        <a:ext cx="7176961" cy="693851"/>
      </dsp:txXfrm>
    </dsp:sp>
    <dsp:sp modelId="{834F5A1F-7EE2-4C92-97DF-0102EF338A1C}">
      <dsp:nvSpPr>
        <dsp:cNvPr id="0" name=""/>
        <dsp:cNvSpPr/>
      </dsp:nvSpPr>
      <dsp:spPr>
        <a:xfrm>
          <a:off x="111481" y="211136"/>
          <a:ext cx="660826" cy="660826"/>
        </a:xfrm>
        <a:prstGeom prst="ellipse">
          <a:avLst/>
        </a:prstGeom>
        <a:blipFill rotWithShape="0">
          <a:blip xmlns:r="http://schemas.openxmlformats.org/officeDocument/2006/relationships" r:embed="rId1"/>
          <a:stretch>
            <a:fillRect/>
          </a:stretch>
        </a:blip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848558-951A-4AE2-8D0B-994D5558826D}">
      <dsp:nvSpPr>
        <dsp:cNvPr id="0" name=""/>
        <dsp:cNvSpPr/>
      </dsp:nvSpPr>
      <dsp:spPr>
        <a:xfrm>
          <a:off x="839479" y="974641"/>
          <a:ext cx="6900852" cy="681544"/>
        </a:xfrm>
        <a:prstGeom prst="rect">
          <a:avLst/>
        </a:prstGeom>
        <a:solidFill>
          <a:schemeClr val="accent5">
            <a:hueOff val="814257"/>
            <a:satOff val="2799"/>
            <a:lumOff val="-13432"/>
            <a:alphaOff val="0"/>
          </a:schemeClr>
        </a:solidFill>
        <a:ln w="25400" cap="flat" cmpd="sng" algn="ctr">
          <a:solidFill>
            <a:schemeClr val="lt1">
              <a:hueOff val="0"/>
              <a:satOff val="0"/>
              <a:lumOff val="0"/>
              <a:alphaOff val="0"/>
            </a:schemeClr>
          </a:solidFill>
          <a:prstDash val="solid"/>
        </a:ln>
        <a:effectLst>
          <a:outerShdw blurRad="76200" dist="635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419625" tIns="45720" rIns="45720" bIns="45720" numCol="1" spcCol="1270" anchor="ctr" anchorCtr="0">
          <a:noAutofit/>
        </a:bodyPr>
        <a:lstStyle/>
        <a:p>
          <a:pPr lvl="0" algn="l" defTabSz="800100">
            <a:lnSpc>
              <a:spcPct val="90000"/>
            </a:lnSpc>
            <a:spcBef>
              <a:spcPct val="0"/>
            </a:spcBef>
            <a:spcAft>
              <a:spcPct val="35000"/>
            </a:spcAft>
          </a:pPr>
          <a:r>
            <a:rPr lang="en-GB" altLang="en-US" sz="1800" b="1" kern="1200" dirty="0">
              <a:solidFill>
                <a:srgbClr val="004494"/>
              </a:solidFill>
              <a:latin typeface="+mn-lt"/>
            </a:rPr>
            <a:t>Quality assurance</a:t>
          </a:r>
          <a:r>
            <a:rPr lang="en-GB" altLang="en-US" sz="1800" b="0" kern="1200" dirty="0">
              <a:solidFill>
                <a:srgbClr val="004494"/>
              </a:solidFill>
              <a:latin typeface="+mn-lt"/>
            </a:rPr>
            <a:t>, </a:t>
          </a:r>
          <a:br>
            <a:rPr lang="en-GB" altLang="en-US" sz="1800" b="0" kern="1200" dirty="0">
              <a:solidFill>
                <a:srgbClr val="004494"/>
              </a:solidFill>
              <a:latin typeface="+mn-lt"/>
            </a:rPr>
          </a:br>
          <a:r>
            <a:rPr lang="en-GB" altLang="en-US" sz="1800" b="0" i="1" kern="1200" dirty="0">
              <a:solidFill>
                <a:srgbClr val="004494"/>
              </a:solidFill>
              <a:latin typeface="+mn-lt"/>
            </a:rPr>
            <a:t>feedback loop: Labour market and VET provision</a:t>
          </a:r>
          <a:endParaRPr lang="en-GB" sz="1800" i="1" kern="1200" dirty="0">
            <a:solidFill>
              <a:srgbClr val="004494"/>
            </a:solidFill>
            <a:latin typeface="+mn-lt"/>
          </a:endParaRPr>
        </a:p>
      </dsp:txBody>
      <dsp:txXfrm>
        <a:off x="839479" y="974641"/>
        <a:ext cx="6900852" cy="681544"/>
      </dsp:txXfrm>
    </dsp:sp>
    <dsp:sp modelId="{0D184C91-3C60-4594-846A-EADE170A7400}">
      <dsp:nvSpPr>
        <dsp:cNvPr id="0" name=""/>
        <dsp:cNvSpPr/>
      </dsp:nvSpPr>
      <dsp:spPr>
        <a:xfrm>
          <a:off x="485031" y="990816"/>
          <a:ext cx="660826" cy="660826"/>
        </a:xfrm>
        <a:prstGeom prst="ellipse">
          <a:avLst/>
        </a:prstGeom>
        <a:blipFill rotWithShape="0">
          <a:blip xmlns:r="http://schemas.openxmlformats.org/officeDocument/2006/relationships" r:embed="rId2"/>
          <a:stretch>
            <a:fillRect/>
          </a:stretch>
        </a:blipFill>
        <a:ln w="25400" cap="flat" cmpd="sng" algn="ctr">
          <a:solidFill>
            <a:schemeClr val="accent5">
              <a:hueOff val="814257"/>
              <a:satOff val="2799"/>
              <a:lumOff val="-13432"/>
              <a:alphaOff val="0"/>
            </a:schemeClr>
          </a:solidFill>
          <a:prstDash val="solid"/>
        </a:ln>
        <a:effectLst/>
      </dsp:spPr>
      <dsp:style>
        <a:lnRef idx="2">
          <a:scrgbClr r="0" g="0" b="0"/>
        </a:lnRef>
        <a:fillRef idx="1">
          <a:scrgbClr r="0" g="0" b="0"/>
        </a:fillRef>
        <a:effectRef idx="0">
          <a:scrgbClr r="0" g="0" b="0"/>
        </a:effectRef>
        <a:fontRef idx="minor"/>
      </dsp:style>
    </dsp:sp>
    <dsp:sp modelId="{A089D02C-6E75-4151-A98A-CB501C4F13E6}">
      <dsp:nvSpPr>
        <dsp:cNvPr id="0" name=""/>
        <dsp:cNvSpPr/>
      </dsp:nvSpPr>
      <dsp:spPr>
        <a:xfrm>
          <a:off x="1055419" y="1740116"/>
          <a:ext cx="6684907" cy="747700"/>
        </a:xfrm>
        <a:prstGeom prst="rect">
          <a:avLst/>
        </a:prstGeom>
        <a:solidFill>
          <a:schemeClr val="accent5">
            <a:hueOff val="1628513"/>
            <a:satOff val="5598"/>
            <a:lumOff val="-26863"/>
            <a:alphaOff val="0"/>
          </a:schemeClr>
        </a:solidFill>
        <a:ln w="25400" cap="flat" cmpd="sng" algn="ctr">
          <a:solidFill>
            <a:schemeClr val="lt1">
              <a:hueOff val="0"/>
              <a:satOff val="0"/>
              <a:lumOff val="0"/>
              <a:alphaOff val="0"/>
            </a:schemeClr>
          </a:solidFill>
          <a:prstDash val="solid"/>
        </a:ln>
        <a:effectLst>
          <a:outerShdw blurRad="76200" dist="635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419625" tIns="45720" rIns="45720" bIns="45720" numCol="1" spcCol="1270" anchor="ctr" anchorCtr="0">
          <a:noAutofit/>
        </a:bodyPr>
        <a:lstStyle/>
        <a:p>
          <a:pPr lvl="0" algn="l" defTabSz="800100">
            <a:lnSpc>
              <a:spcPct val="90000"/>
            </a:lnSpc>
            <a:spcBef>
              <a:spcPct val="0"/>
            </a:spcBef>
            <a:spcAft>
              <a:spcPct val="35000"/>
            </a:spcAft>
          </a:pPr>
          <a:r>
            <a:rPr lang="en-GB" altLang="en-US" sz="1800" b="1" kern="1200" dirty="0">
              <a:latin typeface="+mn-lt"/>
            </a:rPr>
            <a:t>Access to training and qualifications for all</a:t>
          </a:r>
          <a:br>
            <a:rPr lang="en-GB" altLang="en-US" sz="1800" b="1" kern="1200" dirty="0">
              <a:latin typeface="+mn-lt"/>
            </a:rPr>
          </a:br>
          <a:r>
            <a:rPr lang="en-GB" altLang="en-US" sz="1800" b="0" i="1" kern="1200" dirty="0">
              <a:latin typeface="+mn-lt"/>
            </a:rPr>
            <a:t>in a LLL perspective (c-VET for upskilling + reskilling)</a:t>
          </a:r>
          <a:endParaRPr lang="en-GB" sz="1800" b="0" i="1" kern="1200" dirty="0">
            <a:latin typeface="+mn-lt"/>
          </a:endParaRPr>
        </a:p>
      </dsp:txBody>
      <dsp:txXfrm>
        <a:off x="1055419" y="1740116"/>
        <a:ext cx="6684907" cy="747700"/>
      </dsp:txXfrm>
    </dsp:sp>
    <dsp:sp modelId="{1A1B9CBF-43C7-4119-9911-AC4F7F372ED6}">
      <dsp:nvSpPr>
        <dsp:cNvPr id="0" name=""/>
        <dsp:cNvSpPr/>
      </dsp:nvSpPr>
      <dsp:spPr>
        <a:xfrm>
          <a:off x="601299" y="1783553"/>
          <a:ext cx="660826" cy="660826"/>
        </a:xfrm>
        <a:prstGeom prst="ellipse">
          <a:avLst/>
        </a:prstGeom>
        <a:blipFill rotWithShape="0">
          <a:blip xmlns:r="http://schemas.openxmlformats.org/officeDocument/2006/relationships" r:embed="rId3"/>
          <a:stretch>
            <a:fillRect/>
          </a:stretch>
        </a:blipFill>
        <a:ln w="25400" cap="flat" cmpd="sng" algn="ctr">
          <a:solidFill>
            <a:schemeClr val="accent5">
              <a:hueOff val="1628513"/>
              <a:satOff val="5598"/>
              <a:lumOff val="-26863"/>
              <a:alphaOff val="0"/>
            </a:schemeClr>
          </a:solidFill>
          <a:prstDash val="solid"/>
        </a:ln>
        <a:effectLst/>
      </dsp:spPr>
      <dsp:style>
        <a:lnRef idx="2">
          <a:scrgbClr r="0" g="0" b="0"/>
        </a:lnRef>
        <a:fillRef idx="1">
          <a:scrgbClr r="0" g="0" b="0"/>
        </a:fillRef>
        <a:effectRef idx="0">
          <a:scrgbClr r="0" g="0" b="0"/>
        </a:effectRef>
        <a:fontRef idx="minor"/>
      </dsp:style>
    </dsp:sp>
    <dsp:sp modelId="{3F62103A-4F40-442B-80D8-39F0ED5B8981}">
      <dsp:nvSpPr>
        <dsp:cNvPr id="0" name=""/>
        <dsp:cNvSpPr/>
      </dsp:nvSpPr>
      <dsp:spPr>
        <a:xfrm>
          <a:off x="951693" y="2584316"/>
          <a:ext cx="6804568" cy="650348"/>
        </a:xfrm>
        <a:prstGeom prst="rect">
          <a:avLst/>
        </a:prstGeom>
        <a:solidFill>
          <a:schemeClr val="accent5">
            <a:hueOff val="2442770"/>
            <a:satOff val="8397"/>
            <a:lumOff val="-40295"/>
            <a:alphaOff val="0"/>
          </a:schemeClr>
        </a:solidFill>
        <a:ln w="25400" cap="flat" cmpd="sng" algn="ctr">
          <a:solidFill>
            <a:schemeClr val="lt1">
              <a:hueOff val="0"/>
              <a:satOff val="0"/>
              <a:lumOff val="0"/>
              <a:alphaOff val="0"/>
            </a:schemeClr>
          </a:solidFill>
          <a:prstDash val="solid"/>
        </a:ln>
        <a:effectLst>
          <a:outerShdw blurRad="76200" dist="635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419625" tIns="45720" rIns="45720" bIns="45720" numCol="1" spcCol="1270" anchor="ctr" anchorCtr="0">
          <a:noAutofit/>
        </a:bodyPr>
        <a:lstStyle/>
        <a:p>
          <a:pPr lvl="0" algn="l" defTabSz="800100">
            <a:lnSpc>
              <a:spcPct val="90000"/>
            </a:lnSpc>
            <a:spcBef>
              <a:spcPct val="0"/>
            </a:spcBef>
            <a:spcAft>
              <a:spcPct val="35000"/>
            </a:spcAft>
          </a:pPr>
          <a:r>
            <a:rPr lang="en-GB" altLang="en-US" sz="1800" b="0" kern="1200" dirty="0">
              <a:latin typeface="+mn-lt"/>
            </a:rPr>
            <a:t>Strengthen </a:t>
          </a:r>
          <a:r>
            <a:rPr lang="en-GB" altLang="en-US" sz="1800" b="1" kern="1200" dirty="0">
              <a:latin typeface="+mn-lt"/>
            </a:rPr>
            <a:t>key competences</a:t>
          </a:r>
          <a:br>
            <a:rPr lang="en-GB" altLang="en-US" sz="1800" b="1" kern="1200" dirty="0">
              <a:latin typeface="+mn-lt"/>
            </a:rPr>
          </a:br>
          <a:r>
            <a:rPr lang="en-GB" altLang="en-US" sz="1800" b="0" i="1" kern="1200" dirty="0">
              <a:latin typeface="+mn-lt"/>
            </a:rPr>
            <a:t>both in initial and continuing VET</a:t>
          </a:r>
          <a:endParaRPr lang="en-GB" sz="1800" i="1" kern="1200" dirty="0">
            <a:latin typeface="+mn-lt"/>
          </a:endParaRPr>
        </a:p>
      </dsp:txBody>
      <dsp:txXfrm>
        <a:off x="951693" y="2584316"/>
        <a:ext cx="6804568" cy="650348"/>
      </dsp:txXfrm>
    </dsp:sp>
    <dsp:sp modelId="{ADA4E4C6-4833-431B-9DB8-0F3451B6DF56}">
      <dsp:nvSpPr>
        <dsp:cNvPr id="0" name=""/>
        <dsp:cNvSpPr/>
      </dsp:nvSpPr>
      <dsp:spPr>
        <a:xfrm>
          <a:off x="485031" y="2576291"/>
          <a:ext cx="660826" cy="660826"/>
        </a:xfrm>
        <a:prstGeom prst="ellipse">
          <a:avLst/>
        </a:prstGeom>
        <a:blipFill rotWithShape="0">
          <a:blip xmlns:r="http://schemas.openxmlformats.org/officeDocument/2006/relationships" r:embed="rId4"/>
          <a:stretch>
            <a:fillRect/>
          </a:stretch>
        </a:blipFill>
        <a:ln w="25400" cap="flat" cmpd="sng" algn="ctr">
          <a:solidFill>
            <a:schemeClr val="accent5">
              <a:hueOff val="2442770"/>
              <a:satOff val="8397"/>
              <a:lumOff val="-40295"/>
              <a:alphaOff val="0"/>
            </a:schemeClr>
          </a:solidFill>
          <a:prstDash val="solid"/>
        </a:ln>
        <a:effectLst/>
      </dsp:spPr>
      <dsp:style>
        <a:lnRef idx="2">
          <a:scrgbClr r="0" g="0" b="0"/>
        </a:lnRef>
        <a:fillRef idx="1">
          <a:scrgbClr r="0" g="0" b="0"/>
        </a:fillRef>
        <a:effectRef idx="0">
          <a:scrgbClr r="0" g="0" b="0"/>
        </a:effectRef>
        <a:fontRef idx="minor"/>
      </dsp:style>
    </dsp:sp>
    <dsp:sp modelId="{6C89DECF-651B-4563-ABF5-91AD9D8C7758}">
      <dsp:nvSpPr>
        <dsp:cNvPr id="0" name=""/>
        <dsp:cNvSpPr/>
      </dsp:nvSpPr>
      <dsp:spPr>
        <a:xfrm>
          <a:off x="631108" y="3351913"/>
          <a:ext cx="7125192" cy="680835"/>
        </a:xfrm>
        <a:prstGeom prst="rect">
          <a:avLst/>
        </a:prstGeom>
        <a:solidFill>
          <a:schemeClr val="accent5">
            <a:hueOff val="3257026"/>
            <a:satOff val="11196"/>
            <a:lumOff val="-53726"/>
            <a:alphaOff val="0"/>
          </a:schemeClr>
        </a:solidFill>
        <a:ln w="25400" cap="flat" cmpd="sng" algn="ctr">
          <a:solidFill>
            <a:schemeClr val="lt1">
              <a:hueOff val="0"/>
              <a:satOff val="0"/>
              <a:lumOff val="0"/>
              <a:alphaOff val="0"/>
            </a:schemeClr>
          </a:solidFill>
          <a:prstDash val="solid"/>
        </a:ln>
        <a:effectLst>
          <a:outerShdw blurRad="76200" dist="635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419625" tIns="45720" rIns="45720" bIns="45720" numCol="1" spcCol="1270" anchor="ctr" anchorCtr="0">
          <a:noAutofit/>
        </a:bodyPr>
        <a:lstStyle/>
        <a:p>
          <a:pPr lvl="0" algn="l" defTabSz="800100">
            <a:lnSpc>
              <a:spcPct val="90000"/>
            </a:lnSpc>
            <a:spcBef>
              <a:spcPct val="0"/>
            </a:spcBef>
            <a:spcAft>
              <a:spcPct val="35000"/>
            </a:spcAft>
          </a:pPr>
          <a:r>
            <a:rPr lang="en-GB" altLang="en-US" sz="1800" b="1" kern="1200">
              <a:latin typeface="+mn-lt"/>
            </a:rPr>
            <a:t>VET teachers and trainers</a:t>
          </a:r>
          <a:br>
            <a:rPr lang="en-GB" altLang="en-US" sz="1800" b="1" kern="1200">
              <a:latin typeface="+mn-lt"/>
            </a:rPr>
          </a:br>
          <a:r>
            <a:rPr lang="en-GB" altLang="en-US" sz="1800" b="0" i="1" kern="1200">
              <a:latin typeface="+mn-lt"/>
            </a:rPr>
            <a:t>initial and continuous professional development</a:t>
          </a:r>
          <a:endParaRPr lang="en-GB" altLang="en-US" sz="1800" b="0" i="1" kern="1200" dirty="0">
            <a:latin typeface="+mn-lt"/>
          </a:endParaRPr>
        </a:p>
      </dsp:txBody>
      <dsp:txXfrm>
        <a:off x="631108" y="3351913"/>
        <a:ext cx="7125192" cy="680835"/>
      </dsp:txXfrm>
    </dsp:sp>
    <dsp:sp modelId="{70391104-0F50-4611-9B7B-73E3099CC7E2}">
      <dsp:nvSpPr>
        <dsp:cNvPr id="0" name=""/>
        <dsp:cNvSpPr/>
      </dsp:nvSpPr>
      <dsp:spPr>
        <a:xfrm>
          <a:off x="106208" y="3369029"/>
          <a:ext cx="660826" cy="660826"/>
        </a:xfrm>
        <a:prstGeom prst="ellipse">
          <a:avLst/>
        </a:prstGeom>
        <a:blipFill rotWithShape="0">
          <a:blip xmlns:r="http://schemas.openxmlformats.org/officeDocument/2006/relationships" r:embed="rId5"/>
          <a:stretch>
            <a:fillRect/>
          </a:stretch>
        </a:blipFill>
        <a:ln w="25400" cap="flat" cmpd="sng" algn="ctr">
          <a:solidFill>
            <a:schemeClr val="accent5">
              <a:hueOff val="3257026"/>
              <a:satOff val="11196"/>
              <a:lumOff val="-53726"/>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25A001-8D47-4D77-BDBF-610B7CAD7C61}">
      <dsp:nvSpPr>
        <dsp:cNvPr id="0" name=""/>
        <dsp:cNvSpPr/>
      </dsp:nvSpPr>
      <dsp:spPr>
        <a:xfrm rot="16200000">
          <a:off x="-1490231" y="2187417"/>
          <a:ext cx="3394949" cy="264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33384" bIns="0" numCol="1" spcCol="1270" anchor="t" anchorCtr="0">
          <a:noAutofit/>
        </a:bodyPr>
        <a:lstStyle/>
        <a:p>
          <a:pPr lvl="0" algn="r" defTabSz="889000">
            <a:lnSpc>
              <a:spcPct val="90000"/>
            </a:lnSpc>
            <a:spcBef>
              <a:spcPct val="0"/>
            </a:spcBef>
            <a:spcAft>
              <a:spcPct val="35000"/>
            </a:spcAft>
          </a:pPr>
          <a:r>
            <a:rPr lang="en-GB" sz="2000" b="1" kern="1200" dirty="0">
              <a:solidFill>
                <a:srgbClr val="283170"/>
              </a:solidFill>
              <a:latin typeface="+mn-lt"/>
              <a:cs typeface="Calibri" panose="020F0502020204030204" pitchFamily="34" charset="0"/>
            </a:rPr>
            <a:t>2016-2018</a:t>
          </a:r>
        </a:p>
      </dsp:txBody>
      <dsp:txXfrm>
        <a:off x="-1490231" y="2187417"/>
        <a:ext cx="3394949" cy="264624"/>
      </dsp:txXfrm>
    </dsp:sp>
    <dsp:sp modelId="{8B5289F0-508B-4FA9-A8CD-EA1EF484A171}">
      <dsp:nvSpPr>
        <dsp:cNvPr id="0" name=""/>
        <dsp:cNvSpPr/>
      </dsp:nvSpPr>
      <dsp:spPr>
        <a:xfrm>
          <a:off x="387472" y="474642"/>
          <a:ext cx="1923139" cy="3629811"/>
        </a:xfrm>
        <a:prstGeom prst="rect">
          <a:avLst/>
        </a:prstGeom>
        <a:solidFill>
          <a:srgbClr val="99CCFF"/>
        </a:solidFill>
        <a:ln w="25400" cap="flat" cmpd="sng" algn="ctr">
          <a:solidFill>
            <a:schemeClr val="lt1">
              <a:hueOff val="0"/>
              <a:satOff val="0"/>
              <a:lumOff val="0"/>
              <a:alphaOff val="0"/>
            </a:schemeClr>
          </a:solidFill>
          <a:prstDash val="solid"/>
        </a:ln>
        <a:effectLst>
          <a:outerShdw blurRad="152400" dist="50800" dir="5400000" sx="102000" sy="102000" algn="t"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233384" rIns="128016" bIns="128016" numCol="1" spcCol="1270" anchor="t" anchorCtr="0">
          <a:noAutofit/>
        </a:bodyPr>
        <a:lstStyle/>
        <a:p>
          <a:pPr marL="0" lvl="1" indent="0" algn="l" defTabSz="800100">
            <a:lnSpc>
              <a:spcPct val="90000"/>
            </a:lnSpc>
            <a:spcBef>
              <a:spcPct val="0"/>
            </a:spcBef>
            <a:spcAft>
              <a:spcPct val="15000"/>
            </a:spcAft>
            <a:buChar char="••"/>
          </a:pPr>
          <a:r>
            <a:rPr lang="en-GB" sz="1800" kern="1200" dirty="0">
              <a:solidFill>
                <a:srgbClr val="283170"/>
              </a:solidFill>
              <a:latin typeface="+mn-lt"/>
              <a:cs typeface="Calibri" panose="020F0502020204030204" pitchFamily="34" charset="0"/>
            </a:rPr>
            <a:t>Cedefop study on </a:t>
          </a:r>
          <a:br>
            <a:rPr lang="en-GB" sz="1800" kern="1200" dirty="0">
              <a:solidFill>
                <a:srgbClr val="283170"/>
              </a:solidFill>
              <a:latin typeface="+mn-lt"/>
              <a:cs typeface="Calibri" panose="020F0502020204030204" pitchFamily="34" charset="0"/>
            </a:rPr>
          </a:br>
          <a:r>
            <a:rPr lang="en-GB" sz="1800" kern="1200" dirty="0">
              <a:solidFill>
                <a:srgbClr val="283170"/>
              </a:solidFill>
              <a:latin typeface="+mn-lt"/>
              <a:cs typeface="Calibri" panose="020F0502020204030204" pitchFamily="34" charset="0"/>
            </a:rPr>
            <a:t>“The changing </a:t>
          </a:r>
          <a:r>
            <a:rPr lang="en-GB" sz="1800" kern="1200" dirty="0">
              <a:solidFill>
                <a:srgbClr val="004494"/>
              </a:solidFill>
              <a:latin typeface="+mn-lt"/>
              <a:cs typeface="Calibri" panose="020F0502020204030204" pitchFamily="34" charset="0"/>
            </a:rPr>
            <a:t>nature</a:t>
          </a:r>
          <a:r>
            <a:rPr lang="en-GB" sz="1800" kern="1200" dirty="0">
              <a:solidFill>
                <a:srgbClr val="283170"/>
              </a:solidFill>
              <a:latin typeface="+mn-lt"/>
              <a:cs typeface="Calibri" panose="020F0502020204030204" pitchFamily="34" charset="0"/>
            </a:rPr>
            <a:t> and role of VET in Europe – </a:t>
          </a:r>
          <a:r>
            <a:rPr lang="en-GB" sz="1800" i="1" kern="1200" dirty="0">
              <a:solidFill>
                <a:srgbClr val="283170"/>
              </a:solidFill>
              <a:latin typeface="+mn-lt"/>
              <a:cs typeface="Calibri" panose="020F0502020204030204" pitchFamily="34" charset="0"/>
            </a:rPr>
            <a:t>future challenges and opportunities</a:t>
          </a:r>
          <a:r>
            <a:rPr lang="en-GB" sz="1800" kern="1200" dirty="0">
              <a:solidFill>
                <a:srgbClr val="283170"/>
              </a:solidFill>
              <a:latin typeface="+mn-lt"/>
              <a:cs typeface="Calibri" panose="020F0502020204030204" pitchFamily="34" charset="0"/>
            </a:rPr>
            <a:t>”</a:t>
          </a:r>
        </a:p>
      </dsp:txBody>
      <dsp:txXfrm>
        <a:off x="387472" y="474642"/>
        <a:ext cx="1923139" cy="3629811"/>
      </dsp:txXfrm>
    </dsp:sp>
    <dsp:sp modelId="{1621DFB5-9970-4ADE-9107-8E62786DEFED}">
      <dsp:nvSpPr>
        <dsp:cNvPr id="0" name=""/>
        <dsp:cNvSpPr/>
      </dsp:nvSpPr>
      <dsp:spPr>
        <a:xfrm>
          <a:off x="5907580" y="144014"/>
          <a:ext cx="651913" cy="65258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49000" r="-4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86DACB-DAE5-4A8B-ABDE-9CAB3E1AF0F4}">
      <dsp:nvSpPr>
        <dsp:cNvPr id="0" name=""/>
        <dsp:cNvSpPr/>
      </dsp:nvSpPr>
      <dsp:spPr>
        <a:xfrm rot="16200000">
          <a:off x="886032" y="2217735"/>
          <a:ext cx="3394949" cy="264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33384" bIns="0" numCol="1" spcCol="1270" anchor="t" anchorCtr="0">
          <a:noAutofit/>
        </a:bodyPr>
        <a:lstStyle/>
        <a:p>
          <a:pPr lvl="0" algn="r" defTabSz="889000">
            <a:lnSpc>
              <a:spcPct val="90000"/>
            </a:lnSpc>
            <a:spcBef>
              <a:spcPct val="0"/>
            </a:spcBef>
            <a:spcAft>
              <a:spcPct val="35000"/>
            </a:spcAft>
          </a:pPr>
          <a:r>
            <a:rPr lang="en-GB" sz="2000" b="1" kern="1200" dirty="0">
              <a:solidFill>
                <a:srgbClr val="283170"/>
              </a:solidFill>
              <a:latin typeface="+mn-lt"/>
              <a:cs typeface="Calibri" panose="020F0502020204030204" pitchFamily="34" charset="0"/>
            </a:rPr>
            <a:t>2018</a:t>
          </a:r>
        </a:p>
      </dsp:txBody>
      <dsp:txXfrm>
        <a:off x="886032" y="2217735"/>
        <a:ext cx="3394949" cy="264624"/>
      </dsp:txXfrm>
    </dsp:sp>
    <dsp:sp modelId="{B0D61B18-9B52-4B05-BEE0-9209222BDB12}">
      <dsp:nvSpPr>
        <dsp:cNvPr id="0" name=""/>
        <dsp:cNvSpPr/>
      </dsp:nvSpPr>
      <dsp:spPr>
        <a:xfrm>
          <a:off x="2739226" y="497933"/>
          <a:ext cx="1624217" cy="3606522"/>
        </a:xfrm>
        <a:prstGeom prst="rect">
          <a:avLst/>
        </a:prstGeom>
        <a:solidFill>
          <a:srgbClr val="99CCFF"/>
        </a:solidFill>
        <a:ln w="25400" cap="flat" cmpd="sng" algn="ctr">
          <a:solidFill>
            <a:schemeClr val="lt1">
              <a:hueOff val="0"/>
              <a:satOff val="0"/>
              <a:lumOff val="0"/>
              <a:alphaOff val="0"/>
            </a:schemeClr>
          </a:solidFill>
          <a:prstDash val="solid"/>
        </a:ln>
        <a:effectLst>
          <a:outerShdw blurRad="152400" dist="50800" dir="5400000" sx="102000" sy="102000" algn="t"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233384" rIns="128016" bIns="128016" numCol="1" spcCol="1270" anchor="t" anchorCtr="0">
          <a:noAutofit/>
        </a:bodyPr>
        <a:lstStyle/>
        <a:p>
          <a:pPr marL="0" lvl="1" indent="0" algn="l" defTabSz="800100">
            <a:lnSpc>
              <a:spcPct val="90000"/>
            </a:lnSpc>
            <a:spcBef>
              <a:spcPct val="0"/>
            </a:spcBef>
            <a:spcAft>
              <a:spcPct val="15000"/>
            </a:spcAft>
            <a:buChar char="••"/>
          </a:pPr>
          <a:r>
            <a:rPr lang="en-GB" sz="1800" kern="1200" dirty="0">
              <a:solidFill>
                <a:srgbClr val="283170"/>
              </a:solidFill>
              <a:latin typeface="+mn-lt"/>
              <a:cs typeface="Calibri" panose="020F0502020204030204" pitchFamily="34" charset="0"/>
            </a:rPr>
            <a:t>Riga Monitoring "</a:t>
          </a:r>
          <a:r>
            <a:rPr lang="en-GB" sz="1800" i="1" kern="1200" dirty="0">
              <a:solidFill>
                <a:srgbClr val="283170"/>
              </a:solidFill>
              <a:latin typeface="+mn-lt"/>
              <a:cs typeface="Calibri" panose="020F0502020204030204" pitchFamily="34" charset="0"/>
            </a:rPr>
            <a:t>The 2017 progress report"</a:t>
          </a:r>
          <a:endParaRPr lang="en-GB" sz="1800" kern="1200" dirty="0">
            <a:solidFill>
              <a:srgbClr val="283170"/>
            </a:solidFill>
            <a:latin typeface="+mn-lt"/>
            <a:cs typeface="Calibri" panose="020F0502020204030204" pitchFamily="34" charset="0"/>
          </a:endParaRPr>
        </a:p>
      </dsp:txBody>
      <dsp:txXfrm>
        <a:off x="2739226" y="497933"/>
        <a:ext cx="1624217" cy="3606522"/>
      </dsp:txXfrm>
    </dsp:sp>
    <dsp:sp modelId="{70278110-FDE2-4D84-B5ED-B6FAB00F996B}">
      <dsp:nvSpPr>
        <dsp:cNvPr id="0" name=""/>
        <dsp:cNvSpPr/>
      </dsp:nvSpPr>
      <dsp:spPr>
        <a:xfrm>
          <a:off x="3747337" y="144014"/>
          <a:ext cx="643340" cy="654009"/>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6A5CED-AF68-4B87-81FE-B868CC518129}">
      <dsp:nvSpPr>
        <dsp:cNvPr id="0" name=""/>
        <dsp:cNvSpPr/>
      </dsp:nvSpPr>
      <dsp:spPr>
        <a:xfrm rot="16200000">
          <a:off x="2998510" y="2093921"/>
          <a:ext cx="3394949" cy="457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33384" bIns="0" numCol="1" spcCol="1270" anchor="t" anchorCtr="0">
          <a:noAutofit/>
        </a:bodyPr>
        <a:lstStyle/>
        <a:p>
          <a:pPr lvl="0" algn="r" defTabSz="889000">
            <a:lnSpc>
              <a:spcPct val="90000"/>
            </a:lnSpc>
            <a:spcBef>
              <a:spcPct val="0"/>
            </a:spcBef>
            <a:spcAft>
              <a:spcPct val="35000"/>
            </a:spcAft>
          </a:pPr>
          <a:r>
            <a:rPr lang="en-GB" sz="2000" b="1" kern="1200" dirty="0">
              <a:solidFill>
                <a:srgbClr val="283170"/>
              </a:solidFill>
              <a:latin typeface="+mn-lt"/>
              <a:cs typeface="Calibri" panose="020F0502020204030204" pitchFamily="34" charset="0"/>
            </a:rPr>
            <a:t>2017-2018</a:t>
          </a:r>
          <a:endParaRPr lang="en-GB" sz="1600" b="1" kern="1200" dirty="0">
            <a:solidFill>
              <a:srgbClr val="283170"/>
            </a:solidFill>
            <a:latin typeface="+mn-lt"/>
            <a:cs typeface="Calibri" panose="020F0502020204030204" pitchFamily="34" charset="0"/>
          </a:endParaRPr>
        </a:p>
      </dsp:txBody>
      <dsp:txXfrm>
        <a:off x="2998510" y="2093921"/>
        <a:ext cx="3394949" cy="457126"/>
      </dsp:txXfrm>
    </dsp:sp>
    <dsp:sp modelId="{3519CF22-CDA0-4E9D-8AD7-C89A5F23CA3C}">
      <dsp:nvSpPr>
        <dsp:cNvPr id="0" name=""/>
        <dsp:cNvSpPr/>
      </dsp:nvSpPr>
      <dsp:spPr>
        <a:xfrm>
          <a:off x="4715671" y="427202"/>
          <a:ext cx="1761156" cy="3700596"/>
        </a:xfrm>
        <a:prstGeom prst="rect">
          <a:avLst/>
        </a:prstGeom>
        <a:solidFill>
          <a:srgbClr val="99CCFF"/>
        </a:solidFill>
        <a:ln w="25400" cap="flat" cmpd="sng" algn="ctr">
          <a:solidFill>
            <a:schemeClr val="lt1">
              <a:hueOff val="0"/>
              <a:satOff val="0"/>
              <a:lumOff val="0"/>
              <a:alphaOff val="0"/>
            </a:schemeClr>
          </a:solidFill>
          <a:prstDash val="solid"/>
        </a:ln>
        <a:effectLst>
          <a:outerShdw blurRad="152400" dist="50800" dir="5400000" sx="102000" sy="102000" algn="t"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233384" rIns="128016" bIns="128016" numCol="1" spcCol="1270" anchor="t" anchorCtr="0">
          <a:noAutofit/>
        </a:bodyPr>
        <a:lstStyle/>
        <a:p>
          <a:pPr marL="0" lvl="1" indent="0" algn="l" defTabSz="800100">
            <a:lnSpc>
              <a:spcPct val="90000"/>
            </a:lnSpc>
            <a:spcBef>
              <a:spcPct val="0"/>
            </a:spcBef>
            <a:spcAft>
              <a:spcPct val="15000"/>
            </a:spcAft>
            <a:buChar char="••"/>
          </a:pPr>
          <a:r>
            <a:rPr lang="en-GB" sz="1800" kern="1200" dirty="0">
              <a:solidFill>
                <a:srgbClr val="283170"/>
              </a:solidFill>
              <a:latin typeface="+mn-lt"/>
              <a:cs typeface="Calibri" panose="020F0502020204030204" pitchFamily="34" charset="0"/>
            </a:rPr>
            <a:t>Study on instruments supporting VET quality  and flexibility</a:t>
          </a:r>
        </a:p>
        <a:p>
          <a:pPr marL="0" lvl="1" indent="0" algn="l" defTabSz="800100">
            <a:lnSpc>
              <a:spcPct val="90000"/>
            </a:lnSpc>
            <a:spcBef>
              <a:spcPct val="0"/>
            </a:spcBef>
            <a:spcAft>
              <a:spcPct val="15000"/>
            </a:spcAft>
            <a:buChar char="••"/>
          </a:pPr>
          <a:endParaRPr lang="en-GB" sz="1800" kern="1200" dirty="0">
            <a:solidFill>
              <a:srgbClr val="283170"/>
            </a:solidFill>
            <a:latin typeface="+mn-lt"/>
            <a:cs typeface="Calibri" panose="020F0502020204030204" pitchFamily="34" charset="0"/>
          </a:endParaRPr>
        </a:p>
        <a:p>
          <a:pPr marL="0" lvl="1" indent="0" algn="l" defTabSz="800100">
            <a:lnSpc>
              <a:spcPct val="90000"/>
            </a:lnSpc>
            <a:spcBef>
              <a:spcPct val="0"/>
            </a:spcBef>
            <a:spcAft>
              <a:spcPct val="15000"/>
            </a:spcAft>
            <a:buChar char="••"/>
          </a:pPr>
          <a:r>
            <a:rPr lang="en-GB" sz="1800" kern="1200" dirty="0">
              <a:solidFill>
                <a:srgbClr val="283170"/>
              </a:solidFill>
              <a:latin typeface="+mn-lt"/>
              <a:cs typeface="Calibri" panose="020F0502020204030204" pitchFamily="34" charset="0"/>
            </a:rPr>
            <a:t>Study on vocational mobility</a:t>
          </a:r>
        </a:p>
        <a:p>
          <a:pPr marL="171450" lvl="1" indent="0" algn="l" defTabSz="711200">
            <a:lnSpc>
              <a:spcPct val="90000"/>
            </a:lnSpc>
            <a:spcBef>
              <a:spcPct val="0"/>
            </a:spcBef>
            <a:spcAft>
              <a:spcPct val="15000"/>
            </a:spcAft>
            <a:buChar char="••"/>
          </a:pPr>
          <a:endParaRPr lang="en-GB" sz="1600" kern="1200" dirty="0">
            <a:solidFill>
              <a:srgbClr val="283170"/>
            </a:solidFill>
            <a:latin typeface="+mn-lt"/>
            <a:cs typeface="Calibri" panose="020F0502020204030204" pitchFamily="34" charset="0"/>
          </a:endParaRPr>
        </a:p>
      </dsp:txBody>
      <dsp:txXfrm>
        <a:off x="4715671" y="427202"/>
        <a:ext cx="1761156" cy="3700596"/>
      </dsp:txXfrm>
    </dsp:sp>
    <dsp:sp modelId="{6EBDDE0E-D29B-4A19-BF6B-BCDFC4812C65}">
      <dsp:nvSpPr>
        <dsp:cNvPr id="0" name=""/>
        <dsp:cNvSpPr/>
      </dsp:nvSpPr>
      <dsp:spPr>
        <a:xfrm>
          <a:off x="1729151" y="0"/>
          <a:ext cx="627616" cy="649262"/>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39000" r="-3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AE3FF1B-A3B6-4289-AC73-3173DAA8E6CA}">
      <dsp:nvSpPr>
        <dsp:cNvPr id="0" name=""/>
        <dsp:cNvSpPr/>
      </dsp:nvSpPr>
      <dsp:spPr>
        <a:xfrm rot="16200000">
          <a:off x="5301225" y="1963891"/>
          <a:ext cx="3394949" cy="742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33384" bIns="0" numCol="1" spcCol="1270" anchor="t" anchorCtr="0">
          <a:noAutofit/>
        </a:bodyPr>
        <a:lstStyle/>
        <a:p>
          <a:pPr lvl="0" algn="r" defTabSz="889000">
            <a:lnSpc>
              <a:spcPct val="90000"/>
            </a:lnSpc>
            <a:spcBef>
              <a:spcPct val="0"/>
            </a:spcBef>
            <a:spcAft>
              <a:spcPct val="35000"/>
            </a:spcAft>
          </a:pPr>
          <a:r>
            <a:rPr lang="en-GB" sz="2000" b="1" kern="1200" dirty="0">
              <a:solidFill>
                <a:srgbClr val="283170"/>
              </a:solidFill>
              <a:latin typeface="+mn-lt"/>
              <a:cs typeface="Calibri" panose="020F0502020204030204" pitchFamily="34" charset="0"/>
            </a:rPr>
            <a:t>2018-2020</a:t>
          </a:r>
        </a:p>
      </dsp:txBody>
      <dsp:txXfrm>
        <a:off x="5301225" y="1963891"/>
        <a:ext cx="3394949" cy="742079"/>
      </dsp:txXfrm>
    </dsp:sp>
    <dsp:sp modelId="{BEAE9244-CD34-4BE6-9FC0-7BDBE522D306}">
      <dsp:nvSpPr>
        <dsp:cNvPr id="0" name=""/>
        <dsp:cNvSpPr/>
      </dsp:nvSpPr>
      <dsp:spPr>
        <a:xfrm>
          <a:off x="6978433" y="391730"/>
          <a:ext cx="1915731" cy="3779800"/>
        </a:xfrm>
        <a:prstGeom prst="rect">
          <a:avLst/>
        </a:prstGeom>
        <a:solidFill>
          <a:srgbClr val="99CCFF"/>
        </a:solidFill>
        <a:ln w="25400" cap="flat" cmpd="sng" algn="ctr">
          <a:solidFill>
            <a:schemeClr val="lt1">
              <a:hueOff val="0"/>
              <a:satOff val="0"/>
              <a:lumOff val="0"/>
              <a:alphaOff val="0"/>
            </a:schemeClr>
          </a:solidFill>
          <a:prstDash val="solid"/>
        </a:ln>
        <a:effectLst>
          <a:outerShdw blurRad="152400" dist="50800" dir="5400000" sx="102000" sy="102000" algn="t"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233384" rIns="113792" bIns="113792" numCol="1" spcCol="1270" anchor="t" anchorCtr="0">
          <a:noAutofit/>
        </a:bodyPr>
        <a:lstStyle/>
        <a:p>
          <a:pPr marL="0" lvl="1" indent="0" algn="l" defTabSz="711200">
            <a:lnSpc>
              <a:spcPct val="90000"/>
            </a:lnSpc>
            <a:spcBef>
              <a:spcPct val="0"/>
            </a:spcBef>
            <a:spcAft>
              <a:spcPct val="15000"/>
            </a:spcAft>
            <a:buChar char="••"/>
          </a:pPr>
          <a:r>
            <a:rPr lang="en-GB" sz="1600" kern="1200" dirty="0">
              <a:solidFill>
                <a:srgbClr val="283170"/>
              </a:solidFill>
              <a:latin typeface="+mn-lt"/>
              <a:cs typeface="Calibri" panose="020F0502020204030204" pitchFamily="34" charset="0"/>
            </a:rPr>
            <a:t>EU MFF and Funding instruments 2021-2027</a:t>
          </a:r>
        </a:p>
        <a:p>
          <a:pPr marL="0" lvl="1" indent="0" algn="l" defTabSz="711200">
            <a:lnSpc>
              <a:spcPct val="90000"/>
            </a:lnSpc>
            <a:spcBef>
              <a:spcPct val="0"/>
            </a:spcBef>
            <a:spcAft>
              <a:spcPct val="15000"/>
            </a:spcAft>
            <a:buChar char="••"/>
          </a:pPr>
          <a:endParaRPr lang="en-GB" sz="1600" kern="1200" dirty="0">
            <a:solidFill>
              <a:srgbClr val="283170"/>
            </a:solidFill>
            <a:latin typeface="+mn-lt"/>
            <a:cs typeface="Calibri" panose="020F0502020204030204" pitchFamily="34" charset="0"/>
          </a:endParaRPr>
        </a:p>
        <a:p>
          <a:pPr marL="0" marR="0" lvl="1" indent="0" algn="l" defTabSz="914400" eaLnBrk="1" fontAlgn="auto" latinLnBrk="0" hangingPunct="1">
            <a:lnSpc>
              <a:spcPct val="100000"/>
            </a:lnSpc>
            <a:spcBef>
              <a:spcPct val="0"/>
            </a:spcBef>
            <a:spcAft>
              <a:spcPts val="0"/>
            </a:spcAft>
            <a:buClrTx/>
            <a:buSzTx/>
            <a:buFontTx/>
            <a:buChar char="••"/>
            <a:tabLst/>
            <a:defRPr/>
          </a:pPr>
          <a:r>
            <a:rPr lang="en-GB" sz="1600" kern="1200" dirty="0">
              <a:solidFill>
                <a:srgbClr val="283170"/>
              </a:solidFill>
              <a:latin typeface="+mn-lt"/>
              <a:cs typeface="Calibri" panose="020F0502020204030204" pitchFamily="34" charset="0"/>
            </a:rPr>
            <a:t>ET2020 WG on VET and AE</a:t>
          </a:r>
        </a:p>
        <a:p>
          <a:pPr marL="0" lvl="1" indent="0" algn="l" defTabSz="711200">
            <a:lnSpc>
              <a:spcPct val="90000"/>
            </a:lnSpc>
            <a:spcBef>
              <a:spcPct val="0"/>
            </a:spcBef>
            <a:spcAft>
              <a:spcPct val="15000"/>
            </a:spcAft>
            <a:buChar char="••"/>
          </a:pPr>
          <a:endParaRPr lang="en-GB" sz="1600" kern="1200" dirty="0">
            <a:solidFill>
              <a:srgbClr val="283170"/>
            </a:solidFill>
            <a:latin typeface="+mn-lt"/>
            <a:cs typeface="Calibri" panose="020F0502020204030204" pitchFamily="34" charset="0"/>
          </a:endParaRPr>
        </a:p>
        <a:p>
          <a:pPr marL="0" lvl="1" indent="0" algn="l" defTabSz="711200">
            <a:lnSpc>
              <a:spcPct val="90000"/>
            </a:lnSpc>
            <a:spcBef>
              <a:spcPct val="0"/>
            </a:spcBef>
            <a:spcAft>
              <a:spcPct val="15000"/>
            </a:spcAft>
            <a:buChar char="••"/>
          </a:pPr>
          <a:r>
            <a:rPr lang="en-GB" sz="1600" kern="1200" dirty="0">
              <a:solidFill>
                <a:srgbClr val="283170"/>
              </a:solidFill>
              <a:latin typeface="+mn-lt"/>
              <a:cs typeface="Calibri" panose="020F0502020204030204" pitchFamily="34" charset="0"/>
            </a:rPr>
            <a:t>ACVT opinion on a Strategic vision for VET</a:t>
          </a:r>
        </a:p>
        <a:p>
          <a:pPr marL="0" lvl="1" indent="0" algn="l" defTabSz="711200">
            <a:lnSpc>
              <a:spcPct val="90000"/>
            </a:lnSpc>
            <a:spcBef>
              <a:spcPct val="0"/>
            </a:spcBef>
            <a:spcAft>
              <a:spcPct val="15000"/>
            </a:spcAft>
            <a:buChar char="••"/>
          </a:pPr>
          <a:endParaRPr lang="en-GB" sz="1600" kern="1200" dirty="0">
            <a:solidFill>
              <a:srgbClr val="283170"/>
            </a:solidFill>
            <a:latin typeface="+mn-lt"/>
            <a:cs typeface="Calibri" panose="020F0502020204030204" pitchFamily="34" charset="0"/>
          </a:endParaRPr>
        </a:p>
        <a:p>
          <a:pPr marL="0" lvl="1" indent="0" algn="l" defTabSz="711200">
            <a:lnSpc>
              <a:spcPct val="90000"/>
            </a:lnSpc>
            <a:spcBef>
              <a:spcPct val="0"/>
            </a:spcBef>
            <a:spcAft>
              <a:spcPct val="15000"/>
            </a:spcAft>
            <a:buChar char="••"/>
          </a:pPr>
          <a:r>
            <a:rPr lang="en-GB" sz="1600" kern="1200" dirty="0">
              <a:solidFill>
                <a:srgbClr val="283170"/>
              </a:solidFill>
              <a:latin typeface="+mn-lt"/>
              <a:cs typeface="Calibri" panose="020F0502020204030204" pitchFamily="34" charset="0"/>
            </a:rPr>
            <a:t>Proposals for E&amp;T post-2020</a:t>
          </a:r>
          <a:endParaRPr lang="en-GB" sz="1600" i="1" kern="1200" dirty="0">
            <a:solidFill>
              <a:srgbClr val="283170"/>
            </a:solidFill>
            <a:latin typeface="+mn-lt"/>
            <a:cs typeface="Calibri" panose="020F0502020204030204" pitchFamily="34" charset="0"/>
          </a:endParaRPr>
        </a:p>
      </dsp:txBody>
      <dsp:txXfrm>
        <a:off x="6978433" y="391730"/>
        <a:ext cx="1915731" cy="3779800"/>
      </dsp:txXfrm>
    </dsp:sp>
    <dsp:sp modelId="{10F197A3-B3A9-446D-B8C7-70D56E39230E}">
      <dsp:nvSpPr>
        <dsp:cNvPr id="0" name=""/>
        <dsp:cNvSpPr/>
      </dsp:nvSpPr>
      <dsp:spPr>
        <a:xfrm>
          <a:off x="8418907" y="0"/>
          <a:ext cx="658757" cy="678027"/>
        </a:xfrm>
        <a:prstGeom prst="rect">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23000" r="-2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890665" cy="488226"/>
          </a:xfrm>
          <a:prstGeom prst="rect">
            <a:avLst/>
          </a:prstGeom>
          <a:noFill/>
          <a:ln w="9525">
            <a:noFill/>
            <a:miter lim="800000"/>
            <a:headEnd/>
            <a:tailEnd/>
          </a:ln>
          <a:effectLst/>
        </p:spPr>
        <p:txBody>
          <a:bodyPr vert="horz" wrap="square" lIns="89465" tIns="44732" rIns="89465" bIns="44732" numCol="1" anchor="t"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7891" name="Rectangle 3"/>
          <p:cNvSpPr>
            <a:spLocks noGrp="1" noChangeArrowheads="1"/>
          </p:cNvSpPr>
          <p:nvPr>
            <p:ph type="dt" sz="quarter" idx="1"/>
          </p:nvPr>
        </p:nvSpPr>
        <p:spPr bwMode="auto">
          <a:xfrm>
            <a:off x="3776867" y="0"/>
            <a:ext cx="2890665" cy="488226"/>
          </a:xfrm>
          <a:prstGeom prst="rect">
            <a:avLst/>
          </a:prstGeom>
          <a:noFill/>
          <a:ln w="9525">
            <a:noFill/>
            <a:miter lim="800000"/>
            <a:headEnd/>
            <a:tailEnd/>
          </a:ln>
          <a:effectLst/>
        </p:spPr>
        <p:txBody>
          <a:bodyPr vert="horz" wrap="square" lIns="89465" tIns="44732" rIns="89465" bIns="44732" numCol="1" anchor="t" anchorCtr="0" compatLnSpc="1">
            <a:prstTxWarp prst="textNoShape">
              <a:avLst/>
            </a:prstTxWarp>
          </a:bodyPr>
          <a:lstStyle>
            <a:lvl1pPr algn="r">
              <a:defRPr sz="1200" b="0">
                <a:solidFill>
                  <a:schemeClr val="tx1"/>
                </a:solidFill>
                <a:latin typeface="Arial" charset="0"/>
              </a:defRPr>
            </a:lvl1pPr>
          </a:lstStyle>
          <a:p>
            <a:pPr>
              <a:defRPr/>
            </a:pPr>
            <a:endParaRPr lang="en-GB"/>
          </a:p>
        </p:txBody>
      </p:sp>
      <p:sp>
        <p:nvSpPr>
          <p:cNvPr id="37892" name="Rectangle 4"/>
          <p:cNvSpPr>
            <a:spLocks noGrp="1" noChangeArrowheads="1"/>
          </p:cNvSpPr>
          <p:nvPr>
            <p:ph type="ftr" sz="quarter" idx="2"/>
          </p:nvPr>
        </p:nvSpPr>
        <p:spPr bwMode="auto">
          <a:xfrm>
            <a:off x="0" y="9263816"/>
            <a:ext cx="2890665" cy="488225"/>
          </a:xfrm>
          <a:prstGeom prst="rect">
            <a:avLst/>
          </a:prstGeom>
          <a:noFill/>
          <a:ln w="9525">
            <a:noFill/>
            <a:miter lim="800000"/>
            <a:headEnd/>
            <a:tailEnd/>
          </a:ln>
          <a:effectLst/>
        </p:spPr>
        <p:txBody>
          <a:bodyPr vert="horz" wrap="square" lIns="89465" tIns="44732" rIns="89465" bIns="44732" numCol="1" anchor="b"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7893" name="Rectangle 5"/>
          <p:cNvSpPr>
            <a:spLocks noGrp="1" noChangeArrowheads="1"/>
          </p:cNvSpPr>
          <p:nvPr>
            <p:ph type="sldNum" sz="quarter" idx="3"/>
          </p:nvPr>
        </p:nvSpPr>
        <p:spPr bwMode="auto">
          <a:xfrm>
            <a:off x="3776867" y="9263816"/>
            <a:ext cx="2890665" cy="488225"/>
          </a:xfrm>
          <a:prstGeom prst="rect">
            <a:avLst/>
          </a:prstGeom>
          <a:noFill/>
          <a:ln w="9525">
            <a:noFill/>
            <a:miter lim="800000"/>
            <a:headEnd/>
            <a:tailEnd/>
          </a:ln>
          <a:effectLst/>
        </p:spPr>
        <p:txBody>
          <a:bodyPr vert="horz" wrap="square" lIns="89465" tIns="44732" rIns="89465" bIns="44732" numCol="1" anchor="b" anchorCtr="0" compatLnSpc="1">
            <a:prstTxWarp prst="textNoShape">
              <a:avLst/>
            </a:prstTxWarp>
          </a:bodyPr>
          <a:lstStyle>
            <a:lvl1pPr algn="r">
              <a:defRPr sz="1200" b="0">
                <a:solidFill>
                  <a:schemeClr val="tx1"/>
                </a:solidFill>
                <a:latin typeface="Arial" charset="0"/>
              </a:defRPr>
            </a:lvl1pPr>
          </a:lstStyle>
          <a:p>
            <a:pPr>
              <a:defRPr/>
            </a:pPr>
            <a:fld id="{5EC7A9CE-B5D3-4830-AA57-DD8049CE9F26}" type="slidenum">
              <a:rPr lang="en-GB"/>
              <a:pPr>
                <a:defRPr/>
              </a:pPr>
              <a:t>‹#›</a:t>
            </a:fld>
            <a:endParaRPr lang="en-GB"/>
          </a:p>
        </p:txBody>
      </p:sp>
    </p:spTree>
    <p:extLst>
      <p:ext uri="{BB962C8B-B14F-4D97-AF65-F5344CB8AC3E}">
        <p14:creationId xmlns:p14="http://schemas.microsoft.com/office/powerpoint/2010/main" val="15000963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890665" cy="488226"/>
          </a:xfrm>
          <a:prstGeom prst="rect">
            <a:avLst/>
          </a:prstGeom>
          <a:noFill/>
          <a:ln w="9525">
            <a:noFill/>
            <a:miter lim="800000"/>
            <a:headEnd/>
            <a:tailEnd/>
          </a:ln>
          <a:effectLst/>
        </p:spPr>
        <p:txBody>
          <a:bodyPr vert="horz" wrap="square" lIns="89465" tIns="44732" rIns="89465" bIns="44732" numCol="1" anchor="t"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6867" name="Rectangle 3"/>
          <p:cNvSpPr>
            <a:spLocks noGrp="1" noChangeArrowheads="1"/>
          </p:cNvSpPr>
          <p:nvPr>
            <p:ph type="dt" idx="1"/>
          </p:nvPr>
        </p:nvSpPr>
        <p:spPr bwMode="auto">
          <a:xfrm>
            <a:off x="3776867" y="0"/>
            <a:ext cx="2890665" cy="488226"/>
          </a:xfrm>
          <a:prstGeom prst="rect">
            <a:avLst/>
          </a:prstGeom>
          <a:noFill/>
          <a:ln w="9525">
            <a:noFill/>
            <a:miter lim="800000"/>
            <a:headEnd/>
            <a:tailEnd/>
          </a:ln>
          <a:effectLst/>
        </p:spPr>
        <p:txBody>
          <a:bodyPr vert="horz" wrap="square" lIns="89465" tIns="44732" rIns="89465" bIns="44732" numCol="1" anchor="t" anchorCtr="0" compatLnSpc="1">
            <a:prstTxWarp prst="textNoShape">
              <a:avLst/>
            </a:prstTxWarp>
          </a:bodyPr>
          <a:lstStyle>
            <a:lvl1pPr algn="r">
              <a:defRPr sz="1200" b="0">
                <a:solidFill>
                  <a:schemeClr val="tx1"/>
                </a:solidFill>
                <a:latin typeface="Arial" charset="0"/>
              </a:defRPr>
            </a:lvl1pPr>
          </a:lstStyle>
          <a:p>
            <a:pPr>
              <a:defRPr/>
            </a:pPr>
            <a:endParaRPr lang="en-GB"/>
          </a:p>
        </p:txBody>
      </p:sp>
      <p:sp>
        <p:nvSpPr>
          <p:cNvPr id="8196" name="Rectangle 4"/>
          <p:cNvSpPr>
            <a:spLocks noGrp="1" noRot="1" noChangeAspect="1" noChangeArrowheads="1" noTextEdit="1"/>
          </p:cNvSpPr>
          <p:nvPr>
            <p:ph type="sldImg" idx="2"/>
          </p:nvPr>
        </p:nvSpPr>
        <p:spPr bwMode="auto">
          <a:xfrm>
            <a:off x="84138" y="731838"/>
            <a:ext cx="6502400" cy="3657600"/>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666598" y="4632688"/>
            <a:ext cx="5335894" cy="4389354"/>
          </a:xfrm>
          <a:prstGeom prst="rect">
            <a:avLst/>
          </a:prstGeom>
          <a:noFill/>
          <a:ln w="9525">
            <a:noFill/>
            <a:miter lim="800000"/>
            <a:headEnd/>
            <a:tailEnd/>
          </a:ln>
          <a:effectLst/>
        </p:spPr>
        <p:txBody>
          <a:bodyPr vert="horz" wrap="square" lIns="89465" tIns="44732" rIns="89465" bIns="44732"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6870" name="Rectangle 6"/>
          <p:cNvSpPr>
            <a:spLocks noGrp="1" noChangeArrowheads="1"/>
          </p:cNvSpPr>
          <p:nvPr>
            <p:ph type="ftr" sz="quarter" idx="4"/>
          </p:nvPr>
        </p:nvSpPr>
        <p:spPr bwMode="auto">
          <a:xfrm>
            <a:off x="0" y="9263816"/>
            <a:ext cx="2890665" cy="488225"/>
          </a:xfrm>
          <a:prstGeom prst="rect">
            <a:avLst/>
          </a:prstGeom>
          <a:noFill/>
          <a:ln w="9525">
            <a:noFill/>
            <a:miter lim="800000"/>
            <a:headEnd/>
            <a:tailEnd/>
          </a:ln>
          <a:effectLst/>
        </p:spPr>
        <p:txBody>
          <a:bodyPr vert="horz" wrap="square" lIns="89465" tIns="44732" rIns="89465" bIns="44732" numCol="1" anchor="b"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6871" name="Rectangle 7"/>
          <p:cNvSpPr>
            <a:spLocks noGrp="1" noChangeArrowheads="1"/>
          </p:cNvSpPr>
          <p:nvPr>
            <p:ph type="sldNum" sz="quarter" idx="5"/>
          </p:nvPr>
        </p:nvSpPr>
        <p:spPr bwMode="auto">
          <a:xfrm>
            <a:off x="3776867" y="9263816"/>
            <a:ext cx="2890665" cy="488225"/>
          </a:xfrm>
          <a:prstGeom prst="rect">
            <a:avLst/>
          </a:prstGeom>
          <a:noFill/>
          <a:ln w="9525">
            <a:noFill/>
            <a:miter lim="800000"/>
            <a:headEnd/>
            <a:tailEnd/>
          </a:ln>
          <a:effectLst/>
        </p:spPr>
        <p:txBody>
          <a:bodyPr vert="horz" wrap="square" lIns="89465" tIns="44732" rIns="89465" bIns="44732" numCol="1" anchor="b" anchorCtr="0" compatLnSpc="1">
            <a:prstTxWarp prst="textNoShape">
              <a:avLst/>
            </a:prstTxWarp>
          </a:bodyPr>
          <a:lstStyle>
            <a:lvl1pPr algn="r">
              <a:defRPr sz="1200" b="0">
                <a:solidFill>
                  <a:schemeClr val="tx1"/>
                </a:solidFill>
                <a:latin typeface="Arial" charset="0"/>
              </a:defRPr>
            </a:lvl1pPr>
          </a:lstStyle>
          <a:p>
            <a:pPr>
              <a:defRPr/>
            </a:pPr>
            <a:fld id="{36441B25-C4D1-47DB-817D-B9C4FC5392FB}" type="slidenum">
              <a:rPr lang="en-GB"/>
              <a:pPr>
                <a:defRPr/>
              </a:pPr>
              <a:t>‹#›</a:t>
            </a:fld>
            <a:endParaRPr lang="en-GB"/>
          </a:p>
        </p:txBody>
      </p:sp>
    </p:spTree>
    <p:extLst>
      <p:ext uri="{BB962C8B-B14F-4D97-AF65-F5344CB8AC3E}">
        <p14:creationId xmlns:p14="http://schemas.microsoft.com/office/powerpoint/2010/main" val="8074065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b="1" i="1" dirty="0"/>
              <a:t>What is the aim of this initiative?</a:t>
            </a:r>
            <a:endParaRPr lang="en-GB" dirty="0"/>
          </a:p>
          <a:p>
            <a:r>
              <a:rPr lang="en-GB" dirty="0"/>
              <a:t>The aim of this initiative is to foster Vocational Excellence at two levels: </a:t>
            </a:r>
          </a:p>
          <a:p>
            <a:pPr marL="167747" indent="-167747">
              <a:buFont typeface="Arial" panose="020B0604020202020204" pitchFamily="34" charset="0"/>
              <a:buChar char="•"/>
            </a:pPr>
            <a:r>
              <a:rPr lang="en-GB" b="1" dirty="0"/>
              <a:t>National: 	</a:t>
            </a:r>
            <a:r>
              <a:rPr lang="en-GB" dirty="0"/>
              <a:t>through</a:t>
            </a:r>
            <a:r>
              <a:rPr lang="en-GB" b="1" dirty="0"/>
              <a:t> Centres of Vocational Excellence (CoVE) </a:t>
            </a:r>
            <a:r>
              <a:rPr lang="en-GB" dirty="0"/>
              <a:t>operating at local/regional level</a:t>
            </a:r>
            <a:r>
              <a:rPr lang="en-GB" b="1" dirty="0"/>
              <a:t> </a:t>
            </a:r>
            <a:r>
              <a:rPr lang="en-GB" dirty="0"/>
              <a:t>embedding them closely in the local innovation ecosystems, working with businesses, chambers, tertiary education, research institutions, public authorities, etc.</a:t>
            </a:r>
          </a:p>
          <a:p>
            <a:pPr marL="167747" indent="-167747">
              <a:buFont typeface="Arial" panose="020B0604020202020204" pitchFamily="34" charset="0"/>
              <a:buChar char="•"/>
            </a:pPr>
            <a:r>
              <a:rPr lang="en-GB" b="1" dirty="0"/>
              <a:t>Transnational:	</a:t>
            </a:r>
            <a:r>
              <a:rPr lang="en-GB" dirty="0"/>
              <a:t>through</a:t>
            </a:r>
            <a:r>
              <a:rPr lang="en-GB" b="1" dirty="0"/>
              <a:t> Platforms of Centres of Vocational Excellence</a:t>
            </a:r>
            <a:r>
              <a:rPr lang="en-GB" dirty="0"/>
              <a:t> to establish world-class reference points for vocational training by bringing together CoVE`s that share a common interest in specific sectors/ trades (</a:t>
            </a:r>
            <a:r>
              <a:rPr lang="en-GB" i="1" dirty="0"/>
              <a:t>such as aeronautics, e-mobility, green technologies, healthcare, etc</a:t>
            </a:r>
            <a:r>
              <a:rPr lang="en-GB" dirty="0"/>
              <a:t>.) or approaches to tackle societal challenges (</a:t>
            </a:r>
            <a:r>
              <a:rPr lang="en-GB" i="1" dirty="0"/>
              <a:t>such as integration of migrants, and upskilling people with low qualifications</a:t>
            </a:r>
            <a:r>
              <a:rPr lang="en-GB" dirty="0"/>
              <a:t>).</a:t>
            </a:r>
          </a:p>
          <a:p>
            <a:endParaRPr lang="en-GB" dirty="0"/>
          </a:p>
          <a:p>
            <a:r>
              <a:rPr lang="en-GB" dirty="0"/>
              <a:t>While CoVE´s are characterised by being strongly engaged with the local/regional economic and social ecosystem, the “Platforms”, introduce a European dimension by supporting the establishment of transnational partnerships that bring together CoVE’s from various countries, which would be difficult for isolated member states to establish in the absence of EU incentives and technical support.</a:t>
            </a:r>
          </a:p>
          <a:p>
            <a:endParaRPr lang="en-GB" dirty="0"/>
          </a:p>
          <a:p>
            <a:r>
              <a:rPr lang="en-GB" dirty="0"/>
              <a:t>This initiative will be open for the involvement of countries with well-developed vocational excellence systems, as well as those in the process of developing similar approaches.  The initiative aims for "upward convergence" of VET excellence throughout Europe, by bringing together vocational organisations that are willing to establish long-term sustainable platforms of cooperation. </a:t>
            </a:r>
          </a:p>
          <a:p>
            <a:endParaRPr lang="en-GB"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1</a:t>
            </a:fld>
            <a:endParaRPr lang="en-GB"/>
          </a:p>
        </p:txBody>
      </p:sp>
    </p:spTree>
    <p:extLst>
      <p:ext uri="{BB962C8B-B14F-4D97-AF65-F5344CB8AC3E}">
        <p14:creationId xmlns:p14="http://schemas.microsoft.com/office/powerpoint/2010/main" val="2239260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defTabSz="894649">
              <a:defRPr/>
            </a:pPr>
            <a:fld id="{36441B25-C4D1-47DB-817D-B9C4FC5392FB}" type="slidenum">
              <a:rPr lang="en-GB">
                <a:solidFill>
                  <a:srgbClr val="000000"/>
                </a:solidFill>
              </a:rPr>
              <a:pPr defTabSz="894649">
                <a:defRPr/>
              </a:pPr>
              <a:t>2</a:t>
            </a:fld>
            <a:endParaRPr lang="en-GB">
              <a:solidFill>
                <a:srgbClr val="000000"/>
              </a:solidFill>
            </a:endParaRPr>
          </a:p>
        </p:txBody>
      </p:sp>
    </p:spTree>
    <p:extLst>
      <p:ext uri="{BB962C8B-B14F-4D97-AF65-F5344CB8AC3E}">
        <p14:creationId xmlns:p14="http://schemas.microsoft.com/office/powerpoint/2010/main" val="2914434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defTabSz="894649">
              <a:defRPr/>
            </a:pPr>
            <a:fld id="{36441B25-C4D1-47DB-817D-B9C4FC5392FB}" type="slidenum">
              <a:rPr lang="en-GB">
                <a:solidFill>
                  <a:srgbClr val="000000"/>
                </a:solidFill>
              </a:rPr>
              <a:pPr defTabSz="894649">
                <a:defRPr/>
              </a:pPr>
              <a:t>3</a:t>
            </a:fld>
            <a:endParaRPr lang="en-GB">
              <a:solidFill>
                <a:srgbClr val="000000"/>
              </a:solidFill>
            </a:endParaRPr>
          </a:p>
        </p:txBody>
      </p:sp>
    </p:spTree>
    <p:extLst>
      <p:ext uri="{BB962C8B-B14F-4D97-AF65-F5344CB8AC3E}">
        <p14:creationId xmlns:p14="http://schemas.microsoft.com/office/powerpoint/2010/main" val="2751036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p:txBody>
          <a:bodyPr/>
          <a:lstStyle/>
          <a:p>
            <a:pPr>
              <a:lnSpc>
                <a:spcPct val="200000"/>
              </a:lnSpc>
              <a:defRPr/>
            </a:pPr>
            <a:r>
              <a:rPr lang="en-GB" altLang="en-US" sz="2300" u="sng" dirty="0">
                <a:solidFill>
                  <a:srgbClr val="0F5494"/>
                </a:solidFill>
              </a:rPr>
              <a:t>2015 Review of EU cooperation on Vocational Education &amp; Training</a:t>
            </a:r>
          </a:p>
          <a:p>
            <a:pPr marL="171650" indent="-171650">
              <a:lnSpc>
                <a:spcPct val="200000"/>
              </a:lnSpc>
              <a:buFont typeface="Arial" panose="020B0604020202020204" pitchFamily="34" charset="0"/>
              <a:buChar char="•"/>
              <a:defRPr/>
            </a:pPr>
            <a:r>
              <a:rPr lang="en-GB" altLang="en-US" sz="2300" dirty="0">
                <a:solidFill>
                  <a:srgbClr val="0F5494"/>
                </a:solidFill>
              </a:rPr>
              <a:t>Within Education &amp; Training 2020 Strategic framework </a:t>
            </a:r>
            <a:r>
              <a:rPr lang="en-GB" altLang="en-US" sz="2000" dirty="0">
                <a:solidFill>
                  <a:srgbClr val="0F5494"/>
                </a:solidFill>
              </a:rPr>
              <a:t>(2015 Joint Report)</a:t>
            </a:r>
          </a:p>
          <a:p>
            <a:pPr marL="171650" indent="-171650">
              <a:lnSpc>
                <a:spcPct val="200000"/>
              </a:lnSpc>
              <a:buFont typeface="Arial" panose="020B0604020202020204" pitchFamily="34" charset="0"/>
              <a:buChar char="•"/>
              <a:defRPr/>
            </a:pPr>
            <a:r>
              <a:rPr lang="en-GB" altLang="en-US" sz="2300" dirty="0">
                <a:solidFill>
                  <a:srgbClr val="0F5494"/>
                </a:solidFill>
              </a:rPr>
              <a:t>Based on Articles 165 and 166 of TEU</a:t>
            </a:r>
          </a:p>
          <a:p>
            <a:pPr marL="171650" indent="-171650">
              <a:lnSpc>
                <a:spcPct val="200000"/>
              </a:lnSpc>
              <a:buFont typeface="Arial" panose="020B0604020202020204" pitchFamily="34" charset="0"/>
              <a:buChar char="•"/>
              <a:defRPr/>
            </a:pPr>
            <a:endParaRPr lang="en-GB" altLang="en-US" sz="2300" dirty="0">
              <a:solidFill>
                <a:srgbClr val="0F5494"/>
              </a:solidFill>
            </a:endParaRPr>
          </a:p>
          <a:p>
            <a:pPr>
              <a:defRPr/>
            </a:pPr>
            <a:r>
              <a:rPr lang="en-GB" altLang="en-US" sz="2300" b="1" dirty="0">
                <a:solidFill>
                  <a:srgbClr val="0F5494"/>
                </a:solidFill>
              </a:rPr>
              <a:t>Work-based learning </a:t>
            </a:r>
            <a:r>
              <a:rPr lang="en-GB" altLang="en-US" sz="2300" dirty="0">
                <a:solidFill>
                  <a:srgbClr val="0F5494"/>
                </a:solidFill>
              </a:rPr>
              <a:t>in all its forms (including Apprenticeships)</a:t>
            </a:r>
            <a:endParaRPr lang="en-GB" sz="2300" dirty="0"/>
          </a:p>
          <a:p>
            <a:pPr>
              <a:defRPr/>
            </a:pPr>
            <a:r>
              <a:rPr lang="en-GB" altLang="en-US" sz="2300" b="1" dirty="0">
                <a:solidFill>
                  <a:srgbClr val="0F5494"/>
                </a:solidFill>
              </a:rPr>
              <a:t>Quality assurance</a:t>
            </a:r>
            <a:r>
              <a:rPr lang="en-GB" altLang="en-US" sz="2300" dirty="0">
                <a:solidFill>
                  <a:srgbClr val="0F5494"/>
                </a:solidFill>
              </a:rPr>
              <a:t>, feedback loop between LM needs  and VET provision</a:t>
            </a:r>
            <a:endParaRPr lang="en-GB" sz="2300" dirty="0"/>
          </a:p>
          <a:p>
            <a:pPr>
              <a:defRPr/>
            </a:pPr>
            <a:r>
              <a:rPr lang="en-GB" altLang="en-US" sz="2300" dirty="0">
                <a:solidFill>
                  <a:srgbClr val="0F5494"/>
                </a:solidFill>
              </a:rPr>
              <a:t>Access to training and qualifications for all in a LLL perspective (</a:t>
            </a:r>
            <a:r>
              <a:rPr lang="en-GB" altLang="en-US" sz="2300" b="1" dirty="0">
                <a:solidFill>
                  <a:srgbClr val="0F5494"/>
                </a:solidFill>
              </a:rPr>
              <a:t>C-VET</a:t>
            </a:r>
            <a:r>
              <a:rPr lang="en-GB" altLang="en-US" sz="2300" dirty="0">
                <a:solidFill>
                  <a:srgbClr val="0F5494"/>
                </a:solidFill>
              </a:rPr>
              <a:t>)</a:t>
            </a:r>
            <a:endParaRPr lang="en-GB" sz="2300" dirty="0"/>
          </a:p>
          <a:p>
            <a:pPr>
              <a:defRPr/>
            </a:pPr>
            <a:r>
              <a:rPr lang="en-GB" altLang="en-US" sz="2300" dirty="0">
                <a:solidFill>
                  <a:srgbClr val="0F5494"/>
                </a:solidFill>
              </a:rPr>
              <a:t>Strengthen </a:t>
            </a:r>
            <a:r>
              <a:rPr lang="en-GB" altLang="en-US" sz="2300" b="1" dirty="0">
                <a:solidFill>
                  <a:srgbClr val="0F5494"/>
                </a:solidFill>
              </a:rPr>
              <a:t>key competences  </a:t>
            </a:r>
            <a:r>
              <a:rPr lang="en-GB" altLang="en-US" sz="2300" dirty="0">
                <a:solidFill>
                  <a:srgbClr val="0F5494"/>
                </a:solidFill>
              </a:rPr>
              <a:t>in both I- and C-VET</a:t>
            </a:r>
            <a:endParaRPr lang="en-GB" sz="2300" dirty="0"/>
          </a:p>
          <a:p>
            <a:pPr>
              <a:defRPr/>
            </a:pPr>
            <a:r>
              <a:rPr lang="en-GB" altLang="en-US" sz="2300" dirty="0">
                <a:solidFill>
                  <a:srgbClr val="0F5494"/>
                </a:solidFill>
              </a:rPr>
              <a:t>Professional development of </a:t>
            </a:r>
            <a:r>
              <a:rPr lang="en-GB" altLang="en-US" sz="2300" b="1" dirty="0">
                <a:solidFill>
                  <a:srgbClr val="0F5494"/>
                </a:solidFill>
              </a:rPr>
              <a:t>VET teachers and trainers</a:t>
            </a:r>
          </a:p>
          <a:p>
            <a:pPr>
              <a:lnSpc>
                <a:spcPct val="200000"/>
              </a:lnSpc>
              <a:buFont typeface="Arial" panose="020B0604020202020204" pitchFamily="34" charset="0"/>
              <a:buNone/>
              <a:defRPr/>
            </a:pPr>
            <a:endParaRPr lang="en-GB" altLang="en-US" sz="2300" dirty="0">
              <a:solidFill>
                <a:srgbClr val="0F5494"/>
              </a:solidFill>
            </a:endParaRPr>
          </a:p>
          <a:p>
            <a:pPr>
              <a:defRPr/>
            </a:pPr>
            <a:endParaRPr lang="en-US" altLang="en-US" sz="2300" dirty="0"/>
          </a:p>
        </p:txBody>
      </p:sp>
      <p:sp>
        <p:nvSpPr>
          <p:cNvPr id="39940" name="Slide Number Placeholder 3"/>
          <p:cNvSpPr>
            <a:spLocks noGrp="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7948">
              <a:spcBef>
                <a:spcPct val="30000"/>
              </a:spcBef>
              <a:defRPr sz="1200">
                <a:solidFill>
                  <a:schemeClr val="tx1"/>
                </a:solidFill>
                <a:latin typeface="Arial" charset="0"/>
                <a:ea typeface="MS PGothic" pitchFamily="34" charset="-128"/>
              </a:defRPr>
            </a:lvl1pPr>
            <a:lvl2pPr marL="730009" indent="-281131" defTabSz="917948">
              <a:spcBef>
                <a:spcPct val="30000"/>
              </a:spcBef>
              <a:defRPr sz="1200">
                <a:solidFill>
                  <a:schemeClr val="tx1"/>
                </a:solidFill>
                <a:latin typeface="Arial" charset="0"/>
                <a:ea typeface="MS PGothic" pitchFamily="34" charset="-128"/>
              </a:defRPr>
            </a:lvl2pPr>
            <a:lvl3pPr marL="1124524" indent="-223662" defTabSz="917948">
              <a:spcBef>
                <a:spcPct val="30000"/>
              </a:spcBef>
              <a:defRPr sz="1200">
                <a:solidFill>
                  <a:schemeClr val="tx1"/>
                </a:solidFill>
                <a:latin typeface="Arial" charset="0"/>
                <a:ea typeface="MS PGothic" pitchFamily="34" charset="-128"/>
              </a:defRPr>
            </a:lvl3pPr>
            <a:lvl4pPr marL="1574955" indent="-223662" defTabSz="917948">
              <a:spcBef>
                <a:spcPct val="30000"/>
              </a:spcBef>
              <a:defRPr sz="1200">
                <a:solidFill>
                  <a:schemeClr val="tx1"/>
                </a:solidFill>
                <a:latin typeface="Arial" charset="0"/>
                <a:ea typeface="MS PGothic" pitchFamily="34" charset="-128"/>
              </a:defRPr>
            </a:lvl4pPr>
            <a:lvl5pPr marL="2025386" indent="-223662" defTabSz="917948">
              <a:spcBef>
                <a:spcPct val="30000"/>
              </a:spcBef>
              <a:defRPr sz="1200">
                <a:solidFill>
                  <a:schemeClr val="tx1"/>
                </a:solidFill>
                <a:latin typeface="Arial" charset="0"/>
                <a:ea typeface="MS PGothic" pitchFamily="34" charset="-128"/>
              </a:defRPr>
            </a:lvl5pPr>
            <a:lvl6pPr marL="2472710" indent="-223662" defTabSz="917948" eaLnBrk="0" fontAlgn="base" hangingPunct="0">
              <a:spcBef>
                <a:spcPct val="30000"/>
              </a:spcBef>
              <a:spcAft>
                <a:spcPct val="0"/>
              </a:spcAft>
              <a:defRPr sz="1200">
                <a:solidFill>
                  <a:schemeClr val="tx1"/>
                </a:solidFill>
                <a:latin typeface="Arial" charset="0"/>
                <a:ea typeface="MS PGothic" pitchFamily="34" charset="-128"/>
              </a:defRPr>
            </a:lvl6pPr>
            <a:lvl7pPr marL="2920035" indent="-223662" defTabSz="917948" eaLnBrk="0" fontAlgn="base" hangingPunct="0">
              <a:spcBef>
                <a:spcPct val="30000"/>
              </a:spcBef>
              <a:spcAft>
                <a:spcPct val="0"/>
              </a:spcAft>
              <a:defRPr sz="1200">
                <a:solidFill>
                  <a:schemeClr val="tx1"/>
                </a:solidFill>
                <a:latin typeface="Arial" charset="0"/>
                <a:ea typeface="MS PGothic" pitchFamily="34" charset="-128"/>
              </a:defRPr>
            </a:lvl7pPr>
            <a:lvl8pPr marL="3367359" indent="-223662" defTabSz="917948" eaLnBrk="0" fontAlgn="base" hangingPunct="0">
              <a:spcBef>
                <a:spcPct val="30000"/>
              </a:spcBef>
              <a:spcAft>
                <a:spcPct val="0"/>
              </a:spcAft>
              <a:defRPr sz="1200">
                <a:solidFill>
                  <a:schemeClr val="tx1"/>
                </a:solidFill>
                <a:latin typeface="Arial" charset="0"/>
                <a:ea typeface="MS PGothic" pitchFamily="34" charset="-128"/>
              </a:defRPr>
            </a:lvl8pPr>
            <a:lvl9pPr marL="3814684" indent="-223662" defTabSz="917948" eaLnBrk="0" fontAlgn="base" hangingPunct="0">
              <a:spcBef>
                <a:spcPct val="30000"/>
              </a:spcBef>
              <a:spcAft>
                <a:spcPct val="0"/>
              </a:spcAft>
              <a:defRPr sz="1200">
                <a:solidFill>
                  <a:schemeClr val="tx1"/>
                </a:solidFill>
                <a:latin typeface="Arial" charset="0"/>
                <a:ea typeface="MS PGothic" pitchFamily="34" charset="-128"/>
              </a:defRPr>
            </a:lvl9pPr>
          </a:lstStyle>
          <a:p>
            <a:pPr>
              <a:spcBef>
                <a:spcPct val="0"/>
              </a:spcBef>
              <a:defRPr/>
            </a:pPr>
            <a:fld id="{C8C60F72-8EB8-482F-A32F-842F629FEB64}" type="slidenum">
              <a:rPr lang="en-GB" altLang="en-US">
                <a:solidFill>
                  <a:srgbClr val="000000"/>
                </a:solidFill>
              </a:rPr>
              <a:pPr>
                <a:spcBef>
                  <a:spcPct val="0"/>
                </a:spcBef>
                <a:defRPr/>
              </a:pPr>
              <a:t>4</a:t>
            </a:fld>
            <a:endParaRPr lang="en-GB" altLang="en-US">
              <a:solidFill>
                <a:srgbClr val="000000"/>
              </a:solidFill>
            </a:endParaRPr>
          </a:p>
        </p:txBody>
      </p:sp>
    </p:spTree>
    <p:extLst>
      <p:ext uri="{BB962C8B-B14F-4D97-AF65-F5344CB8AC3E}">
        <p14:creationId xmlns:p14="http://schemas.microsoft.com/office/powerpoint/2010/main" val="3228137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sz="1400" b="1" dirty="0"/>
              <a:t>European </a:t>
            </a:r>
            <a:r>
              <a:rPr lang="de-CH" sz="1400" b="1" dirty="0" err="1"/>
              <a:t>Pillar</a:t>
            </a:r>
            <a:r>
              <a:rPr lang="de-CH" sz="1400" b="1" dirty="0"/>
              <a:t> </a:t>
            </a:r>
            <a:r>
              <a:rPr lang="de-CH" sz="1400" b="1" dirty="0" err="1"/>
              <a:t>of</a:t>
            </a:r>
            <a:r>
              <a:rPr lang="de-CH" sz="1400" b="1" dirty="0"/>
              <a:t> </a:t>
            </a:r>
            <a:r>
              <a:rPr lang="de-CH" sz="1400" b="1" dirty="0" err="1"/>
              <a:t>Social</a:t>
            </a:r>
            <a:r>
              <a:rPr lang="de-CH" sz="1400" b="1" dirty="0"/>
              <a:t> </a:t>
            </a:r>
            <a:r>
              <a:rPr lang="de-CH" sz="1400" b="1" dirty="0" err="1"/>
              <a:t>Rights</a:t>
            </a:r>
            <a:endParaRPr lang="de-CH" sz="1400" b="1" dirty="0"/>
          </a:p>
          <a:p>
            <a:endParaRPr lang="de-CH" dirty="0"/>
          </a:p>
          <a:p>
            <a:r>
              <a:rPr lang="en-GB" b="1" i="0" dirty="0"/>
              <a:t>1</a:t>
            </a:r>
            <a:r>
              <a:rPr lang="en-GB" b="1" i="0" baseline="30000" dirty="0"/>
              <a:t>st</a:t>
            </a:r>
            <a:r>
              <a:rPr lang="en-GB" b="1" i="0" dirty="0"/>
              <a:t>. Principle: Education, training and life-long learning</a:t>
            </a:r>
          </a:p>
          <a:p>
            <a:pPr>
              <a:lnSpc>
                <a:spcPct val="150000"/>
              </a:lnSpc>
            </a:pPr>
            <a:r>
              <a:rPr lang="en-GB" i="0" dirty="0"/>
              <a:t>Everyone has the right to </a:t>
            </a:r>
            <a:r>
              <a:rPr lang="en-GB" b="1" i="0" dirty="0"/>
              <a:t>quality</a:t>
            </a:r>
            <a:r>
              <a:rPr lang="en-GB" i="0" dirty="0"/>
              <a:t> and </a:t>
            </a:r>
            <a:r>
              <a:rPr lang="en-GB" b="1" i="0" dirty="0"/>
              <a:t>inclusive</a:t>
            </a:r>
            <a:r>
              <a:rPr lang="en-GB" i="0" dirty="0"/>
              <a:t> education, training and life-long learning </a:t>
            </a:r>
            <a:br>
              <a:rPr lang="en-GB" i="0" dirty="0"/>
            </a:br>
            <a:r>
              <a:rPr lang="en-GB" i="0" dirty="0"/>
              <a:t>in order to maintain and acquire skills </a:t>
            </a:r>
            <a:br>
              <a:rPr lang="en-GB" i="0" dirty="0"/>
            </a:br>
            <a:r>
              <a:rPr lang="en-GB" i="0" dirty="0"/>
              <a:t>that enable them to </a:t>
            </a:r>
            <a:r>
              <a:rPr lang="en-GB" b="1" i="0" dirty="0"/>
              <a:t>participate</a:t>
            </a:r>
            <a:r>
              <a:rPr lang="en-GB" i="0" dirty="0"/>
              <a:t> fully in </a:t>
            </a:r>
            <a:r>
              <a:rPr lang="en-GB" b="1" i="0" dirty="0"/>
              <a:t>society</a:t>
            </a:r>
            <a:r>
              <a:rPr lang="en-GB" i="0" dirty="0"/>
              <a:t> </a:t>
            </a:r>
            <a:br>
              <a:rPr lang="en-GB" i="0" dirty="0"/>
            </a:br>
            <a:r>
              <a:rPr lang="en-GB" i="0" dirty="0"/>
              <a:t>and successfully manage transitions in the labour market.</a:t>
            </a:r>
            <a:endParaRPr lang="en-GB" dirty="0"/>
          </a:p>
          <a:p>
            <a:endParaRPr lang="pl-PL" dirty="0"/>
          </a:p>
          <a:p>
            <a:pPr marL="335996" indent="-335996" algn="just">
              <a:spcBef>
                <a:spcPts val="587"/>
              </a:spcBef>
              <a:spcAft>
                <a:spcPts val="587"/>
              </a:spcAft>
              <a:buFont typeface="Symbol"/>
              <a:buChar char=""/>
            </a:pPr>
            <a:r>
              <a:rPr lang="en-GB" dirty="0">
                <a:latin typeface="Arial" panose="020B0604020202020204" pitchFamily="34" charset="0"/>
                <a:ea typeface="Times New Roman"/>
                <a:cs typeface="Arial" panose="020B0604020202020204" pitchFamily="34" charset="0"/>
              </a:rPr>
              <a:t>The European Pillar of Social Rights puts forward 20 concrete principles and rights that are structured around three categories:</a:t>
            </a:r>
          </a:p>
          <a:p>
            <a:pPr marL="727992" lvl="1" indent="-279998" algn="just">
              <a:spcBef>
                <a:spcPts val="587"/>
              </a:spcBef>
              <a:spcAft>
                <a:spcPts val="587"/>
              </a:spcAft>
              <a:buFont typeface="Courier New"/>
              <a:buChar char="o"/>
            </a:pPr>
            <a:r>
              <a:rPr lang="en-GB" b="1" dirty="0">
                <a:latin typeface="Arial" panose="020B0604020202020204" pitchFamily="34" charset="0"/>
                <a:ea typeface="Times New Roman"/>
                <a:cs typeface="Arial" panose="020B0604020202020204" pitchFamily="34" charset="0"/>
              </a:rPr>
              <a:t>equal opportunities</a:t>
            </a:r>
            <a:r>
              <a:rPr lang="en-GB" dirty="0">
                <a:latin typeface="Arial" panose="020B0604020202020204" pitchFamily="34" charset="0"/>
                <a:ea typeface="Times New Roman"/>
                <a:cs typeface="Arial" panose="020B0604020202020204" pitchFamily="34" charset="0"/>
              </a:rPr>
              <a:t> and access to the labour market; </a:t>
            </a:r>
          </a:p>
          <a:p>
            <a:pPr marL="727992" lvl="1" indent="-279998" algn="just">
              <a:spcBef>
                <a:spcPts val="587"/>
              </a:spcBef>
              <a:spcAft>
                <a:spcPts val="587"/>
              </a:spcAft>
              <a:buFont typeface="Courier New"/>
              <a:buChar char="o"/>
            </a:pPr>
            <a:r>
              <a:rPr lang="en-GB" b="1" dirty="0">
                <a:latin typeface="Arial" panose="020B0604020202020204" pitchFamily="34" charset="0"/>
                <a:ea typeface="Times New Roman"/>
                <a:cs typeface="Arial" panose="020B0604020202020204" pitchFamily="34" charset="0"/>
              </a:rPr>
              <a:t>fair working conditions</a:t>
            </a:r>
            <a:r>
              <a:rPr lang="en-GB" dirty="0">
                <a:latin typeface="Arial" panose="020B0604020202020204" pitchFamily="34" charset="0"/>
                <a:ea typeface="Times New Roman"/>
                <a:cs typeface="Arial" panose="020B0604020202020204" pitchFamily="34" charset="0"/>
              </a:rPr>
              <a:t>; and </a:t>
            </a:r>
          </a:p>
          <a:p>
            <a:pPr marL="727992" lvl="1" indent="-279998" algn="just">
              <a:spcBef>
                <a:spcPts val="587"/>
              </a:spcBef>
              <a:spcAft>
                <a:spcPts val="587"/>
              </a:spcAft>
              <a:buFont typeface="Courier New"/>
              <a:buChar char="o"/>
            </a:pPr>
            <a:r>
              <a:rPr lang="en-GB" dirty="0">
                <a:latin typeface="Arial" panose="020B0604020202020204" pitchFamily="34" charset="0"/>
                <a:ea typeface="Times New Roman"/>
                <a:cs typeface="Arial" panose="020B0604020202020204" pitchFamily="34" charset="0"/>
              </a:rPr>
              <a:t>adequate and sustainable </a:t>
            </a:r>
            <a:r>
              <a:rPr lang="en-GB" b="1" dirty="0">
                <a:latin typeface="Arial" panose="020B0604020202020204" pitchFamily="34" charset="0"/>
                <a:ea typeface="Times New Roman"/>
                <a:cs typeface="Arial" panose="020B0604020202020204" pitchFamily="34" charset="0"/>
              </a:rPr>
              <a:t>social protection</a:t>
            </a:r>
            <a:r>
              <a:rPr lang="en-GB" dirty="0">
                <a:latin typeface="Arial" panose="020B0604020202020204" pitchFamily="34" charset="0"/>
                <a:ea typeface="Times New Roman"/>
                <a:cs typeface="Arial" panose="020B0604020202020204" pitchFamily="34" charset="0"/>
              </a:rPr>
              <a:t>.</a:t>
            </a:r>
          </a:p>
          <a:p>
            <a:pPr marL="335996" indent="-335996" algn="just">
              <a:spcBef>
                <a:spcPts val="587"/>
              </a:spcBef>
              <a:spcAft>
                <a:spcPts val="587"/>
              </a:spcAft>
              <a:buFont typeface="Symbol"/>
              <a:buChar char=""/>
            </a:pPr>
            <a:r>
              <a:rPr lang="en-GB" dirty="0">
                <a:latin typeface="Arial" panose="020B0604020202020204" pitchFamily="34" charset="0"/>
                <a:ea typeface="Times New Roman"/>
                <a:cs typeface="Arial" panose="020B0604020202020204" pitchFamily="34" charset="0"/>
              </a:rPr>
              <a:t>We are reaffirming some rights that are already present in the EU. But we also complement them to take account of new realities of the 21</a:t>
            </a:r>
            <a:r>
              <a:rPr lang="en-GB" baseline="30000" dirty="0">
                <a:latin typeface="Arial" panose="020B0604020202020204" pitchFamily="34" charset="0"/>
                <a:ea typeface="Times New Roman"/>
                <a:cs typeface="Arial" panose="020B0604020202020204" pitchFamily="34" charset="0"/>
              </a:rPr>
              <a:t>st</a:t>
            </a:r>
            <a:r>
              <a:rPr lang="en-GB" dirty="0">
                <a:latin typeface="Arial" panose="020B0604020202020204" pitchFamily="34" charset="0"/>
                <a:ea typeface="Times New Roman"/>
                <a:cs typeface="Arial" panose="020B0604020202020204" pitchFamily="34" charset="0"/>
              </a:rPr>
              <a:t> century.</a:t>
            </a:r>
          </a:p>
          <a:p>
            <a:pPr marL="335996" indent="-335996" algn="just">
              <a:spcBef>
                <a:spcPts val="587"/>
              </a:spcBef>
              <a:spcAft>
                <a:spcPts val="587"/>
              </a:spcAft>
              <a:buFont typeface="Symbol"/>
              <a:buChar char=""/>
            </a:pPr>
            <a:r>
              <a:rPr lang="en-GB" b="1" dirty="0">
                <a:latin typeface="Arial" panose="020B0604020202020204" pitchFamily="34" charset="0"/>
                <a:cs typeface="Arial" panose="020B0604020202020204" pitchFamily="34" charset="0"/>
              </a:rPr>
              <a:t>The first</a:t>
            </a:r>
            <a:r>
              <a:rPr lang="en-GB" b="1" i="0" dirty="0">
                <a:latin typeface="Arial" panose="020B0604020202020204" pitchFamily="34" charset="0"/>
                <a:cs typeface="Arial" panose="020B0604020202020204" pitchFamily="34" charset="0"/>
              </a:rPr>
              <a:t> Principle is on Education, training and life-long learning: </a:t>
            </a:r>
            <a:r>
              <a:rPr lang="en-GB" i="0" dirty="0">
                <a:latin typeface="Arial" panose="020B0604020202020204" pitchFamily="34" charset="0"/>
                <a:cs typeface="Arial" panose="020B0604020202020204" pitchFamily="34" charset="0"/>
              </a:rPr>
              <a:t>Everyone has the right to </a:t>
            </a:r>
            <a:r>
              <a:rPr lang="en-GB" b="1" i="0" dirty="0">
                <a:latin typeface="Arial" panose="020B0604020202020204" pitchFamily="34" charset="0"/>
                <a:cs typeface="Arial" panose="020B0604020202020204" pitchFamily="34" charset="0"/>
              </a:rPr>
              <a:t>quality</a:t>
            </a:r>
            <a:r>
              <a:rPr lang="en-GB" i="0" dirty="0">
                <a:latin typeface="Arial" panose="020B0604020202020204" pitchFamily="34" charset="0"/>
                <a:cs typeface="Arial" panose="020B0604020202020204" pitchFamily="34" charset="0"/>
              </a:rPr>
              <a:t> and </a:t>
            </a:r>
            <a:r>
              <a:rPr lang="en-GB" b="1" i="0" dirty="0">
                <a:latin typeface="Arial" panose="020B0604020202020204" pitchFamily="34" charset="0"/>
                <a:cs typeface="Arial" panose="020B0604020202020204" pitchFamily="34" charset="0"/>
              </a:rPr>
              <a:t>inclusive</a:t>
            </a:r>
            <a:r>
              <a:rPr lang="en-GB" i="0" dirty="0">
                <a:latin typeface="Arial" panose="020B0604020202020204" pitchFamily="34" charset="0"/>
                <a:cs typeface="Arial" panose="020B0604020202020204" pitchFamily="34" charset="0"/>
              </a:rPr>
              <a:t> education, training and life-long learning in order to maintain and acquire skills  that enable them to </a:t>
            </a:r>
            <a:r>
              <a:rPr lang="en-GB" b="1" i="0" dirty="0">
                <a:latin typeface="Arial" panose="020B0604020202020204" pitchFamily="34" charset="0"/>
                <a:cs typeface="Arial" panose="020B0604020202020204" pitchFamily="34" charset="0"/>
              </a:rPr>
              <a:t>participate</a:t>
            </a:r>
            <a:r>
              <a:rPr lang="en-GB" i="0" dirty="0">
                <a:latin typeface="Arial" panose="020B0604020202020204" pitchFamily="34" charset="0"/>
                <a:cs typeface="Arial" panose="020B0604020202020204" pitchFamily="34" charset="0"/>
              </a:rPr>
              <a:t> fully in </a:t>
            </a:r>
            <a:r>
              <a:rPr lang="en-GB" b="1" i="0" dirty="0">
                <a:latin typeface="Arial" panose="020B0604020202020204" pitchFamily="34" charset="0"/>
                <a:cs typeface="Arial" panose="020B0604020202020204" pitchFamily="34" charset="0"/>
              </a:rPr>
              <a:t>society</a:t>
            </a:r>
            <a:r>
              <a:rPr lang="en-GB" i="0" dirty="0">
                <a:latin typeface="Arial" panose="020B0604020202020204" pitchFamily="34" charset="0"/>
                <a:cs typeface="Arial" panose="020B0604020202020204" pitchFamily="34" charset="0"/>
              </a:rPr>
              <a:t> and manage successfully transitions in the labour market.</a:t>
            </a:r>
            <a:endParaRPr lang="fr-BE" dirty="0"/>
          </a:p>
          <a:p>
            <a:endParaRPr lang="en-GB" dirty="0"/>
          </a:p>
        </p:txBody>
      </p:sp>
      <p:sp>
        <p:nvSpPr>
          <p:cNvPr id="4" name="Slide Number Placeholder 3"/>
          <p:cNvSpPr>
            <a:spLocks noGrp="1"/>
          </p:cNvSpPr>
          <p:nvPr>
            <p:ph type="sldNum" sz="quarter" idx="10"/>
          </p:nvPr>
        </p:nvSpPr>
        <p:spPr/>
        <p:txBody>
          <a:bodyPr/>
          <a:lstStyle/>
          <a:p>
            <a:pPr defTabSz="894649">
              <a:defRPr/>
            </a:pPr>
            <a:fld id="{36441B25-C4D1-47DB-817D-B9C4FC5392FB}" type="slidenum">
              <a:rPr lang="en-GB">
                <a:solidFill>
                  <a:srgbClr val="000000"/>
                </a:solidFill>
              </a:rPr>
              <a:pPr defTabSz="894649">
                <a:defRPr/>
              </a:pPr>
              <a:t>5</a:t>
            </a:fld>
            <a:endParaRPr lang="en-GB">
              <a:solidFill>
                <a:srgbClr val="000000"/>
              </a:solidFill>
            </a:endParaRPr>
          </a:p>
        </p:txBody>
      </p:sp>
    </p:spTree>
    <p:extLst>
      <p:ext uri="{BB962C8B-B14F-4D97-AF65-F5344CB8AC3E}">
        <p14:creationId xmlns:p14="http://schemas.microsoft.com/office/powerpoint/2010/main" val="311735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6</a:t>
            </a:fld>
            <a:endParaRPr lang="en-GB"/>
          </a:p>
        </p:txBody>
      </p:sp>
    </p:spTree>
    <p:extLst>
      <p:ext uri="{BB962C8B-B14F-4D97-AF65-F5344CB8AC3E}">
        <p14:creationId xmlns:p14="http://schemas.microsoft.com/office/powerpoint/2010/main" val="2474630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l-PL" dirty="0">
              <a:latin typeface="Cambria" panose="02040503050406030204" pitchFamily="18" charset="0"/>
            </a:endParaRPr>
          </a:p>
        </p:txBody>
      </p:sp>
      <p:sp>
        <p:nvSpPr>
          <p:cNvPr id="4" name="Slide Number Placeholder 3"/>
          <p:cNvSpPr>
            <a:spLocks noGrp="1"/>
          </p:cNvSpPr>
          <p:nvPr>
            <p:ph type="sldNum" sz="quarter" idx="10"/>
          </p:nvPr>
        </p:nvSpPr>
        <p:spPr/>
        <p:txBody>
          <a:bodyPr/>
          <a:lstStyle/>
          <a:p>
            <a:fld id="{CBC2B2AD-E782-4D5D-ABB3-643D1E736FF7}" type="slidenum">
              <a:rPr lang="en-GB" smtClean="0"/>
              <a:t>7</a:t>
            </a:fld>
            <a:endParaRPr lang="en-GB" dirty="0"/>
          </a:p>
        </p:txBody>
      </p:sp>
    </p:spTree>
    <p:extLst>
      <p:ext uri="{BB962C8B-B14F-4D97-AF65-F5344CB8AC3E}">
        <p14:creationId xmlns:p14="http://schemas.microsoft.com/office/powerpoint/2010/main" val="4162284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8</a:t>
            </a:fld>
            <a:endParaRPr lang="en-GB"/>
          </a:p>
        </p:txBody>
      </p:sp>
    </p:spTree>
    <p:extLst>
      <p:ext uri="{BB962C8B-B14F-4D97-AF65-F5344CB8AC3E}">
        <p14:creationId xmlns:p14="http://schemas.microsoft.com/office/powerpoint/2010/main" val="3309999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ffectLst/>
              </a:rPr>
              <a:t>Overall, the Commission proposes a long-term budget of €1.135 billion in commitments (expressed in 2018 prices) over the period from 2021 to 2027 - equivalent to 1.11% of the EU27's Gross National Income. Expressed in current prices (i.e. taking into account inflation), this would amount to €1.279 billion (see </a:t>
            </a:r>
            <a:r>
              <a:rPr lang="en-GB" dirty="0" err="1">
                <a:effectLst/>
              </a:rPr>
              <a:t>infograph</a:t>
            </a:r>
            <a:r>
              <a:rPr lang="en-GB" dirty="0">
                <a:effectLst/>
              </a:rPr>
              <a:t>). This level of commitments translates into €1.105 billion (or 1.08% of GNI) in payments (in 2018 prices). These figures include the integration into the EU budget of the European Development Fund, which to date is an intergovernmental agreement.</a:t>
            </a:r>
          </a:p>
          <a:p>
            <a:r>
              <a:rPr lang="en-GB" dirty="0">
                <a:effectLst/>
              </a:rPr>
              <a:t>To fund new and pressing priorities, current levels of funding will need to be increased. In particular, the proposal calls for investing now in areas such as research and innovation, young people, the digital economy, border management, and security and defence, in order to contribute to prosperity, sustainability and security in the future. For instance, the budget of Erasmus+ and the European Solidarity Corps will be doubled.</a:t>
            </a:r>
          </a:p>
          <a:p>
            <a:endParaRPr lang="en-GB" dirty="0">
              <a:effectLst/>
            </a:endParaRPr>
          </a:p>
          <a:p>
            <a:r>
              <a:rPr lang="en-GB" b="1" dirty="0">
                <a:effectLst/>
              </a:rPr>
              <a:t>Sources of funding</a:t>
            </a:r>
            <a:endParaRPr lang="en-GB" dirty="0">
              <a:effectLst/>
            </a:endParaRPr>
          </a:p>
          <a:p>
            <a:r>
              <a:rPr lang="en-GB" dirty="0">
                <a:effectLst/>
              </a:rPr>
              <a:t>The Commission is calling for these proposals to be funded through a combination of fresh money (roughly 80%), redeployments and savings (roughly 20%). Building on recommendations from the High-Level Group on the 'Future Financing of the EU', it proposes to modernise and simplify the current overall financing and diversify the budget's sources of revenue.</a:t>
            </a:r>
          </a:p>
          <a:p>
            <a:r>
              <a:rPr lang="en-GB" dirty="0">
                <a:effectLst/>
              </a:rPr>
              <a:t>In particular, it proposes to simplify the current VAT-based Own Resource, and introduce a basket of new Own Resources linked to the political priorities. These include:</a:t>
            </a:r>
          </a:p>
          <a:p>
            <a:r>
              <a:rPr lang="en-GB" dirty="0">
                <a:effectLst/>
              </a:rPr>
              <a:t>20% of revenues from the Emissions Trading System;</a:t>
            </a:r>
          </a:p>
          <a:p>
            <a:r>
              <a:rPr lang="en-GB" dirty="0">
                <a:effectLst/>
              </a:rPr>
              <a:t>A 3% call rate applied to the new Common Consolidated Corporate Tax Base (to be phased in once the necessary legislation has been adopted);</a:t>
            </a:r>
          </a:p>
          <a:p>
            <a:r>
              <a:rPr lang="en-GB" dirty="0">
                <a:effectLst/>
              </a:rPr>
              <a:t>A national contribution calculated on the amount of non-recycled plastic packaging waste in each Member State (€0.80/kg).</a:t>
            </a:r>
          </a:p>
          <a:p>
            <a:r>
              <a:rPr lang="en-GB" dirty="0">
                <a:effectLst/>
              </a:rPr>
              <a:t>These new Own Resources would represent about 12% of the total EU budget and could contribute up to €22 billion per year in funding for the new priorities.</a:t>
            </a:r>
          </a:p>
          <a:p>
            <a:r>
              <a:rPr lang="en-GB" dirty="0">
                <a:effectLst/>
              </a:rPr>
              <a:t>The UK leaving the EU offers another opportunity to simplify EU financing. The Commission proposes to eliminate all rebates, and reduce the amount Member States keep when collecting customs revenues (an existing Own Resource) for the EU budget from 20% to 10%. Both measures will make the EU budget simpler and fairer. In order to avoid any sudden and drastic increases in contributions for some Member States, current rebates would be phased out over a period of five years.</a:t>
            </a:r>
          </a:p>
          <a:p>
            <a:endParaRPr lang="en-GB" dirty="0">
              <a:effectLst/>
            </a:endParaRPr>
          </a:p>
          <a:p>
            <a:endParaRPr lang="en-GB" dirty="0">
              <a:effectLst/>
            </a:endParaRPr>
          </a:p>
          <a:p>
            <a:r>
              <a:rPr lang="en-GB" dirty="0">
                <a:effectLst/>
              </a:rPr>
              <a:t>At the same time, the Commission has critically examined where savings can be made and efficiency improved. It proposes that funding for the Common Agricultural Policy and Cohesion Policy be moderately reduced - both by around 5% - to reflect the new reality of a Union at 27. These policies will be modernised to ensure they can still deliver with less - and even serve new priorities. For example, Cohesion Policy will have an increasingly important role to play in supporting structural reform and in the long-term integration of migrants.</a:t>
            </a:r>
          </a:p>
          <a:p>
            <a:endParaRPr lang="en-GB" dirty="0"/>
          </a:p>
        </p:txBody>
      </p:sp>
      <p:sp>
        <p:nvSpPr>
          <p:cNvPr id="4" name="Slide Number Placeholder 3"/>
          <p:cNvSpPr>
            <a:spLocks noGrp="1"/>
          </p:cNvSpPr>
          <p:nvPr>
            <p:ph type="sldNum" sz="quarter" idx="10"/>
          </p:nvPr>
        </p:nvSpPr>
        <p:spPr/>
        <p:txBody>
          <a:bodyPr/>
          <a:lstStyle/>
          <a:p>
            <a:pPr defTabSz="894649">
              <a:defRPr/>
            </a:pPr>
            <a:fld id="{36441B25-C4D1-47DB-817D-B9C4FC5392FB}" type="slidenum">
              <a:rPr lang="en-GB">
                <a:solidFill>
                  <a:srgbClr val="000000"/>
                </a:solidFill>
              </a:rPr>
              <a:pPr defTabSz="894649">
                <a:defRPr/>
              </a:pPr>
              <a:t>9</a:t>
            </a:fld>
            <a:endParaRPr lang="en-GB">
              <a:solidFill>
                <a:srgbClr val="000000"/>
              </a:solidFill>
            </a:endParaRPr>
          </a:p>
        </p:txBody>
      </p:sp>
    </p:spTree>
    <p:extLst>
      <p:ext uri="{BB962C8B-B14F-4D97-AF65-F5344CB8AC3E}">
        <p14:creationId xmlns:p14="http://schemas.microsoft.com/office/powerpoint/2010/main" val="1092514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r>
              <a:rPr lang="en-US" b="1" dirty="0">
                <a:solidFill>
                  <a:srgbClr val="00B050"/>
                </a:solidFill>
              </a:rPr>
              <a:t>Building on 30 years of success </a:t>
            </a:r>
          </a:p>
          <a:p>
            <a:pPr algn="just">
              <a:lnSpc>
                <a:spcPct val="150000"/>
              </a:lnSpc>
            </a:pPr>
            <a:r>
              <a:rPr lang="en-US" b="1" dirty="0">
                <a:solidFill>
                  <a:srgbClr val="00B050"/>
                </a:solidFill>
              </a:rPr>
              <a:t>Evolution not revolution</a:t>
            </a:r>
          </a:p>
          <a:p>
            <a:pPr algn="just">
              <a:lnSpc>
                <a:spcPct val="150000"/>
              </a:lnSpc>
            </a:pPr>
            <a:r>
              <a:rPr lang="en-US" b="1" dirty="0">
                <a:solidFill>
                  <a:srgbClr val="00B050"/>
                </a:solidFill>
              </a:rPr>
              <a:t>Substantially strengthened and more inclusive  </a:t>
            </a:r>
          </a:p>
          <a:p>
            <a:pPr algn="just">
              <a:lnSpc>
                <a:spcPct val="150000"/>
              </a:lnSpc>
            </a:pPr>
            <a:r>
              <a:rPr lang="en-US" b="1" dirty="0">
                <a:solidFill>
                  <a:srgbClr val="00B050"/>
                </a:solidFill>
              </a:rPr>
              <a:t>Doubling of the Erasmus budget</a:t>
            </a:r>
          </a:p>
          <a:p>
            <a:endParaRPr lang="en-GB" dirty="0"/>
          </a:p>
        </p:txBody>
      </p:sp>
      <p:sp>
        <p:nvSpPr>
          <p:cNvPr id="4" name="Slide Number Placeholder 3"/>
          <p:cNvSpPr>
            <a:spLocks noGrp="1"/>
          </p:cNvSpPr>
          <p:nvPr>
            <p:ph type="sldNum" sz="quarter" idx="10"/>
          </p:nvPr>
        </p:nvSpPr>
        <p:spPr/>
        <p:txBody>
          <a:bodyPr/>
          <a:lstStyle/>
          <a:p>
            <a:pPr defTabSz="894649">
              <a:defRPr/>
            </a:pPr>
            <a:fld id="{36441B25-C4D1-47DB-817D-B9C4FC5392FB}" type="slidenum">
              <a:rPr lang="en-GB">
                <a:solidFill>
                  <a:srgbClr val="000000"/>
                </a:solidFill>
              </a:rPr>
              <a:pPr defTabSz="894649">
                <a:defRPr/>
              </a:pPr>
              <a:t>10</a:t>
            </a:fld>
            <a:endParaRPr lang="en-GB">
              <a:solidFill>
                <a:srgbClr val="000000"/>
              </a:solidFill>
            </a:endParaRPr>
          </a:p>
        </p:txBody>
      </p:sp>
    </p:spTree>
    <p:extLst>
      <p:ext uri="{BB962C8B-B14F-4D97-AF65-F5344CB8AC3E}">
        <p14:creationId xmlns:p14="http://schemas.microsoft.com/office/powerpoint/2010/main" val="1047439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50000"/>
              </a:lnSpc>
            </a:pPr>
            <a:r>
              <a:rPr lang="en-US" b="1" dirty="0">
                <a:solidFill>
                  <a:srgbClr val="00B050"/>
                </a:solidFill>
              </a:rPr>
              <a:t>Building on 30 years of success </a:t>
            </a:r>
          </a:p>
          <a:p>
            <a:pPr algn="just">
              <a:lnSpc>
                <a:spcPct val="150000"/>
              </a:lnSpc>
            </a:pPr>
            <a:r>
              <a:rPr lang="en-US" b="1" dirty="0">
                <a:solidFill>
                  <a:srgbClr val="00B050"/>
                </a:solidFill>
              </a:rPr>
              <a:t>Evolution not revolution</a:t>
            </a:r>
          </a:p>
          <a:p>
            <a:pPr algn="just">
              <a:lnSpc>
                <a:spcPct val="150000"/>
              </a:lnSpc>
            </a:pPr>
            <a:r>
              <a:rPr lang="en-US" b="1" dirty="0">
                <a:solidFill>
                  <a:srgbClr val="00B050"/>
                </a:solidFill>
              </a:rPr>
              <a:t>Substantially strengthened and more inclusive  </a:t>
            </a:r>
          </a:p>
          <a:p>
            <a:pPr algn="just">
              <a:lnSpc>
                <a:spcPct val="150000"/>
              </a:lnSpc>
            </a:pPr>
            <a:r>
              <a:rPr lang="en-US" b="1" dirty="0">
                <a:solidFill>
                  <a:srgbClr val="00B050"/>
                </a:solidFill>
              </a:rPr>
              <a:t>Doubling of the Erasmus budget</a:t>
            </a:r>
          </a:p>
          <a:p>
            <a:endParaRPr lang="en-GB"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11</a:t>
            </a:fld>
            <a:endParaRPr lang="en-GB"/>
          </a:p>
        </p:txBody>
      </p:sp>
    </p:spTree>
    <p:extLst>
      <p:ext uri="{BB962C8B-B14F-4D97-AF65-F5344CB8AC3E}">
        <p14:creationId xmlns:p14="http://schemas.microsoft.com/office/powerpoint/2010/main" val="18293020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C2B2AD-E782-4D5D-ABB3-643D1E736FF7}" type="slidenum">
              <a:rPr lang="en-GB" smtClean="0"/>
              <a:t>12</a:t>
            </a:fld>
            <a:endParaRPr lang="en-GB"/>
          </a:p>
        </p:txBody>
      </p:sp>
    </p:spTree>
    <p:extLst>
      <p:ext uri="{BB962C8B-B14F-4D97-AF65-F5344CB8AC3E}">
        <p14:creationId xmlns:p14="http://schemas.microsoft.com/office/powerpoint/2010/main" val="2392031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defTabSz="894649">
              <a:defRPr/>
            </a:pPr>
            <a:fld id="{36441B25-C4D1-47DB-817D-B9C4FC5392FB}" type="slidenum">
              <a:rPr lang="en-GB">
                <a:solidFill>
                  <a:srgbClr val="000000"/>
                </a:solidFill>
              </a:rPr>
              <a:pPr defTabSz="894649">
                <a:defRPr/>
              </a:pPr>
              <a:t>13</a:t>
            </a:fld>
            <a:endParaRPr lang="en-GB">
              <a:solidFill>
                <a:srgbClr val="000000"/>
              </a:solidFill>
            </a:endParaRPr>
          </a:p>
        </p:txBody>
      </p:sp>
    </p:spTree>
    <p:extLst>
      <p:ext uri="{BB962C8B-B14F-4D97-AF65-F5344CB8AC3E}">
        <p14:creationId xmlns:p14="http://schemas.microsoft.com/office/powerpoint/2010/main" val="1149637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GB" b="1" u="sng" dirty="0"/>
              <a:t>Overall trends and challenges </a:t>
            </a:r>
          </a:p>
          <a:p>
            <a:pPr lvl="0"/>
            <a:r>
              <a:rPr lang="en-GB" b="1" dirty="0"/>
              <a:t>Digitalisation and technological change </a:t>
            </a:r>
          </a:p>
          <a:p>
            <a:pPr lvl="1"/>
            <a:r>
              <a:rPr lang="en-GB" dirty="0"/>
              <a:t>Automation of tasks </a:t>
            </a:r>
          </a:p>
          <a:p>
            <a:pPr lvl="1"/>
            <a:r>
              <a:rPr lang="en-GB" dirty="0"/>
              <a:t>Internet of things </a:t>
            </a:r>
          </a:p>
          <a:p>
            <a:pPr lvl="1"/>
            <a:r>
              <a:rPr lang="en-GB" dirty="0"/>
              <a:t>demand for higher-level general  and vocational qualifications </a:t>
            </a:r>
          </a:p>
          <a:p>
            <a:pPr lvl="1"/>
            <a:r>
              <a:rPr lang="en-GB" dirty="0"/>
              <a:t>Use of big data </a:t>
            </a:r>
          </a:p>
          <a:p>
            <a:r>
              <a:rPr lang="en-GB" b="1" dirty="0"/>
              <a:t>Globalisation </a:t>
            </a:r>
          </a:p>
          <a:p>
            <a:pPr lvl="1"/>
            <a:r>
              <a:rPr lang="en-GB" dirty="0"/>
              <a:t>Global value chains </a:t>
            </a:r>
          </a:p>
          <a:p>
            <a:pPr lvl="1"/>
            <a:r>
              <a:rPr lang="en-GB" dirty="0"/>
              <a:t>Intangible flows of services </a:t>
            </a:r>
          </a:p>
          <a:p>
            <a:r>
              <a:rPr lang="en-GB" b="1" dirty="0"/>
              <a:t>Ageing population </a:t>
            </a:r>
          </a:p>
          <a:p>
            <a:r>
              <a:rPr lang="en-GB" b="1" dirty="0"/>
              <a:t>Heterogeneity of learners </a:t>
            </a:r>
          </a:p>
          <a:p>
            <a:pPr lvl="1"/>
            <a:r>
              <a:rPr lang="en-GB" dirty="0"/>
              <a:t>Adults </a:t>
            </a:r>
          </a:p>
          <a:p>
            <a:pPr lvl="1"/>
            <a:r>
              <a:rPr lang="en-GB" dirty="0"/>
              <a:t>Young </a:t>
            </a:r>
          </a:p>
          <a:p>
            <a:pPr lvl="1"/>
            <a:r>
              <a:rPr lang="en-GB" dirty="0"/>
              <a:t>migration </a:t>
            </a:r>
          </a:p>
          <a:p>
            <a:pPr lvl="1"/>
            <a:r>
              <a:rPr lang="en-GB" dirty="0"/>
              <a:t>capacity to assimilate </a:t>
            </a:r>
          </a:p>
          <a:p>
            <a:r>
              <a:rPr lang="en-GB" b="1" dirty="0"/>
              <a:t>Diversity of learning opportunities </a:t>
            </a:r>
          </a:p>
          <a:p>
            <a:r>
              <a:rPr lang="en-GB" b="1" dirty="0"/>
              <a:t>Greening economy and climate change </a:t>
            </a:r>
          </a:p>
          <a:p>
            <a:r>
              <a:rPr lang="en-GB" b="1" dirty="0"/>
              <a:t>Changing world of work </a:t>
            </a:r>
          </a:p>
          <a:p>
            <a:pPr lvl="1"/>
            <a:r>
              <a:rPr lang="en-GB" dirty="0"/>
              <a:t>Work organisation </a:t>
            </a:r>
          </a:p>
          <a:p>
            <a:pPr lvl="1"/>
            <a:r>
              <a:rPr lang="en-GB" dirty="0"/>
              <a:t>Work content </a:t>
            </a:r>
          </a:p>
          <a:p>
            <a:r>
              <a:rPr lang="en-GB" b="1" dirty="0"/>
              <a:t>Social cohesion </a:t>
            </a:r>
          </a:p>
          <a:p>
            <a:pPr lvl="1"/>
            <a:r>
              <a:rPr lang="en-GB" dirty="0"/>
              <a:t>Values </a:t>
            </a:r>
          </a:p>
          <a:p>
            <a:pPr lvl="2"/>
            <a:r>
              <a:rPr lang="en-GB" dirty="0"/>
              <a:t>Ethics </a:t>
            </a:r>
          </a:p>
          <a:p>
            <a:pPr lvl="2"/>
            <a:r>
              <a:rPr lang="en-GB" dirty="0"/>
              <a:t>Living together </a:t>
            </a:r>
          </a:p>
          <a:p>
            <a:pPr lvl="2"/>
            <a:r>
              <a:rPr lang="en-GB" dirty="0"/>
              <a:t>Address radicalisation </a:t>
            </a:r>
          </a:p>
          <a:p>
            <a:pPr lvl="1"/>
            <a:r>
              <a:rPr lang="en-GB" dirty="0"/>
              <a:t>Nobody left behind </a:t>
            </a:r>
          </a:p>
          <a:p>
            <a:pPr lvl="1"/>
            <a:r>
              <a:rPr lang="en-GB" dirty="0"/>
              <a:t>Active citizenship </a:t>
            </a:r>
          </a:p>
          <a:p>
            <a:endParaRPr lang="en-GB" dirty="0"/>
          </a:p>
        </p:txBody>
      </p:sp>
      <p:sp>
        <p:nvSpPr>
          <p:cNvPr id="4" name="Slide Number Placeholder 3"/>
          <p:cNvSpPr>
            <a:spLocks noGrp="1"/>
          </p:cNvSpPr>
          <p:nvPr>
            <p:ph type="sldNum" sz="quarter" idx="10"/>
          </p:nvPr>
        </p:nvSpPr>
        <p:spPr/>
        <p:txBody>
          <a:bodyPr/>
          <a:lstStyle/>
          <a:p>
            <a:pPr defTabSz="894649">
              <a:defRPr/>
            </a:pPr>
            <a:fld id="{36441B25-C4D1-47DB-817D-B9C4FC5392FB}" type="slidenum">
              <a:rPr lang="en-GB">
                <a:solidFill>
                  <a:srgbClr val="000000"/>
                </a:solidFill>
              </a:rPr>
              <a:pPr defTabSz="894649">
                <a:defRPr/>
              </a:pPr>
              <a:t>14</a:t>
            </a:fld>
            <a:endParaRPr lang="en-GB">
              <a:solidFill>
                <a:srgbClr val="000000"/>
              </a:solidFill>
            </a:endParaRPr>
          </a:p>
        </p:txBody>
      </p:sp>
    </p:spTree>
    <p:extLst>
      <p:ext uri="{BB962C8B-B14F-4D97-AF65-F5344CB8AC3E}">
        <p14:creationId xmlns:p14="http://schemas.microsoft.com/office/powerpoint/2010/main" val="2265249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will be the first EU initiative which will </a:t>
            </a:r>
            <a:r>
              <a:rPr lang="en-US" dirty="0" err="1"/>
              <a:t>materialise</a:t>
            </a:r>
            <a:r>
              <a:rPr lang="en-US" dirty="0"/>
              <a:t> the concept of "Vocational excellence“, that has been called for since 2004.</a:t>
            </a:r>
          </a:p>
          <a:p>
            <a:endParaRPr lang="en-US" dirty="0"/>
          </a:p>
          <a:p>
            <a:r>
              <a:rPr lang="en-US" dirty="0"/>
              <a:t>We aim to support the establishment of a structured framework for transnational "Platforms of Vocational Excellence"</a:t>
            </a:r>
          </a:p>
          <a:p>
            <a:endParaRPr lang="en-US" dirty="0"/>
          </a:p>
          <a:p>
            <a:pPr lvl="0"/>
            <a:r>
              <a:rPr lang="en-GB" b="1" i="1" dirty="0"/>
              <a:t>What do we mean by Platforms of "Centres of Vocational excellence"?</a:t>
            </a:r>
            <a:endParaRPr lang="en-GB" dirty="0"/>
          </a:p>
          <a:p>
            <a:r>
              <a:rPr lang="en-GB" dirty="0"/>
              <a:t>Platforms of Centres of Vocational excellence </a:t>
            </a:r>
            <a:r>
              <a:rPr lang="en-GB" b="1" dirty="0"/>
              <a:t>are not intended to build new VET institutions and infrastructure from scratch</a:t>
            </a:r>
            <a:r>
              <a:rPr lang="en-GB" dirty="0"/>
              <a:t> (although it may also include this), but instead to bring together a set of local/regional partners including initial and continuing training providers, universities of applied sciences and polytechnics, companies, chambers, research centres, local and regional level public administration etc., that together develop the set of services and actions listed in the figure above.</a:t>
            </a:r>
          </a:p>
          <a:p>
            <a:endParaRPr lang="en-GB" dirty="0"/>
          </a:p>
          <a:p>
            <a:r>
              <a:rPr lang="en-GB" dirty="0"/>
              <a:t>These aim to create world-class reference points for vocational training in specific sectors/ trades (such as aeronautics, e-mobility, green technologies, and healthcare) or approaches to tackle social challenges (such as integration of migrants, and upskilling people with low qualifications). It will focus not only on initial training of young people but also on continuous up- and re-skilling of adults</a:t>
            </a:r>
          </a:p>
          <a:p>
            <a:endParaRPr lang="en-GB" dirty="0"/>
          </a:p>
          <a:p>
            <a:r>
              <a:rPr lang="en-GB" dirty="0"/>
              <a:t>The Platforms will develop and deliver joint VET curricula and qualifications at both secondary and higher levels (EQF 2 to 8) with a strong focus on practical training in companies, digital learning (including ICT based simulations, augmented and virtual reality, holograms tools in training) and promotion of entrepreneurship, as well as non-formal VET training programmes supporting up-skilling and re-skilling of adults (e.g. in specific sectors). </a:t>
            </a:r>
          </a:p>
          <a:p>
            <a:endParaRPr lang="en-GB" dirty="0"/>
          </a:p>
          <a:p>
            <a:r>
              <a:rPr lang="en-GB" dirty="0"/>
              <a:t>The development of joint VET content will facilitate learning mobility (including long-duration), recognition of qualifications and validation of competences, thus contributing to a well-functioning internal market. The Platforms will act as catalysts for business investment and support European and regional innovation strategies by ensuring supply of high quality skilled workers through flexible and timely offer of training for the skills needs of companies. </a:t>
            </a:r>
          </a:p>
          <a:p>
            <a:endParaRPr lang="en-GB" dirty="0"/>
          </a:p>
        </p:txBody>
      </p:sp>
      <p:sp>
        <p:nvSpPr>
          <p:cNvPr id="4" name="Slide Number Placeholder 3"/>
          <p:cNvSpPr>
            <a:spLocks noGrp="1"/>
          </p:cNvSpPr>
          <p:nvPr>
            <p:ph type="sldNum" sz="quarter" idx="10"/>
          </p:nvPr>
        </p:nvSpPr>
        <p:spPr/>
        <p:txBody>
          <a:bodyPr/>
          <a:lstStyle/>
          <a:p>
            <a:pPr defTabSz="894649">
              <a:defRPr/>
            </a:pPr>
            <a:fld id="{CBC2B2AD-E782-4D5D-ABB3-643D1E736FF7}" type="slidenum">
              <a:rPr lang="en-GB">
                <a:solidFill>
                  <a:srgbClr val="000000"/>
                </a:solidFill>
              </a:rPr>
              <a:pPr defTabSz="894649">
                <a:defRPr/>
              </a:pPr>
              <a:t>15</a:t>
            </a:fld>
            <a:endParaRPr lang="en-GB">
              <a:solidFill>
                <a:srgbClr val="000000"/>
              </a:solidFill>
            </a:endParaRPr>
          </a:p>
        </p:txBody>
      </p:sp>
    </p:spTree>
    <p:extLst>
      <p:ext uri="{BB962C8B-B14F-4D97-AF65-F5344CB8AC3E}">
        <p14:creationId xmlns:p14="http://schemas.microsoft.com/office/powerpoint/2010/main" val="2531541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4649">
              <a:spcBef>
                <a:spcPts val="0"/>
              </a:spcBef>
              <a:spcAft>
                <a:spcPts val="1174"/>
              </a:spcAft>
              <a:defRPr/>
            </a:pPr>
            <a:r>
              <a:rPr lang="en-GB" dirty="0">
                <a:solidFill>
                  <a:schemeClr val="bg1"/>
                </a:solidFill>
              </a:rPr>
              <a:t>Centres of Vocational Excellence </a:t>
            </a:r>
            <a:r>
              <a:rPr lang="en-GB" i="1" dirty="0">
                <a:solidFill>
                  <a:schemeClr val="bg1"/>
                </a:solidFill>
              </a:rPr>
              <a:t>The essential elements</a:t>
            </a:r>
          </a:p>
          <a:p>
            <a:pPr>
              <a:spcBef>
                <a:spcPts val="0"/>
              </a:spcBef>
              <a:spcAft>
                <a:spcPts val="1174"/>
              </a:spcAft>
            </a:pPr>
            <a:r>
              <a:rPr lang="en-GB" b="1" dirty="0"/>
              <a:t>Systemic approach </a:t>
            </a:r>
            <a:r>
              <a:rPr lang="en-GB" dirty="0"/>
              <a:t>through which VET institutions contribute to develop "skills ecosystems", through at least one of the following approaches:</a:t>
            </a:r>
          </a:p>
          <a:p>
            <a:pPr marL="349473" indent="-349473">
              <a:spcBef>
                <a:spcPts val="0"/>
              </a:spcBef>
              <a:spcAft>
                <a:spcPts val="1174"/>
              </a:spcAft>
            </a:pPr>
            <a:r>
              <a:rPr lang="en-GB" dirty="0"/>
              <a:t>1)	Supporting </a:t>
            </a:r>
            <a:r>
              <a:rPr lang="en-GB" b="1" dirty="0"/>
              <a:t>regional development </a:t>
            </a:r>
            <a:r>
              <a:rPr lang="en-GB" dirty="0"/>
              <a:t>and </a:t>
            </a:r>
            <a:r>
              <a:rPr lang="en-GB" b="1" dirty="0"/>
              <a:t>smart specialisation strategies</a:t>
            </a:r>
            <a:r>
              <a:rPr lang="en-GB" dirty="0"/>
              <a:t>, by providing a wide portfolio and level of skills required to implement those strategies </a:t>
            </a:r>
          </a:p>
          <a:p>
            <a:pPr marL="349473" indent="-349473">
              <a:spcBef>
                <a:spcPts val="0"/>
              </a:spcBef>
              <a:spcAft>
                <a:spcPts val="1174"/>
              </a:spcAft>
            </a:pPr>
            <a:r>
              <a:rPr lang="en-GB" dirty="0"/>
              <a:t>2)	Being </a:t>
            </a:r>
            <a:r>
              <a:rPr lang="en-GB" b="1" dirty="0"/>
              <a:t>drivers of innovation </a:t>
            </a:r>
            <a:r>
              <a:rPr lang="en-GB" dirty="0"/>
              <a:t>in local eco-systems, aimed at providing the transversal and technical skills to support innovation, as well as innovative learning processes and products</a:t>
            </a:r>
          </a:p>
          <a:p>
            <a:pPr marL="349473" indent="-349473">
              <a:spcBef>
                <a:spcPts val="0"/>
              </a:spcBef>
              <a:spcAft>
                <a:spcPts val="1174"/>
              </a:spcAft>
            </a:pPr>
            <a:r>
              <a:rPr lang="en-GB" dirty="0"/>
              <a:t>3)	Actively participating in </a:t>
            </a:r>
            <a:r>
              <a:rPr lang="en-GB" b="1" dirty="0"/>
              <a:t>knowledge triangles </a:t>
            </a:r>
            <a:r>
              <a:rPr lang="en-GB" dirty="0"/>
              <a:t>with universities, research centres, and business, aimed at being at the forefront of research and technological developments, allowing the rapid update of training curricula and qualifications</a:t>
            </a:r>
          </a:p>
          <a:p>
            <a:pPr>
              <a:spcBef>
                <a:spcPts val="0"/>
              </a:spcBef>
              <a:spcAft>
                <a:spcPts val="1174"/>
              </a:spcAft>
            </a:pPr>
            <a:endParaRPr lang="en-GB" b="1" i="1" dirty="0"/>
          </a:p>
          <a:p>
            <a:pPr defTabSz="894649">
              <a:spcBef>
                <a:spcPts val="0"/>
              </a:spcBef>
              <a:spcAft>
                <a:spcPts val="1174"/>
              </a:spcAft>
              <a:defRPr/>
            </a:pPr>
            <a:r>
              <a:rPr lang="en-GB" dirty="0"/>
              <a:t>The approach will allow for variation across countries.  Countries and regions will vary in their approach to innovation, local/regional development, smart specialisation etc. depending on factors such as size, geography, sectoral composition, and the nature of local/regional government.  For example, smaller countries may not have strong regional development but may focus instead on developing sectoral networks, industrial clusters or smart specialisation.  </a:t>
            </a:r>
          </a:p>
          <a:p>
            <a:pPr>
              <a:spcBef>
                <a:spcPts val="0"/>
              </a:spcBef>
              <a:spcAft>
                <a:spcPts val="1174"/>
              </a:spcAft>
            </a:pPr>
            <a:endParaRPr lang="en-GB" b="1" i="1" dirty="0"/>
          </a:p>
          <a:p>
            <a:pPr>
              <a:spcBef>
                <a:spcPts val="0"/>
              </a:spcBef>
              <a:spcAft>
                <a:spcPts val="1174"/>
              </a:spcAft>
            </a:pPr>
            <a:r>
              <a:rPr lang="en-GB" b="1" i="1" dirty="0"/>
              <a:t>Foster Vocational Excellence at two levels: </a:t>
            </a:r>
          </a:p>
          <a:p>
            <a:pPr marL="1758234" indent="-1758234">
              <a:spcBef>
                <a:spcPts val="0"/>
              </a:spcBef>
              <a:spcAft>
                <a:spcPts val="1174"/>
              </a:spcAft>
            </a:pPr>
            <a:r>
              <a:rPr lang="en-GB" b="1" dirty="0"/>
              <a:t>National</a:t>
            </a:r>
            <a:r>
              <a:rPr lang="en-GB" dirty="0"/>
              <a:t>: 	through </a:t>
            </a:r>
            <a:r>
              <a:rPr lang="en-GB" b="1" dirty="0"/>
              <a:t>Centres of Vocational Excellence </a:t>
            </a:r>
            <a:r>
              <a:rPr lang="en-GB" dirty="0"/>
              <a:t>operating in a given local context, embedding them closely in the local innovation ecosystems, working with businesses, chambers, tertiary education, research institutions, public authorities, etc.</a:t>
            </a:r>
          </a:p>
          <a:p>
            <a:pPr marL="1758234" indent="-1758234">
              <a:spcBef>
                <a:spcPts val="0"/>
              </a:spcBef>
              <a:spcAft>
                <a:spcPts val="1174"/>
              </a:spcAft>
            </a:pPr>
            <a:r>
              <a:rPr lang="en-GB" b="1" dirty="0"/>
              <a:t>Transnational</a:t>
            </a:r>
            <a:r>
              <a:rPr lang="en-GB" dirty="0"/>
              <a:t>:	through </a:t>
            </a:r>
            <a:r>
              <a:rPr lang="en-GB" b="1" dirty="0"/>
              <a:t>Platforms of Centres of Vocational Excellence </a:t>
            </a:r>
            <a:r>
              <a:rPr lang="en-GB" dirty="0"/>
              <a:t>to establish world-class reference points for vocational training by bringing together CoVE`s that share a common interest in:</a:t>
            </a:r>
          </a:p>
          <a:p>
            <a:pPr marL="2014514" indent="-256280">
              <a:spcBef>
                <a:spcPts val="0"/>
              </a:spcBef>
              <a:spcAft>
                <a:spcPts val="1174"/>
              </a:spcAft>
              <a:buFont typeface="Wingdings" panose="05000000000000000000" pitchFamily="2" charset="2"/>
              <a:buChar char="Ø"/>
            </a:pPr>
            <a:r>
              <a:rPr lang="en-GB" i="1" dirty="0"/>
              <a:t>Specific </a:t>
            </a:r>
            <a:r>
              <a:rPr lang="en-GB" b="1" i="1" dirty="0"/>
              <a:t>sectors/ trades </a:t>
            </a:r>
            <a:r>
              <a:rPr lang="en-GB" i="1" dirty="0"/>
              <a:t>- such as aeronautics, e-mobility, green technologies, healthcare, etc., or</a:t>
            </a:r>
          </a:p>
          <a:p>
            <a:pPr marL="2014514" indent="-256280">
              <a:spcBef>
                <a:spcPts val="0"/>
              </a:spcBef>
              <a:spcAft>
                <a:spcPts val="1174"/>
              </a:spcAft>
              <a:buFont typeface="Wingdings" panose="05000000000000000000" pitchFamily="2" charset="2"/>
              <a:buChar char="Ø"/>
            </a:pPr>
            <a:r>
              <a:rPr lang="en-GB" i="1" dirty="0"/>
              <a:t>Innovative approaches to tackle </a:t>
            </a:r>
            <a:r>
              <a:rPr lang="en-GB" b="1" i="1" dirty="0"/>
              <a:t>societal challenges </a:t>
            </a:r>
            <a:r>
              <a:rPr lang="en-GB" i="1" dirty="0"/>
              <a:t>- such as integration of migrants, and upskilling people with low qualification levels</a:t>
            </a:r>
            <a:endParaRPr lang="en-GB" sz="1400" i="1" dirty="0"/>
          </a:p>
          <a:p>
            <a:pPr marL="528091" indent="-528091">
              <a:spcBef>
                <a:spcPts val="294"/>
              </a:spcBef>
              <a:spcAft>
                <a:spcPts val="1174"/>
              </a:spcAft>
            </a:pPr>
            <a:endParaRPr lang="en-GB" sz="1400" i="1" dirty="0"/>
          </a:p>
        </p:txBody>
      </p:sp>
      <p:sp>
        <p:nvSpPr>
          <p:cNvPr id="4" name="Slide Number Placeholder 3"/>
          <p:cNvSpPr>
            <a:spLocks noGrp="1"/>
          </p:cNvSpPr>
          <p:nvPr>
            <p:ph type="sldNum" sz="quarter" idx="10"/>
          </p:nvPr>
        </p:nvSpPr>
        <p:spPr/>
        <p:txBody>
          <a:bodyPr/>
          <a:lstStyle/>
          <a:p>
            <a:pPr defTabSz="894649">
              <a:defRPr/>
            </a:pPr>
            <a:fld id="{36441B25-C4D1-47DB-817D-B9C4FC5392FB}" type="slidenum">
              <a:rPr lang="en-GB">
                <a:solidFill>
                  <a:srgbClr val="000000"/>
                </a:solidFill>
              </a:rPr>
              <a:pPr defTabSz="894649">
                <a:defRPr/>
              </a:pPr>
              <a:t>16</a:t>
            </a:fld>
            <a:endParaRPr lang="en-GB">
              <a:solidFill>
                <a:srgbClr val="000000"/>
              </a:solidFill>
            </a:endParaRPr>
          </a:p>
        </p:txBody>
      </p:sp>
    </p:spTree>
    <p:extLst>
      <p:ext uri="{BB962C8B-B14F-4D97-AF65-F5344CB8AC3E}">
        <p14:creationId xmlns:p14="http://schemas.microsoft.com/office/powerpoint/2010/main" val="24692041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Centres of Vocational Excellence (CoVE), should be understood in a wide context that adapts to the </a:t>
            </a:r>
            <a:r>
              <a:rPr lang="en-GB" b="1" dirty="0"/>
              <a:t>diversity of VET systems in the various member states</a:t>
            </a:r>
            <a:r>
              <a:rPr lang="en-GB" dirty="0"/>
              <a:t>. In some countries they can be </a:t>
            </a:r>
            <a:r>
              <a:rPr lang="en-GB" b="1" dirty="0"/>
              <a:t>led by a Vocational institution</a:t>
            </a:r>
            <a:r>
              <a:rPr lang="en-GB" dirty="0"/>
              <a:t> (e.g. in the Netherlands) providing a large portfolio of services in close relation with other organisations, while in other countries (e.g. Germany and Austria) they could be </a:t>
            </a:r>
            <a:r>
              <a:rPr lang="en-GB" b="1" dirty="0"/>
              <a:t>led by the Chambers</a:t>
            </a:r>
            <a:r>
              <a:rPr lang="en-GB" dirty="0"/>
              <a:t> that have a key (and legal) coordinating role in implementing VET policies and services.</a:t>
            </a:r>
          </a:p>
          <a:p>
            <a:endParaRPr lang="en-GB" dirty="0"/>
          </a:p>
          <a:p>
            <a:r>
              <a:rPr lang="en-GB" dirty="0"/>
              <a:t>Whether CoVE´s are concentrated around regional VET institutions or a cluster of regional entities led by chambers (two extreme cases), they are expected to go far beyond the simple provision of a quality vocational qualification. </a:t>
            </a:r>
          </a:p>
          <a:p>
            <a:endParaRPr lang="en-GB" dirty="0"/>
          </a:p>
          <a:p>
            <a:r>
              <a:rPr lang="en-GB" dirty="0"/>
              <a:t>Examples may be doing the above through </a:t>
            </a:r>
            <a:r>
              <a:rPr lang="en-GB" b="1" dirty="0"/>
              <a:t>at least one and preferably several </a:t>
            </a:r>
            <a:r>
              <a:rPr lang="en-GB" dirty="0"/>
              <a:t>of the following activities:</a:t>
            </a:r>
          </a:p>
          <a:p>
            <a:pPr marL="167747" indent="-167747">
              <a:buFont typeface="Arial" panose="020B0604020202020204" pitchFamily="34" charset="0"/>
              <a:buChar char="•"/>
            </a:pPr>
            <a:r>
              <a:rPr lang="en-GB" dirty="0"/>
              <a:t>Providing people with labour market relevant skills, in a </a:t>
            </a:r>
            <a:r>
              <a:rPr lang="en-GB" b="1" dirty="0"/>
              <a:t>lifelong learning </a:t>
            </a:r>
            <a:r>
              <a:rPr lang="en-GB" dirty="0"/>
              <a:t>continuum approach. Combining offers of </a:t>
            </a:r>
            <a:r>
              <a:rPr lang="en-GB" b="1" dirty="0"/>
              <a:t>initial VET </a:t>
            </a:r>
            <a:r>
              <a:rPr lang="en-GB" dirty="0"/>
              <a:t>qualifications, with offers of </a:t>
            </a:r>
            <a:r>
              <a:rPr lang="en-GB" b="1" dirty="0"/>
              <a:t>continuing training </a:t>
            </a:r>
            <a:r>
              <a:rPr lang="en-GB" dirty="0"/>
              <a:t>(for upskilling and reskilling). </a:t>
            </a:r>
          </a:p>
          <a:p>
            <a:pPr marL="167747" indent="-167747">
              <a:buFont typeface="Arial" panose="020B0604020202020204" pitchFamily="34" charset="0"/>
              <a:buChar char="•"/>
            </a:pPr>
            <a:r>
              <a:rPr lang="en-GB" dirty="0"/>
              <a:t>Providing </a:t>
            </a:r>
            <a:r>
              <a:rPr lang="en-GB" b="1" dirty="0"/>
              <a:t>higher level VET</a:t>
            </a:r>
            <a:r>
              <a:rPr lang="en-GB" dirty="0"/>
              <a:t> programmes; developing </a:t>
            </a:r>
            <a:r>
              <a:rPr lang="en-GB" b="1" dirty="0"/>
              <a:t>pathways</a:t>
            </a:r>
            <a:r>
              <a:rPr lang="en-GB" dirty="0"/>
              <a:t> to higher level programmes in conjunction with higher education institutions</a:t>
            </a:r>
          </a:p>
          <a:p>
            <a:pPr marL="167747" indent="-167747">
              <a:buFont typeface="Arial" panose="020B0604020202020204" pitchFamily="34" charset="0"/>
              <a:buChar char="•"/>
            </a:pPr>
            <a:r>
              <a:rPr lang="en-GB" dirty="0"/>
              <a:t>Establishing </a:t>
            </a:r>
            <a:r>
              <a:rPr lang="en-GB" b="1" dirty="0"/>
              <a:t>business-education partnerships </a:t>
            </a:r>
            <a:r>
              <a:rPr lang="en-GB" dirty="0"/>
              <a:t>for; apprenticeships, internships, sharing of equipment, exchanges of staff and teachers between companies and VET centres, etc.</a:t>
            </a:r>
          </a:p>
          <a:p>
            <a:pPr marL="167747" indent="-167747">
              <a:buFont typeface="Arial" panose="020B0604020202020204" pitchFamily="34" charset="0"/>
              <a:buChar char="•"/>
            </a:pPr>
            <a:r>
              <a:rPr lang="en-GB" b="1" dirty="0"/>
              <a:t>Working together with local SME's and acting as innovation hubs and technology diffusion centres </a:t>
            </a:r>
            <a:r>
              <a:rPr lang="en-GB" dirty="0"/>
              <a:t>by sharing equipment and creating incentives for staff to engage in applied research and development projects with the involvement of the VET learners, and by providing SMEs with technical support, tools, methodologies and training to improve their apprenticeship offer and up-skilling/re-skilling offer for adults.</a:t>
            </a:r>
          </a:p>
          <a:p>
            <a:pPr marL="167747" indent="-167747">
              <a:buFont typeface="Arial" panose="020B0604020202020204" pitchFamily="34" charset="0"/>
              <a:buChar char="•"/>
            </a:pPr>
            <a:r>
              <a:rPr lang="en-GB" dirty="0"/>
              <a:t>Developing </a:t>
            </a:r>
            <a:r>
              <a:rPr lang="en-GB" b="1" dirty="0"/>
              <a:t>Joint VET curricula</a:t>
            </a:r>
            <a:r>
              <a:rPr lang="en-GB" dirty="0"/>
              <a:t> together with other VET providers and companies in various countries bringing the very best know-how from each partner and facilitating recognition </a:t>
            </a:r>
          </a:p>
          <a:p>
            <a:pPr marL="167747" indent="-167747">
              <a:buFont typeface="Arial" panose="020B0604020202020204" pitchFamily="34" charset="0"/>
              <a:buChar char="•"/>
            </a:pPr>
            <a:r>
              <a:rPr lang="en-GB" dirty="0"/>
              <a:t>Developing </a:t>
            </a:r>
            <a:r>
              <a:rPr lang="en-GB" b="1" dirty="0"/>
              <a:t>internationalisation strategies </a:t>
            </a:r>
            <a:r>
              <a:rPr lang="en-GB" dirty="0"/>
              <a:t>to foster trans-national mobility of VET learners as well as teachers and trainers, with or without Erasmus+ support. This could also include preparatory work to facilitate mobility such as teaching programmes or courses on EU studies to better understand Europe's integration process and its place in a globalised world (e.g. inspired on the Jean Monnet actions). </a:t>
            </a:r>
          </a:p>
          <a:p>
            <a:pPr marL="167747" indent="-167747">
              <a:buFont typeface="Arial" panose="020B0604020202020204" pitchFamily="34" charset="0"/>
              <a:buChar char="•"/>
            </a:pPr>
            <a:r>
              <a:rPr lang="en-GB" dirty="0"/>
              <a:t>Developing </a:t>
            </a:r>
            <a:r>
              <a:rPr lang="en-GB" b="1" dirty="0"/>
              <a:t>innovative teaching and training methodologies, </a:t>
            </a:r>
            <a:r>
              <a:rPr lang="en-GB" dirty="0"/>
              <a:t>including those based on digital technologies (e.g. MOOC's, simulators, etc.), and </a:t>
            </a:r>
            <a:r>
              <a:rPr lang="en-GB" b="1" dirty="0"/>
              <a:t>new curricula</a:t>
            </a:r>
            <a:endParaRPr lang="en-GB" dirty="0"/>
          </a:p>
          <a:p>
            <a:pPr marL="167747" indent="-167747">
              <a:buFont typeface="Arial" panose="020B0604020202020204" pitchFamily="34" charset="0"/>
              <a:buChar char="•"/>
            </a:pPr>
            <a:r>
              <a:rPr lang="en-GB" dirty="0"/>
              <a:t>Developing innovative curricula and pedagogies focused not just on technical skills but also </a:t>
            </a:r>
            <a:r>
              <a:rPr lang="en-GB" b="1" dirty="0"/>
              <a:t>transversal competences</a:t>
            </a:r>
            <a:r>
              <a:rPr lang="en-GB" dirty="0"/>
              <a:t>, e.g. entrepreneurship, digital skills, etc.</a:t>
            </a:r>
          </a:p>
          <a:p>
            <a:pPr marL="167747" indent="-167747">
              <a:buFont typeface="Arial" panose="020B0604020202020204" pitchFamily="34" charset="0"/>
              <a:buChar char="•"/>
            </a:pPr>
            <a:r>
              <a:rPr lang="en-GB" dirty="0"/>
              <a:t>Investing in the </a:t>
            </a:r>
            <a:r>
              <a:rPr lang="en-GB" b="1" dirty="0"/>
              <a:t>continuing professional development of teachers and trainers, </a:t>
            </a:r>
            <a:r>
              <a:rPr lang="en-GB" dirty="0"/>
              <a:t>for both pedagogical skills as well as technical skills</a:t>
            </a:r>
          </a:p>
          <a:p>
            <a:pPr marL="167747" indent="-167747">
              <a:buFont typeface="Arial" panose="020B0604020202020204" pitchFamily="34" charset="0"/>
              <a:buChar char="•"/>
            </a:pPr>
            <a:r>
              <a:rPr lang="en-GB" dirty="0"/>
              <a:t>Developing </a:t>
            </a:r>
            <a:r>
              <a:rPr lang="en-GB" b="1" dirty="0"/>
              <a:t>project-based learning </a:t>
            </a:r>
            <a:r>
              <a:rPr lang="en-GB" dirty="0"/>
              <a:t>that brings inter-disciplinary approaches and VET learners from different fields of study (e.g. design, marketing, engineering) to solve real work problems/challenges </a:t>
            </a:r>
          </a:p>
          <a:p>
            <a:pPr marL="167747" indent="-167747">
              <a:buFont typeface="Arial" panose="020B0604020202020204" pitchFamily="34" charset="0"/>
              <a:buChar char="•"/>
            </a:pPr>
            <a:r>
              <a:rPr lang="en-GB" dirty="0"/>
              <a:t>Providing </a:t>
            </a:r>
            <a:r>
              <a:rPr lang="en-GB" b="1" dirty="0"/>
              <a:t>guidance services</a:t>
            </a:r>
            <a:r>
              <a:rPr lang="en-GB" dirty="0"/>
              <a:t>, as well as </a:t>
            </a:r>
            <a:r>
              <a:rPr lang="en-GB" b="1" dirty="0"/>
              <a:t>validation </a:t>
            </a:r>
            <a:r>
              <a:rPr lang="en-GB" dirty="0"/>
              <a:t>of prior learning </a:t>
            </a:r>
          </a:p>
          <a:p>
            <a:pPr marL="167747" indent="-167747">
              <a:buFont typeface="Arial" panose="020B0604020202020204" pitchFamily="34" charset="0"/>
              <a:buChar char="•"/>
            </a:pPr>
            <a:r>
              <a:rPr lang="en-GB" dirty="0"/>
              <a:t>Providing </a:t>
            </a:r>
            <a:r>
              <a:rPr lang="en-GB" b="1" dirty="0"/>
              <a:t>business incubators </a:t>
            </a:r>
            <a:r>
              <a:rPr lang="en-GB" dirty="0"/>
              <a:t>for VET learners to develop their entrepreneurship skills and projects.</a:t>
            </a:r>
          </a:p>
          <a:p>
            <a:pPr marL="167747" indent="-167747">
              <a:buFont typeface="Arial" panose="020B0604020202020204" pitchFamily="34" charset="0"/>
              <a:buChar char="•"/>
            </a:pPr>
            <a:r>
              <a:rPr lang="en-GB" dirty="0"/>
              <a:t>Acting as or supporting </a:t>
            </a:r>
            <a:r>
              <a:rPr lang="en-GB" b="1" dirty="0"/>
              <a:t>innovation hubs</a:t>
            </a:r>
            <a:r>
              <a:rPr lang="en-GB" dirty="0"/>
              <a:t> and </a:t>
            </a:r>
            <a:r>
              <a:rPr lang="en-GB" b="1" dirty="0"/>
              <a:t>technology diffusion centres</a:t>
            </a:r>
            <a:r>
              <a:rPr lang="en-GB" dirty="0"/>
              <a:t>, which might support companies of any size, while sharing equipment and creating incentives for staff to work together with local SME's in applied research and development projects, with the involvement of the VET learners</a:t>
            </a:r>
          </a:p>
          <a:p>
            <a:pPr marL="167747" indent="-167747">
              <a:buFont typeface="Arial" panose="020B0604020202020204" pitchFamily="34" charset="0"/>
              <a:buChar char="•"/>
            </a:pPr>
            <a:r>
              <a:rPr lang="en-GB" dirty="0"/>
              <a:t>Supporting the attraction of </a:t>
            </a:r>
            <a:r>
              <a:rPr lang="en-GB" b="1" dirty="0"/>
              <a:t>foreign investment projects</a:t>
            </a:r>
            <a:r>
              <a:rPr lang="en-GB" dirty="0"/>
              <a:t> by ensuring timely provision of skills for companies investing locally</a:t>
            </a:r>
          </a:p>
          <a:p>
            <a:pPr marL="167747" indent="-167747">
              <a:buFont typeface="Arial" panose="020B0604020202020204" pitchFamily="34" charset="0"/>
              <a:buChar char="•"/>
            </a:pPr>
            <a:r>
              <a:rPr lang="en-GB" dirty="0"/>
              <a:t>Developing "</a:t>
            </a:r>
            <a:r>
              <a:rPr lang="en-GB" b="1" dirty="0"/>
              <a:t>International VET campus/academies" </a:t>
            </a:r>
            <a:r>
              <a:rPr lang="en-GB" dirty="0"/>
              <a:t>for learners, teachers and trainers, leaders in VET institutions, as well as for people considering future vocational study options. These could be focused on specific occupational fields, or products. </a:t>
            </a:r>
          </a:p>
          <a:p>
            <a:pPr marL="167747" indent="-167747">
              <a:buFont typeface="Arial" panose="020B0604020202020204" pitchFamily="34" charset="0"/>
              <a:buChar char="•"/>
            </a:pPr>
            <a:r>
              <a:rPr lang="en-GB" dirty="0"/>
              <a:t>Participating in national and international</a:t>
            </a:r>
            <a:r>
              <a:rPr lang="en-GB" b="1" dirty="0"/>
              <a:t> Skills competitions</a:t>
            </a:r>
            <a:r>
              <a:rPr lang="en-GB" dirty="0"/>
              <a:t>, aimed at raising the attractiveness and excellence in VET</a:t>
            </a:r>
          </a:p>
          <a:p>
            <a:pPr marL="167747" indent="-167747">
              <a:buFont typeface="Arial" panose="020B0604020202020204" pitchFamily="34" charset="0"/>
              <a:buChar char="•"/>
            </a:pPr>
            <a:r>
              <a:rPr lang="en-GB" dirty="0"/>
              <a:t>Contributing to creation and dissemination of </a:t>
            </a:r>
            <a:r>
              <a:rPr lang="en-GB" b="1" dirty="0"/>
              <a:t>new knowledge</a:t>
            </a:r>
            <a:r>
              <a:rPr lang="en-GB" dirty="0"/>
              <a:t> in partnership with other stakeholders, e.g. through joint R&amp;D with universities, R&amp;D units in companies, research bodies, etc.</a:t>
            </a:r>
          </a:p>
          <a:p>
            <a:pPr marL="167747" indent="-167747">
              <a:buFont typeface="Arial" panose="020B0604020202020204" pitchFamily="34" charset="0"/>
              <a:buChar char="•"/>
            </a:pPr>
            <a:r>
              <a:rPr lang="en-GB" dirty="0"/>
              <a:t> Making full use of </a:t>
            </a:r>
            <a:r>
              <a:rPr lang="en-GB" b="1" dirty="0"/>
              <a:t>EU financial instruments and Funds</a:t>
            </a:r>
            <a:r>
              <a:rPr lang="en-GB" dirty="0"/>
              <a:t> to support    infrastructure investments to modernise VET centres with advanced equipment (including simulators, and high-tech equipment). </a:t>
            </a:r>
          </a:p>
          <a:p>
            <a:pPr marL="167747" indent="-167747">
              <a:buFont typeface="Arial" panose="020B0604020202020204" pitchFamily="34" charset="0"/>
              <a:buChar char="•"/>
            </a:pPr>
            <a:r>
              <a:rPr lang="en-GB" dirty="0"/>
              <a:t>Developing </a:t>
            </a:r>
            <a:r>
              <a:rPr lang="en-GB" b="1" dirty="0"/>
              <a:t>sustainable financial models</a:t>
            </a:r>
            <a:r>
              <a:rPr lang="en-GB" dirty="0"/>
              <a:t> that combine public funding, and income generating activities for the Centres of Vocational Excellence </a:t>
            </a:r>
            <a:endParaRPr lang="en-GB" dirty="0"/>
          </a:p>
        </p:txBody>
      </p:sp>
      <p:sp>
        <p:nvSpPr>
          <p:cNvPr id="4" name="Slide Number Placeholder 3"/>
          <p:cNvSpPr>
            <a:spLocks noGrp="1"/>
          </p:cNvSpPr>
          <p:nvPr>
            <p:ph type="sldNum" sz="quarter" idx="10"/>
          </p:nvPr>
        </p:nvSpPr>
        <p:spPr/>
        <p:txBody>
          <a:bodyPr/>
          <a:lstStyle/>
          <a:p>
            <a:pPr defTabSz="894649">
              <a:defRPr/>
            </a:pPr>
            <a:fld id="{36441B25-C4D1-47DB-817D-B9C4FC5392FB}" type="slidenum">
              <a:rPr lang="en-GB">
                <a:solidFill>
                  <a:srgbClr val="000000"/>
                </a:solidFill>
              </a:rPr>
              <a:pPr defTabSz="894649">
                <a:defRPr/>
              </a:pPr>
              <a:t>17</a:t>
            </a:fld>
            <a:endParaRPr lang="en-GB">
              <a:solidFill>
                <a:srgbClr val="000000"/>
              </a:solidFill>
            </a:endParaRPr>
          </a:p>
        </p:txBody>
      </p:sp>
    </p:spTree>
    <p:extLst>
      <p:ext uri="{BB962C8B-B14F-4D97-AF65-F5344CB8AC3E}">
        <p14:creationId xmlns:p14="http://schemas.microsoft.com/office/powerpoint/2010/main" val="6889168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4649">
              <a:defRPr/>
            </a:pPr>
            <a:r>
              <a:rPr lang="en-GB" b="1" i="1" dirty="0"/>
              <a:t>Note: </a:t>
            </a:r>
            <a:r>
              <a:rPr lang="en-GB" i="1" u="sng" dirty="0"/>
              <a:t>All proposals regarding Erasmus+ support, depend on the </a:t>
            </a:r>
            <a:r>
              <a:rPr lang="en-GB" i="1" u="sng" dirty="0">
                <a:solidFill>
                  <a:srgbClr val="FF0000"/>
                </a:solidFill>
              </a:rPr>
              <a:t>approval of the E+ Committee</a:t>
            </a:r>
            <a:endParaRPr lang="en-GB" u="sng" dirty="0"/>
          </a:p>
          <a:p>
            <a:pPr lvl="0"/>
            <a:endParaRPr lang="en-GB" b="1" i="1" dirty="0"/>
          </a:p>
          <a:p>
            <a:pPr lvl="0"/>
            <a:r>
              <a:rPr lang="en-GB" b="1" i="1" dirty="0"/>
              <a:t>How is the Commission intending to further develop and pilot the concept before the new Erasmus programme becomes operational in 2021?</a:t>
            </a:r>
            <a:endParaRPr lang="en-GB" dirty="0"/>
          </a:p>
          <a:p>
            <a:r>
              <a:rPr lang="en-GB" dirty="0"/>
              <a:t>The full implementation of the initiative requires resources that are currently not available. Therefore, the Commission proposal for the Erasmus programme in the period 2021-2027, foresees an action to support the Platforms of CoVE with a indicative budget of €200 million. This could support around 40 Platforms of Vocational Excellence, with an average Erasmus co-funding of around €5 million, with project duration of up to 4 years. This is however contingent on the final text of the Erasmus+ programme following the negotiations.</a:t>
            </a:r>
          </a:p>
          <a:p>
            <a:endParaRPr lang="en-GB" dirty="0"/>
          </a:p>
          <a:p>
            <a:r>
              <a:rPr lang="en-GB" dirty="0"/>
              <a:t>However, preliminary actions to prepare the initiative can take place right away. In the short term (2019-2020) the initiative can be piloted through support from the current Erasmus+ programme:</a:t>
            </a:r>
          </a:p>
          <a:p>
            <a:pPr marL="167747" indent="-167747">
              <a:buFont typeface="Arial" panose="020B0604020202020204" pitchFamily="34" charset="0"/>
              <a:buChar char="•"/>
            </a:pPr>
            <a:r>
              <a:rPr lang="en-GB" dirty="0"/>
              <a:t>In the draft 2019 Erasmus+ Work Programme, the Commission has proposed a pilot project under Sector Skills Alliances (SSA) with a budget of €4 million to support a first set of up to 5 projects running for 2 years. These will be focused on sectoral skills approaches, while integrating the broader innovation activities referred to above.</a:t>
            </a:r>
          </a:p>
          <a:p>
            <a:pPr marL="167747" indent="-167747">
              <a:buFont typeface="Arial" panose="020B0604020202020204" pitchFamily="34" charset="0"/>
              <a:buChar char="•"/>
            </a:pPr>
            <a:r>
              <a:rPr lang="en-GB" dirty="0"/>
              <a:t>In the 2020 Erasmus+ Work Programme, the Commission can propose a </a:t>
            </a:r>
            <a:r>
              <a:rPr lang="en-GB" b="1" i="1" dirty="0"/>
              <a:t>specific call</a:t>
            </a:r>
            <a:r>
              <a:rPr lang="en-GB" dirty="0"/>
              <a:t> to establish Platforms of CoVE´s</a:t>
            </a:r>
            <a:r>
              <a:rPr lang="en-GB" b="1" i="1" dirty="0"/>
              <a:t> </a:t>
            </a:r>
            <a:r>
              <a:rPr lang="en-GB" dirty="0"/>
              <a:t>with a total budget of around </a:t>
            </a:r>
            <a:r>
              <a:rPr lang="en-GB" b="1" dirty="0"/>
              <a:t>€10 million</a:t>
            </a:r>
            <a:r>
              <a:rPr lang="en-GB" dirty="0"/>
              <a:t>. The design of this call could already incorporate some key elements identified from the project proposals presented for the 2019 SSA call.</a:t>
            </a:r>
          </a:p>
          <a:p>
            <a:endParaRPr lang="en-GB" dirty="0"/>
          </a:p>
          <a:p>
            <a:r>
              <a:rPr lang="en-GB" dirty="0"/>
              <a:t>Under the future Erasmus programme, funding could be extended to the full set of activities that characterise the CoVE`s, and where appropriate complemented by investments needed into infrastructure with support of the future European Structural and Investment Funds (ESIF), InvestEU, as well as other Funding instruments (e.g. Horizon Europe for Research activities).</a:t>
            </a:r>
          </a:p>
          <a:p>
            <a:endParaRPr lang="en-GB" dirty="0"/>
          </a:p>
          <a:p>
            <a:r>
              <a:rPr lang="en-GB" dirty="0"/>
              <a:t>At a policy level we propose to prepare the ground for supporting the CoVE, with the following actions:</a:t>
            </a:r>
          </a:p>
          <a:p>
            <a:pPr marL="167747" indent="-167747">
              <a:buFont typeface="Arial" panose="020B0604020202020204" pitchFamily="34" charset="0"/>
              <a:buChar char="•"/>
            </a:pPr>
            <a:r>
              <a:rPr lang="en-GB" dirty="0"/>
              <a:t>The focus of the </a:t>
            </a:r>
            <a:r>
              <a:rPr lang="en-GB" b="1" dirty="0"/>
              <a:t>ET2020 Working group on VET </a:t>
            </a:r>
            <a:r>
              <a:rPr lang="en-GB" dirty="0"/>
              <a:t>in the period 2018-2020 will be on innovation and digitalisation in VET, which are key elements of the CoVE’s.</a:t>
            </a:r>
          </a:p>
          <a:p>
            <a:pPr marL="167747" indent="-167747">
              <a:buFont typeface="Arial" panose="020B0604020202020204" pitchFamily="34" charset="0"/>
              <a:buChar char="•"/>
            </a:pPr>
            <a:r>
              <a:rPr lang="en-GB" dirty="0"/>
              <a:t>Launch of a study in 2019 to support the work of the ET2020 WG and also including a mapping of existing Vocational excellence initiatives in all EU Member states</a:t>
            </a:r>
          </a:p>
          <a:p>
            <a:pPr marL="167747" indent="-167747">
              <a:buFont typeface="Arial" panose="020B0604020202020204" pitchFamily="34" charset="0"/>
              <a:buChar char="•"/>
            </a:pPr>
            <a:r>
              <a:rPr lang="en-GB" dirty="0"/>
              <a:t>Organise a seminar in September 2018 with the </a:t>
            </a:r>
            <a:r>
              <a:rPr lang="en-GB" b="1" dirty="0"/>
              <a:t>Joint Research Centre </a:t>
            </a:r>
            <a:r>
              <a:rPr lang="en-GB" dirty="0"/>
              <a:t>focused on VET in smart specialisation with the contribution of existing examples of CoVE’s.</a:t>
            </a:r>
          </a:p>
          <a:p>
            <a:pPr marL="167747" indent="-167747">
              <a:buFont typeface="Arial" panose="020B0604020202020204" pitchFamily="34" charset="0"/>
              <a:buChar char="•"/>
            </a:pPr>
            <a:r>
              <a:rPr lang="en-GB" dirty="0"/>
              <a:t>Explore the possibility of the </a:t>
            </a:r>
            <a:r>
              <a:rPr lang="en-GB" b="1" dirty="0"/>
              <a:t>Joint Research Centre</a:t>
            </a:r>
            <a:r>
              <a:rPr lang="en-GB" dirty="0"/>
              <a:t> managing a set of support services for the effective implementation of the CoVE initiative, building on its expertise in its current support to higher education institutions as regards their participation in smart specialisation strategies.</a:t>
            </a:r>
          </a:p>
          <a:p>
            <a:pPr marL="167747" indent="-167747">
              <a:buFont typeface="Arial" panose="020B0604020202020204" pitchFamily="34" charset="0"/>
              <a:buChar char="•"/>
            </a:pPr>
            <a:r>
              <a:rPr lang="en-GB" dirty="0"/>
              <a:t>Vocational excellence could be included as a priority within the </a:t>
            </a:r>
            <a:r>
              <a:rPr lang="en-GB" b="1" dirty="0"/>
              <a:t>Copenhagen process </a:t>
            </a:r>
            <a:r>
              <a:rPr lang="en-GB" dirty="0"/>
              <a:t>and the post 2020 EU VET policy priorities as well as the future ET2020 strategic framework.</a:t>
            </a:r>
          </a:p>
          <a:p>
            <a:pPr marL="167747" indent="-167747">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pPr defTabSz="894649">
              <a:defRPr/>
            </a:pPr>
            <a:fld id="{36441B25-C4D1-47DB-817D-B9C4FC5392FB}" type="slidenum">
              <a:rPr lang="en-GB">
                <a:solidFill>
                  <a:srgbClr val="000000"/>
                </a:solidFill>
              </a:rPr>
              <a:pPr defTabSz="894649">
                <a:defRPr/>
              </a:pPr>
              <a:t>18</a:t>
            </a:fld>
            <a:endParaRPr lang="en-GB">
              <a:solidFill>
                <a:srgbClr val="000000"/>
              </a:solidFill>
            </a:endParaRPr>
          </a:p>
        </p:txBody>
      </p:sp>
    </p:spTree>
    <p:extLst>
      <p:ext uri="{BB962C8B-B14F-4D97-AF65-F5344CB8AC3E}">
        <p14:creationId xmlns:p14="http://schemas.microsoft.com/office/powerpoint/2010/main" val="9679316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4649">
              <a:defRPr/>
            </a:pPr>
            <a:r>
              <a:rPr lang="en-GB" dirty="0">
                <a:solidFill>
                  <a:srgbClr val="0F5494"/>
                </a:solidFill>
              </a:rPr>
              <a:t>The projects will also provide an opportunity to develop sectoral approaches through Centres of Vocational Excellence, European platforms aimed at establishing world-class reference points for training in specific sectors for both initial training of young people as well as for continuous up- and re-skilling of adults. These platforms will consist of transnational partnerships for the development and delivery of joint VET curricula and qualifications, with a strong focus on practical training in companies, mobility of learners and staff, and entrepreneurship. These platforms will act as catalysts for business investment and support European and regional innovation and smart specialisation strategies by ensuring supply of high quality skilled workers through flexible and timely offer of training for the skills needs of companies.</a:t>
            </a:r>
          </a:p>
          <a:p>
            <a:pPr defTabSz="894649">
              <a:defRPr/>
            </a:pPr>
            <a:endParaRPr lang="en-GB" dirty="0">
              <a:solidFill>
                <a:srgbClr val="0F5494"/>
              </a:solidFill>
            </a:endParaRPr>
          </a:p>
          <a:p>
            <a:pPr lvl="0"/>
            <a:r>
              <a:rPr lang="en-GB" b="1" dirty="0"/>
              <a:t>Piloting the initiative</a:t>
            </a:r>
            <a:endParaRPr lang="en-GB" dirty="0"/>
          </a:p>
          <a:p>
            <a:r>
              <a:rPr lang="en-GB" dirty="0"/>
              <a:t>The full implementation of the initiative requires resources that are currently not available. Therefore, the Commission proposal for the Erasmus programme in the period 2021-2027 foresees an action to support the Platforms of CoVE. In the meantime, the initiative will be piloted through Erasmus+ already in the 2019 call. Up to 5 pilot projects will be supported. The first pilots will have a project duration of 2 years, and will be undertaken as part of Sector Skills Alliances (SSA). </a:t>
            </a:r>
          </a:p>
          <a:p>
            <a:r>
              <a:rPr lang="en-GB" dirty="0"/>
              <a:t>At a policy level the initiative is being further developed, through the following actions:</a:t>
            </a:r>
          </a:p>
          <a:p>
            <a:pPr marL="167747" indent="-167747">
              <a:buFont typeface="Arial" panose="020B0604020202020204" pitchFamily="34" charset="0"/>
              <a:buChar char="•"/>
            </a:pPr>
            <a:r>
              <a:rPr lang="en-GB" dirty="0"/>
              <a:t>A seminar has been organised in September 2018 with the </a:t>
            </a:r>
            <a:r>
              <a:rPr lang="en-GB" b="1" dirty="0"/>
              <a:t>Joint Research Centre</a:t>
            </a:r>
            <a:r>
              <a:rPr lang="en-GB" dirty="0"/>
              <a:t> focused on VET in </a:t>
            </a:r>
            <a:r>
              <a:rPr lang="en-GB" b="1" dirty="0"/>
              <a:t>smart specialisation</a:t>
            </a:r>
            <a:r>
              <a:rPr lang="en-GB" dirty="0"/>
              <a:t> with the contribution of existing examples of CoVE’s. </a:t>
            </a:r>
          </a:p>
          <a:p>
            <a:pPr marL="167747" indent="-167747">
              <a:buFont typeface="Arial" panose="020B0604020202020204" pitchFamily="34" charset="0"/>
              <a:buChar char="•"/>
            </a:pPr>
            <a:r>
              <a:rPr lang="en-GB" dirty="0"/>
              <a:t>The </a:t>
            </a:r>
            <a:r>
              <a:rPr lang="en-GB" b="1" dirty="0"/>
              <a:t>ET2020 Working group</a:t>
            </a:r>
            <a:r>
              <a:rPr lang="en-GB" dirty="0"/>
              <a:t> on VET in the period 2018-2020 will focus on innovation and digitalisation in VET, which are key elements of the CoVE’s.</a:t>
            </a:r>
          </a:p>
          <a:p>
            <a:pPr marL="167747" indent="-167747">
              <a:buFont typeface="Arial" panose="020B0604020202020204" pitchFamily="34" charset="0"/>
              <a:buChar char="•"/>
            </a:pPr>
            <a:r>
              <a:rPr lang="en-GB" dirty="0"/>
              <a:t>A </a:t>
            </a:r>
            <a:r>
              <a:rPr lang="en-GB" b="1" dirty="0"/>
              <a:t>mapping study</a:t>
            </a:r>
            <a:r>
              <a:rPr lang="en-GB" dirty="0"/>
              <a:t> has been launched in October 2018 to </a:t>
            </a:r>
            <a:r>
              <a:rPr lang="en-GB" b="1" dirty="0"/>
              <a:t>identify existing Vocational excellence initiatives</a:t>
            </a:r>
            <a:r>
              <a:rPr lang="en-GB" dirty="0"/>
              <a:t> in Europe. This will also to support the work of the ET2020 WG.</a:t>
            </a:r>
          </a:p>
          <a:p>
            <a:pPr marL="167747" indent="-167747">
              <a:buFont typeface="Arial" panose="020B0604020202020204" pitchFamily="34" charset="0"/>
              <a:buChar char="•"/>
            </a:pPr>
            <a:r>
              <a:rPr lang="en-GB" dirty="0"/>
              <a:t>A discussion on </a:t>
            </a:r>
            <a:r>
              <a:rPr lang="en-GB" b="1" dirty="0"/>
              <a:t>Excellence in VET</a:t>
            </a:r>
            <a:r>
              <a:rPr lang="en-GB" dirty="0"/>
              <a:t> will take place during the Romanian Presidency meeting of the </a:t>
            </a:r>
            <a:r>
              <a:rPr lang="en-GB" b="1" dirty="0"/>
              <a:t>Directors General for Vocational Training</a:t>
            </a:r>
            <a:r>
              <a:rPr lang="en-GB" dirty="0"/>
              <a:t> on 18 and 19 March 2019.</a:t>
            </a:r>
          </a:p>
          <a:p>
            <a:pPr defTabSz="894649">
              <a:defRPr/>
            </a:pPr>
            <a:endParaRPr lang="en-GB" dirty="0">
              <a:solidFill>
                <a:srgbClr val="0F5494"/>
              </a:solidFill>
            </a:endParaRPr>
          </a:p>
          <a:p>
            <a:endParaRPr lang="en-GB" dirty="0"/>
          </a:p>
        </p:txBody>
      </p:sp>
      <p:sp>
        <p:nvSpPr>
          <p:cNvPr id="4" name="Slide Number Placeholder 3"/>
          <p:cNvSpPr>
            <a:spLocks noGrp="1"/>
          </p:cNvSpPr>
          <p:nvPr>
            <p:ph type="sldNum" sz="quarter" idx="10"/>
          </p:nvPr>
        </p:nvSpPr>
        <p:spPr/>
        <p:txBody>
          <a:bodyPr/>
          <a:lstStyle/>
          <a:p>
            <a:pPr defTabSz="894649">
              <a:defRPr/>
            </a:pPr>
            <a:fld id="{36441B25-C4D1-47DB-817D-B9C4FC5392FB}" type="slidenum">
              <a:rPr lang="en-GB">
                <a:solidFill>
                  <a:srgbClr val="000000"/>
                </a:solidFill>
              </a:rPr>
              <a:pPr defTabSz="894649">
                <a:defRPr/>
              </a:pPr>
              <a:t>19</a:t>
            </a:fld>
            <a:endParaRPr lang="en-GB">
              <a:solidFill>
                <a:srgbClr val="000000"/>
              </a:solidFill>
            </a:endParaRPr>
          </a:p>
        </p:txBody>
      </p:sp>
    </p:spTree>
    <p:extLst>
      <p:ext uri="{BB962C8B-B14F-4D97-AF65-F5344CB8AC3E}">
        <p14:creationId xmlns:p14="http://schemas.microsoft.com/office/powerpoint/2010/main" val="23663632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20</a:t>
            </a:fld>
            <a:endParaRPr lang="en-GB"/>
          </a:p>
        </p:txBody>
      </p:sp>
    </p:spTree>
    <p:extLst>
      <p:ext uri="{BB962C8B-B14F-4D97-AF65-F5344CB8AC3E}">
        <p14:creationId xmlns:p14="http://schemas.microsoft.com/office/powerpoint/2010/main" val="1312535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4649">
              <a:defRPr/>
            </a:pPr>
            <a:r>
              <a:rPr lang="en-GB" b="1" dirty="0">
                <a:solidFill>
                  <a:srgbClr val="283170"/>
                </a:solidFill>
                <a:latin typeface="Calibri" panose="020F0502020204030204" pitchFamily="34" charset="0"/>
                <a:cs typeface="Calibri" panose="020F0502020204030204" pitchFamily="34" charset="0"/>
              </a:rPr>
              <a:t>The ambition for 2018 !</a:t>
            </a:r>
            <a:endParaRPr lang="en-GB" sz="900" b="1" i="1" dirty="0">
              <a:solidFill>
                <a:srgbClr val="283170"/>
              </a:solidFill>
              <a:latin typeface="Calibri" panose="020F0502020204030204" pitchFamily="34" charset="0"/>
              <a:cs typeface="Calibri" panose="020F0502020204030204" pitchFamily="34" charset="0"/>
            </a:endParaRPr>
          </a:p>
          <a:p>
            <a:pPr>
              <a:spcBef>
                <a:spcPts val="0"/>
              </a:spcBef>
              <a:spcAft>
                <a:spcPts val="587"/>
              </a:spcAft>
              <a:buClr>
                <a:schemeClr val="tx1"/>
              </a:buClr>
            </a:pPr>
            <a:r>
              <a:rPr lang="en-GB" dirty="0">
                <a:solidFill>
                  <a:srgbClr val="001F5F"/>
                </a:solidFill>
                <a:ea typeface="Verdana" panose="020B0604030504040204" pitchFamily="34" charset="0"/>
                <a:cs typeface="Verdana" panose="020B0604030504040204" pitchFamily="34" charset="0"/>
              </a:rPr>
              <a:t>Local events:</a:t>
            </a:r>
          </a:p>
          <a:p>
            <a:pPr>
              <a:spcBef>
                <a:spcPts val="0"/>
              </a:spcBef>
              <a:spcAft>
                <a:spcPts val="587"/>
              </a:spcAft>
              <a:buClr>
                <a:schemeClr val="tx1"/>
              </a:buClr>
            </a:pPr>
            <a:r>
              <a:rPr lang="en-GB" dirty="0">
                <a:solidFill>
                  <a:srgbClr val="001F5F"/>
                </a:solidFill>
                <a:ea typeface="Verdana" panose="020B0604030504040204" pitchFamily="34" charset="0"/>
                <a:cs typeface="Verdana" panose="020B0604030504040204" pitchFamily="34" charset="0"/>
              </a:rPr>
              <a:t> </a:t>
            </a:r>
            <a:r>
              <a:rPr lang="en-GB" b="1" dirty="0">
                <a:solidFill>
                  <a:srgbClr val="001F5F"/>
                </a:solidFill>
                <a:ea typeface="Verdana" panose="020B0604030504040204" pitchFamily="34" charset="0"/>
                <a:cs typeface="Verdana" panose="020B0604030504040204" pitchFamily="34" charset="0"/>
              </a:rPr>
              <a:t>1.800 </a:t>
            </a:r>
            <a:r>
              <a:rPr lang="en-GB" sz="800" b="1" dirty="0">
                <a:solidFill>
                  <a:srgbClr val="001F5F"/>
                </a:solidFill>
                <a:ea typeface="Verdana" panose="020B0604030504040204" pitchFamily="34" charset="0"/>
                <a:cs typeface="Verdana" panose="020B0604030504040204" pitchFamily="34" charset="0"/>
              </a:rPr>
              <a:t>(+83% on 2016)</a:t>
            </a:r>
          </a:p>
          <a:p>
            <a:pPr defTabSz="894649">
              <a:spcBef>
                <a:spcPts val="0"/>
              </a:spcBef>
              <a:spcAft>
                <a:spcPts val="587"/>
              </a:spcAft>
              <a:buClr>
                <a:schemeClr val="tx1"/>
              </a:buClr>
              <a:defRPr/>
            </a:pPr>
            <a:r>
              <a:rPr lang="en-GB" sz="800" dirty="0">
                <a:solidFill>
                  <a:srgbClr val="001F5F"/>
                </a:solidFill>
                <a:ea typeface="Verdana" panose="020B0604030504040204" pitchFamily="34" charset="0"/>
                <a:cs typeface="Verdana" panose="020B0604030504040204" pitchFamily="34" charset="0"/>
              </a:rPr>
              <a:t>Outreach to people: </a:t>
            </a:r>
            <a:r>
              <a:rPr lang="en-GB" sz="800" b="1" dirty="0">
                <a:solidFill>
                  <a:srgbClr val="001F5F"/>
                </a:solidFill>
                <a:ea typeface="Verdana" panose="020B0604030504040204" pitchFamily="34" charset="0"/>
                <a:cs typeface="Verdana" panose="020B0604030504040204" pitchFamily="34" charset="0"/>
              </a:rPr>
              <a:t>1.200.000 (+50% on 2016)</a:t>
            </a:r>
          </a:p>
          <a:p>
            <a:pPr>
              <a:spcBef>
                <a:spcPts val="0"/>
              </a:spcBef>
              <a:spcAft>
                <a:spcPts val="587"/>
              </a:spcAft>
              <a:buClr>
                <a:schemeClr val="tx1"/>
              </a:buClr>
            </a:pPr>
            <a:endParaRPr lang="en-GB" sz="800" b="1" dirty="0">
              <a:solidFill>
                <a:srgbClr val="001F5F"/>
              </a:solidFill>
              <a:ea typeface="Verdana" panose="020B0604030504040204" pitchFamily="34" charset="0"/>
              <a:cs typeface="Verdana" panose="020B0604030504040204" pitchFamily="34" charset="0"/>
            </a:endParaRPr>
          </a:p>
          <a:p>
            <a:endParaRPr lang="en-GB" dirty="0"/>
          </a:p>
        </p:txBody>
      </p:sp>
      <p:sp>
        <p:nvSpPr>
          <p:cNvPr id="4" name="Slide Number Placeholder 3"/>
          <p:cNvSpPr>
            <a:spLocks noGrp="1"/>
          </p:cNvSpPr>
          <p:nvPr>
            <p:ph type="sldNum" sz="quarter" idx="10"/>
          </p:nvPr>
        </p:nvSpPr>
        <p:spPr/>
        <p:txBody>
          <a:bodyPr/>
          <a:lstStyle/>
          <a:p>
            <a:pPr defTabSz="894649">
              <a:defRPr/>
            </a:pPr>
            <a:fld id="{36441B25-C4D1-47DB-817D-B9C4FC5392FB}" type="slidenum">
              <a:rPr lang="en-GB">
                <a:solidFill>
                  <a:srgbClr val="000000"/>
                </a:solidFill>
              </a:rPr>
              <a:pPr defTabSz="894649">
                <a:defRPr/>
              </a:pPr>
              <a:t>21</a:t>
            </a:fld>
            <a:endParaRPr lang="en-GB">
              <a:solidFill>
                <a:srgbClr val="000000"/>
              </a:solidFill>
            </a:endParaRPr>
          </a:p>
        </p:txBody>
      </p:sp>
    </p:spTree>
    <p:extLst>
      <p:ext uri="{BB962C8B-B14F-4D97-AF65-F5344CB8AC3E}">
        <p14:creationId xmlns:p14="http://schemas.microsoft.com/office/powerpoint/2010/main" val="6625325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22</a:t>
            </a:fld>
            <a:endParaRPr lang="en-GB"/>
          </a:p>
        </p:txBody>
      </p:sp>
    </p:spTree>
    <p:extLst>
      <p:ext uri="{BB962C8B-B14F-4D97-AF65-F5344CB8AC3E}">
        <p14:creationId xmlns:p14="http://schemas.microsoft.com/office/powerpoint/2010/main" val="28298026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35496" y="852821"/>
            <a:ext cx="9073008" cy="4299347"/>
          </a:xfrm>
          <a:prstGeom prst="rect">
            <a:avLst/>
          </a:prstGeom>
          <a:solidFill>
            <a:srgbClr val="0F5494"/>
          </a:solidFill>
          <a:ln w="73025" algn="ctr">
            <a:solidFill>
              <a:srgbClr val="0F5494"/>
            </a:solidFill>
            <a:miter lim="800000"/>
            <a:headEnd/>
            <a:tailEnd/>
          </a:ln>
          <a:effectLst>
            <a:outerShdw dist="23000" dir="5400000" rotWithShape="0">
              <a:srgbClr val="000000">
                <a:alpha val="34999"/>
              </a:srgbClr>
            </a:outerShdw>
          </a:effectLst>
        </p:spPr>
        <p:txBody>
          <a:bodyPr anchor="ctr"/>
          <a:lstStyle/>
          <a:p>
            <a:pPr algn="ctr" defTabSz="457200" fontAlgn="auto">
              <a:spcBef>
                <a:spcPts val="0"/>
              </a:spcBef>
              <a:spcAft>
                <a:spcPts val="0"/>
              </a:spcAft>
              <a:defRPr/>
            </a:pPr>
            <a:endParaRPr lang="en-US" sz="1800" b="0">
              <a:solidFill>
                <a:schemeClr val="lt1"/>
              </a:solidFill>
              <a:latin typeface="+mn-lt"/>
            </a:endParaRPr>
          </a:p>
        </p:txBody>
      </p:sp>
      <p:pic>
        <p:nvPicPr>
          <p:cNvPr id="5"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4071600" y="223200"/>
            <a:ext cx="1186086" cy="825104"/>
          </a:xfrm>
          <a:prstGeom prst="rect">
            <a:avLst/>
          </a:prstGeom>
          <a:noFill/>
          <a:ln w="9525">
            <a:noFill/>
            <a:miter lim="800000"/>
            <a:headEnd/>
            <a:tailEnd/>
          </a:ln>
        </p:spPr>
      </p:pic>
      <p:sp>
        <p:nvSpPr>
          <p:cNvPr id="6" name="Rectangle 5"/>
          <p:cNvSpPr/>
          <p:nvPr userDrawn="1"/>
        </p:nvSpPr>
        <p:spPr>
          <a:xfrm>
            <a:off x="4319972" y="5020022"/>
            <a:ext cx="504056" cy="161925"/>
          </a:xfrm>
          <a:prstGeom prst="rect">
            <a:avLst/>
          </a:prstGeom>
          <a:solidFill>
            <a:srgbClr val="00449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b="0"/>
          </a:p>
        </p:txBody>
      </p:sp>
      <p:sp>
        <p:nvSpPr>
          <p:cNvPr id="2" name="Title 1"/>
          <p:cNvSpPr>
            <a:spLocks noGrp="1"/>
          </p:cNvSpPr>
          <p:nvPr>
            <p:ph type="title" hasCustomPrompt="1"/>
          </p:nvPr>
        </p:nvSpPr>
        <p:spPr>
          <a:xfrm>
            <a:off x="4139952" y="1231200"/>
            <a:ext cx="4536504" cy="1566174"/>
          </a:xfrm>
        </p:spPr>
        <p:txBody>
          <a:bodyPr/>
          <a:lstStyle>
            <a:lvl1pPr indent="0">
              <a:defRPr sz="4800">
                <a:solidFill>
                  <a:srgbClr val="FFD624"/>
                </a:solidFill>
              </a:defRPr>
            </a:lvl1pPr>
          </a:lstStyle>
          <a:p>
            <a:r>
              <a:rPr lang="en-GB" dirty="0"/>
              <a:t>Title</a:t>
            </a:r>
          </a:p>
        </p:txBody>
      </p:sp>
      <p:sp>
        <p:nvSpPr>
          <p:cNvPr id="3" name="Content Placeholder 2"/>
          <p:cNvSpPr>
            <a:spLocks noGrp="1"/>
          </p:cNvSpPr>
          <p:nvPr>
            <p:ph idx="1" hasCustomPrompt="1"/>
          </p:nvPr>
        </p:nvSpPr>
        <p:spPr>
          <a:xfrm>
            <a:off x="467544" y="2949792"/>
            <a:ext cx="3744416" cy="1404156"/>
          </a:xfrm>
        </p:spPr>
        <p:txBody>
          <a:bodyPr/>
          <a:lstStyle>
            <a:lvl1pPr indent="0">
              <a:buNone/>
              <a:defRPr sz="3000" b="1" i="0">
                <a:solidFill>
                  <a:schemeClr val="bg1"/>
                </a:solidFill>
              </a:defRPr>
            </a:lvl1pPr>
            <a:lvl3pPr marL="228600" indent="-228600" algn="l">
              <a:defRPr sz="3000" b="1">
                <a:solidFill>
                  <a:schemeClr val="bg1"/>
                </a:solidFill>
              </a:defRPr>
            </a:lvl3pPr>
          </a:lstStyle>
          <a:p>
            <a:pPr lvl="0"/>
            <a:r>
              <a:rPr lang="en-US" dirty="0"/>
              <a:t>Subtitle</a:t>
            </a:r>
          </a:p>
        </p:txBody>
      </p:sp>
      <p:sp>
        <p:nvSpPr>
          <p:cNvPr id="7" name="Rectangle 4"/>
          <p:cNvSpPr>
            <a:spLocks noGrp="1" noChangeArrowheads="1"/>
          </p:cNvSpPr>
          <p:nvPr>
            <p:ph type="dt" sz="half" idx="10"/>
          </p:nvPr>
        </p:nvSpPr>
        <p:spPr/>
        <p:txBody>
          <a:bodyPr/>
          <a:lstStyle>
            <a:lvl1pPr>
              <a:defRPr dirty="0">
                <a:solidFill>
                  <a:schemeClr val="bg1"/>
                </a:solidFill>
              </a:defRPr>
            </a:lvl1pPr>
          </a:lstStyle>
          <a:p>
            <a:pPr>
              <a:defRPr/>
            </a:pPr>
            <a:endParaRPr lang="en-GB" dirty="0"/>
          </a:p>
        </p:txBody>
      </p:sp>
      <p:sp>
        <p:nvSpPr>
          <p:cNvPr id="8" name="Rectangle 5"/>
          <p:cNvSpPr>
            <a:spLocks noGrp="1" noChangeArrowheads="1"/>
          </p:cNvSpPr>
          <p:nvPr>
            <p:ph type="ftr" sz="quarter" idx="11"/>
          </p:nvPr>
        </p:nvSpPr>
        <p:spPr/>
        <p:txBody>
          <a:bodyPr/>
          <a:lstStyle>
            <a:lvl1pPr>
              <a:defRPr dirty="0">
                <a:solidFill>
                  <a:schemeClr val="bg1"/>
                </a:solidFill>
              </a:defRPr>
            </a:lvl1pPr>
          </a:lstStyle>
          <a:p>
            <a:pPr>
              <a:defRPr/>
            </a:pPr>
            <a:endParaRPr lang="en-GB" dirty="0"/>
          </a:p>
        </p:txBody>
      </p:sp>
      <p:sp>
        <p:nvSpPr>
          <p:cNvPr id="9" name="Rectangle 6"/>
          <p:cNvSpPr>
            <a:spLocks noGrp="1" noChangeArrowheads="1"/>
          </p:cNvSpPr>
          <p:nvPr>
            <p:ph type="sldNum" sz="quarter" idx="12"/>
          </p:nvPr>
        </p:nvSpPr>
        <p:spPr/>
        <p:txBody>
          <a:bodyPr/>
          <a:lstStyle>
            <a:lvl1pPr>
              <a:defRPr smtClean="0">
                <a:solidFill>
                  <a:schemeClr val="bg1"/>
                </a:solidFill>
              </a:defRPr>
            </a:lvl1pPr>
          </a:lstStyle>
          <a:p>
            <a:pPr>
              <a:defRPr/>
            </a:pPr>
            <a:fld id="{2BB59E6E-B967-488E-B209-8B7FA0D7AF99}" type="slidenum">
              <a:rPr lang="en-GB"/>
              <a:pPr>
                <a:defRPr/>
              </a:pPr>
              <a:t>‹#›</a:t>
            </a:fld>
            <a:endParaRPr lang="en-GB" dirty="0"/>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Rectangle 3"/>
          <p:cNvSpPr/>
          <p:nvPr userDrawn="1"/>
        </p:nvSpPr>
        <p:spPr>
          <a:xfrm>
            <a:off x="0" y="0"/>
            <a:ext cx="9144000" cy="741760"/>
          </a:xfrm>
          <a:prstGeom prst="rect">
            <a:avLst/>
          </a:prstGeom>
          <a:solidFill>
            <a:srgbClr val="0F5494"/>
          </a:solidFill>
          <a:ln>
            <a:solidFill>
              <a:srgbClr val="0F549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b="0"/>
          </a:p>
        </p:txBody>
      </p:sp>
      <p:sp>
        <p:nvSpPr>
          <p:cNvPr id="2" name="Title 1"/>
          <p:cNvSpPr>
            <a:spLocks noGrp="1"/>
          </p:cNvSpPr>
          <p:nvPr>
            <p:ph type="title"/>
          </p:nvPr>
        </p:nvSpPr>
        <p:spPr>
          <a:xfrm>
            <a:off x="468313" y="1167204"/>
            <a:ext cx="8229600" cy="702469"/>
          </a:xfrm>
        </p:spPr>
        <p:txBody>
          <a:bodyPr/>
          <a:lstStyle/>
          <a:p>
            <a:r>
              <a:rPr lang="en-US" dirty="0"/>
              <a:t>Click to edit Master title style</a:t>
            </a:r>
            <a:endParaRPr lang="en-GB" dirty="0"/>
          </a:p>
        </p:txBody>
      </p:sp>
      <p:sp>
        <p:nvSpPr>
          <p:cNvPr id="7" name="Rectangle 4"/>
          <p:cNvSpPr>
            <a:spLocks noGrp="1" noChangeArrowheads="1"/>
          </p:cNvSpPr>
          <p:nvPr>
            <p:ph type="dt" sz="half" idx="10"/>
          </p:nvPr>
        </p:nvSpPr>
        <p:spPr/>
        <p:txBody>
          <a:bodyPr/>
          <a:lstStyle>
            <a:lvl1pPr>
              <a:defRPr/>
            </a:lvl1pPr>
          </a:lstStyle>
          <a:p>
            <a:pPr>
              <a:defRPr/>
            </a:pPr>
            <a:endParaRPr lang="en-GB" dirty="0"/>
          </a:p>
        </p:txBody>
      </p:sp>
      <p:sp>
        <p:nvSpPr>
          <p:cNvPr id="8" name="Rectangle 5"/>
          <p:cNvSpPr>
            <a:spLocks noGrp="1" noChangeArrowheads="1"/>
          </p:cNvSpPr>
          <p:nvPr>
            <p:ph type="ftr" sz="quarter" idx="11"/>
          </p:nvPr>
        </p:nvSpPr>
        <p:spPr>
          <a:xfrm>
            <a:off x="3124200" y="4677967"/>
            <a:ext cx="2895600" cy="363140"/>
          </a:xfrm>
        </p:spPr>
        <p:txBody>
          <a:bodyPr/>
          <a:lstStyle>
            <a:lvl1pPr>
              <a:defRPr/>
            </a:lvl1pPr>
          </a:lstStyle>
          <a:p>
            <a:pPr>
              <a:defRPr/>
            </a:pPr>
            <a:endParaRPr lang="en-GB"/>
          </a:p>
        </p:txBody>
      </p:sp>
      <p:sp>
        <p:nvSpPr>
          <p:cNvPr id="9" name="Rectangle 6"/>
          <p:cNvSpPr>
            <a:spLocks noGrp="1" noChangeArrowheads="1"/>
          </p:cNvSpPr>
          <p:nvPr>
            <p:ph type="sldNum" sz="quarter" idx="12"/>
          </p:nvPr>
        </p:nvSpPr>
        <p:spPr/>
        <p:txBody>
          <a:bodyPr/>
          <a:lstStyle>
            <a:lvl1pPr>
              <a:defRPr/>
            </a:lvl1pPr>
          </a:lstStyle>
          <a:p>
            <a:pPr>
              <a:defRPr/>
            </a:pPr>
            <a:fld id="{46861DAA-5BBC-4812-876F-0D7C7B9EA75C}" type="slidenum">
              <a:rPr lang="en-GB"/>
              <a:pPr>
                <a:defRPr/>
              </a:pPr>
              <a:t>‹#›</a:t>
            </a:fld>
            <a:endParaRPr lang="en-GB"/>
          </a:p>
        </p:txBody>
      </p:sp>
      <p:sp>
        <p:nvSpPr>
          <p:cNvPr id="10" name="Content Placeholder 2"/>
          <p:cNvSpPr>
            <a:spLocks noGrp="1"/>
          </p:cNvSpPr>
          <p:nvPr>
            <p:ph idx="1"/>
          </p:nvPr>
        </p:nvSpPr>
        <p:spPr>
          <a:xfrm>
            <a:off x="457200" y="1923678"/>
            <a:ext cx="8229600" cy="2725341"/>
          </a:xfrm>
        </p:spPr>
        <p:txBody>
          <a:bodyPr/>
          <a:lstStyle>
            <a:lvl1pPr marL="342900" indent="-342900">
              <a:buClr>
                <a:srgbClr val="0F5494"/>
              </a:buClr>
              <a:buFont typeface="Arial" pitchFamily="34" charset="0"/>
              <a:buChar char="•"/>
              <a:defRPr i="0"/>
            </a:lvl1pPr>
            <a:lvl2pPr>
              <a:buClr>
                <a:srgbClr val="0F5494"/>
              </a:buClr>
              <a:defRPr/>
            </a:lvl2pPr>
          </a:lstStyle>
          <a:p>
            <a:pPr lvl="0"/>
            <a:r>
              <a:rPr lang="en-US" dirty="0"/>
              <a:t>Click to edit Master text styles</a:t>
            </a:r>
          </a:p>
          <a:p>
            <a:pPr lvl="1"/>
            <a:r>
              <a:rPr lang="en-US" dirty="0"/>
              <a:t>Second level</a:t>
            </a:r>
          </a:p>
          <a:p>
            <a:pPr lvl="2"/>
            <a:r>
              <a:rPr lang="en-US" dirty="0"/>
              <a:t>Third level</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29200" y="226800"/>
            <a:ext cx="1050230" cy="734400"/>
          </a:xfrm>
          <a:prstGeom prst="rect">
            <a:avLst/>
          </a:prstGeom>
        </p:spPr>
      </p:pic>
      <p:sp>
        <p:nvSpPr>
          <p:cNvPr id="6" name="Rectangle 5"/>
          <p:cNvSpPr/>
          <p:nvPr userDrawn="1"/>
        </p:nvSpPr>
        <p:spPr>
          <a:xfrm>
            <a:off x="4338000" y="4994671"/>
            <a:ext cx="468000" cy="148829"/>
          </a:xfrm>
          <a:prstGeom prst="rect">
            <a:avLst/>
          </a:prstGeom>
          <a:solidFill>
            <a:srgbClr val="00449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b="0" dirty="0"/>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a:defRPr/>
            </a:pPr>
            <a:endParaRPr lang="en-GB"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9C8D21B7-B314-438C-91E9-7FF9087DC078}" type="slidenum">
              <a:rPr lang="en-GB" smtClean="0"/>
              <a:pPr>
                <a:defRPr/>
              </a:pPr>
              <a:t>‹#›</a:t>
            </a:fld>
            <a:endParaRPr lang="en-GB" dirty="0"/>
          </a:p>
        </p:txBody>
      </p:sp>
    </p:spTree>
    <p:extLst>
      <p:ext uri="{BB962C8B-B14F-4D97-AF65-F5344CB8AC3E}">
        <p14:creationId xmlns:p14="http://schemas.microsoft.com/office/powerpoint/2010/main" val="76929701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Primary slides 4">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200151"/>
            <a:ext cx="8229600" cy="3394472"/>
          </a:xfrm>
          <a:prstGeom prst="rect">
            <a:avLst/>
          </a:prstGeom>
        </p:spPr>
        <p:txBody>
          <a:bodyPr/>
          <a:lstStyle>
            <a:lvl1pPr marL="0" indent="0">
              <a:buNone/>
              <a:defRPr sz="3600" b="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1pPr>
            <a:lvl2pPr>
              <a:defRPr sz="3200" b="1">
                <a:solidFill>
                  <a:srgbClr val="F8A832"/>
                </a:solidFill>
                <a:latin typeface="Verdana" panose="020B0604030504040204" pitchFamily="34" charset="0"/>
                <a:ea typeface="Verdana" panose="020B0604030504040204" pitchFamily="34" charset="0"/>
                <a:cs typeface="Verdana" panose="020B0604030504040204" pitchFamily="34" charset="0"/>
              </a:defRPr>
            </a:lvl2pPr>
            <a:lvl3pPr>
              <a:defRPr sz="2800">
                <a:solidFill>
                  <a:srgbClr val="283170"/>
                </a:solidFill>
                <a:latin typeface="Verdana" panose="020B0604030504040204" pitchFamily="34" charset="0"/>
                <a:ea typeface="Verdana" panose="020B0604030504040204" pitchFamily="34" charset="0"/>
                <a:cs typeface="Verdana" panose="020B0604030504040204" pitchFamily="34" charset="0"/>
              </a:defRPr>
            </a:lvl3pPr>
            <a:lvl4pPr>
              <a:defRPr sz="2400">
                <a:solidFill>
                  <a:srgbClr val="283170"/>
                </a:solidFill>
                <a:latin typeface="Verdana" panose="020B0604030504040204" pitchFamily="34" charset="0"/>
                <a:ea typeface="Verdana" panose="020B0604030504040204" pitchFamily="34" charset="0"/>
                <a:cs typeface="Verdana" panose="020B0604030504040204" pitchFamily="34" charset="0"/>
              </a:defRPr>
            </a:lvl4pPr>
            <a:lvl5pPr>
              <a:defRPr sz="2400">
                <a:solidFill>
                  <a:srgbClr val="283170"/>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Rectangle 4"/>
          <p:cNvSpPr/>
          <p:nvPr userDrawn="1"/>
        </p:nvSpPr>
        <p:spPr>
          <a:xfrm>
            <a:off x="0" y="0"/>
            <a:ext cx="9144000" cy="802800"/>
          </a:xfrm>
          <a:prstGeom prst="rect">
            <a:avLst/>
          </a:prstGeom>
          <a:solidFill>
            <a:srgbClr val="F8A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05319" y="195486"/>
            <a:ext cx="1242745" cy="864096"/>
          </a:xfrm>
          <a:prstGeom prst="rect">
            <a:avLst/>
          </a:prstGeom>
        </p:spPr>
      </p:pic>
      <p:sp>
        <p:nvSpPr>
          <p:cNvPr id="7" name="Rectangle 6"/>
          <p:cNvSpPr/>
          <p:nvPr userDrawn="1"/>
        </p:nvSpPr>
        <p:spPr>
          <a:xfrm>
            <a:off x="4175956" y="4999484"/>
            <a:ext cx="540059" cy="144016"/>
          </a:xfrm>
          <a:prstGeom prst="rect">
            <a:avLst/>
          </a:prstGeom>
          <a:solidFill>
            <a:srgbClr val="F8A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39645" y="4517238"/>
            <a:ext cx="1104355" cy="622734"/>
          </a:xfrm>
          <a:prstGeom prst="rect">
            <a:avLst/>
          </a:prstGeom>
        </p:spPr>
      </p:pic>
    </p:spTree>
    <p:extLst>
      <p:ext uri="{BB962C8B-B14F-4D97-AF65-F5344CB8AC3E}">
        <p14:creationId xmlns:p14="http://schemas.microsoft.com/office/powerpoint/2010/main" val="160945656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Primary slides 5">
    <p:spTree>
      <p:nvGrpSpPr>
        <p:cNvPr id="1" name=""/>
        <p:cNvGrpSpPr/>
        <p:nvPr/>
      </p:nvGrpSpPr>
      <p:grpSpPr>
        <a:xfrm>
          <a:off x="0" y="0"/>
          <a:ext cx="0" cy="0"/>
          <a:chOff x="0" y="0"/>
          <a:chExt cx="0" cy="0"/>
        </a:xfrm>
      </p:grpSpPr>
      <p:sp>
        <p:nvSpPr>
          <p:cNvPr id="4" name="Rectangle 3"/>
          <p:cNvSpPr/>
          <p:nvPr userDrawn="1"/>
        </p:nvSpPr>
        <p:spPr>
          <a:xfrm>
            <a:off x="0" y="0"/>
            <a:ext cx="9144000" cy="802800"/>
          </a:xfrm>
          <a:prstGeom prst="rect">
            <a:avLst/>
          </a:prstGeom>
          <a:solidFill>
            <a:srgbClr val="F8A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05319" y="195486"/>
            <a:ext cx="1242745" cy="864096"/>
          </a:xfrm>
          <a:prstGeom prst="rect">
            <a:avLst/>
          </a:prstGeom>
        </p:spPr>
      </p:pic>
      <p:sp>
        <p:nvSpPr>
          <p:cNvPr id="6" name="Title 1"/>
          <p:cNvSpPr>
            <a:spLocks noGrp="1"/>
          </p:cNvSpPr>
          <p:nvPr>
            <p:ph type="title"/>
          </p:nvPr>
        </p:nvSpPr>
        <p:spPr>
          <a:xfrm>
            <a:off x="457200" y="1203598"/>
            <a:ext cx="8229600" cy="857250"/>
          </a:xfrm>
          <a:prstGeom prst="rect">
            <a:avLst/>
          </a:prstGeom>
        </p:spPr>
        <p:txBody>
          <a:bodyPr/>
          <a:lstStyle>
            <a:lvl1pPr>
              <a:defRPr sz="3600" b="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GB" dirty="0"/>
          </a:p>
        </p:txBody>
      </p:sp>
      <p:sp>
        <p:nvSpPr>
          <p:cNvPr id="7" name="Content Placeholder 2"/>
          <p:cNvSpPr>
            <a:spLocks noGrp="1"/>
          </p:cNvSpPr>
          <p:nvPr>
            <p:ph sz="half" idx="1"/>
          </p:nvPr>
        </p:nvSpPr>
        <p:spPr>
          <a:xfrm>
            <a:off x="457200" y="1995686"/>
            <a:ext cx="4038600" cy="2545556"/>
          </a:xfrm>
          <a:prstGeom prst="rect">
            <a:avLst/>
          </a:prstGeom>
        </p:spPr>
        <p:txBody>
          <a:bodyPr/>
          <a:lstStyle>
            <a:lvl1pPr>
              <a:defRPr sz="2000" b="1">
                <a:solidFill>
                  <a:srgbClr val="F8A832"/>
                </a:solidFill>
                <a:latin typeface="Verdana" panose="020B0604030504040204" pitchFamily="34" charset="0"/>
                <a:ea typeface="Verdana" panose="020B0604030504040204" pitchFamily="34" charset="0"/>
                <a:cs typeface="Verdana" panose="020B0604030504040204" pitchFamily="34" charset="0"/>
              </a:defRPr>
            </a:lvl1pPr>
            <a:lvl2pPr>
              <a:defRPr sz="2400">
                <a:solidFill>
                  <a:srgbClr val="283170"/>
                </a:solidFill>
                <a:latin typeface="Verdana" panose="020B0604030504040204" pitchFamily="34" charset="0"/>
                <a:ea typeface="Verdana" panose="020B0604030504040204" pitchFamily="34" charset="0"/>
                <a:cs typeface="Verdana" panose="020B0604030504040204" pitchFamily="34" charset="0"/>
              </a:defRPr>
            </a:lvl2pPr>
            <a:lvl3pPr>
              <a:defRPr sz="2000">
                <a:solidFill>
                  <a:srgbClr val="283170"/>
                </a:solidFill>
                <a:latin typeface="Verdana" panose="020B0604030504040204" pitchFamily="34" charset="0"/>
                <a:ea typeface="Verdana" panose="020B0604030504040204" pitchFamily="34" charset="0"/>
                <a:cs typeface="Verdana" panose="020B0604030504040204" pitchFamily="34" charset="0"/>
              </a:defRPr>
            </a:lvl3pPr>
            <a:lvl4pPr>
              <a:defRPr sz="1800">
                <a:solidFill>
                  <a:srgbClr val="283170"/>
                </a:solidFill>
                <a:latin typeface="Verdana" panose="020B0604030504040204" pitchFamily="34" charset="0"/>
                <a:ea typeface="Verdana" panose="020B0604030504040204" pitchFamily="34" charset="0"/>
                <a:cs typeface="Verdana" panose="020B0604030504040204" pitchFamily="34" charset="0"/>
              </a:defRPr>
            </a:lvl4pPr>
            <a:lvl5pPr>
              <a:defRPr sz="1800">
                <a:solidFill>
                  <a:srgbClr val="283170"/>
                </a:solidFill>
                <a:latin typeface="Verdana" panose="020B0604030504040204" pitchFamily="34" charset="0"/>
                <a:ea typeface="Verdana" panose="020B0604030504040204" pitchFamily="34" charset="0"/>
                <a:cs typeface="Verdana" panose="020B0604030504040204" pitchFamily="34" charset="0"/>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3"/>
          <p:cNvSpPr>
            <a:spLocks noGrp="1"/>
          </p:cNvSpPr>
          <p:nvPr>
            <p:ph sz="half" idx="2"/>
          </p:nvPr>
        </p:nvSpPr>
        <p:spPr>
          <a:xfrm>
            <a:off x="4644008" y="1995686"/>
            <a:ext cx="4038600" cy="2545556"/>
          </a:xfrm>
          <a:prstGeom prst="rect">
            <a:avLst/>
          </a:prstGeom>
        </p:spPr>
        <p:txBody>
          <a:bodyPr/>
          <a:lstStyle>
            <a:lvl1pPr>
              <a:defRPr sz="2000" b="1">
                <a:solidFill>
                  <a:srgbClr val="F8A832"/>
                </a:solidFill>
                <a:latin typeface="Verdana" panose="020B0604030504040204" pitchFamily="34" charset="0"/>
                <a:ea typeface="Verdana" panose="020B0604030504040204" pitchFamily="34" charset="0"/>
                <a:cs typeface="Verdana" panose="020B0604030504040204" pitchFamily="34" charset="0"/>
              </a:defRPr>
            </a:lvl1pPr>
            <a:lvl2pPr>
              <a:defRPr sz="2400">
                <a:solidFill>
                  <a:srgbClr val="283170"/>
                </a:solidFill>
                <a:latin typeface="Verdana" panose="020B0604030504040204" pitchFamily="34" charset="0"/>
                <a:ea typeface="Verdana" panose="020B0604030504040204" pitchFamily="34" charset="0"/>
                <a:cs typeface="Verdana" panose="020B0604030504040204" pitchFamily="34" charset="0"/>
              </a:defRPr>
            </a:lvl2pPr>
            <a:lvl3pPr>
              <a:defRPr sz="2000">
                <a:solidFill>
                  <a:srgbClr val="283170"/>
                </a:solidFill>
                <a:latin typeface="Verdana" panose="020B0604030504040204" pitchFamily="34" charset="0"/>
                <a:ea typeface="Verdana" panose="020B0604030504040204" pitchFamily="34" charset="0"/>
                <a:cs typeface="Verdana" panose="020B0604030504040204" pitchFamily="34" charset="0"/>
              </a:defRPr>
            </a:lvl3pPr>
            <a:lvl4pPr>
              <a:defRPr sz="1800">
                <a:solidFill>
                  <a:srgbClr val="283170"/>
                </a:solidFill>
                <a:latin typeface="Verdana" panose="020B0604030504040204" pitchFamily="34" charset="0"/>
                <a:ea typeface="Verdana" panose="020B0604030504040204" pitchFamily="34" charset="0"/>
                <a:cs typeface="Verdana" panose="020B0604030504040204" pitchFamily="34" charset="0"/>
              </a:defRPr>
            </a:lvl4pPr>
            <a:lvl5pPr>
              <a:defRPr sz="1800">
                <a:solidFill>
                  <a:srgbClr val="283170"/>
                </a:solidFill>
                <a:latin typeface="Verdana" panose="020B0604030504040204" pitchFamily="34" charset="0"/>
                <a:ea typeface="Verdana" panose="020B0604030504040204" pitchFamily="34" charset="0"/>
                <a:cs typeface="Verdana" panose="020B0604030504040204" pitchFamily="34" charset="0"/>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Rectangle 8"/>
          <p:cNvSpPr/>
          <p:nvPr userDrawn="1"/>
        </p:nvSpPr>
        <p:spPr>
          <a:xfrm>
            <a:off x="4175956" y="4999484"/>
            <a:ext cx="540059" cy="144016"/>
          </a:xfrm>
          <a:prstGeom prst="rect">
            <a:avLst/>
          </a:prstGeom>
          <a:solidFill>
            <a:srgbClr val="F8A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8941115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Primary slides 3">
    <p:spTree>
      <p:nvGrpSpPr>
        <p:cNvPr id="1" name=""/>
        <p:cNvGrpSpPr/>
        <p:nvPr/>
      </p:nvGrpSpPr>
      <p:grpSpPr>
        <a:xfrm>
          <a:off x="0" y="0"/>
          <a:ext cx="0" cy="0"/>
          <a:chOff x="0" y="0"/>
          <a:chExt cx="0" cy="0"/>
        </a:xfrm>
      </p:grpSpPr>
      <p:sp>
        <p:nvSpPr>
          <p:cNvPr id="12" name="Content Placeholder 2"/>
          <p:cNvSpPr>
            <a:spLocks noGrp="1"/>
          </p:cNvSpPr>
          <p:nvPr>
            <p:ph idx="1"/>
          </p:nvPr>
        </p:nvSpPr>
        <p:spPr>
          <a:xfrm>
            <a:off x="457200" y="1200151"/>
            <a:ext cx="8229600" cy="3394472"/>
          </a:xfrm>
          <a:prstGeom prst="rect">
            <a:avLst/>
          </a:prstGeom>
        </p:spPr>
        <p:txBody>
          <a:bodyPr/>
          <a:lstStyle>
            <a:lvl1pPr marL="0" indent="0">
              <a:buNone/>
              <a:defRPr sz="3600" b="1">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1pPr>
            <a:lvl2pPr>
              <a:defRPr sz="3200" b="1">
                <a:solidFill>
                  <a:srgbClr val="F8A832"/>
                </a:solidFill>
                <a:latin typeface="Verdana" panose="020B0604030504040204" pitchFamily="34" charset="0"/>
                <a:ea typeface="Verdana" panose="020B0604030504040204" pitchFamily="34" charset="0"/>
                <a:cs typeface="Verdana" panose="020B0604030504040204" pitchFamily="34" charset="0"/>
              </a:defRPr>
            </a:lvl2pPr>
            <a:lvl3pPr>
              <a:defRPr sz="2800">
                <a:solidFill>
                  <a:srgbClr val="283170"/>
                </a:solidFill>
                <a:latin typeface="Verdana" panose="020B0604030504040204" pitchFamily="34" charset="0"/>
                <a:ea typeface="Verdana" panose="020B0604030504040204" pitchFamily="34" charset="0"/>
                <a:cs typeface="Verdana" panose="020B0604030504040204" pitchFamily="34" charset="0"/>
              </a:defRPr>
            </a:lvl3pPr>
            <a:lvl4pPr>
              <a:defRPr sz="2400">
                <a:solidFill>
                  <a:srgbClr val="283170"/>
                </a:solidFill>
                <a:latin typeface="Verdana" panose="020B0604030504040204" pitchFamily="34" charset="0"/>
                <a:ea typeface="Verdana" panose="020B0604030504040204" pitchFamily="34" charset="0"/>
                <a:cs typeface="Verdana" panose="020B0604030504040204" pitchFamily="34" charset="0"/>
              </a:defRPr>
            </a:lvl4pPr>
            <a:lvl5pPr>
              <a:defRPr sz="2400">
                <a:solidFill>
                  <a:srgbClr val="283170"/>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Rectangle 12"/>
          <p:cNvSpPr/>
          <p:nvPr userDrawn="1"/>
        </p:nvSpPr>
        <p:spPr>
          <a:xfrm>
            <a:off x="0" y="0"/>
            <a:ext cx="9144000" cy="802800"/>
          </a:xfrm>
          <a:prstGeom prst="rect">
            <a:avLst/>
          </a:prstGeom>
          <a:solidFill>
            <a:srgbClr val="F8A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05319" y="195486"/>
            <a:ext cx="1242745" cy="864096"/>
          </a:xfrm>
          <a:prstGeom prst="rect">
            <a:avLst/>
          </a:prstGeom>
        </p:spPr>
      </p:pic>
      <p:sp>
        <p:nvSpPr>
          <p:cNvPr id="15" name="Rectangle 14"/>
          <p:cNvSpPr/>
          <p:nvPr userDrawn="1"/>
        </p:nvSpPr>
        <p:spPr>
          <a:xfrm>
            <a:off x="4175956" y="4999484"/>
            <a:ext cx="540059" cy="144016"/>
          </a:xfrm>
          <a:prstGeom prst="rect">
            <a:avLst/>
          </a:prstGeom>
          <a:solidFill>
            <a:srgbClr val="F8A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6400170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8" name="Rectangle 7"/>
          <p:cNvSpPr/>
          <p:nvPr userDrawn="1"/>
        </p:nvSpPr>
        <p:spPr>
          <a:xfrm>
            <a:off x="0" y="0"/>
            <a:ext cx="9144000" cy="802800"/>
          </a:xfrm>
          <a:prstGeom prst="rect">
            <a:avLst/>
          </a:prstGeom>
          <a:solidFill>
            <a:srgbClr val="F8A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05319" y="195486"/>
            <a:ext cx="1242745" cy="864096"/>
          </a:xfrm>
          <a:prstGeom prst="rect">
            <a:avLst/>
          </a:prstGeom>
        </p:spPr>
      </p:pic>
      <p:sp>
        <p:nvSpPr>
          <p:cNvPr id="2" name="Title 1"/>
          <p:cNvSpPr>
            <a:spLocks noGrp="1"/>
          </p:cNvSpPr>
          <p:nvPr>
            <p:ph type="title"/>
          </p:nvPr>
        </p:nvSpPr>
        <p:spPr>
          <a:xfrm>
            <a:off x="457200" y="1203598"/>
            <a:ext cx="8229600" cy="857250"/>
          </a:xfrm>
          <a:prstGeom prst="rect">
            <a:avLst/>
          </a:prstGeom>
        </p:spPr>
        <p:txBody>
          <a:bodyPr/>
          <a:lstStyle>
            <a:lvl1pPr>
              <a:defRPr sz="3600">
                <a:solidFill>
                  <a:srgbClr val="9D9B8E"/>
                </a:solidFill>
              </a:defRPr>
            </a:lvl1pPr>
          </a:lstStyle>
          <a:p>
            <a:r>
              <a:rPr lang="en-US"/>
              <a:t>Click to edit Master title style</a:t>
            </a:r>
            <a:endParaRPr lang="en-GB" dirty="0"/>
          </a:p>
        </p:txBody>
      </p:sp>
      <p:sp>
        <p:nvSpPr>
          <p:cNvPr id="3" name="Content Placeholder 2"/>
          <p:cNvSpPr>
            <a:spLocks noGrp="1"/>
          </p:cNvSpPr>
          <p:nvPr>
            <p:ph sz="half" idx="1"/>
          </p:nvPr>
        </p:nvSpPr>
        <p:spPr>
          <a:xfrm>
            <a:off x="457200" y="1995686"/>
            <a:ext cx="4038600" cy="2545556"/>
          </a:xfrm>
          <a:prstGeom prst="rect">
            <a:avLst/>
          </a:prstGeom>
        </p:spPr>
        <p:txBody>
          <a:bodyPr/>
          <a:lstStyle>
            <a:lvl1pPr>
              <a:defRPr sz="2800">
                <a:solidFill>
                  <a:srgbClr val="283170"/>
                </a:solidFill>
              </a:defRPr>
            </a:lvl1pPr>
            <a:lvl2pPr>
              <a:defRPr sz="2400">
                <a:solidFill>
                  <a:srgbClr val="283170"/>
                </a:solidFill>
              </a:defRPr>
            </a:lvl2pPr>
            <a:lvl3pPr>
              <a:defRPr sz="2000">
                <a:solidFill>
                  <a:srgbClr val="283170"/>
                </a:solidFill>
              </a:defRPr>
            </a:lvl3pPr>
            <a:lvl4pPr>
              <a:defRPr sz="1800">
                <a:solidFill>
                  <a:srgbClr val="283170"/>
                </a:solidFill>
              </a:defRPr>
            </a:lvl4pPr>
            <a:lvl5pPr>
              <a:defRPr sz="1800">
                <a:solidFill>
                  <a:srgbClr val="283170"/>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644008" y="1995686"/>
            <a:ext cx="4038600" cy="2545556"/>
          </a:xfrm>
          <a:prstGeom prst="rect">
            <a:avLst/>
          </a:prstGeom>
        </p:spPr>
        <p:txBody>
          <a:bodyPr/>
          <a:lstStyle>
            <a:lvl1pPr>
              <a:defRPr sz="2800">
                <a:solidFill>
                  <a:srgbClr val="283170"/>
                </a:solidFill>
              </a:defRPr>
            </a:lvl1pPr>
            <a:lvl2pPr>
              <a:defRPr sz="2400">
                <a:solidFill>
                  <a:srgbClr val="283170"/>
                </a:solidFill>
              </a:defRPr>
            </a:lvl2pPr>
            <a:lvl3pPr>
              <a:defRPr sz="2000">
                <a:solidFill>
                  <a:srgbClr val="283170"/>
                </a:solidFill>
              </a:defRPr>
            </a:lvl3pPr>
            <a:lvl4pPr>
              <a:defRPr sz="1800">
                <a:solidFill>
                  <a:srgbClr val="283170"/>
                </a:solidFill>
              </a:defRPr>
            </a:lvl4pPr>
            <a:lvl5pPr>
              <a:defRPr sz="1800">
                <a:solidFill>
                  <a:srgbClr val="283170"/>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Rectangle 9"/>
          <p:cNvSpPr/>
          <p:nvPr userDrawn="1"/>
        </p:nvSpPr>
        <p:spPr>
          <a:xfrm>
            <a:off x="4175956" y="4999484"/>
            <a:ext cx="540059" cy="144016"/>
          </a:xfrm>
          <a:prstGeom prst="rect">
            <a:avLst/>
          </a:prstGeom>
          <a:solidFill>
            <a:srgbClr val="F8A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28384" y="4083918"/>
            <a:ext cx="875663" cy="879066"/>
          </a:xfrm>
          <a:prstGeom prst="rect">
            <a:avLst/>
          </a:prstGeom>
        </p:spPr>
      </p:pic>
    </p:spTree>
    <p:extLst>
      <p:ext uri="{BB962C8B-B14F-4D97-AF65-F5344CB8AC3E}">
        <p14:creationId xmlns:p14="http://schemas.microsoft.com/office/powerpoint/2010/main" val="406681657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842963"/>
            <a:ext cx="8229600" cy="70246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Lorem ipsum</a:t>
            </a:r>
          </a:p>
        </p:txBody>
      </p:sp>
      <p:sp>
        <p:nvSpPr>
          <p:cNvPr id="1027" name="Rectangle 3"/>
          <p:cNvSpPr>
            <a:spLocks noGrp="1" noChangeArrowheads="1"/>
          </p:cNvSpPr>
          <p:nvPr>
            <p:ph type="body" idx="1"/>
          </p:nvPr>
        </p:nvSpPr>
        <p:spPr bwMode="auto">
          <a:xfrm>
            <a:off x="457200" y="1790700"/>
            <a:ext cx="8229600" cy="272534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BE" dirty="0"/>
              <a:t>Et </a:t>
            </a:r>
            <a:r>
              <a:rPr lang="fr-BE" dirty="0" err="1"/>
              <a:t>dolor</a:t>
            </a:r>
            <a:r>
              <a:rPr lang="fr-BE" dirty="0"/>
              <a:t> </a:t>
            </a:r>
            <a:r>
              <a:rPr lang="fr-BE" dirty="0" err="1"/>
              <a:t>fragum</a:t>
            </a:r>
            <a:endParaRPr lang="en-GB" dirty="0"/>
          </a:p>
          <a:p>
            <a:pPr lvl="1"/>
            <a:r>
              <a:rPr lang="en-GB" dirty="0"/>
              <a:t>Et </a:t>
            </a:r>
            <a:r>
              <a:rPr lang="en-GB" dirty="0" err="1"/>
              <a:t>dolor</a:t>
            </a:r>
            <a:r>
              <a:rPr lang="en-GB" dirty="0"/>
              <a:t> </a:t>
            </a:r>
            <a:r>
              <a:rPr lang="en-GB" dirty="0" err="1"/>
              <a:t>fragum</a:t>
            </a:r>
            <a:endParaRPr lang="en-GB" dirty="0"/>
          </a:p>
          <a:p>
            <a:pPr lvl="2"/>
            <a:r>
              <a:rPr lang="en-GB" dirty="0"/>
              <a:t>- Et </a:t>
            </a:r>
            <a:r>
              <a:rPr lang="en-GB" dirty="0" err="1"/>
              <a:t>dolor</a:t>
            </a:r>
            <a:r>
              <a:rPr lang="en-GB" dirty="0"/>
              <a:t> </a:t>
            </a:r>
            <a:r>
              <a:rPr lang="en-GB" dirty="0" err="1"/>
              <a:t>fragum</a:t>
            </a:r>
            <a:endParaRPr lang="en-GB" dirty="0"/>
          </a:p>
        </p:txBody>
      </p:sp>
      <p:sp>
        <p:nvSpPr>
          <p:cNvPr id="1028"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chemeClr val="tx1"/>
                </a:solidFill>
                <a:latin typeface="+mj-lt"/>
              </a:defRPr>
            </a:lvl1pPr>
          </a:lstStyle>
          <a:p>
            <a:pPr>
              <a:defRPr/>
            </a:pPr>
            <a:endParaRPr lang="en-GB" dirty="0"/>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lang="en-GB" sz="1400" b="0" kern="1200" dirty="0">
                <a:solidFill>
                  <a:schemeClr val="tx1"/>
                </a:solidFill>
                <a:latin typeface="+mj-lt"/>
                <a:ea typeface="+mn-ea"/>
                <a:cs typeface="+mn-cs"/>
              </a:defRPr>
            </a:lvl1pPr>
          </a:lstStyle>
          <a:p>
            <a:pPr>
              <a:defRPr/>
            </a:pPr>
            <a:endParaRPr lang="en-US" dirty="0"/>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chemeClr val="tx1"/>
                </a:solidFill>
                <a:latin typeface="Arial" charset="0"/>
              </a:defRPr>
            </a:lvl1pPr>
          </a:lstStyle>
          <a:p>
            <a:pPr>
              <a:defRPr/>
            </a:pPr>
            <a:fld id="{9C8D21B7-B314-438C-91E9-7FF9087DC078}" type="slidenum">
              <a:rPr lang="en-GB"/>
              <a:pPr>
                <a:defRPr/>
              </a:pPr>
              <a:t>‹#›</a:t>
            </a:fld>
            <a:endParaRPr lang="en-GB" dirty="0"/>
          </a:p>
        </p:txBody>
      </p:sp>
    </p:spTree>
  </p:cSld>
  <p:clrMap bg1="lt1" tx1="dk1" bg2="lt2" tx2="dk2" accent1="accent1" accent2="accent2" accent3="accent3" accent4="accent4" accent5="accent5" accent6="accent6" hlink="hlink" folHlink="folHlink"/>
  <p:sldLayoutIdLst>
    <p:sldLayoutId id="2147483750" r:id="rId1"/>
    <p:sldLayoutId id="2147483751" r:id="rId2"/>
    <p:sldLayoutId id="2147483759" r:id="rId3"/>
    <p:sldLayoutId id="2147483755" r:id="rId4"/>
    <p:sldLayoutId id="2147483756" r:id="rId5"/>
    <p:sldLayoutId id="2147483757" r:id="rId6"/>
    <p:sldLayoutId id="2147483758" r:id="rId7"/>
  </p:sldLayoutIdLst>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xStyles>
    <p:title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p:titleStyle>
    <p:body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jpeg"/><Relationship Id="rId7"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10" Type="http://schemas.openxmlformats.org/officeDocument/2006/relationships/image" Target="../media/image30.png"/><Relationship Id="rId4" Type="http://schemas.openxmlformats.org/officeDocument/2006/relationships/image" Target="../media/image24.jpeg"/><Relationship Id="rId9" Type="http://schemas.openxmlformats.org/officeDocument/2006/relationships/image" Target="../media/image2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16" y="3764372"/>
            <a:ext cx="9028180" cy="1347614"/>
          </a:xfrm>
        </p:spPr>
        <p:txBody>
          <a:bodyPr/>
          <a:lstStyle/>
          <a:p>
            <a:pPr marL="0" algn="r"/>
            <a:r>
              <a:rPr lang="en-GB" sz="1200" i="1" dirty="0" smtClean="0"/>
              <a:t>Jan VARCHOLA</a:t>
            </a:r>
            <a:endParaRPr lang="en-GB" sz="1200" i="1" dirty="0"/>
          </a:p>
          <a:p>
            <a:pPr marL="0" algn="r"/>
            <a:r>
              <a:rPr lang="en-GB" sz="1000" dirty="0" smtClean="0"/>
              <a:t>Team leader – VET policies, instruments and evidence</a:t>
            </a:r>
            <a:endParaRPr lang="en-GB" sz="1000" dirty="0"/>
          </a:p>
          <a:p>
            <a:pPr marL="0" algn="r"/>
            <a:r>
              <a:rPr lang="en-GB" sz="1000" b="0" dirty="0"/>
              <a:t>European Commission, </a:t>
            </a:r>
          </a:p>
          <a:p>
            <a:pPr marL="0" algn="r"/>
            <a:r>
              <a:rPr lang="en-GB" sz="1000" b="0" dirty="0"/>
              <a:t>Directorate General for Employment, Social Affairs and Inclusion</a:t>
            </a:r>
          </a:p>
          <a:p>
            <a:pPr marL="0" algn="r"/>
            <a:r>
              <a:rPr lang="en-GB" sz="1000" b="0" dirty="0"/>
              <a:t>Unit E3 - Vocational training, Apprenticeships and Adult learning</a:t>
            </a:r>
          </a:p>
          <a:p>
            <a:pPr marL="0" algn="r"/>
            <a:endParaRPr lang="en-GB" sz="700" b="0" dirty="0"/>
          </a:p>
        </p:txBody>
      </p:sp>
      <p:sp>
        <p:nvSpPr>
          <p:cNvPr id="4" name="Title 3"/>
          <p:cNvSpPr>
            <a:spLocks noGrp="1"/>
          </p:cNvSpPr>
          <p:nvPr>
            <p:ph type="title"/>
          </p:nvPr>
        </p:nvSpPr>
        <p:spPr>
          <a:xfrm>
            <a:off x="323528" y="1347614"/>
            <a:ext cx="8136904" cy="2286254"/>
          </a:xfrm>
        </p:spPr>
        <p:txBody>
          <a:bodyPr/>
          <a:lstStyle/>
          <a:p>
            <a:r>
              <a:rPr lang="en-US" sz="2800" dirty="0">
                <a:solidFill>
                  <a:schemeClr val="bg1"/>
                </a:solidFill>
              </a:rPr>
              <a:t>Latest EU VET policy </a:t>
            </a:r>
            <a:r>
              <a:rPr lang="en-US" sz="2800" dirty="0" smtClean="0">
                <a:solidFill>
                  <a:schemeClr val="bg1"/>
                </a:solidFill>
              </a:rPr>
              <a:t>developments</a:t>
            </a:r>
            <a:r>
              <a:rPr lang="en-US" sz="2000" dirty="0" smtClean="0">
                <a:solidFill>
                  <a:schemeClr val="bg1"/>
                </a:solidFill>
              </a:rPr>
              <a:t/>
            </a:r>
            <a:br>
              <a:rPr lang="en-US" sz="2000" dirty="0" smtClean="0">
                <a:solidFill>
                  <a:schemeClr val="bg1"/>
                </a:solidFill>
              </a:rPr>
            </a:br>
            <a:r>
              <a:rPr lang="en-US" sz="2000" dirty="0">
                <a:solidFill>
                  <a:schemeClr val="bg1"/>
                </a:solidFill>
              </a:rPr>
              <a:t/>
            </a:r>
            <a:br>
              <a:rPr lang="en-US" sz="2000" dirty="0">
                <a:solidFill>
                  <a:schemeClr val="bg1"/>
                </a:solidFill>
              </a:rPr>
            </a:br>
            <a:r>
              <a:rPr lang="en-US" sz="2000" i="1" dirty="0">
                <a:solidFill>
                  <a:schemeClr val="bg1"/>
                </a:solidFill>
              </a:rPr>
              <a:t/>
            </a:r>
            <a:br>
              <a:rPr lang="en-US" sz="2000" i="1" dirty="0">
                <a:solidFill>
                  <a:schemeClr val="bg1"/>
                </a:solidFill>
              </a:rPr>
            </a:br>
            <a:r>
              <a:rPr lang="en-US" sz="2000" i="1" dirty="0">
                <a:solidFill>
                  <a:schemeClr val="bg1"/>
                </a:solidFill>
              </a:rPr>
              <a:t>16</a:t>
            </a:r>
            <a:r>
              <a:rPr lang="en-US" sz="2000" i="1" baseline="30000" dirty="0" smtClean="0">
                <a:solidFill>
                  <a:schemeClr val="bg1"/>
                </a:solidFill>
              </a:rPr>
              <a:t>th</a:t>
            </a:r>
            <a:r>
              <a:rPr lang="en-US" sz="2000" i="1" dirty="0" smtClean="0">
                <a:solidFill>
                  <a:schemeClr val="bg1"/>
                </a:solidFill>
              </a:rPr>
              <a:t> Annual plenary meeting of </a:t>
            </a:r>
            <a:r>
              <a:rPr lang="en-US" sz="2000" i="1" dirty="0" smtClean="0">
                <a:solidFill>
                  <a:schemeClr val="bg1"/>
                </a:solidFill>
              </a:rPr>
              <a:t>ReferNet  </a:t>
            </a:r>
            <a:br>
              <a:rPr lang="en-US" sz="2000" i="1" dirty="0" smtClean="0">
                <a:solidFill>
                  <a:schemeClr val="bg1"/>
                </a:solidFill>
              </a:rPr>
            </a:br>
            <a:r>
              <a:rPr lang="en-US" sz="2000" i="1" dirty="0" smtClean="0">
                <a:solidFill>
                  <a:schemeClr val="bg1"/>
                </a:solidFill>
              </a:rPr>
              <a:t>22 </a:t>
            </a:r>
            <a:r>
              <a:rPr lang="en-US" sz="2000" i="1" dirty="0" smtClean="0">
                <a:solidFill>
                  <a:schemeClr val="bg1"/>
                </a:solidFill>
              </a:rPr>
              <a:t>November 2018, Thessaloniki</a:t>
            </a:r>
            <a:endParaRPr lang="fr-BE" sz="2000" i="1"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059582"/>
            <a:ext cx="8696292" cy="3744416"/>
          </a:xfrm>
        </p:spPr>
        <p:txBody>
          <a:bodyPr/>
          <a:lstStyle/>
          <a:p>
            <a:pPr marL="444500" indent="-444500">
              <a:lnSpc>
                <a:spcPct val="150000"/>
              </a:lnSpc>
              <a:spcBef>
                <a:spcPts val="1200"/>
              </a:spcBef>
              <a:spcAft>
                <a:spcPts val="1200"/>
              </a:spcAft>
              <a:buFont typeface="+mj-lt"/>
              <a:buAutoNum type="arabicParenR"/>
            </a:pPr>
            <a:r>
              <a:rPr lang="en-GB" b="1" cap="small" dirty="0"/>
              <a:t>Policy</a:t>
            </a:r>
            <a:r>
              <a:rPr lang="en-GB" sz="2000" b="1" dirty="0"/>
              <a:t/>
            </a:r>
            <a:br>
              <a:rPr lang="en-GB" sz="2000" b="1" dirty="0"/>
            </a:br>
            <a:r>
              <a:rPr lang="en-GB" sz="2000" b="1" i="1" dirty="0"/>
              <a:t>Preparing the future of EU cooperation on </a:t>
            </a:r>
            <a:r>
              <a:rPr lang="en-GB" sz="2000" b="1" i="1" dirty="0" smtClean="0"/>
              <a:t>VET</a:t>
            </a:r>
          </a:p>
          <a:p>
            <a:pPr marL="444500" indent="-444500">
              <a:lnSpc>
                <a:spcPct val="150000"/>
              </a:lnSpc>
              <a:spcBef>
                <a:spcPts val="1200"/>
              </a:spcBef>
              <a:spcAft>
                <a:spcPts val="1200"/>
              </a:spcAft>
              <a:buFont typeface="+mj-lt"/>
              <a:buAutoNum type="arabicParenR"/>
            </a:pPr>
            <a:r>
              <a:rPr lang="en-GB" sz="2000" b="1" cap="small" dirty="0"/>
              <a:t>Funding</a:t>
            </a:r>
            <a:r>
              <a:rPr lang="en-GB" sz="2000" b="1" dirty="0"/>
              <a:t/>
            </a:r>
            <a:br>
              <a:rPr lang="en-GB" sz="2000" b="1" dirty="0"/>
            </a:br>
            <a:r>
              <a:rPr lang="en-GB" sz="2000" b="1" i="1" dirty="0"/>
              <a:t>Providing the financial resources to support VET policy</a:t>
            </a:r>
          </a:p>
          <a:p>
            <a:pPr marL="444500" indent="-444500">
              <a:lnSpc>
                <a:spcPct val="150000"/>
              </a:lnSpc>
              <a:spcBef>
                <a:spcPts val="1200"/>
              </a:spcBef>
              <a:spcAft>
                <a:spcPts val="1200"/>
              </a:spcAft>
              <a:buFont typeface="+mj-lt"/>
              <a:buAutoNum type="arabicParenR"/>
            </a:pPr>
            <a:r>
              <a:rPr lang="en-GB" b="1" cap="small" dirty="0" smtClean="0"/>
              <a:t>A </a:t>
            </a:r>
            <a:r>
              <a:rPr lang="en-GB" b="1" cap="small" dirty="0"/>
              <a:t>new initiative</a:t>
            </a:r>
            <a:r>
              <a:rPr lang="en-GB" sz="2000" b="1" dirty="0"/>
              <a:t/>
            </a:r>
            <a:br>
              <a:rPr lang="en-GB" sz="2000" b="1" dirty="0"/>
            </a:br>
            <a:r>
              <a:rPr lang="en-GB" sz="2000" b="1" i="1" dirty="0"/>
              <a:t>The Platforms of “Centres of Vocational Excellence</a:t>
            </a:r>
            <a:r>
              <a:rPr lang="en-GB" sz="2000" b="1" i="1" dirty="0" smtClean="0"/>
              <a:t>”</a:t>
            </a:r>
          </a:p>
        </p:txBody>
      </p:sp>
      <p:sp>
        <p:nvSpPr>
          <p:cNvPr id="4" name="Title 1">
            <a:extLst>
              <a:ext uri="{FF2B5EF4-FFF2-40B4-BE49-F238E27FC236}">
                <a16:creationId xmlns:a16="http://schemas.microsoft.com/office/drawing/2014/main" id="{2CBACDBC-90D9-49B6-9AA1-F07F244A1E37}"/>
              </a:ext>
            </a:extLst>
          </p:cNvPr>
          <p:cNvSpPr txBox="1">
            <a:spLocks/>
          </p:cNvSpPr>
          <p:nvPr/>
        </p:nvSpPr>
        <p:spPr>
          <a:xfrm>
            <a:off x="-3160" y="0"/>
            <a:ext cx="3957861" cy="736732"/>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Verdana"/>
                <a:ea typeface="+mj-ea"/>
                <a:cs typeface="+mj-cs"/>
              </a:rPr>
              <a:t>Content</a:t>
            </a:r>
            <a:endParaRPr kumimoji="0" lang="en-GB" sz="2400" b="1" i="0" u="none" strike="noStrike" kern="1200" cap="none" spc="0"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54800398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CBACDBC-90D9-49B6-9AA1-F07F244A1E37}"/>
              </a:ext>
            </a:extLst>
          </p:cNvPr>
          <p:cNvSpPr txBox="1">
            <a:spLocks/>
          </p:cNvSpPr>
          <p:nvPr/>
        </p:nvSpPr>
        <p:spPr>
          <a:xfrm>
            <a:off x="-3160" y="0"/>
            <a:ext cx="3957861" cy="736732"/>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1200" cap="none" spc="0" normalizeH="0" baseline="0" noProof="0" dirty="0">
                <a:ln>
                  <a:noFill/>
                </a:ln>
                <a:solidFill>
                  <a:srgbClr val="FFFFFF"/>
                </a:solidFill>
                <a:effectLst/>
                <a:uLnTx/>
                <a:uFillTx/>
                <a:latin typeface="Verdana"/>
                <a:ea typeface="+mj-ea"/>
                <a:cs typeface="+mj-cs"/>
              </a:rPr>
              <a:t>Preparing the future of EU cooperation on VET</a:t>
            </a:r>
          </a:p>
        </p:txBody>
      </p:sp>
      <p:pic>
        <p:nvPicPr>
          <p:cNvPr id="5" name="Picture 4">
            <a:extLst>
              <a:ext uri="{FF2B5EF4-FFF2-40B4-BE49-F238E27FC236}">
                <a16:creationId xmlns:a16="http://schemas.microsoft.com/office/drawing/2014/main" id="{FC2BEC2D-0ECC-4A8C-A721-265231EEB56B}"/>
              </a:ext>
            </a:extLst>
          </p:cNvPr>
          <p:cNvPicPr>
            <a:picLocks noChangeAspect="1"/>
          </p:cNvPicPr>
          <p:nvPr/>
        </p:nvPicPr>
        <p:blipFill>
          <a:blip r:embed="rId3"/>
          <a:stretch>
            <a:fillRect/>
          </a:stretch>
        </p:blipFill>
        <p:spPr>
          <a:xfrm>
            <a:off x="1975770" y="987574"/>
            <a:ext cx="4856570" cy="3972871"/>
          </a:xfrm>
          <a:prstGeom prst="rect">
            <a:avLst/>
          </a:prstGeom>
        </p:spPr>
      </p:pic>
    </p:spTree>
    <p:extLst>
      <p:ext uri="{BB962C8B-B14F-4D97-AF65-F5344CB8AC3E}">
        <p14:creationId xmlns:p14="http://schemas.microsoft.com/office/powerpoint/2010/main" val="281340236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11113" y="0"/>
            <a:ext cx="3984625" cy="77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anchor="ctr"/>
          <a:lstStyle>
            <a:lvl1pPr algn="l" rtl="0" eaLnBrk="0" fontAlgn="base" hangingPunct="0">
              <a:spcBef>
                <a:spcPct val="0"/>
              </a:spcBef>
              <a:spcAft>
                <a:spcPct val="0"/>
              </a:spcAft>
              <a:defRPr sz="3000" b="1">
                <a:solidFill>
                  <a:srgbClr val="0F5494"/>
                </a:solidFill>
                <a:latin typeface="Tahoma" pitchFamily="34" charset="0"/>
                <a:ea typeface="MS PGothic" pitchFamily="34" charset="-128"/>
                <a:cs typeface="Tahoma" pitchFamily="34" charset="0"/>
              </a:defRPr>
            </a:lvl1pPr>
            <a:lvl2pPr algn="l" rtl="0" eaLnBrk="0" fontAlgn="base" hangingPunct="0">
              <a:spcBef>
                <a:spcPct val="0"/>
              </a:spcBef>
              <a:spcAft>
                <a:spcPct val="0"/>
              </a:spcAft>
              <a:defRPr sz="3000" b="1">
                <a:solidFill>
                  <a:srgbClr val="0F5494"/>
                </a:solidFill>
                <a:latin typeface="Tahoma" pitchFamily="34" charset="0"/>
                <a:ea typeface="MS PGothic" pitchFamily="34" charset="-128"/>
                <a:cs typeface="Tahoma" pitchFamily="34" charset="0"/>
              </a:defRPr>
            </a:lvl2pPr>
            <a:lvl3pPr algn="l" rtl="0" eaLnBrk="0" fontAlgn="base" hangingPunct="0">
              <a:spcBef>
                <a:spcPct val="0"/>
              </a:spcBef>
              <a:spcAft>
                <a:spcPct val="0"/>
              </a:spcAft>
              <a:defRPr sz="3000" b="1">
                <a:solidFill>
                  <a:srgbClr val="0F5494"/>
                </a:solidFill>
                <a:latin typeface="Tahoma" pitchFamily="34" charset="0"/>
                <a:ea typeface="MS PGothic" pitchFamily="34" charset="-128"/>
                <a:cs typeface="Tahoma" pitchFamily="34" charset="0"/>
              </a:defRPr>
            </a:lvl3pPr>
            <a:lvl4pPr algn="l" rtl="0" eaLnBrk="0" fontAlgn="base" hangingPunct="0">
              <a:spcBef>
                <a:spcPct val="0"/>
              </a:spcBef>
              <a:spcAft>
                <a:spcPct val="0"/>
              </a:spcAft>
              <a:defRPr sz="3000" b="1">
                <a:solidFill>
                  <a:srgbClr val="0F5494"/>
                </a:solidFill>
                <a:latin typeface="Tahoma" pitchFamily="34" charset="0"/>
                <a:ea typeface="MS PGothic" pitchFamily="34" charset="-128"/>
                <a:cs typeface="Tahoma" pitchFamily="34" charset="0"/>
              </a:defRPr>
            </a:lvl4pPr>
            <a:lvl5pPr algn="l" rtl="0" eaLnBrk="0" fontAlgn="base" hangingPunct="0">
              <a:spcBef>
                <a:spcPct val="0"/>
              </a:spcBef>
              <a:spcAft>
                <a:spcPct val="0"/>
              </a:spcAft>
              <a:defRPr sz="3000" b="1">
                <a:solidFill>
                  <a:srgbClr val="0F5494"/>
                </a:solidFill>
                <a:latin typeface="Tahoma" pitchFamily="34" charset="0"/>
                <a:ea typeface="MS PGothic" pitchFamily="34" charset="-128"/>
                <a:cs typeface="Tahoma" pitchFamily="34" charset="0"/>
              </a:defRPr>
            </a:lvl5pPr>
            <a:lvl6pPr marL="815975" algn="l" rtl="0" eaLnBrk="1" fontAlgn="base" hangingPunct="1">
              <a:spcBef>
                <a:spcPct val="0"/>
              </a:spcBef>
              <a:spcAft>
                <a:spcPct val="0"/>
              </a:spcAft>
              <a:defRPr sz="3000" b="1">
                <a:solidFill>
                  <a:srgbClr val="0F5494"/>
                </a:solidFill>
                <a:latin typeface="Verdana" pitchFamily="34" charset="0"/>
              </a:defRPr>
            </a:lvl6pPr>
            <a:lvl7pPr marL="1273175" algn="l" rtl="0" eaLnBrk="1" fontAlgn="base" hangingPunct="1">
              <a:spcBef>
                <a:spcPct val="0"/>
              </a:spcBef>
              <a:spcAft>
                <a:spcPct val="0"/>
              </a:spcAft>
              <a:defRPr sz="3000" b="1">
                <a:solidFill>
                  <a:srgbClr val="0F5494"/>
                </a:solidFill>
                <a:latin typeface="Verdana" pitchFamily="34" charset="0"/>
              </a:defRPr>
            </a:lvl7pPr>
            <a:lvl8pPr marL="1730375" algn="l" rtl="0" eaLnBrk="1" fontAlgn="base" hangingPunct="1">
              <a:spcBef>
                <a:spcPct val="0"/>
              </a:spcBef>
              <a:spcAft>
                <a:spcPct val="0"/>
              </a:spcAft>
              <a:defRPr sz="3000" b="1">
                <a:solidFill>
                  <a:srgbClr val="0F5494"/>
                </a:solidFill>
                <a:latin typeface="Verdana" pitchFamily="34" charset="0"/>
              </a:defRPr>
            </a:lvl8pPr>
            <a:lvl9pPr marL="2187575" algn="l" rtl="0" eaLnBrk="1" fontAlgn="base" hangingPunct="1">
              <a:spcBef>
                <a:spcPct val="0"/>
              </a:spcBef>
              <a:spcAft>
                <a:spcPct val="0"/>
              </a:spcAft>
              <a:defRPr sz="3000" b="1">
                <a:solidFill>
                  <a:srgbClr val="0F5494"/>
                </a:solidFill>
                <a:latin typeface="Verdana" pitchFamily="34" charset="0"/>
              </a:defRPr>
            </a:lvl9pPr>
          </a:lstStyle>
          <a:p>
            <a:pPr marL="12700" marR="0" lvl="0" indent="0" algn="l" defTabSz="914400" rtl="0" eaLnBrk="1" fontAlgn="base" latinLnBrk="0" hangingPunct="1">
              <a:lnSpc>
                <a:spcPct val="100000"/>
              </a:lnSpc>
              <a:spcBef>
                <a:spcPts val="0"/>
              </a:spcBef>
              <a:spcAft>
                <a:spcPts val="0"/>
              </a:spcAft>
              <a:buClr>
                <a:srgbClr val="2D5EC1"/>
              </a:buClr>
              <a:buSzTx/>
              <a:buFontTx/>
              <a:buNone/>
              <a:tabLst/>
              <a:defRPr/>
            </a:pPr>
            <a:r>
              <a:rPr kumimoji="0" lang="en-GB" sz="2400" b="1" i="0" u="none" strike="noStrike" kern="1200" cap="none" spc="0" normalizeH="0" baseline="0" noProof="0" dirty="0">
                <a:ln>
                  <a:noFill/>
                </a:ln>
                <a:solidFill>
                  <a:srgbClr val="FFFFFF"/>
                </a:solidFill>
                <a:effectLst/>
                <a:uLnTx/>
                <a:uFillTx/>
                <a:latin typeface="EC Square Sans Cond Pro" panose="020B0506040000020004" pitchFamily="34" charset="0"/>
                <a:ea typeface="MS PGothic" pitchFamily="34" charset="-128"/>
                <a:cs typeface="Tahoma" pitchFamily="34" charset="0"/>
              </a:rPr>
              <a:t>EU cooperation on VET policy</a:t>
            </a:r>
          </a:p>
          <a:p>
            <a:pPr marL="12700" marR="0" lvl="0" indent="0" algn="l" defTabSz="914400" rtl="0" eaLnBrk="1" fontAlgn="base" latinLnBrk="0" hangingPunct="1">
              <a:lnSpc>
                <a:spcPct val="100000"/>
              </a:lnSpc>
              <a:spcBef>
                <a:spcPts val="0"/>
              </a:spcBef>
              <a:spcAft>
                <a:spcPts val="0"/>
              </a:spcAft>
              <a:buClr>
                <a:srgbClr val="2D5EC1"/>
              </a:buClr>
              <a:buSzTx/>
              <a:buFontTx/>
              <a:buNone/>
              <a:tabLst/>
              <a:defRPr/>
            </a:pPr>
            <a:r>
              <a:rPr kumimoji="0" lang="en-GB" sz="2400" b="1" i="1" u="none" strike="noStrike" kern="1200" cap="none" spc="0" normalizeH="0" baseline="0" noProof="0" dirty="0">
                <a:ln>
                  <a:noFill/>
                </a:ln>
                <a:solidFill>
                  <a:srgbClr val="FFFFFF"/>
                </a:solidFill>
                <a:effectLst/>
                <a:uLnTx/>
                <a:uFillTx/>
                <a:latin typeface="EC Square Sans Cond Pro" panose="020B0506040000020004" pitchFamily="34" charset="0"/>
                <a:ea typeface="MS PGothic" pitchFamily="34" charset="-128"/>
                <a:cs typeface="Tahoma" pitchFamily="34" charset="0"/>
              </a:rPr>
              <a:t>2015 Riga conclusions</a:t>
            </a:r>
          </a:p>
        </p:txBody>
      </p:sp>
      <p:sp>
        <p:nvSpPr>
          <p:cNvPr id="21509" name="Slide Number Placeholder 3"/>
          <p:cNvSpPr txBox="1">
            <a:spLocks/>
          </p:cNvSpPr>
          <p:nvPr/>
        </p:nvSpPr>
        <p:spPr bwMode="auto">
          <a:xfrm>
            <a:off x="8748713" y="4884738"/>
            <a:ext cx="382587" cy="23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EC Square Sans Pro Light" pitchFamily="34" charset="0"/>
              </a:defRPr>
            </a:lvl1pPr>
            <a:lvl2pPr marL="742950" indent="-285750">
              <a:defRPr>
                <a:solidFill>
                  <a:schemeClr val="tx1"/>
                </a:solidFill>
                <a:latin typeface="EC Square Sans Pro Light" pitchFamily="34" charset="0"/>
              </a:defRPr>
            </a:lvl2pPr>
            <a:lvl3pPr marL="1143000" indent="-228600">
              <a:defRPr>
                <a:solidFill>
                  <a:schemeClr val="tx1"/>
                </a:solidFill>
                <a:latin typeface="EC Square Sans Pro Light" pitchFamily="34" charset="0"/>
              </a:defRPr>
            </a:lvl3pPr>
            <a:lvl4pPr marL="1600200" indent="-228600">
              <a:defRPr>
                <a:solidFill>
                  <a:schemeClr val="tx1"/>
                </a:solidFill>
                <a:latin typeface="EC Square Sans Pro Light" pitchFamily="34" charset="0"/>
              </a:defRPr>
            </a:lvl4pPr>
            <a:lvl5pPr marL="2057400" indent="-228600">
              <a:defRPr>
                <a:solidFill>
                  <a:schemeClr val="tx1"/>
                </a:solidFill>
                <a:latin typeface="EC Square Sans Pro Light" pitchFamily="34" charset="0"/>
              </a:defRPr>
            </a:lvl5pPr>
            <a:lvl6pPr marL="2514600" indent="-228600" fontAlgn="base">
              <a:spcBef>
                <a:spcPct val="0"/>
              </a:spcBef>
              <a:spcAft>
                <a:spcPct val="0"/>
              </a:spcAft>
              <a:defRPr>
                <a:solidFill>
                  <a:schemeClr val="tx1"/>
                </a:solidFill>
                <a:latin typeface="EC Square Sans Pro Light" pitchFamily="34" charset="0"/>
              </a:defRPr>
            </a:lvl6pPr>
            <a:lvl7pPr marL="2971800" indent="-228600" fontAlgn="base">
              <a:spcBef>
                <a:spcPct val="0"/>
              </a:spcBef>
              <a:spcAft>
                <a:spcPct val="0"/>
              </a:spcAft>
              <a:defRPr>
                <a:solidFill>
                  <a:schemeClr val="tx1"/>
                </a:solidFill>
                <a:latin typeface="EC Square Sans Pro Light" pitchFamily="34" charset="0"/>
              </a:defRPr>
            </a:lvl7pPr>
            <a:lvl8pPr marL="3429000" indent="-228600" fontAlgn="base">
              <a:spcBef>
                <a:spcPct val="0"/>
              </a:spcBef>
              <a:spcAft>
                <a:spcPct val="0"/>
              </a:spcAft>
              <a:defRPr>
                <a:solidFill>
                  <a:schemeClr val="tx1"/>
                </a:solidFill>
                <a:latin typeface="EC Square Sans Pro Light" pitchFamily="34" charset="0"/>
              </a:defRPr>
            </a:lvl8pPr>
            <a:lvl9pPr marL="3886200" indent="-228600" fontAlgn="base">
              <a:spcBef>
                <a:spcPct val="0"/>
              </a:spcBef>
              <a:spcAft>
                <a:spcPct val="0"/>
              </a:spcAft>
              <a:defRPr>
                <a:solidFill>
                  <a:schemeClr val="tx1"/>
                </a:solidFill>
                <a:latin typeface="EC Square Sans Pro Light"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C6C2A72-CCD9-41AB-8867-DA29B61A6AEE}" type="slidenum">
              <a:rPr kumimoji="0" lang="en-GB" altLang="en-US" sz="1200" b="1" i="0" u="none" strike="noStrike" kern="1200" cap="none" spc="0" normalizeH="0" baseline="0" noProof="0">
                <a:ln>
                  <a:noFill/>
                </a:ln>
                <a:solidFill>
                  <a:srgbClr val="2B4495"/>
                </a:solidFill>
                <a:effectLst/>
                <a:uLnTx/>
                <a:uFillTx/>
                <a:latin typeface="Tahoma" pitchFamily="34" charset="0"/>
                <a:ea typeface="MS PGothic" pitchFamily="34" charset="-128"/>
                <a:cs typeface="Tahoma"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GB" altLang="en-US" sz="1200" b="1" i="0" u="none" strike="noStrike" kern="1200" cap="none" spc="0" normalizeH="0" baseline="0" noProof="0">
              <a:ln>
                <a:noFill/>
              </a:ln>
              <a:solidFill>
                <a:srgbClr val="2B4495"/>
              </a:solidFill>
              <a:effectLst/>
              <a:uLnTx/>
              <a:uFillTx/>
              <a:latin typeface="Tahoma" pitchFamily="34" charset="0"/>
              <a:ea typeface="MS PGothic" pitchFamily="34" charset="-128"/>
              <a:cs typeface="Tahoma" pitchFamily="34" charset="0"/>
            </a:endParaRPr>
          </a:p>
        </p:txBody>
      </p:sp>
      <p:graphicFrame>
        <p:nvGraphicFramePr>
          <p:cNvPr id="7" name="Diagram 6"/>
          <p:cNvGraphicFramePr/>
          <p:nvPr>
            <p:extLst/>
          </p:nvPr>
        </p:nvGraphicFramePr>
        <p:xfrm>
          <a:off x="1183729" y="804014"/>
          <a:ext cx="7884876" cy="42279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18276" y="2344033"/>
            <a:ext cx="1823913" cy="1015663"/>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1200" cap="none" spc="0" normalizeH="0" baseline="0" noProof="0" dirty="0">
                <a:ln>
                  <a:noFill/>
                </a:ln>
                <a:solidFill>
                  <a:srgbClr val="004494"/>
                </a:solidFill>
                <a:effectLst/>
                <a:uLnTx/>
                <a:uFillTx/>
                <a:latin typeface="Verdana" pitchFamily="34" charset="0"/>
                <a:ea typeface="Verdana" panose="020B0604030504040204" pitchFamily="34" charset="0"/>
                <a:cs typeface="Verdana" panose="020B0604030504040204" pitchFamily="34" charset="0"/>
              </a:rPr>
              <a:t>Common priorities 2015-2020</a:t>
            </a:r>
            <a:endParaRPr kumimoji="0" lang="en-GB" sz="1200" b="1" i="0" u="none" strike="noStrike" kern="1200" cap="none" spc="0" normalizeH="0" baseline="0" noProof="0" dirty="0">
              <a:ln>
                <a:noFill/>
              </a:ln>
              <a:solidFill>
                <a:srgbClr val="004494"/>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8083195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CBACDBC-90D9-49B6-9AA1-F07F244A1E37}"/>
              </a:ext>
            </a:extLst>
          </p:cNvPr>
          <p:cNvSpPr txBox="1">
            <a:spLocks/>
          </p:cNvSpPr>
          <p:nvPr/>
        </p:nvSpPr>
        <p:spPr>
          <a:xfrm>
            <a:off x="-3160" y="0"/>
            <a:ext cx="4359136" cy="736732"/>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1200" cap="none" spc="0" normalizeH="0" baseline="0" noProof="0" dirty="0">
                <a:ln>
                  <a:noFill/>
                </a:ln>
                <a:solidFill>
                  <a:srgbClr val="FFFFFF"/>
                </a:solidFill>
                <a:effectLst/>
                <a:uLnTx/>
                <a:uFillTx/>
                <a:latin typeface="Verdana"/>
                <a:ea typeface="+mj-ea"/>
                <a:cs typeface="+mj-cs"/>
              </a:rPr>
              <a:t>Europe for Skills</a:t>
            </a:r>
            <a:br>
              <a:rPr kumimoji="0" lang="en-GB" sz="2000" b="1" i="0" u="none" strike="noStrike" kern="1200" cap="none" spc="0" normalizeH="0" baseline="0" noProof="0" dirty="0">
                <a:ln>
                  <a:noFill/>
                </a:ln>
                <a:solidFill>
                  <a:srgbClr val="FFFFFF"/>
                </a:solidFill>
                <a:effectLst/>
                <a:uLnTx/>
                <a:uFillTx/>
                <a:latin typeface="Verdana"/>
                <a:ea typeface="+mj-ea"/>
                <a:cs typeface="+mj-cs"/>
              </a:rPr>
            </a:br>
            <a:r>
              <a:rPr kumimoji="0" lang="en-GB" sz="2000" b="1" i="1" u="none" strike="noStrike" kern="1200" cap="none" spc="0" normalizeH="0" baseline="0" noProof="0" dirty="0">
                <a:ln>
                  <a:noFill/>
                </a:ln>
                <a:solidFill>
                  <a:srgbClr val="FFFFFF"/>
                </a:solidFill>
                <a:effectLst/>
                <a:uLnTx/>
                <a:uFillTx/>
                <a:latin typeface="Verdana"/>
                <a:ea typeface="+mj-ea"/>
                <a:cs typeface="+mj-cs"/>
              </a:rPr>
              <a:t>High political commitment</a:t>
            </a:r>
            <a:endParaRPr kumimoji="0" lang="en-GB" sz="2000" b="1" i="1" u="none" strike="noStrike" kern="1200" cap="none" spc="0"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11151"/>
          <a:stretch/>
        </p:blipFill>
        <p:spPr>
          <a:xfrm>
            <a:off x="71938" y="1259431"/>
            <a:ext cx="3744416" cy="3326893"/>
          </a:xfrm>
          <a:prstGeom prst="rect">
            <a:avLst/>
          </a:prstGeom>
        </p:spPr>
      </p:pic>
      <p:sp>
        <p:nvSpPr>
          <p:cNvPr id="6" name="Rectangle 5"/>
          <p:cNvSpPr/>
          <p:nvPr/>
        </p:nvSpPr>
        <p:spPr>
          <a:xfrm>
            <a:off x="3851920" y="1259431"/>
            <a:ext cx="5184576" cy="3323987"/>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rgbClr val="004494"/>
                </a:solidFill>
                <a:effectLst/>
                <a:uLnTx/>
                <a:uFillTx/>
                <a:latin typeface="Verdana" panose="020B0604030504040204" pitchFamily="34" charset="0"/>
                <a:ea typeface="Verdana" panose="020B0604030504040204" pitchFamily="34" charset="0"/>
                <a:cs typeface="Verdana" panose="020B0604030504040204" pitchFamily="34" charset="0"/>
              </a:rPr>
              <a:t>1</a:t>
            </a:r>
            <a:r>
              <a:rPr kumimoji="0" lang="en-GB" sz="2800" b="1" i="0" u="none" strike="noStrike" kern="1200" cap="none" spc="0" normalizeH="0" baseline="30000" noProof="0" dirty="0">
                <a:ln>
                  <a:noFill/>
                </a:ln>
                <a:solidFill>
                  <a:srgbClr val="004494"/>
                </a:solidFill>
                <a:effectLst/>
                <a:uLnTx/>
                <a:uFillTx/>
                <a:latin typeface="Verdana" panose="020B0604030504040204" pitchFamily="34" charset="0"/>
                <a:ea typeface="Verdana" panose="020B0604030504040204" pitchFamily="34" charset="0"/>
                <a:cs typeface="Verdana" panose="020B0604030504040204" pitchFamily="34" charset="0"/>
              </a:rPr>
              <a:t>st </a:t>
            </a:r>
            <a:r>
              <a:rPr kumimoji="0" lang="en-GB" sz="2800" b="1" i="0" u="none" strike="noStrike" kern="1200" cap="none" spc="0" normalizeH="0" baseline="0" noProof="0" dirty="0">
                <a:ln>
                  <a:noFill/>
                </a:ln>
                <a:solidFill>
                  <a:srgbClr val="004494"/>
                </a:solidFill>
                <a:effectLst/>
                <a:uLnTx/>
                <a:uFillTx/>
                <a:latin typeface="Verdana" panose="020B0604030504040204" pitchFamily="34" charset="0"/>
                <a:ea typeface="Verdana" panose="020B0604030504040204" pitchFamily="34" charset="0"/>
                <a:cs typeface="Verdana" panose="020B0604030504040204" pitchFamily="34" charset="0"/>
              </a:rPr>
              <a:t>Principle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rgbClr val="004494"/>
                </a:solidFill>
                <a:effectLst/>
                <a:uLnTx/>
                <a:uFillTx/>
                <a:latin typeface="Verdana" panose="020B0604030504040204" pitchFamily="34" charset="0"/>
                <a:ea typeface="Verdana" panose="020B0604030504040204" pitchFamily="34" charset="0"/>
                <a:cs typeface="Verdana" panose="020B0604030504040204" pitchFamily="34" charset="0"/>
              </a:rPr>
              <a:t>Education, training and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dirty="0">
                <a:ln>
                  <a:noFill/>
                </a:ln>
                <a:solidFill>
                  <a:srgbClr val="004494"/>
                </a:solidFill>
                <a:effectLst/>
                <a:uLnTx/>
                <a:uFillTx/>
                <a:latin typeface="Verdana" panose="020B0604030504040204" pitchFamily="34" charset="0"/>
                <a:ea typeface="Verdana" panose="020B0604030504040204" pitchFamily="34" charset="0"/>
                <a:cs typeface="Verdana" panose="020B0604030504040204" pitchFamily="34" charset="0"/>
              </a:rPr>
              <a:t>life-long learning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004494"/>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600" b="1" i="0" u="none" strike="noStrike" kern="1200" cap="none" spc="0" normalizeH="0" baseline="0" noProof="0" dirty="0">
              <a:ln>
                <a:noFill/>
              </a:ln>
              <a:solidFill>
                <a:srgbClr val="004494"/>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dirty="0">
                <a:ln>
                  <a:noFill/>
                </a:ln>
                <a:solidFill>
                  <a:srgbClr val="004494"/>
                </a:solidFill>
                <a:effectLst/>
                <a:uLnTx/>
                <a:uFillTx/>
                <a:latin typeface="Verdana" panose="020B0604030504040204" pitchFamily="34" charset="0"/>
                <a:ea typeface="Verdana" panose="020B0604030504040204" pitchFamily="34" charset="0"/>
                <a:cs typeface="Verdana" panose="020B0604030504040204" pitchFamily="34" charset="0"/>
              </a:rPr>
              <a:t>Everyone has the right to </a:t>
            </a:r>
            <a:r>
              <a:rPr kumimoji="0" lang="en-GB" sz="1600" b="1" i="0" u="none" strike="noStrike" kern="1200" cap="none" spc="0" normalizeH="0" baseline="0" noProof="0" dirty="0">
                <a:ln>
                  <a:noFill/>
                </a:ln>
                <a:solidFill>
                  <a:srgbClr val="004494"/>
                </a:solidFill>
                <a:effectLst/>
                <a:uLnTx/>
                <a:uFillTx/>
                <a:latin typeface="Verdana" panose="020B0604030504040204" pitchFamily="34" charset="0"/>
                <a:ea typeface="Verdana" panose="020B0604030504040204" pitchFamily="34" charset="0"/>
                <a:cs typeface="Verdana" panose="020B0604030504040204" pitchFamily="34" charset="0"/>
              </a:rPr>
              <a:t>quality and inclusive education, training and life-long learning </a:t>
            </a:r>
            <a:r>
              <a:rPr kumimoji="0" lang="en-GB" sz="1600" b="0" i="0" u="none" strike="noStrike" kern="1200" cap="none" spc="0" normalizeH="0" baseline="0" noProof="0" dirty="0">
                <a:ln>
                  <a:noFill/>
                </a:ln>
                <a:solidFill>
                  <a:srgbClr val="004494"/>
                </a:solidFill>
                <a:effectLst/>
                <a:uLnTx/>
                <a:uFillTx/>
                <a:latin typeface="Verdana" panose="020B0604030504040204" pitchFamily="34" charset="0"/>
                <a:ea typeface="Verdana" panose="020B0604030504040204" pitchFamily="34" charset="0"/>
                <a:cs typeface="Verdana" panose="020B0604030504040204" pitchFamily="34" charset="0"/>
              </a:rPr>
              <a:t>in order to maintain and acquire skills that enable them to </a:t>
            </a:r>
            <a:r>
              <a:rPr kumimoji="0" lang="en-GB" sz="1600" b="1" i="0" u="none" strike="noStrike" kern="1200" cap="none" spc="0" normalizeH="0" baseline="0" noProof="0" dirty="0">
                <a:ln>
                  <a:noFill/>
                </a:ln>
                <a:solidFill>
                  <a:srgbClr val="004494"/>
                </a:solidFill>
                <a:effectLst/>
                <a:uLnTx/>
                <a:uFillTx/>
                <a:latin typeface="Verdana" panose="020B0604030504040204" pitchFamily="34" charset="0"/>
                <a:ea typeface="Verdana" panose="020B0604030504040204" pitchFamily="34" charset="0"/>
                <a:cs typeface="Verdana" panose="020B0604030504040204" pitchFamily="34" charset="0"/>
              </a:rPr>
              <a:t>participate fully in society </a:t>
            </a:r>
            <a:r>
              <a:rPr kumimoji="0" lang="en-GB" sz="1600" b="0" i="0" u="none" strike="noStrike" kern="1200" cap="none" spc="0" normalizeH="0" baseline="0" noProof="0" dirty="0">
                <a:ln>
                  <a:noFill/>
                </a:ln>
                <a:solidFill>
                  <a:srgbClr val="004494"/>
                </a:solidFill>
                <a:effectLst/>
                <a:uLnTx/>
                <a:uFillTx/>
                <a:latin typeface="Verdana" panose="020B0604030504040204" pitchFamily="34" charset="0"/>
                <a:ea typeface="Verdana" panose="020B0604030504040204" pitchFamily="34" charset="0"/>
                <a:cs typeface="Verdana" panose="020B0604030504040204" pitchFamily="34" charset="0"/>
              </a:rPr>
              <a:t>and successfully </a:t>
            </a:r>
            <a:r>
              <a:rPr kumimoji="0" lang="en-GB" sz="1600" b="1" i="0" u="none" strike="noStrike" kern="1200" cap="none" spc="0" normalizeH="0" baseline="0" noProof="0" dirty="0">
                <a:ln>
                  <a:noFill/>
                </a:ln>
                <a:solidFill>
                  <a:srgbClr val="004494"/>
                </a:solidFill>
                <a:effectLst/>
                <a:uLnTx/>
                <a:uFillTx/>
                <a:latin typeface="Verdana" panose="020B0604030504040204" pitchFamily="34" charset="0"/>
                <a:ea typeface="Verdana" panose="020B0604030504040204" pitchFamily="34" charset="0"/>
                <a:cs typeface="Verdana" panose="020B0604030504040204" pitchFamily="34" charset="0"/>
              </a:rPr>
              <a:t>manage transitions </a:t>
            </a:r>
            <a:r>
              <a:rPr kumimoji="0" lang="en-GB" sz="1600" b="0" i="0" u="none" strike="noStrike" kern="1200" cap="none" spc="0" normalizeH="0" baseline="0" noProof="0" dirty="0">
                <a:ln>
                  <a:noFill/>
                </a:ln>
                <a:solidFill>
                  <a:srgbClr val="004494"/>
                </a:solidFill>
                <a:effectLst/>
                <a:uLnTx/>
                <a:uFillTx/>
                <a:latin typeface="Verdana" panose="020B0604030504040204" pitchFamily="34" charset="0"/>
                <a:ea typeface="Verdana" panose="020B0604030504040204" pitchFamily="34" charset="0"/>
                <a:cs typeface="Verdana" panose="020B0604030504040204" pitchFamily="34" charset="0"/>
              </a:rPr>
              <a:t>in the labour market</a:t>
            </a:r>
          </a:p>
        </p:txBody>
      </p:sp>
    </p:spTree>
    <p:extLst>
      <p:ext uri="{BB962C8B-B14F-4D97-AF65-F5344CB8AC3E}">
        <p14:creationId xmlns:p14="http://schemas.microsoft.com/office/powerpoint/2010/main" val="39232319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txBox="1">
            <a:spLocks/>
          </p:cNvSpPr>
          <p:nvPr/>
        </p:nvSpPr>
        <p:spPr bwMode="auto">
          <a:xfrm>
            <a:off x="8604448" y="4876006"/>
            <a:ext cx="526868" cy="248043"/>
          </a:xfrm>
          <a:prstGeom prst="rect">
            <a:avLst/>
          </a:prstGeom>
          <a:solidFill>
            <a:schemeClr val="bg1"/>
          </a:solidFill>
          <a:ln>
            <a:noFill/>
          </a:ln>
          <a:effectLst/>
          <a:extLst/>
        </p:spPr>
        <p:txBody>
          <a:bodyPr/>
          <a:lstStyle>
            <a:lvl1pPr eaLnBrk="0" hangingPunct="0">
              <a:spcBef>
                <a:spcPct val="20000"/>
              </a:spcBef>
              <a:buClr>
                <a:schemeClr val="bg1"/>
              </a:buClr>
              <a:buChar char="•"/>
              <a:defRPr sz="2400" i="1">
                <a:solidFill>
                  <a:srgbClr val="0F5494"/>
                </a:solidFill>
                <a:latin typeface="Tahoma" pitchFamily="34" charset="0"/>
                <a:ea typeface="MS PGothic" pitchFamily="34" charset="-128"/>
                <a:cs typeface="Tahoma" pitchFamily="34" charset="0"/>
              </a:defRPr>
            </a:lvl1pPr>
            <a:lvl2pPr marL="742950" indent="-285750" eaLnBrk="0" hangingPunct="0">
              <a:spcBef>
                <a:spcPct val="20000"/>
              </a:spcBef>
              <a:buClr>
                <a:srgbClr val="009FBA"/>
              </a:buClr>
              <a:buChar char="•"/>
              <a:defRPr sz="2000" b="1">
                <a:solidFill>
                  <a:srgbClr val="0F5494"/>
                </a:solidFill>
                <a:latin typeface="Tahoma" pitchFamily="34" charset="0"/>
                <a:ea typeface="Tahoma" pitchFamily="34" charset="0"/>
                <a:cs typeface="Tahoma" pitchFamily="34" charset="0"/>
              </a:defRPr>
            </a:lvl2pPr>
            <a:lvl3pPr marL="1143000" indent="-228600" eaLnBrk="0" hangingPunct="0">
              <a:spcBef>
                <a:spcPct val="20000"/>
              </a:spcBef>
              <a:defRPr sz="1400">
                <a:solidFill>
                  <a:srgbClr val="0F5494"/>
                </a:solidFill>
                <a:latin typeface="Tahoma" pitchFamily="34" charset="0"/>
                <a:ea typeface="Tahoma" pitchFamily="34" charset="0"/>
                <a:cs typeface="Tahoma" pitchFamily="34" charset="0"/>
              </a:defRPr>
            </a:lvl3pPr>
            <a:lvl4pPr marL="1600200" indent="-228600" eaLnBrk="0" hangingPunct="0">
              <a:spcBef>
                <a:spcPct val="20000"/>
              </a:spcBef>
              <a:buChar char="–"/>
              <a:defRPr sz="2000">
                <a:solidFill>
                  <a:schemeClr val="tx1"/>
                </a:solidFill>
                <a:latin typeface="Arial" charset="0"/>
                <a:ea typeface="Tahoma" pitchFamily="34" charset="0"/>
                <a:cs typeface="Tahoma" pitchFamily="34" charset="0"/>
              </a:defRPr>
            </a:lvl4pPr>
            <a:lvl5pPr marL="2057400" indent="-228600" eaLnBrk="0" hangingPunct="0">
              <a:spcBef>
                <a:spcPct val="20000"/>
              </a:spcBef>
              <a:buChar char="»"/>
              <a:defRPr sz="2000">
                <a:solidFill>
                  <a:schemeClr val="tx1"/>
                </a:solidFill>
                <a:latin typeface="Arial" charset="0"/>
                <a:ea typeface="Tahoma" pitchFamily="34" charset="0"/>
                <a:cs typeface="Tahoma" pitchFamily="34" charset="0"/>
              </a:defRPr>
            </a:lvl5pPr>
            <a:lvl6pPr marL="2514600" indent="-228600" eaLnBrk="0" fontAlgn="base" hangingPunct="0">
              <a:spcBef>
                <a:spcPct val="20000"/>
              </a:spcBef>
              <a:spcAft>
                <a:spcPct val="0"/>
              </a:spcAft>
              <a:buChar char="»"/>
              <a:defRPr sz="2000">
                <a:solidFill>
                  <a:schemeClr val="tx1"/>
                </a:solidFill>
                <a:latin typeface="Arial" charset="0"/>
                <a:ea typeface="Tahoma" pitchFamily="34" charset="0"/>
                <a:cs typeface="Tahoma" pitchFamily="34" charset="0"/>
              </a:defRPr>
            </a:lvl6pPr>
            <a:lvl7pPr marL="2971800" indent="-228600" eaLnBrk="0" fontAlgn="base" hangingPunct="0">
              <a:spcBef>
                <a:spcPct val="20000"/>
              </a:spcBef>
              <a:spcAft>
                <a:spcPct val="0"/>
              </a:spcAft>
              <a:buChar char="»"/>
              <a:defRPr sz="2000">
                <a:solidFill>
                  <a:schemeClr val="tx1"/>
                </a:solidFill>
                <a:latin typeface="Arial" charset="0"/>
                <a:ea typeface="Tahoma" pitchFamily="34" charset="0"/>
                <a:cs typeface="Tahoma" pitchFamily="34" charset="0"/>
              </a:defRPr>
            </a:lvl7pPr>
            <a:lvl8pPr marL="3429000" indent="-228600" eaLnBrk="0" fontAlgn="base" hangingPunct="0">
              <a:spcBef>
                <a:spcPct val="20000"/>
              </a:spcBef>
              <a:spcAft>
                <a:spcPct val="0"/>
              </a:spcAft>
              <a:buChar char="»"/>
              <a:defRPr sz="2000">
                <a:solidFill>
                  <a:schemeClr val="tx1"/>
                </a:solidFill>
                <a:latin typeface="Arial" charset="0"/>
                <a:ea typeface="Tahoma" pitchFamily="34" charset="0"/>
                <a:cs typeface="Tahoma" pitchFamily="34" charset="0"/>
              </a:defRPr>
            </a:lvl8pPr>
            <a:lvl9pPr marL="3886200" indent="-228600" eaLnBrk="0" fontAlgn="base" hangingPunct="0">
              <a:spcBef>
                <a:spcPct val="20000"/>
              </a:spcBef>
              <a:spcAft>
                <a:spcPct val="0"/>
              </a:spcAft>
              <a:buChar char="»"/>
              <a:defRPr sz="2000">
                <a:solidFill>
                  <a:schemeClr val="tx1"/>
                </a:solidFill>
                <a:latin typeface="Arial" charset="0"/>
                <a:ea typeface="Tahoma" pitchFamily="34" charset="0"/>
                <a:cs typeface="Tahoma" pitchFamily="34" charset="0"/>
              </a:defRPr>
            </a:lvl9pPr>
          </a:lstStyle>
          <a:p>
            <a:pPr algn="r" eaLnBrk="1" hangingPunct="1">
              <a:spcBef>
                <a:spcPct val="0"/>
              </a:spcBef>
              <a:buClrTx/>
              <a:buFontTx/>
              <a:buNone/>
            </a:pPr>
            <a:fld id="{29BC69EA-CE52-4A5D-BC73-EEAA3105492D}" type="slidenum">
              <a:rPr lang="en-GB" altLang="en-US" sz="1600" i="0">
                <a:solidFill>
                  <a:srgbClr val="283170"/>
                </a:solidFill>
                <a:latin typeface="+mn-lt"/>
              </a:rPr>
              <a:pPr algn="r" eaLnBrk="1" hangingPunct="1">
                <a:spcBef>
                  <a:spcPct val="0"/>
                </a:spcBef>
                <a:buClrTx/>
                <a:buFontTx/>
                <a:buNone/>
              </a:pPr>
              <a:t>6</a:t>
            </a:fld>
            <a:endParaRPr lang="en-GB" altLang="en-US" sz="1600" i="0" dirty="0">
              <a:solidFill>
                <a:srgbClr val="283170"/>
              </a:solidFill>
              <a:latin typeface="+mn-lt"/>
            </a:endParaRPr>
          </a:p>
        </p:txBody>
      </p:sp>
      <p:sp>
        <p:nvSpPr>
          <p:cNvPr id="9" name="Title 1"/>
          <p:cNvSpPr txBox="1">
            <a:spLocks/>
          </p:cNvSpPr>
          <p:nvPr/>
        </p:nvSpPr>
        <p:spPr bwMode="auto">
          <a:xfrm>
            <a:off x="11113" y="0"/>
            <a:ext cx="4128839" cy="77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anchor="ctr"/>
          <a:lstStyle>
            <a:lvl1pPr algn="l" rtl="0" eaLnBrk="0" fontAlgn="base" hangingPunct="0">
              <a:spcBef>
                <a:spcPct val="0"/>
              </a:spcBef>
              <a:spcAft>
                <a:spcPct val="0"/>
              </a:spcAft>
              <a:defRPr sz="3000" b="1">
                <a:solidFill>
                  <a:srgbClr val="0F5494"/>
                </a:solidFill>
                <a:latin typeface="Tahoma" pitchFamily="34" charset="0"/>
                <a:ea typeface="MS PGothic" pitchFamily="34" charset="-128"/>
                <a:cs typeface="Tahoma" pitchFamily="34" charset="0"/>
              </a:defRPr>
            </a:lvl1pPr>
            <a:lvl2pPr algn="l" rtl="0" eaLnBrk="0" fontAlgn="base" hangingPunct="0">
              <a:spcBef>
                <a:spcPct val="0"/>
              </a:spcBef>
              <a:spcAft>
                <a:spcPct val="0"/>
              </a:spcAft>
              <a:defRPr sz="3000" b="1">
                <a:solidFill>
                  <a:srgbClr val="0F5494"/>
                </a:solidFill>
                <a:latin typeface="Tahoma" pitchFamily="34" charset="0"/>
                <a:ea typeface="MS PGothic" pitchFamily="34" charset="-128"/>
                <a:cs typeface="Tahoma" pitchFamily="34" charset="0"/>
              </a:defRPr>
            </a:lvl2pPr>
            <a:lvl3pPr algn="l" rtl="0" eaLnBrk="0" fontAlgn="base" hangingPunct="0">
              <a:spcBef>
                <a:spcPct val="0"/>
              </a:spcBef>
              <a:spcAft>
                <a:spcPct val="0"/>
              </a:spcAft>
              <a:defRPr sz="3000" b="1">
                <a:solidFill>
                  <a:srgbClr val="0F5494"/>
                </a:solidFill>
                <a:latin typeface="Tahoma" pitchFamily="34" charset="0"/>
                <a:ea typeface="MS PGothic" pitchFamily="34" charset="-128"/>
                <a:cs typeface="Tahoma" pitchFamily="34" charset="0"/>
              </a:defRPr>
            </a:lvl3pPr>
            <a:lvl4pPr algn="l" rtl="0" eaLnBrk="0" fontAlgn="base" hangingPunct="0">
              <a:spcBef>
                <a:spcPct val="0"/>
              </a:spcBef>
              <a:spcAft>
                <a:spcPct val="0"/>
              </a:spcAft>
              <a:defRPr sz="3000" b="1">
                <a:solidFill>
                  <a:srgbClr val="0F5494"/>
                </a:solidFill>
                <a:latin typeface="Tahoma" pitchFamily="34" charset="0"/>
                <a:ea typeface="MS PGothic" pitchFamily="34" charset="-128"/>
                <a:cs typeface="Tahoma" pitchFamily="34" charset="0"/>
              </a:defRPr>
            </a:lvl4pPr>
            <a:lvl5pPr algn="l" rtl="0" eaLnBrk="0" fontAlgn="base" hangingPunct="0">
              <a:spcBef>
                <a:spcPct val="0"/>
              </a:spcBef>
              <a:spcAft>
                <a:spcPct val="0"/>
              </a:spcAft>
              <a:defRPr sz="3000" b="1">
                <a:solidFill>
                  <a:srgbClr val="0F5494"/>
                </a:solidFill>
                <a:latin typeface="Tahoma" pitchFamily="34" charset="0"/>
                <a:ea typeface="MS PGothic" pitchFamily="34" charset="-128"/>
                <a:cs typeface="Tahoma" pitchFamily="34" charset="0"/>
              </a:defRPr>
            </a:lvl5pPr>
            <a:lvl6pPr marL="815975" algn="l" rtl="0" eaLnBrk="1" fontAlgn="base" hangingPunct="1">
              <a:spcBef>
                <a:spcPct val="0"/>
              </a:spcBef>
              <a:spcAft>
                <a:spcPct val="0"/>
              </a:spcAft>
              <a:defRPr sz="3000" b="1">
                <a:solidFill>
                  <a:srgbClr val="0F5494"/>
                </a:solidFill>
                <a:latin typeface="Verdana" pitchFamily="34" charset="0"/>
              </a:defRPr>
            </a:lvl6pPr>
            <a:lvl7pPr marL="1273175" algn="l" rtl="0" eaLnBrk="1" fontAlgn="base" hangingPunct="1">
              <a:spcBef>
                <a:spcPct val="0"/>
              </a:spcBef>
              <a:spcAft>
                <a:spcPct val="0"/>
              </a:spcAft>
              <a:defRPr sz="3000" b="1">
                <a:solidFill>
                  <a:srgbClr val="0F5494"/>
                </a:solidFill>
                <a:latin typeface="Verdana" pitchFamily="34" charset="0"/>
              </a:defRPr>
            </a:lvl7pPr>
            <a:lvl8pPr marL="1730375" algn="l" rtl="0" eaLnBrk="1" fontAlgn="base" hangingPunct="1">
              <a:spcBef>
                <a:spcPct val="0"/>
              </a:spcBef>
              <a:spcAft>
                <a:spcPct val="0"/>
              </a:spcAft>
              <a:defRPr sz="3000" b="1">
                <a:solidFill>
                  <a:srgbClr val="0F5494"/>
                </a:solidFill>
                <a:latin typeface="Verdana" pitchFamily="34" charset="0"/>
              </a:defRPr>
            </a:lvl8pPr>
            <a:lvl9pPr marL="2187575" algn="l" rtl="0" eaLnBrk="1" fontAlgn="base" hangingPunct="1">
              <a:spcBef>
                <a:spcPct val="0"/>
              </a:spcBef>
              <a:spcAft>
                <a:spcPct val="0"/>
              </a:spcAft>
              <a:defRPr sz="3000" b="1">
                <a:solidFill>
                  <a:srgbClr val="0F5494"/>
                </a:solidFill>
                <a:latin typeface="Verdana" pitchFamily="34" charset="0"/>
              </a:defRPr>
            </a:lvl9pPr>
          </a:lstStyle>
          <a:p>
            <a:pPr marL="12700" eaLnBrk="1" hangingPunct="1">
              <a:spcBef>
                <a:spcPts val="0"/>
              </a:spcBef>
              <a:spcAft>
                <a:spcPts val="0"/>
              </a:spcAft>
              <a:buClr>
                <a:srgbClr val="2D5EC1"/>
              </a:buClr>
              <a:defRPr/>
            </a:pPr>
            <a:r>
              <a:rPr lang="en-GB" sz="2000" dirty="0">
                <a:solidFill>
                  <a:schemeClr val="bg1"/>
                </a:solidFill>
                <a:latin typeface="+mn-lt"/>
                <a:ea typeface="+mn-ea"/>
                <a:cs typeface="+mn-cs"/>
              </a:rPr>
              <a:t>VET modernisation</a:t>
            </a:r>
          </a:p>
          <a:p>
            <a:pPr marL="12700" eaLnBrk="1" hangingPunct="1">
              <a:spcBef>
                <a:spcPts val="0"/>
              </a:spcBef>
              <a:spcAft>
                <a:spcPts val="0"/>
              </a:spcAft>
              <a:buClr>
                <a:srgbClr val="2D5EC1"/>
              </a:buClr>
              <a:defRPr/>
            </a:pPr>
            <a:r>
              <a:rPr lang="en-GB" sz="1600" i="1" dirty="0">
                <a:solidFill>
                  <a:schemeClr val="bg1"/>
                </a:solidFill>
                <a:latin typeface="+mn-lt"/>
                <a:ea typeface="+mn-ea"/>
                <a:cs typeface="+mn-cs"/>
              </a:rPr>
              <a:t>Preparing the post 2020 strategy</a:t>
            </a:r>
          </a:p>
        </p:txBody>
      </p:sp>
      <p:graphicFrame>
        <p:nvGraphicFramePr>
          <p:cNvPr id="10" name="Diagram 9"/>
          <p:cNvGraphicFramePr/>
          <p:nvPr>
            <p:extLst>
              <p:ext uri="{D42A27DB-BD31-4B8C-83A1-F6EECF244321}">
                <p14:modId xmlns:p14="http://schemas.microsoft.com/office/powerpoint/2010/main" val="2058852551"/>
              </p:ext>
            </p:extLst>
          </p:nvPr>
        </p:nvGraphicFramePr>
        <p:xfrm>
          <a:off x="32572" y="771550"/>
          <a:ext cx="9088737" cy="43524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9900502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22459" y="123477"/>
            <a:ext cx="3779912" cy="792087"/>
          </a:xfrm>
          <a:prstGeom prst="rect">
            <a:avLst/>
          </a:prstGeom>
        </p:spPr>
        <p:txBody>
          <a:bodyPr>
            <a:noAutofit/>
          </a:bodyPr>
          <a:lstStyle>
            <a:lvl1pPr algn="ctr" defTabSz="914400" rtl="0" eaLnBrk="1" latinLnBrk="0" hangingPunct="1">
              <a:spcBef>
                <a:spcPct val="0"/>
              </a:spcBef>
              <a:buNone/>
              <a:defRPr sz="3600" b="1" kern="120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1pPr>
          </a:lstStyle>
          <a:p>
            <a:pPr algn="l"/>
            <a:endParaRPr lang="en-GB" sz="2100" dirty="0">
              <a:solidFill>
                <a:schemeClr val="bg1"/>
              </a:solidFill>
              <a:latin typeface="+mn-lt"/>
            </a:endParaRPr>
          </a:p>
        </p:txBody>
      </p:sp>
      <p:sp>
        <p:nvSpPr>
          <p:cNvPr id="3" name="Rectangle 2"/>
          <p:cNvSpPr/>
          <p:nvPr/>
        </p:nvSpPr>
        <p:spPr>
          <a:xfrm>
            <a:off x="-22459" y="0"/>
            <a:ext cx="4572000" cy="646331"/>
          </a:xfrm>
          <a:prstGeom prst="rect">
            <a:avLst/>
          </a:prstGeom>
        </p:spPr>
        <p:txBody>
          <a:bodyPr>
            <a:spAutoFit/>
          </a:bodyPr>
          <a:lstStyle/>
          <a:p>
            <a:r>
              <a:rPr lang="en-US" sz="1800" dirty="0">
                <a:solidFill>
                  <a:schemeClr val="bg1"/>
                </a:solidFill>
                <a:ea typeface="Verdana" panose="020B0604030504040204" pitchFamily="34" charset="0"/>
                <a:cs typeface="Verdana" panose="020B0604030504040204" pitchFamily="34" charset="0"/>
              </a:rPr>
              <a:t>Excellent, inclusive, sustainable oriented and lifelong VET</a:t>
            </a:r>
            <a:endParaRPr lang="en-US" sz="1800" dirty="0">
              <a:solidFill>
                <a:schemeClr val="bg1"/>
              </a:solidFill>
              <a:ea typeface="Verdana" panose="020B0604030504040204" pitchFamily="34" charset="0"/>
              <a:cs typeface="Verdana" panose="020B0604030504040204" pitchFamily="34" charset="0"/>
            </a:endParaRPr>
          </a:p>
        </p:txBody>
      </p:sp>
      <p:sp>
        <p:nvSpPr>
          <p:cNvPr id="5" name="TextBox 4"/>
          <p:cNvSpPr txBox="1"/>
          <p:nvPr/>
        </p:nvSpPr>
        <p:spPr>
          <a:xfrm>
            <a:off x="445085" y="760007"/>
            <a:ext cx="8208912" cy="4278094"/>
          </a:xfrm>
          <a:prstGeom prst="rect">
            <a:avLst/>
          </a:prstGeom>
          <a:noFill/>
        </p:spPr>
        <p:txBody>
          <a:bodyPr wrap="square" rtlCol="0">
            <a:spAutoFit/>
          </a:bodyPr>
          <a:lstStyle/>
          <a:p>
            <a:endParaRPr lang="en-US" sz="1600" b="0" dirty="0">
              <a:solidFill>
                <a:srgbClr val="0F5494"/>
              </a:solidFill>
            </a:endParaRPr>
          </a:p>
          <a:p>
            <a:r>
              <a:rPr lang="en-US" sz="1600" b="0" dirty="0">
                <a:solidFill>
                  <a:srgbClr val="0F5494"/>
                </a:solidFill>
              </a:rPr>
              <a:t>European VET systems by 2030 should aim to deliver excellent and inclusive education and training that offer opportunities for both economic and social cohesion, support competitiveness and growth and smart, inclusive and sustainable development, and foster democratic citizenship and European values - thus helping all individuals to develop their full potential in a lifelong learning continuum. </a:t>
            </a:r>
            <a:endParaRPr lang="en-US" sz="1600" b="0" dirty="0" smtClean="0">
              <a:solidFill>
                <a:srgbClr val="0F5494"/>
              </a:solidFill>
            </a:endParaRPr>
          </a:p>
          <a:p>
            <a:endParaRPr lang="en-US" sz="1600" b="0" dirty="0">
              <a:solidFill>
                <a:srgbClr val="0F5494"/>
              </a:solidFill>
            </a:endParaRPr>
          </a:p>
          <a:p>
            <a:r>
              <a:rPr lang="en-US" sz="1600" b="0" dirty="0" smtClean="0">
                <a:solidFill>
                  <a:srgbClr val="0F5494"/>
                </a:solidFill>
              </a:rPr>
              <a:t>They </a:t>
            </a:r>
            <a:r>
              <a:rPr lang="en-US" sz="1600" b="0" dirty="0">
                <a:solidFill>
                  <a:srgbClr val="0F5494"/>
                </a:solidFill>
              </a:rPr>
              <a:t>are defined by three core elements:</a:t>
            </a:r>
          </a:p>
          <a:p>
            <a:pPr marL="342900" indent="-342900">
              <a:buFont typeface="+mj-lt"/>
              <a:buAutoNum type="alphaUcPeriod"/>
            </a:pPr>
            <a:r>
              <a:rPr lang="en-US" sz="1600" b="0" dirty="0" smtClean="0">
                <a:solidFill>
                  <a:srgbClr val="0F5494"/>
                </a:solidFill>
              </a:rPr>
              <a:t>They </a:t>
            </a:r>
            <a:r>
              <a:rPr lang="en-US" sz="1600" b="0" dirty="0">
                <a:solidFill>
                  <a:srgbClr val="0F5494"/>
                </a:solidFill>
              </a:rPr>
              <a:t>foster acquisition of skills, competences and qualifications which ensure </a:t>
            </a:r>
            <a:r>
              <a:rPr lang="en-US" sz="1600" b="0" dirty="0" smtClean="0">
                <a:solidFill>
                  <a:srgbClr val="0F5494"/>
                </a:solidFill>
              </a:rPr>
              <a:t>employability</a:t>
            </a:r>
            <a:r>
              <a:rPr lang="en-US" sz="1600" b="0" dirty="0">
                <a:solidFill>
                  <a:srgbClr val="0F5494"/>
                </a:solidFill>
              </a:rPr>
              <a:t>, adaptability, the personal development and active citizenship of individuals</a:t>
            </a:r>
          </a:p>
          <a:p>
            <a:pPr marL="342900" indent="-342900">
              <a:buFont typeface="+mj-lt"/>
              <a:buAutoNum type="alphaUcPeriod"/>
            </a:pPr>
            <a:r>
              <a:rPr lang="en-US" sz="1600" b="0" dirty="0" smtClean="0">
                <a:solidFill>
                  <a:srgbClr val="0F5494"/>
                </a:solidFill>
              </a:rPr>
              <a:t>They </a:t>
            </a:r>
            <a:r>
              <a:rPr lang="en-US" sz="1600" b="0" dirty="0">
                <a:solidFill>
                  <a:srgbClr val="0F5494"/>
                </a:solidFill>
              </a:rPr>
              <a:t>provide accessible, attractive, valued and innovative quality assured provision for all </a:t>
            </a:r>
          </a:p>
          <a:p>
            <a:pPr marL="342900" indent="-342900">
              <a:buFont typeface="+mj-lt"/>
              <a:buAutoNum type="alphaUcPeriod"/>
            </a:pPr>
            <a:r>
              <a:rPr lang="en-US" sz="1600" b="0" dirty="0" smtClean="0">
                <a:solidFill>
                  <a:srgbClr val="0F5494"/>
                </a:solidFill>
              </a:rPr>
              <a:t>They </a:t>
            </a:r>
            <a:r>
              <a:rPr lang="en-US" sz="1600" b="0" dirty="0">
                <a:solidFill>
                  <a:srgbClr val="0F5494"/>
                </a:solidFill>
              </a:rPr>
              <a:t>are integrated, responsive, diversified and quality assured and they are underpinned by governance and funding which foster excellence, inclusion, effectiveness and shared </a:t>
            </a:r>
            <a:r>
              <a:rPr lang="en-US" sz="1600" b="0" dirty="0" smtClean="0">
                <a:solidFill>
                  <a:srgbClr val="0F5494"/>
                </a:solidFill>
              </a:rPr>
              <a:t>responsibility</a:t>
            </a:r>
            <a:endParaRPr lang="en-US" sz="1600" b="0" dirty="0">
              <a:solidFill>
                <a:srgbClr val="0F5494"/>
              </a:solidFill>
            </a:endParaRPr>
          </a:p>
        </p:txBody>
      </p:sp>
    </p:spTree>
    <p:extLst>
      <p:ext uri="{BB962C8B-B14F-4D97-AF65-F5344CB8AC3E}">
        <p14:creationId xmlns:p14="http://schemas.microsoft.com/office/powerpoint/2010/main" val="374963214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1194FB-E4D2-4889-B78E-A6AC9498D96F}"/>
              </a:ext>
            </a:extLst>
          </p:cNvPr>
          <p:cNvPicPr>
            <a:picLocks noChangeAspect="1"/>
          </p:cNvPicPr>
          <p:nvPr/>
        </p:nvPicPr>
        <p:blipFill>
          <a:blip r:embed="rId3"/>
          <a:stretch>
            <a:fillRect/>
          </a:stretch>
        </p:blipFill>
        <p:spPr>
          <a:xfrm>
            <a:off x="4572000" y="1347614"/>
            <a:ext cx="4500790" cy="3122476"/>
          </a:xfrm>
          <a:prstGeom prst="rect">
            <a:avLst/>
          </a:prstGeom>
        </p:spPr>
      </p:pic>
      <p:sp>
        <p:nvSpPr>
          <p:cNvPr id="2" name="Title 1">
            <a:extLst>
              <a:ext uri="{FF2B5EF4-FFF2-40B4-BE49-F238E27FC236}">
                <a16:creationId xmlns:a16="http://schemas.microsoft.com/office/drawing/2014/main" id="{81FA602D-547E-4077-9505-3F2C8B5B632E}"/>
              </a:ext>
            </a:extLst>
          </p:cNvPr>
          <p:cNvSpPr>
            <a:spLocks noGrp="1"/>
          </p:cNvSpPr>
          <p:nvPr>
            <p:ph type="title"/>
          </p:nvPr>
        </p:nvSpPr>
        <p:spPr>
          <a:xfrm>
            <a:off x="251520" y="1265846"/>
            <a:ext cx="4320480" cy="2826662"/>
          </a:xfrm>
        </p:spPr>
        <p:txBody>
          <a:bodyPr/>
          <a:lstStyle/>
          <a:p>
            <a:pPr marL="0" indent="0">
              <a:lnSpc>
                <a:spcPct val="200000"/>
              </a:lnSpc>
            </a:pPr>
            <a:r>
              <a:rPr lang="en-GB" sz="3600" dirty="0"/>
              <a:t>EU budget</a:t>
            </a:r>
            <a:br>
              <a:rPr lang="en-GB" sz="3600" dirty="0"/>
            </a:br>
            <a:r>
              <a:rPr lang="en-GB" sz="3600" i="1" dirty="0"/>
              <a:t>for the future</a:t>
            </a:r>
          </a:p>
        </p:txBody>
      </p:sp>
    </p:spTree>
    <p:extLst>
      <p:ext uri="{BB962C8B-B14F-4D97-AF65-F5344CB8AC3E}">
        <p14:creationId xmlns:p14="http://schemas.microsoft.com/office/powerpoint/2010/main" val="125165365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CBACDBC-90D9-49B6-9AA1-F07F244A1E37}"/>
              </a:ext>
            </a:extLst>
          </p:cNvPr>
          <p:cNvSpPr txBox="1">
            <a:spLocks/>
          </p:cNvSpPr>
          <p:nvPr/>
        </p:nvSpPr>
        <p:spPr>
          <a:xfrm>
            <a:off x="0" y="0"/>
            <a:ext cx="3957861" cy="736732"/>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Verdana"/>
                <a:ea typeface="+mj-ea"/>
                <a:cs typeface="+mj-cs"/>
              </a:rPr>
              <a:t>The MFF 2021-2027</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400" b="1" i="1" u="none" strike="noStrike" kern="1200" cap="none" spc="0"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rPr>
              <a:t>The Structure</a:t>
            </a:r>
          </a:p>
        </p:txBody>
      </p:sp>
      <p:sp>
        <p:nvSpPr>
          <p:cNvPr id="5" name="AutoShape 2" descr="https://myintracomm.ec.europa.eu/news/EuropeandBeyond/PublishingImages/budget-proposals-modern-eu-budget-may2018_new%20MFF%202021_2027_LR.jpg"/>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7600" b="1" i="0" u="none" strike="noStrike" kern="1200" cap="none" spc="0" normalizeH="0" baseline="0" noProof="0">
              <a:ln>
                <a:noFill/>
              </a:ln>
              <a:solidFill>
                <a:srgbClr val="FFD624"/>
              </a:solidFill>
              <a:effectLst/>
              <a:uLnTx/>
              <a:uFillTx/>
              <a:latin typeface="Verdana" pitchFamily="34" charset="0"/>
              <a:ea typeface="+mn-ea"/>
              <a:cs typeface="+mn-cs"/>
            </a:endParaRPr>
          </a:p>
        </p:txBody>
      </p:sp>
      <p:pic>
        <p:nvPicPr>
          <p:cNvPr id="2" name="Picture 1">
            <a:extLst>
              <a:ext uri="{FF2B5EF4-FFF2-40B4-BE49-F238E27FC236}">
                <a16:creationId xmlns:a16="http://schemas.microsoft.com/office/drawing/2014/main" id="{614D049F-ED9A-4A33-8878-6DA8FFD56373}"/>
              </a:ext>
            </a:extLst>
          </p:cNvPr>
          <p:cNvPicPr>
            <a:picLocks noChangeAspect="1"/>
          </p:cNvPicPr>
          <p:nvPr/>
        </p:nvPicPr>
        <p:blipFill>
          <a:blip r:embed="rId3"/>
          <a:stretch>
            <a:fillRect/>
          </a:stretch>
        </p:blipFill>
        <p:spPr>
          <a:xfrm>
            <a:off x="1331640" y="777314"/>
            <a:ext cx="6900926" cy="4309798"/>
          </a:xfrm>
          <a:prstGeom prst="rect">
            <a:avLst/>
          </a:prstGeom>
        </p:spPr>
      </p:pic>
      <p:sp>
        <p:nvSpPr>
          <p:cNvPr id="7" name="Title 1">
            <a:extLst>
              <a:ext uri="{FF2B5EF4-FFF2-40B4-BE49-F238E27FC236}">
                <a16:creationId xmlns:a16="http://schemas.microsoft.com/office/drawing/2014/main" id="{D9C2C24C-7581-4F5F-8A8F-B06F034BF5F0}"/>
              </a:ext>
            </a:extLst>
          </p:cNvPr>
          <p:cNvSpPr txBox="1">
            <a:spLocks/>
          </p:cNvSpPr>
          <p:nvPr/>
        </p:nvSpPr>
        <p:spPr>
          <a:xfrm>
            <a:off x="5868144" y="395704"/>
            <a:ext cx="3188190" cy="381610"/>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600" b="0" i="1" u="none" strike="noStrike" kern="1200" cap="none" spc="0" normalizeH="0" baseline="0" noProof="0" dirty="0">
                <a:ln>
                  <a:noFill/>
                </a:ln>
                <a:solidFill>
                  <a:srgbClr val="BDDEFF"/>
                </a:solidFill>
                <a:effectLst/>
                <a:uLnTx/>
                <a:uFillTx/>
                <a:latin typeface="Verdana"/>
                <a:ea typeface="+mj-ea"/>
                <a:cs typeface="+mj-cs"/>
              </a:rPr>
              <a:t>In billion euro, current prices</a:t>
            </a:r>
            <a:endParaRPr kumimoji="0" lang="en-GB" sz="1600" b="0" i="1" u="none" strike="noStrike" kern="1200" cap="none" spc="0" normalizeH="0" baseline="0" noProof="0" dirty="0">
              <a:ln>
                <a:noFill/>
              </a:ln>
              <a:solidFill>
                <a:srgbClr val="BDDEFF"/>
              </a:solidFill>
              <a:effectLst/>
              <a:uLnTx/>
              <a:uFillTx/>
              <a:latin typeface="Verdana"/>
              <a:ea typeface="Verdana" panose="020B0604030504040204" pitchFamily="34" charset="0"/>
              <a:cs typeface="Verdana" panose="020B0604030504040204" pitchFamily="34" charset="0"/>
            </a:endParaRPr>
          </a:p>
        </p:txBody>
      </p:sp>
      <p:sp>
        <p:nvSpPr>
          <p:cNvPr id="6" name="Rectangle: Rounded Corners 5">
            <a:extLst>
              <a:ext uri="{FF2B5EF4-FFF2-40B4-BE49-F238E27FC236}">
                <a16:creationId xmlns:a16="http://schemas.microsoft.com/office/drawing/2014/main" id="{A2B1929A-551F-4EDB-8593-34C0435FCDBA}"/>
              </a:ext>
            </a:extLst>
          </p:cNvPr>
          <p:cNvSpPr/>
          <p:nvPr/>
        </p:nvSpPr>
        <p:spPr>
          <a:xfrm>
            <a:off x="1403648" y="2499742"/>
            <a:ext cx="2152275" cy="1449251"/>
          </a:xfrm>
          <a:prstGeom prst="roundRect">
            <a:avLst/>
          </a:prstGeom>
          <a:noFill/>
          <a:ln>
            <a:solidFill>
              <a:srgbClr val="00449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8" name="Arrow: Striped Right 7">
            <a:extLst>
              <a:ext uri="{FF2B5EF4-FFF2-40B4-BE49-F238E27FC236}">
                <a16:creationId xmlns:a16="http://schemas.microsoft.com/office/drawing/2014/main" id="{0637DCE5-71D7-4C9D-9E2E-1D215FC740B6}"/>
              </a:ext>
            </a:extLst>
          </p:cNvPr>
          <p:cNvSpPr/>
          <p:nvPr/>
        </p:nvSpPr>
        <p:spPr>
          <a:xfrm>
            <a:off x="655048" y="3507854"/>
            <a:ext cx="648072" cy="360040"/>
          </a:xfrm>
          <a:prstGeom prst="stripedRightArrow">
            <a:avLst/>
          </a:prstGeom>
          <a:solidFill>
            <a:srgbClr val="BDDEFF"/>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Verdana"/>
              <a:ea typeface="+mn-ea"/>
              <a:cs typeface="+mn-cs"/>
            </a:endParaRPr>
          </a:p>
        </p:txBody>
      </p:sp>
    </p:spTree>
    <p:extLst>
      <p:ext uri="{BB962C8B-B14F-4D97-AF65-F5344CB8AC3E}">
        <p14:creationId xmlns:p14="http://schemas.microsoft.com/office/powerpoint/2010/main" val="34943819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400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870">
                                          <p:stCondLst>
                                            <p:cond delay="0"/>
                                          </p:stCondLst>
                                        </p:cTn>
                                        <p:tgtEl>
                                          <p:spTgt spid="6"/>
                                        </p:tgtEl>
                                      </p:cBhvr>
                                    </p:animEffect>
                                    <p:anim calcmode="lin" valueType="num">
                                      <p:cBhvr>
                                        <p:cTn id="8" dur="2733"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996"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996" tmFilter="0, 0; 0.125,0.2665; 0.25,0.4; 0.375,0.465; 0.5,0.5;  0.625,0.535; 0.75,0.6; 0.875,0.7335; 1,1">
                                          <p:stCondLst>
                                            <p:cond delay="996"/>
                                          </p:stCondLst>
                                        </p:cTn>
                                        <p:tgtEl>
                                          <p:spTgt spid="6"/>
                                        </p:tgtEl>
                                        <p:attrNameLst>
                                          <p:attrName>ppt_y</p:attrName>
                                        </p:attrNameLst>
                                      </p:cBhvr>
                                      <p:tavLst>
                                        <p:tav tm="0" fmla="#ppt_y-sin(pi*$)/9">
                                          <p:val>
                                            <p:fltVal val="0"/>
                                          </p:val>
                                        </p:tav>
                                        <p:tav tm="100000">
                                          <p:val>
                                            <p:fltVal val="1"/>
                                          </p:val>
                                        </p:tav>
                                      </p:tavLst>
                                    </p:anim>
                                    <p:anim calcmode="lin" valueType="num">
                                      <p:cBhvr>
                                        <p:cTn id="11" dur="498" tmFilter="0, 0; 0.125,0.2665; 0.25,0.4; 0.375,0.465; 0.5,0.5;  0.625,0.535; 0.75,0.6; 0.875,0.7335; 1,1">
                                          <p:stCondLst>
                                            <p:cond delay="1986"/>
                                          </p:stCondLst>
                                        </p:cTn>
                                        <p:tgtEl>
                                          <p:spTgt spid="6"/>
                                        </p:tgtEl>
                                        <p:attrNameLst>
                                          <p:attrName>ppt_y</p:attrName>
                                        </p:attrNameLst>
                                      </p:cBhvr>
                                      <p:tavLst>
                                        <p:tav tm="0" fmla="#ppt_y-sin(pi*$)/27">
                                          <p:val>
                                            <p:fltVal val="0"/>
                                          </p:val>
                                        </p:tav>
                                        <p:tav tm="100000">
                                          <p:val>
                                            <p:fltVal val="1"/>
                                          </p:val>
                                        </p:tav>
                                      </p:tavLst>
                                    </p:anim>
                                    <p:anim calcmode="lin" valueType="num">
                                      <p:cBhvr>
                                        <p:cTn id="12" dur="246" tmFilter="0, 0; 0.125,0.2665; 0.25,0.4; 0.375,0.465; 0.5,0.5;  0.625,0.535; 0.75,0.6; 0.875,0.7335; 1,1">
                                          <p:stCondLst>
                                            <p:cond delay="2484"/>
                                          </p:stCondLst>
                                        </p:cTn>
                                        <p:tgtEl>
                                          <p:spTgt spid="6"/>
                                        </p:tgtEl>
                                        <p:attrNameLst>
                                          <p:attrName>ppt_y</p:attrName>
                                        </p:attrNameLst>
                                      </p:cBhvr>
                                      <p:tavLst>
                                        <p:tav tm="0" fmla="#ppt_y-sin(pi*$)/81">
                                          <p:val>
                                            <p:fltVal val="0"/>
                                          </p:val>
                                        </p:tav>
                                        <p:tav tm="100000">
                                          <p:val>
                                            <p:fltVal val="1"/>
                                          </p:val>
                                        </p:tav>
                                      </p:tavLst>
                                    </p:anim>
                                    <p:animScale>
                                      <p:cBhvr>
                                        <p:cTn id="13" dur="39">
                                          <p:stCondLst>
                                            <p:cond delay="975"/>
                                          </p:stCondLst>
                                        </p:cTn>
                                        <p:tgtEl>
                                          <p:spTgt spid="6"/>
                                        </p:tgtEl>
                                      </p:cBhvr>
                                      <p:to x="100000" y="60000"/>
                                    </p:animScale>
                                    <p:animScale>
                                      <p:cBhvr>
                                        <p:cTn id="14" dur="249" decel="50000">
                                          <p:stCondLst>
                                            <p:cond delay="1014"/>
                                          </p:stCondLst>
                                        </p:cTn>
                                        <p:tgtEl>
                                          <p:spTgt spid="6"/>
                                        </p:tgtEl>
                                      </p:cBhvr>
                                      <p:to x="100000" y="100000"/>
                                    </p:animScale>
                                    <p:animScale>
                                      <p:cBhvr>
                                        <p:cTn id="15" dur="39">
                                          <p:stCondLst>
                                            <p:cond delay="1968"/>
                                          </p:stCondLst>
                                        </p:cTn>
                                        <p:tgtEl>
                                          <p:spTgt spid="6"/>
                                        </p:tgtEl>
                                      </p:cBhvr>
                                      <p:to x="100000" y="80000"/>
                                    </p:animScale>
                                    <p:animScale>
                                      <p:cBhvr>
                                        <p:cTn id="16" dur="249" decel="50000">
                                          <p:stCondLst>
                                            <p:cond delay="2007"/>
                                          </p:stCondLst>
                                        </p:cTn>
                                        <p:tgtEl>
                                          <p:spTgt spid="6"/>
                                        </p:tgtEl>
                                      </p:cBhvr>
                                      <p:to x="100000" y="100000"/>
                                    </p:animScale>
                                    <p:animScale>
                                      <p:cBhvr>
                                        <p:cTn id="17" dur="39">
                                          <p:stCondLst>
                                            <p:cond delay="2463"/>
                                          </p:stCondLst>
                                        </p:cTn>
                                        <p:tgtEl>
                                          <p:spTgt spid="6"/>
                                        </p:tgtEl>
                                      </p:cBhvr>
                                      <p:to x="100000" y="90000"/>
                                    </p:animScale>
                                    <p:animScale>
                                      <p:cBhvr>
                                        <p:cTn id="18" dur="249" decel="50000">
                                          <p:stCondLst>
                                            <p:cond delay="2502"/>
                                          </p:stCondLst>
                                        </p:cTn>
                                        <p:tgtEl>
                                          <p:spTgt spid="6"/>
                                        </p:tgtEl>
                                      </p:cBhvr>
                                      <p:to x="100000" y="100000"/>
                                    </p:animScale>
                                    <p:animScale>
                                      <p:cBhvr>
                                        <p:cTn id="19" dur="39">
                                          <p:stCondLst>
                                            <p:cond delay="2712"/>
                                          </p:stCondLst>
                                        </p:cTn>
                                        <p:tgtEl>
                                          <p:spTgt spid="6"/>
                                        </p:tgtEl>
                                      </p:cBhvr>
                                      <p:to x="100000" y="95000"/>
                                    </p:animScale>
                                    <p:animScale>
                                      <p:cBhvr>
                                        <p:cTn id="20" dur="249" decel="50000">
                                          <p:stCondLst>
                                            <p:cond delay="2751"/>
                                          </p:stCondLst>
                                        </p:cTn>
                                        <p:tgtEl>
                                          <p:spTgt spid="6"/>
                                        </p:tgtEl>
                                      </p:cBhvr>
                                      <p:to x="100000" y="100000"/>
                                    </p:animScale>
                                  </p:childTnLst>
                                </p:cTn>
                              </p:par>
                            </p:childTnLst>
                          </p:cTn>
                        </p:par>
                        <p:par>
                          <p:cTn id="21" fill="hold">
                            <p:stCondLst>
                              <p:cond delay="7000"/>
                            </p:stCondLst>
                            <p:childTnLst>
                              <p:par>
                                <p:cTn id="22" presetID="26" presetClass="entr" presetSubtype="0" fill="hold" grpId="0" nodeType="afterEffect">
                                  <p:stCondLst>
                                    <p:cond delay="300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725">
                                          <p:stCondLst>
                                            <p:cond delay="0"/>
                                          </p:stCondLst>
                                        </p:cTn>
                                        <p:tgtEl>
                                          <p:spTgt spid="8"/>
                                        </p:tgtEl>
                                      </p:cBhvr>
                                    </p:animEffect>
                                    <p:anim calcmode="lin" valueType="num">
                                      <p:cBhvr>
                                        <p:cTn id="25" dur="2278"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6" dur="830"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7" dur="830" tmFilter="0, 0; 0.125,0.2665; 0.25,0.4; 0.375,0.465; 0.5,0.5;  0.625,0.535; 0.75,0.6; 0.875,0.7335; 1,1">
                                          <p:stCondLst>
                                            <p:cond delay="830"/>
                                          </p:stCondLst>
                                        </p:cTn>
                                        <p:tgtEl>
                                          <p:spTgt spid="8"/>
                                        </p:tgtEl>
                                        <p:attrNameLst>
                                          <p:attrName>ppt_y</p:attrName>
                                        </p:attrNameLst>
                                      </p:cBhvr>
                                      <p:tavLst>
                                        <p:tav tm="0" fmla="#ppt_y-sin(pi*$)/9">
                                          <p:val>
                                            <p:fltVal val="0"/>
                                          </p:val>
                                        </p:tav>
                                        <p:tav tm="100000">
                                          <p:val>
                                            <p:fltVal val="1"/>
                                          </p:val>
                                        </p:tav>
                                      </p:tavLst>
                                    </p:anim>
                                    <p:anim calcmode="lin" valueType="num">
                                      <p:cBhvr>
                                        <p:cTn id="28" dur="415" tmFilter="0, 0; 0.125,0.2665; 0.25,0.4; 0.375,0.465; 0.5,0.5;  0.625,0.535; 0.75,0.6; 0.875,0.7335; 1,1">
                                          <p:stCondLst>
                                            <p:cond delay="1655"/>
                                          </p:stCondLst>
                                        </p:cTn>
                                        <p:tgtEl>
                                          <p:spTgt spid="8"/>
                                        </p:tgtEl>
                                        <p:attrNameLst>
                                          <p:attrName>ppt_y</p:attrName>
                                        </p:attrNameLst>
                                      </p:cBhvr>
                                      <p:tavLst>
                                        <p:tav tm="0" fmla="#ppt_y-sin(pi*$)/27">
                                          <p:val>
                                            <p:fltVal val="0"/>
                                          </p:val>
                                        </p:tav>
                                        <p:tav tm="100000">
                                          <p:val>
                                            <p:fltVal val="1"/>
                                          </p:val>
                                        </p:tav>
                                      </p:tavLst>
                                    </p:anim>
                                    <p:anim calcmode="lin" valueType="num">
                                      <p:cBhvr>
                                        <p:cTn id="29" dur="205" tmFilter="0, 0; 0.125,0.2665; 0.25,0.4; 0.375,0.465; 0.5,0.5;  0.625,0.535; 0.75,0.6; 0.875,0.7335; 1,1">
                                          <p:stCondLst>
                                            <p:cond delay="2070"/>
                                          </p:stCondLst>
                                        </p:cTn>
                                        <p:tgtEl>
                                          <p:spTgt spid="8"/>
                                        </p:tgtEl>
                                        <p:attrNameLst>
                                          <p:attrName>ppt_y</p:attrName>
                                        </p:attrNameLst>
                                      </p:cBhvr>
                                      <p:tavLst>
                                        <p:tav tm="0" fmla="#ppt_y-sin(pi*$)/81">
                                          <p:val>
                                            <p:fltVal val="0"/>
                                          </p:val>
                                        </p:tav>
                                        <p:tav tm="100000">
                                          <p:val>
                                            <p:fltVal val="1"/>
                                          </p:val>
                                        </p:tav>
                                      </p:tavLst>
                                    </p:anim>
                                    <p:animScale>
                                      <p:cBhvr>
                                        <p:cTn id="30" dur="33">
                                          <p:stCondLst>
                                            <p:cond delay="812"/>
                                          </p:stCondLst>
                                        </p:cTn>
                                        <p:tgtEl>
                                          <p:spTgt spid="8"/>
                                        </p:tgtEl>
                                      </p:cBhvr>
                                      <p:to x="100000" y="60000"/>
                                    </p:animScale>
                                    <p:animScale>
                                      <p:cBhvr>
                                        <p:cTn id="31" dur="207" decel="50000">
                                          <p:stCondLst>
                                            <p:cond delay="845"/>
                                          </p:stCondLst>
                                        </p:cTn>
                                        <p:tgtEl>
                                          <p:spTgt spid="8"/>
                                        </p:tgtEl>
                                      </p:cBhvr>
                                      <p:to x="100000" y="100000"/>
                                    </p:animScale>
                                    <p:animScale>
                                      <p:cBhvr>
                                        <p:cTn id="32" dur="33">
                                          <p:stCondLst>
                                            <p:cond delay="1640"/>
                                          </p:stCondLst>
                                        </p:cTn>
                                        <p:tgtEl>
                                          <p:spTgt spid="8"/>
                                        </p:tgtEl>
                                      </p:cBhvr>
                                      <p:to x="100000" y="80000"/>
                                    </p:animScale>
                                    <p:animScale>
                                      <p:cBhvr>
                                        <p:cTn id="33" dur="207" decel="50000">
                                          <p:stCondLst>
                                            <p:cond delay="1673"/>
                                          </p:stCondLst>
                                        </p:cTn>
                                        <p:tgtEl>
                                          <p:spTgt spid="8"/>
                                        </p:tgtEl>
                                      </p:cBhvr>
                                      <p:to x="100000" y="100000"/>
                                    </p:animScale>
                                    <p:animScale>
                                      <p:cBhvr>
                                        <p:cTn id="34" dur="33">
                                          <p:stCondLst>
                                            <p:cond delay="2052"/>
                                          </p:stCondLst>
                                        </p:cTn>
                                        <p:tgtEl>
                                          <p:spTgt spid="8"/>
                                        </p:tgtEl>
                                      </p:cBhvr>
                                      <p:to x="100000" y="90000"/>
                                    </p:animScale>
                                    <p:animScale>
                                      <p:cBhvr>
                                        <p:cTn id="35" dur="207" decel="50000">
                                          <p:stCondLst>
                                            <p:cond delay="2085"/>
                                          </p:stCondLst>
                                        </p:cTn>
                                        <p:tgtEl>
                                          <p:spTgt spid="8"/>
                                        </p:tgtEl>
                                      </p:cBhvr>
                                      <p:to x="100000" y="100000"/>
                                    </p:animScale>
                                    <p:animScale>
                                      <p:cBhvr>
                                        <p:cTn id="36" dur="33">
                                          <p:stCondLst>
                                            <p:cond delay="2260"/>
                                          </p:stCondLst>
                                        </p:cTn>
                                        <p:tgtEl>
                                          <p:spTgt spid="8"/>
                                        </p:tgtEl>
                                      </p:cBhvr>
                                      <p:to x="100000" y="95000"/>
                                    </p:animScale>
                                    <p:animScale>
                                      <p:cBhvr>
                                        <p:cTn id="37" dur="207" decel="50000">
                                          <p:stCondLst>
                                            <p:cond delay="2293"/>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CBACDBC-90D9-49B6-9AA1-F07F244A1E37}"/>
              </a:ext>
            </a:extLst>
          </p:cNvPr>
          <p:cNvSpPr txBox="1">
            <a:spLocks/>
          </p:cNvSpPr>
          <p:nvPr/>
        </p:nvSpPr>
        <p:spPr>
          <a:xfrm>
            <a:off x="0" y="0"/>
            <a:ext cx="3957861" cy="736732"/>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1200" cap="none" spc="0" normalizeH="0" baseline="0" noProof="0" dirty="0">
                <a:ln>
                  <a:noFill/>
                </a:ln>
                <a:solidFill>
                  <a:srgbClr val="FFFFFF"/>
                </a:solidFill>
                <a:effectLst/>
                <a:uLnTx/>
                <a:uFillTx/>
                <a:latin typeface="Verdana"/>
                <a:ea typeface="+mj-ea"/>
                <a:cs typeface="+mj-cs"/>
              </a:rPr>
              <a:t>Commission proposal for ESF+ 2021-2017</a:t>
            </a:r>
            <a:endParaRPr kumimoji="0" lang="en-GB" sz="2000" b="1" i="1" u="none" strike="noStrike" kern="1200" cap="none" spc="0"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endParaRPr>
          </a:p>
        </p:txBody>
      </p:sp>
      <p:pic>
        <p:nvPicPr>
          <p:cNvPr id="4" name="Picture 3">
            <a:extLst>
              <a:ext uri="{FF2B5EF4-FFF2-40B4-BE49-F238E27FC236}">
                <a16:creationId xmlns:a16="http://schemas.microsoft.com/office/drawing/2014/main" id="{5DCC2FF5-A704-4378-805A-A393F8AE0FFA}"/>
              </a:ext>
            </a:extLst>
          </p:cNvPr>
          <p:cNvPicPr>
            <a:picLocks noChangeAspect="1"/>
          </p:cNvPicPr>
          <p:nvPr/>
        </p:nvPicPr>
        <p:blipFill>
          <a:blip r:embed="rId3"/>
          <a:stretch>
            <a:fillRect/>
          </a:stretch>
        </p:blipFill>
        <p:spPr>
          <a:xfrm>
            <a:off x="0" y="1059582"/>
            <a:ext cx="9144000" cy="3839084"/>
          </a:xfrm>
          <a:prstGeom prst="rect">
            <a:avLst/>
          </a:prstGeom>
        </p:spPr>
      </p:pic>
    </p:spTree>
    <p:extLst>
      <p:ext uri="{BB962C8B-B14F-4D97-AF65-F5344CB8AC3E}">
        <p14:creationId xmlns:p14="http://schemas.microsoft.com/office/powerpoint/2010/main" val="144253638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7" y="971792"/>
            <a:ext cx="9104897" cy="3873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a:extLst>
              <a:ext uri="{FF2B5EF4-FFF2-40B4-BE49-F238E27FC236}">
                <a16:creationId xmlns:a16="http://schemas.microsoft.com/office/drawing/2014/main" id="{2CBACDBC-90D9-49B6-9AA1-F07F244A1E37}"/>
              </a:ext>
            </a:extLst>
          </p:cNvPr>
          <p:cNvSpPr txBox="1">
            <a:spLocks/>
          </p:cNvSpPr>
          <p:nvPr/>
        </p:nvSpPr>
        <p:spPr>
          <a:xfrm>
            <a:off x="0" y="0"/>
            <a:ext cx="3957861" cy="736732"/>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000" dirty="0">
                <a:solidFill>
                  <a:schemeClr val="bg1"/>
                </a:solidFill>
                <a:latin typeface="+mn-lt"/>
              </a:rPr>
              <a:t>Commission proposal for Erasmus 2021-2017</a:t>
            </a:r>
            <a:endParaRPr lang="en-GB" sz="2000" i="1" dirty="0">
              <a:solidFill>
                <a:schemeClr val="bg1"/>
              </a:solidFill>
              <a:latin typeface="+mn-l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63199831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931007"/>
            <a:ext cx="8945507" cy="1512168"/>
          </a:xfrm>
          <a:solidFill>
            <a:srgbClr val="CCFFFF"/>
          </a:solidFill>
          <a:ln>
            <a:solidFill>
              <a:srgbClr val="004494"/>
            </a:solidFill>
          </a:ln>
        </p:spPr>
        <p:txBody>
          <a:bodyPr/>
          <a:lstStyle/>
          <a:p>
            <a:pPr marL="263525" indent="-263525">
              <a:spcBef>
                <a:spcPts val="300"/>
              </a:spcBef>
              <a:spcAft>
                <a:spcPts val="600"/>
              </a:spcAft>
              <a:buClr>
                <a:srgbClr val="004494"/>
              </a:buClr>
              <a:buFont typeface="Wingdings" panose="05000000000000000000" pitchFamily="2" charset="2"/>
              <a:buChar char="Ø"/>
            </a:pPr>
            <a:r>
              <a:rPr lang="en-GB" sz="2000" b="1" dirty="0">
                <a:solidFill>
                  <a:srgbClr val="004494"/>
                </a:solidFill>
              </a:rPr>
              <a:t>Erasmus+ </a:t>
            </a:r>
            <a:r>
              <a:rPr lang="en-GB" sz="2000" dirty="0">
                <a:solidFill>
                  <a:srgbClr val="004494"/>
                </a:solidFill>
              </a:rPr>
              <a:t>doubling the budget to </a:t>
            </a:r>
            <a:r>
              <a:rPr lang="en-GB" sz="2000" b="1" dirty="0">
                <a:solidFill>
                  <a:srgbClr val="004494"/>
                </a:solidFill>
              </a:rPr>
              <a:t>€30 billion </a:t>
            </a:r>
            <a:r>
              <a:rPr lang="en-GB" sz="2000" b="1" i="1" dirty="0">
                <a:solidFill>
                  <a:srgbClr val="004494"/>
                </a:solidFill>
              </a:rPr>
              <a:t>(x3 mobilities) </a:t>
            </a:r>
          </a:p>
          <a:p>
            <a:pPr marL="263525" indent="-263525">
              <a:spcBef>
                <a:spcPts val="300"/>
              </a:spcBef>
              <a:spcAft>
                <a:spcPts val="600"/>
              </a:spcAft>
              <a:buClr>
                <a:srgbClr val="004494"/>
              </a:buClr>
              <a:buFont typeface="Wingdings" panose="05000000000000000000" pitchFamily="2" charset="2"/>
              <a:buChar char="Ø"/>
            </a:pPr>
            <a:r>
              <a:rPr lang="en-GB" sz="2000" b="1" u="sng" dirty="0">
                <a:solidFill>
                  <a:srgbClr val="004494"/>
                </a:solidFill>
              </a:rPr>
              <a:t>Increase the key targets</a:t>
            </a:r>
            <a:r>
              <a:rPr lang="en-GB" sz="2000" dirty="0">
                <a:solidFill>
                  <a:srgbClr val="004494"/>
                </a:solidFill>
              </a:rPr>
              <a:t>: </a:t>
            </a:r>
            <a:br>
              <a:rPr lang="en-GB" sz="2000" dirty="0">
                <a:solidFill>
                  <a:srgbClr val="004494"/>
                </a:solidFill>
              </a:rPr>
            </a:br>
            <a:r>
              <a:rPr lang="en-GB" sz="2000" b="1" dirty="0">
                <a:solidFill>
                  <a:srgbClr val="004494"/>
                </a:solidFill>
              </a:rPr>
              <a:t>VET</a:t>
            </a:r>
            <a:r>
              <a:rPr lang="en-GB" sz="2000" dirty="0">
                <a:solidFill>
                  <a:srgbClr val="004494"/>
                </a:solidFill>
              </a:rPr>
              <a:t> - Triple the number of learners and staff with the opportunity to go abroad: </a:t>
            </a:r>
            <a:r>
              <a:rPr lang="en-GB" sz="2000" i="1" dirty="0">
                <a:solidFill>
                  <a:srgbClr val="004494"/>
                </a:solidFill>
              </a:rPr>
              <a:t>from 650.000 to around 2 million people</a:t>
            </a:r>
          </a:p>
        </p:txBody>
      </p:sp>
      <p:sp>
        <p:nvSpPr>
          <p:cNvPr id="6" name="Title 1"/>
          <p:cNvSpPr txBox="1">
            <a:spLocks/>
          </p:cNvSpPr>
          <p:nvPr/>
        </p:nvSpPr>
        <p:spPr bwMode="auto">
          <a:xfrm>
            <a:off x="11113" y="0"/>
            <a:ext cx="3984625" cy="77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anchor="ctr"/>
          <a:lstStyle>
            <a:lvl1pPr algn="l" rtl="0" eaLnBrk="0" fontAlgn="base" hangingPunct="0">
              <a:spcBef>
                <a:spcPct val="0"/>
              </a:spcBef>
              <a:spcAft>
                <a:spcPct val="0"/>
              </a:spcAft>
              <a:defRPr sz="3000" b="1">
                <a:solidFill>
                  <a:srgbClr val="0F5494"/>
                </a:solidFill>
                <a:latin typeface="Tahoma" pitchFamily="34" charset="0"/>
                <a:ea typeface="MS PGothic" pitchFamily="34" charset="-128"/>
                <a:cs typeface="Tahoma" pitchFamily="34" charset="0"/>
              </a:defRPr>
            </a:lvl1pPr>
            <a:lvl2pPr algn="l" rtl="0" eaLnBrk="0" fontAlgn="base" hangingPunct="0">
              <a:spcBef>
                <a:spcPct val="0"/>
              </a:spcBef>
              <a:spcAft>
                <a:spcPct val="0"/>
              </a:spcAft>
              <a:defRPr sz="3000" b="1">
                <a:solidFill>
                  <a:srgbClr val="0F5494"/>
                </a:solidFill>
                <a:latin typeface="Tahoma" pitchFamily="34" charset="0"/>
                <a:ea typeface="MS PGothic" pitchFamily="34" charset="-128"/>
                <a:cs typeface="Tahoma" pitchFamily="34" charset="0"/>
              </a:defRPr>
            </a:lvl2pPr>
            <a:lvl3pPr algn="l" rtl="0" eaLnBrk="0" fontAlgn="base" hangingPunct="0">
              <a:spcBef>
                <a:spcPct val="0"/>
              </a:spcBef>
              <a:spcAft>
                <a:spcPct val="0"/>
              </a:spcAft>
              <a:defRPr sz="3000" b="1">
                <a:solidFill>
                  <a:srgbClr val="0F5494"/>
                </a:solidFill>
                <a:latin typeface="Tahoma" pitchFamily="34" charset="0"/>
                <a:ea typeface="MS PGothic" pitchFamily="34" charset="-128"/>
                <a:cs typeface="Tahoma" pitchFamily="34" charset="0"/>
              </a:defRPr>
            </a:lvl3pPr>
            <a:lvl4pPr algn="l" rtl="0" eaLnBrk="0" fontAlgn="base" hangingPunct="0">
              <a:spcBef>
                <a:spcPct val="0"/>
              </a:spcBef>
              <a:spcAft>
                <a:spcPct val="0"/>
              </a:spcAft>
              <a:defRPr sz="3000" b="1">
                <a:solidFill>
                  <a:srgbClr val="0F5494"/>
                </a:solidFill>
                <a:latin typeface="Tahoma" pitchFamily="34" charset="0"/>
                <a:ea typeface="MS PGothic" pitchFamily="34" charset="-128"/>
                <a:cs typeface="Tahoma" pitchFamily="34" charset="0"/>
              </a:defRPr>
            </a:lvl4pPr>
            <a:lvl5pPr algn="l" rtl="0" eaLnBrk="0" fontAlgn="base" hangingPunct="0">
              <a:spcBef>
                <a:spcPct val="0"/>
              </a:spcBef>
              <a:spcAft>
                <a:spcPct val="0"/>
              </a:spcAft>
              <a:defRPr sz="3000" b="1">
                <a:solidFill>
                  <a:srgbClr val="0F5494"/>
                </a:solidFill>
                <a:latin typeface="Tahoma" pitchFamily="34" charset="0"/>
                <a:ea typeface="MS PGothic" pitchFamily="34" charset="-128"/>
                <a:cs typeface="Tahoma" pitchFamily="34" charset="0"/>
              </a:defRPr>
            </a:lvl5pPr>
            <a:lvl6pPr marL="815975" algn="l" rtl="0" eaLnBrk="1" fontAlgn="base" hangingPunct="1">
              <a:spcBef>
                <a:spcPct val="0"/>
              </a:spcBef>
              <a:spcAft>
                <a:spcPct val="0"/>
              </a:spcAft>
              <a:defRPr sz="3000" b="1">
                <a:solidFill>
                  <a:srgbClr val="0F5494"/>
                </a:solidFill>
                <a:latin typeface="Verdana" pitchFamily="34" charset="0"/>
              </a:defRPr>
            </a:lvl6pPr>
            <a:lvl7pPr marL="1273175" algn="l" rtl="0" eaLnBrk="1" fontAlgn="base" hangingPunct="1">
              <a:spcBef>
                <a:spcPct val="0"/>
              </a:spcBef>
              <a:spcAft>
                <a:spcPct val="0"/>
              </a:spcAft>
              <a:defRPr sz="3000" b="1">
                <a:solidFill>
                  <a:srgbClr val="0F5494"/>
                </a:solidFill>
                <a:latin typeface="Verdana" pitchFamily="34" charset="0"/>
              </a:defRPr>
            </a:lvl7pPr>
            <a:lvl8pPr marL="1730375" algn="l" rtl="0" eaLnBrk="1" fontAlgn="base" hangingPunct="1">
              <a:spcBef>
                <a:spcPct val="0"/>
              </a:spcBef>
              <a:spcAft>
                <a:spcPct val="0"/>
              </a:spcAft>
              <a:defRPr sz="3000" b="1">
                <a:solidFill>
                  <a:srgbClr val="0F5494"/>
                </a:solidFill>
                <a:latin typeface="Verdana" pitchFamily="34" charset="0"/>
              </a:defRPr>
            </a:lvl8pPr>
            <a:lvl9pPr marL="2187575" algn="l" rtl="0" eaLnBrk="1" fontAlgn="base" hangingPunct="1">
              <a:spcBef>
                <a:spcPct val="0"/>
              </a:spcBef>
              <a:spcAft>
                <a:spcPct val="0"/>
              </a:spcAft>
              <a:defRPr sz="3000" b="1">
                <a:solidFill>
                  <a:srgbClr val="0F5494"/>
                </a:solidFill>
                <a:latin typeface="Verdana" pitchFamily="34" charset="0"/>
              </a:defRPr>
            </a:lvl9pPr>
          </a:lstStyle>
          <a:p>
            <a:pPr marL="12700" eaLnBrk="1" hangingPunct="1">
              <a:spcBef>
                <a:spcPts val="0"/>
              </a:spcBef>
              <a:spcAft>
                <a:spcPts val="0"/>
              </a:spcAft>
              <a:buClr>
                <a:srgbClr val="2D5EC1"/>
              </a:buClr>
              <a:defRPr/>
            </a:pPr>
            <a:r>
              <a:rPr lang="en-GB" sz="1800" dirty="0">
                <a:solidFill>
                  <a:schemeClr val="bg1"/>
                </a:solidFill>
                <a:latin typeface="+mn-lt"/>
                <a:ea typeface="Verdana" panose="020B0604030504040204" pitchFamily="34" charset="0"/>
                <a:cs typeface="Verdana" panose="020B0604030504040204" pitchFamily="34" charset="0"/>
              </a:rPr>
              <a:t>Erasmus novelties of interest to VET and AE</a:t>
            </a:r>
          </a:p>
        </p:txBody>
      </p:sp>
      <p:sp>
        <p:nvSpPr>
          <p:cNvPr id="5" name="Content Placeholder 2"/>
          <p:cNvSpPr txBox="1">
            <a:spLocks/>
          </p:cNvSpPr>
          <p:nvPr/>
        </p:nvSpPr>
        <p:spPr bwMode="auto">
          <a:xfrm>
            <a:off x="107504" y="2859782"/>
            <a:ext cx="8945507" cy="2040592"/>
          </a:xfrm>
          <a:prstGeom prst="rect">
            <a:avLst/>
          </a:prstGeom>
          <a:noFill/>
          <a:ln w="9525">
            <a:solidFill>
              <a:srgbClr val="004494"/>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F5494"/>
              </a:buClr>
              <a:buFont typeface="Arial" pitchFamily="34" charset="0"/>
              <a:buChar char="•"/>
              <a:defRPr sz="2400" i="0">
                <a:solidFill>
                  <a:srgbClr val="0F5494"/>
                </a:solidFill>
                <a:latin typeface="+mn-lt"/>
                <a:ea typeface="+mn-ea"/>
                <a:cs typeface="+mn-cs"/>
              </a:defRPr>
            </a:lvl1pPr>
            <a:lvl2pPr marL="742950" indent="-285750" algn="l" rtl="0" eaLnBrk="0" fontAlgn="base" hangingPunct="0">
              <a:spcBef>
                <a:spcPct val="20000"/>
              </a:spcBef>
              <a:spcAft>
                <a:spcPct val="0"/>
              </a:spcAft>
              <a:buClr>
                <a:srgbClr val="0F5494"/>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266700" indent="-266700">
              <a:spcBef>
                <a:spcPts val="300"/>
              </a:spcBef>
              <a:spcAft>
                <a:spcPts val="600"/>
              </a:spcAft>
              <a:buClr>
                <a:srgbClr val="004494"/>
              </a:buClr>
              <a:buFont typeface="Wingdings" panose="05000000000000000000" pitchFamily="2" charset="2"/>
              <a:buChar char="§"/>
            </a:pPr>
            <a:r>
              <a:rPr lang="en-GB" sz="1600" b="0" kern="0" dirty="0">
                <a:solidFill>
                  <a:srgbClr val="004494"/>
                </a:solidFill>
              </a:rPr>
              <a:t>Opening the </a:t>
            </a:r>
            <a:r>
              <a:rPr lang="en-GB" sz="1600" b="1" kern="0" dirty="0">
                <a:solidFill>
                  <a:srgbClr val="004494"/>
                </a:solidFill>
              </a:rPr>
              <a:t>international dimension </a:t>
            </a:r>
            <a:r>
              <a:rPr lang="en-GB" sz="1600" b="0" kern="0" dirty="0">
                <a:solidFill>
                  <a:srgbClr val="004494"/>
                </a:solidFill>
              </a:rPr>
              <a:t>to VET mobility of learners and staff</a:t>
            </a:r>
          </a:p>
          <a:p>
            <a:pPr marL="266700" indent="-266700">
              <a:spcBef>
                <a:spcPts val="300"/>
              </a:spcBef>
              <a:spcAft>
                <a:spcPts val="600"/>
              </a:spcAft>
              <a:buClr>
                <a:srgbClr val="004494"/>
              </a:buClr>
              <a:buFont typeface="Wingdings" panose="05000000000000000000" pitchFamily="2" charset="2"/>
              <a:buChar char="§"/>
            </a:pPr>
            <a:r>
              <a:rPr lang="en-GB" sz="1600" b="0" kern="0" dirty="0">
                <a:solidFill>
                  <a:srgbClr val="004494"/>
                </a:solidFill>
              </a:rPr>
              <a:t>Mobility for upskilling and reskilling (</a:t>
            </a:r>
            <a:r>
              <a:rPr lang="en-GB" sz="1600" b="1" i="1" kern="0" dirty="0">
                <a:solidFill>
                  <a:srgbClr val="004494"/>
                </a:solidFill>
              </a:rPr>
              <a:t>continuing VET</a:t>
            </a:r>
            <a:r>
              <a:rPr lang="en-GB" sz="1600" b="0" kern="0" dirty="0">
                <a:solidFill>
                  <a:srgbClr val="004494"/>
                </a:solidFill>
              </a:rPr>
              <a:t>)</a:t>
            </a:r>
          </a:p>
          <a:p>
            <a:pPr marL="266700" indent="-266700">
              <a:spcBef>
                <a:spcPts val="300"/>
              </a:spcBef>
              <a:spcAft>
                <a:spcPts val="600"/>
              </a:spcAft>
              <a:buClr>
                <a:srgbClr val="004494"/>
              </a:buClr>
              <a:buFont typeface="Wingdings" panose="05000000000000000000" pitchFamily="2" charset="2"/>
              <a:buChar char="§"/>
            </a:pPr>
            <a:r>
              <a:rPr lang="en-GB" sz="1600" b="0" kern="0" dirty="0">
                <a:solidFill>
                  <a:srgbClr val="004494"/>
                </a:solidFill>
              </a:rPr>
              <a:t>Support for the set-up of Platforms of "</a:t>
            </a:r>
            <a:r>
              <a:rPr lang="en-GB" sz="1600" b="1" kern="0" dirty="0">
                <a:solidFill>
                  <a:srgbClr val="004494"/>
                </a:solidFill>
              </a:rPr>
              <a:t>Centres of vocational excellence</a:t>
            </a:r>
            <a:r>
              <a:rPr lang="en-GB" sz="1600" b="0" kern="0" dirty="0">
                <a:solidFill>
                  <a:srgbClr val="004494"/>
                </a:solidFill>
              </a:rPr>
              <a:t>"</a:t>
            </a:r>
          </a:p>
          <a:p>
            <a:pPr marL="266700" indent="-266700">
              <a:spcBef>
                <a:spcPts val="300"/>
              </a:spcBef>
              <a:spcAft>
                <a:spcPts val="600"/>
              </a:spcAft>
              <a:buClr>
                <a:srgbClr val="004494"/>
              </a:buClr>
              <a:buFont typeface="Wingdings" panose="05000000000000000000" pitchFamily="2" charset="2"/>
              <a:buChar char="§"/>
            </a:pPr>
            <a:r>
              <a:rPr lang="en-GB" sz="1600" b="1" kern="0" dirty="0">
                <a:solidFill>
                  <a:srgbClr val="004494"/>
                </a:solidFill>
              </a:rPr>
              <a:t>Small-scale partnerships to</a:t>
            </a:r>
            <a:r>
              <a:rPr lang="en-GB" sz="1600" b="0" kern="0" dirty="0">
                <a:solidFill>
                  <a:srgbClr val="004494"/>
                </a:solidFill>
              </a:rPr>
              <a:t> strengthen the participation of small </a:t>
            </a:r>
            <a:r>
              <a:rPr lang="en-GB" sz="1600" b="0" kern="0" dirty="0" smtClean="0">
                <a:solidFill>
                  <a:srgbClr val="004494"/>
                </a:solidFill>
              </a:rPr>
              <a:t>organisations</a:t>
            </a:r>
            <a:endParaRPr lang="en-GB" sz="1600" b="0" kern="0" dirty="0">
              <a:solidFill>
                <a:srgbClr val="004494"/>
              </a:solidFill>
            </a:endParaRPr>
          </a:p>
          <a:p>
            <a:pPr marL="266700" indent="-266700">
              <a:spcBef>
                <a:spcPts val="300"/>
              </a:spcBef>
              <a:spcAft>
                <a:spcPts val="600"/>
              </a:spcAft>
              <a:buClr>
                <a:srgbClr val="004494"/>
              </a:buClr>
              <a:buFont typeface="Wingdings" panose="05000000000000000000" pitchFamily="2" charset="2"/>
              <a:buChar char="§"/>
            </a:pPr>
            <a:r>
              <a:rPr lang="en-GB" sz="1600" b="0" kern="0" dirty="0">
                <a:solidFill>
                  <a:srgbClr val="004494"/>
                </a:solidFill>
              </a:rPr>
              <a:t>Enlarging the concept of </a:t>
            </a:r>
            <a:r>
              <a:rPr lang="en-GB" sz="1600" b="1" kern="0" dirty="0">
                <a:solidFill>
                  <a:srgbClr val="004494"/>
                </a:solidFill>
              </a:rPr>
              <a:t>Staff in mobility </a:t>
            </a:r>
            <a:r>
              <a:rPr lang="en-GB" sz="1600" b="0" kern="0" dirty="0">
                <a:solidFill>
                  <a:srgbClr val="004494"/>
                </a:solidFill>
              </a:rPr>
              <a:t>actions to include "multipliers" with leverage on guiding/implementing training, e.g. </a:t>
            </a:r>
            <a:r>
              <a:rPr lang="en-GB" sz="1600" b="1" kern="0" dirty="0">
                <a:solidFill>
                  <a:srgbClr val="004494"/>
                </a:solidFill>
              </a:rPr>
              <a:t>HR staff in companies</a:t>
            </a:r>
            <a:endParaRPr lang="en-GB" sz="2000" b="0" kern="0" dirty="0">
              <a:solidFill>
                <a:srgbClr val="004494"/>
              </a:solidFill>
            </a:endParaRPr>
          </a:p>
        </p:txBody>
      </p:sp>
    </p:spTree>
    <p:extLst>
      <p:ext uri="{BB962C8B-B14F-4D97-AF65-F5344CB8AC3E}">
        <p14:creationId xmlns:p14="http://schemas.microsoft.com/office/powerpoint/2010/main" val="218367923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65552F9-4D4A-4715-A640-A89BD8ECE22F}"/>
              </a:ext>
            </a:extLst>
          </p:cNvPr>
          <p:cNvSpPr txBox="1">
            <a:spLocks/>
          </p:cNvSpPr>
          <p:nvPr/>
        </p:nvSpPr>
        <p:spPr>
          <a:xfrm>
            <a:off x="-3160" y="0"/>
            <a:ext cx="4791184" cy="736732"/>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smtClean="0">
                <a:ln>
                  <a:noFill/>
                </a:ln>
                <a:solidFill>
                  <a:srgbClr val="FFFFFF"/>
                </a:solidFill>
                <a:effectLst/>
                <a:uLnTx/>
                <a:uFillTx/>
                <a:latin typeface="Verdana"/>
                <a:ea typeface="+mj-ea"/>
                <a:cs typeface="+mj-cs"/>
              </a:rPr>
              <a:t>The initiative on</a:t>
            </a:r>
            <a:br>
              <a:rPr kumimoji="0" lang="en-GB" sz="1800" b="1" i="0" u="none" strike="noStrike" kern="1200" cap="none" spc="0" normalizeH="0" baseline="0" noProof="0" dirty="0" smtClean="0">
                <a:ln>
                  <a:noFill/>
                </a:ln>
                <a:solidFill>
                  <a:srgbClr val="FFFFFF"/>
                </a:solidFill>
                <a:effectLst/>
                <a:uLnTx/>
                <a:uFillTx/>
                <a:latin typeface="Verdana"/>
                <a:ea typeface="+mj-ea"/>
                <a:cs typeface="+mj-cs"/>
              </a:rPr>
            </a:br>
            <a:r>
              <a:rPr kumimoji="0" lang="en-GB" sz="1600" b="1" i="0" u="none" strike="noStrike" kern="1200" cap="none" spc="0" normalizeH="0" baseline="0" noProof="0" dirty="0" smtClean="0">
                <a:ln>
                  <a:noFill/>
                </a:ln>
                <a:solidFill>
                  <a:srgbClr val="FFFFFF"/>
                </a:solidFill>
                <a:effectLst/>
                <a:uLnTx/>
                <a:uFillTx/>
                <a:latin typeface="Verdana"/>
                <a:ea typeface="+mj-ea"/>
                <a:cs typeface="+mj-cs"/>
              </a:rPr>
              <a:t>Centres of Vocational Excellence</a:t>
            </a:r>
            <a:endParaRPr kumimoji="0" lang="en-GB" sz="1600" b="1" i="1" u="none" strike="noStrike" kern="1200" cap="none" spc="0"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endParaRPr>
          </a:p>
        </p:txBody>
      </p:sp>
      <p:pic>
        <p:nvPicPr>
          <p:cNvPr id="4098" name="Picture 2" descr="H:\My Documents\My Pictures\How-digital-manufacturing-can-escape-1536x1536-2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0" y="736732"/>
            <a:ext cx="9144000" cy="4395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942123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My Documents\My Pictures\speed-of-chan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0" y="736732"/>
            <a:ext cx="9144000" cy="4406768"/>
          </a:xfrm>
          <a:prstGeom prst="rect">
            <a:avLst/>
          </a:prstGeom>
          <a:solidFill>
            <a:schemeClr val="bg1"/>
          </a:solidFill>
          <a:extLst/>
        </p:spPr>
      </p:pic>
      <p:sp>
        <p:nvSpPr>
          <p:cNvPr id="5" name="Title 1">
            <a:extLst>
              <a:ext uri="{FF2B5EF4-FFF2-40B4-BE49-F238E27FC236}">
                <a16:creationId xmlns:a16="http://schemas.microsoft.com/office/drawing/2014/main" id="{365552F9-4D4A-4715-A640-A89BD8ECE22F}"/>
              </a:ext>
            </a:extLst>
          </p:cNvPr>
          <p:cNvSpPr txBox="1">
            <a:spLocks/>
          </p:cNvSpPr>
          <p:nvPr/>
        </p:nvSpPr>
        <p:spPr>
          <a:xfrm>
            <a:off x="-3160" y="0"/>
            <a:ext cx="4791184" cy="736732"/>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smtClean="0">
                <a:ln>
                  <a:noFill/>
                </a:ln>
                <a:solidFill>
                  <a:srgbClr val="FFFFFF"/>
                </a:solidFill>
                <a:effectLst/>
                <a:uLnTx/>
                <a:uFillTx/>
                <a:latin typeface="Verdana"/>
                <a:ea typeface="+mj-ea"/>
                <a:cs typeface="+mj-cs"/>
              </a:rPr>
              <a:t>What challenge(s)</a:t>
            </a:r>
            <a:br>
              <a:rPr kumimoji="0" lang="en-GB" sz="1800" b="1" i="0" u="none" strike="noStrike" kern="1200" cap="none" spc="0" normalizeH="0" baseline="0" noProof="0" dirty="0" smtClean="0">
                <a:ln>
                  <a:noFill/>
                </a:ln>
                <a:solidFill>
                  <a:srgbClr val="FFFFFF"/>
                </a:solidFill>
                <a:effectLst/>
                <a:uLnTx/>
                <a:uFillTx/>
                <a:latin typeface="Verdana"/>
                <a:ea typeface="+mj-ea"/>
                <a:cs typeface="+mj-cs"/>
              </a:rPr>
            </a:br>
            <a:r>
              <a:rPr kumimoji="0" lang="en-GB" sz="1800" b="1" i="0" u="none" strike="noStrike" kern="1200" cap="none" spc="0" normalizeH="0" baseline="0" noProof="0" dirty="0" smtClean="0">
                <a:ln>
                  <a:noFill/>
                </a:ln>
                <a:solidFill>
                  <a:srgbClr val="FFFFFF"/>
                </a:solidFill>
                <a:effectLst/>
                <a:uLnTx/>
                <a:uFillTx/>
                <a:latin typeface="Verdana"/>
                <a:ea typeface="+mj-ea"/>
                <a:cs typeface="+mj-cs"/>
              </a:rPr>
              <a:t>do we need to address?</a:t>
            </a:r>
            <a:endParaRPr kumimoji="0" lang="en-GB" sz="1800" b="1" i="1" u="none" strike="noStrike" kern="1200" cap="none" spc="0"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endParaRPr>
          </a:p>
        </p:txBody>
      </p:sp>
      <p:sp>
        <p:nvSpPr>
          <p:cNvPr id="8" name="TextBox 7"/>
          <p:cNvSpPr txBox="1"/>
          <p:nvPr/>
        </p:nvSpPr>
        <p:spPr>
          <a:xfrm>
            <a:off x="2892311" y="4313866"/>
            <a:ext cx="3656550" cy="707886"/>
          </a:xfrm>
          <a:prstGeom prst="rect">
            <a:avLst/>
          </a:prstGeom>
          <a:solidFill>
            <a:schemeClr val="bg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61950" algn="l"/>
              </a:tabLst>
              <a:defRPr/>
            </a:pPr>
            <a:r>
              <a:rPr kumimoji="0" lang="en-GB" sz="2000" b="1" i="0" u="none" strike="noStrike" kern="1200" cap="none" spc="0" normalizeH="0" baseline="0" noProof="0" dirty="0">
                <a:ln>
                  <a:noFill/>
                </a:ln>
                <a:solidFill>
                  <a:srgbClr val="004494"/>
                </a:solidFill>
                <a:effectLst/>
                <a:uLnTx/>
                <a:uFillTx/>
                <a:latin typeface="Verdana" pitchFamily="34" charset="0"/>
                <a:ea typeface="Verdana" panose="020B0604030504040204" pitchFamily="34" charset="0"/>
                <a:cs typeface="Verdana" panose="020B0604030504040204" pitchFamily="34" charset="0"/>
              </a:rPr>
              <a:t>Greening economy and climate change</a:t>
            </a:r>
          </a:p>
        </p:txBody>
      </p:sp>
      <p:sp>
        <p:nvSpPr>
          <p:cNvPr id="9" name="TextBox 8"/>
          <p:cNvSpPr txBox="1"/>
          <p:nvPr/>
        </p:nvSpPr>
        <p:spPr>
          <a:xfrm>
            <a:off x="69557" y="4461242"/>
            <a:ext cx="2520280" cy="400110"/>
          </a:xfrm>
          <a:prstGeom prst="rect">
            <a:avLst/>
          </a:prstGeom>
          <a:solidFill>
            <a:schemeClr val="bg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58775" algn="l"/>
              </a:tabLst>
              <a:defRPr/>
            </a:pPr>
            <a:r>
              <a:rPr kumimoji="0" lang="en-GB" sz="2000" b="1" i="0" u="none" strike="noStrike" kern="1200" cap="none" spc="0" normalizeH="0" baseline="0" noProof="0" dirty="0">
                <a:ln>
                  <a:noFill/>
                </a:ln>
                <a:solidFill>
                  <a:srgbClr val="004494"/>
                </a:solidFill>
                <a:effectLst/>
                <a:uLnTx/>
                <a:uFillTx/>
                <a:latin typeface="Verdana" pitchFamily="34" charset="0"/>
                <a:ea typeface="Verdana" panose="020B0604030504040204" pitchFamily="34" charset="0"/>
                <a:cs typeface="Verdana" panose="020B0604030504040204" pitchFamily="34" charset="0"/>
              </a:rPr>
              <a:t>Globalisation </a:t>
            </a:r>
          </a:p>
        </p:txBody>
      </p:sp>
      <p:sp>
        <p:nvSpPr>
          <p:cNvPr id="10" name="TextBox 9"/>
          <p:cNvSpPr txBox="1"/>
          <p:nvPr/>
        </p:nvSpPr>
        <p:spPr>
          <a:xfrm>
            <a:off x="6714318" y="4215740"/>
            <a:ext cx="2327068" cy="707886"/>
          </a:xfrm>
          <a:prstGeom prst="rect">
            <a:avLst/>
          </a:prstGeom>
          <a:solidFill>
            <a:schemeClr val="bg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61950" algn="l"/>
              </a:tabLst>
              <a:defRPr/>
            </a:pPr>
            <a:r>
              <a:rPr kumimoji="0" lang="en-GB" sz="2000" b="1" i="0" u="none" strike="noStrike" kern="1200" cap="none" spc="0" normalizeH="0" baseline="0" noProof="0" dirty="0">
                <a:ln>
                  <a:noFill/>
                </a:ln>
                <a:solidFill>
                  <a:srgbClr val="004494"/>
                </a:solidFill>
                <a:effectLst/>
                <a:uLnTx/>
                <a:uFillTx/>
                <a:latin typeface="Verdana" pitchFamily="34" charset="0"/>
                <a:ea typeface="Verdana" panose="020B0604030504040204" pitchFamily="34" charset="0"/>
                <a:cs typeface="Verdana" panose="020B0604030504040204" pitchFamily="34" charset="0"/>
              </a:rPr>
              <a:t>Ageing population </a:t>
            </a:r>
          </a:p>
        </p:txBody>
      </p:sp>
      <p:sp>
        <p:nvSpPr>
          <p:cNvPr id="11" name="TextBox 10"/>
          <p:cNvSpPr txBox="1"/>
          <p:nvPr/>
        </p:nvSpPr>
        <p:spPr>
          <a:xfrm>
            <a:off x="4854397" y="3397796"/>
            <a:ext cx="3388928" cy="707886"/>
          </a:xfrm>
          <a:prstGeom prst="rect">
            <a:avLst/>
          </a:prstGeom>
          <a:solidFill>
            <a:schemeClr val="bg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61950" algn="l"/>
              </a:tabLst>
              <a:defRPr/>
            </a:pPr>
            <a:r>
              <a:rPr kumimoji="0" lang="en-GB" sz="2000" b="1" i="0" u="none" strike="noStrike" kern="1200" cap="none" spc="0" normalizeH="0" baseline="0" noProof="0" dirty="0">
                <a:ln>
                  <a:noFill/>
                </a:ln>
                <a:solidFill>
                  <a:srgbClr val="004494"/>
                </a:solidFill>
                <a:effectLst/>
                <a:uLnTx/>
                <a:uFillTx/>
                <a:latin typeface="Verdana" pitchFamily="34" charset="0"/>
                <a:ea typeface="Verdana" panose="020B0604030504040204" pitchFamily="34" charset="0"/>
                <a:cs typeface="Verdana" panose="020B0604030504040204" pitchFamily="34" charset="0"/>
              </a:rPr>
              <a:t>Diversity of learning opportunities </a:t>
            </a:r>
          </a:p>
        </p:txBody>
      </p:sp>
      <p:sp>
        <p:nvSpPr>
          <p:cNvPr id="12" name="TextBox 11"/>
          <p:cNvSpPr txBox="1"/>
          <p:nvPr/>
        </p:nvSpPr>
        <p:spPr>
          <a:xfrm>
            <a:off x="6017050" y="2319652"/>
            <a:ext cx="3024336" cy="707886"/>
          </a:xfrm>
          <a:prstGeom prst="rect">
            <a:avLst/>
          </a:prstGeom>
          <a:solidFill>
            <a:schemeClr val="bg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61950" algn="l"/>
              </a:tabLst>
              <a:defRPr/>
            </a:pPr>
            <a:r>
              <a:rPr kumimoji="0" lang="en-GB" sz="2000" b="1" i="0" u="none" strike="noStrike" kern="1200" cap="none" spc="0" normalizeH="0" baseline="0" noProof="0" dirty="0">
                <a:ln>
                  <a:noFill/>
                </a:ln>
                <a:solidFill>
                  <a:srgbClr val="004494"/>
                </a:solidFill>
                <a:effectLst/>
                <a:uLnTx/>
                <a:uFillTx/>
                <a:latin typeface="Verdana" pitchFamily="34" charset="0"/>
                <a:ea typeface="Verdana" panose="020B0604030504040204" pitchFamily="34" charset="0"/>
                <a:cs typeface="Verdana" panose="020B0604030504040204" pitchFamily="34" charset="0"/>
              </a:rPr>
              <a:t>Heterogeneity of learners</a:t>
            </a:r>
          </a:p>
        </p:txBody>
      </p:sp>
      <p:sp>
        <p:nvSpPr>
          <p:cNvPr id="13" name="TextBox 12"/>
          <p:cNvSpPr txBox="1"/>
          <p:nvPr/>
        </p:nvSpPr>
        <p:spPr>
          <a:xfrm>
            <a:off x="121080" y="911387"/>
            <a:ext cx="2495997" cy="707886"/>
          </a:xfrm>
          <a:prstGeom prst="rect">
            <a:avLst/>
          </a:prstGeom>
          <a:solidFill>
            <a:schemeClr val="bg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61950" algn="l"/>
              </a:tabLst>
              <a:defRPr/>
            </a:pPr>
            <a:r>
              <a:rPr kumimoji="0" lang="en-GB" sz="2000" b="1" i="0" u="none" strike="noStrike" kern="1200" cap="none" spc="0" normalizeH="0" baseline="0" noProof="0" dirty="0">
                <a:ln>
                  <a:noFill/>
                </a:ln>
                <a:solidFill>
                  <a:srgbClr val="004494"/>
                </a:solidFill>
                <a:effectLst/>
                <a:uLnTx/>
                <a:uFillTx/>
                <a:latin typeface="Verdana" pitchFamily="34" charset="0"/>
                <a:ea typeface="Verdana" panose="020B0604030504040204" pitchFamily="34" charset="0"/>
                <a:cs typeface="Verdana" panose="020B0604030504040204" pitchFamily="34" charset="0"/>
              </a:rPr>
              <a:t>Changing world</a:t>
            </a:r>
          </a:p>
          <a:p>
            <a:pPr marL="0" marR="0" lvl="0" indent="0" algn="ctr" defTabSz="914400" rtl="0" eaLnBrk="1" fontAlgn="base" latinLnBrk="0" hangingPunct="1">
              <a:lnSpc>
                <a:spcPct val="100000"/>
              </a:lnSpc>
              <a:spcBef>
                <a:spcPct val="0"/>
              </a:spcBef>
              <a:spcAft>
                <a:spcPct val="0"/>
              </a:spcAft>
              <a:buClrTx/>
              <a:buSzTx/>
              <a:buFontTx/>
              <a:buNone/>
              <a:tabLst>
                <a:tab pos="361950" algn="l"/>
              </a:tabLst>
              <a:defRPr/>
            </a:pPr>
            <a:r>
              <a:rPr kumimoji="0" lang="en-GB" sz="2000" b="1" i="0" u="none" strike="noStrike" kern="1200" cap="none" spc="0" normalizeH="0" baseline="0" noProof="0" dirty="0">
                <a:ln>
                  <a:noFill/>
                </a:ln>
                <a:solidFill>
                  <a:srgbClr val="004494"/>
                </a:solidFill>
                <a:effectLst/>
                <a:uLnTx/>
                <a:uFillTx/>
                <a:latin typeface="Verdana" pitchFamily="34" charset="0"/>
                <a:ea typeface="Verdana" panose="020B0604030504040204" pitchFamily="34" charset="0"/>
                <a:cs typeface="Verdana" panose="020B0604030504040204" pitchFamily="34" charset="0"/>
              </a:rPr>
              <a:t>of work </a:t>
            </a:r>
          </a:p>
        </p:txBody>
      </p:sp>
      <p:sp>
        <p:nvSpPr>
          <p:cNvPr id="14" name="TextBox 13"/>
          <p:cNvSpPr txBox="1"/>
          <p:nvPr/>
        </p:nvSpPr>
        <p:spPr>
          <a:xfrm>
            <a:off x="5303894" y="836830"/>
            <a:ext cx="3388927" cy="707886"/>
          </a:xfrm>
          <a:prstGeom prst="rect">
            <a:avLst/>
          </a:prstGeom>
          <a:solidFill>
            <a:schemeClr val="bg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61950" algn="l"/>
              </a:tabLst>
              <a:defRPr/>
            </a:pPr>
            <a:r>
              <a:rPr kumimoji="0" lang="en-GB" sz="2000" b="1" i="0" u="none" strike="noStrike" kern="1200" cap="none" spc="0" normalizeH="0" baseline="0" noProof="0" dirty="0">
                <a:ln>
                  <a:noFill/>
                </a:ln>
                <a:solidFill>
                  <a:srgbClr val="004494"/>
                </a:solidFill>
                <a:effectLst/>
                <a:uLnTx/>
                <a:uFillTx/>
                <a:latin typeface="Verdana" pitchFamily="34" charset="0"/>
                <a:ea typeface="Verdana" panose="020B0604030504040204" pitchFamily="34" charset="0"/>
                <a:cs typeface="Verdana" panose="020B0604030504040204" pitchFamily="34" charset="0"/>
              </a:rPr>
              <a:t>Digitalisation and technological change</a:t>
            </a:r>
          </a:p>
        </p:txBody>
      </p:sp>
      <p:sp>
        <p:nvSpPr>
          <p:cNvPr id="15" name="TextBox 14"/>
          <p:cNvSpPr txBox="1"/>
          <p:nvPr/>
        </p:nvSpPr>
        <p:spPr>
          <a:xfrm>
            <a:off x="3000345" y="1111442"/>
            <a:ext cx="2026188" cy="707886"/>
          </a:xfrm>
          <a:prstGeom prst="rect">
            <a:avLst/>
          </a:prstGeom>
          <a:solidFill>
            <a:schemeClr val="bg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61950" algn="l"/>
              </a:tabLst>
              <a:defRPr/>
            </a:pPr>
            <a:r>
              <a:rPr kumimoji="0" lang="en-GB" sz="2000" b="1" i="0" u="none" strike="noStrike" kern="1200" cap="none" spc="0" normalizeH="0" baseline="0" noProof="0" dirty="0">
                <a:ln>
                  <a:noFill/>
                </a:ln>
                <a:solidFill>
                  <a:srgbClr val="004494"/>
                </a:solidFill>
                <a:effectLst/>
                <a:uLnTx/>
                <a:uFillTx/>
                <a:latin typeface="Verdana" pitchFamily="34" charset="0"/>
                <a:ea typeface="Verdana" panose="020B0604030504040204" pitchFamily="34" charset="0"/>
                <a:cs typeface="Verdana" panose="020B0604030504040204" pitchFamily="34" charset="0"/>
              </a:rPr>
              <a:t>Inclusive</a:t>
            </a:r>
          </a:p>
          <a:p>
            <a:pPr marL="0" marR="0" lvl="0" indent="0" algn="ctr" defTabSz="914400" rtl="0" eaLnBrk="1" fontAlgn="base" latinLnBrk="0" hangingPunct="1">
              <a:lnSpc>
                <a:spcPct val="100000"/>
              </a:lnSpc>
              <a:spcBef>
                <a:spcPct val="0"/>
              </a:spcBef>
              <a:spcAft>
                <a:spcPct val="0"/>
              </a:spcAft>
              <a:buClrTx/>
              <a:buSzTx/>
              <a:buFontTx/>
              <a:buNone/>
              <a:tabLst>
                <a:tab pos="361950" algn="l"/>
              </a:tabLst>
              <a:defRPr/>
            </a:pPr>
            <a:r>
              <a:rPr kumimoji="0" lang="en-GB" sz="2000" b="1" i="0" u="none" strike="noStrike" kern="1200" cap="none" spc="0" normalizeH="0" baseline="0" noProof="0" dirty="0">
                <a:ln>
                  <a:noFill/>
                </a:ln>
                <a:solidFill>
                  <a:srgbClr val="004494"/>
                </a:solidFill>
                <a:effectLst/>
                <a:uLnTx/>
                <a:uFillTx/>
                <a:latin typeface="Verdana" pitchFamily="34" charset="0"/>
                <a:ea typeface="Verdana" panose="020B0604030504040204" pitchFamily="34" charset="0"/>
                <a:cs typeface="Verdana" panose="020B0604030504040204" pitchFamily="34" charset="0"/>
              </a:rPr>
              <a:t>societies</a:t>
            </a:r>
          </a:p>
        </p:txBody>
      </p:sp>
      <p:sp>
        <p:nvSpPr>
          <p:cNvPr id="16" name="TextBox 15"/>
          <p:cNvSpPr txBox="1"/>
          <p:nvPr/>
        </p:nvSpPr>
        <p:spPr>
          <a:xfrm>
            <a:off x="162487" y="3507854"/>
            <a:ext cx="3623248" cy="707886"/>
          </a:xfrm>
          <a:prstGeom prst="rect">
            <a:avLst/>
          </a:prstGeom>
          <a:solidFill>
            <a:schemeClr val="bg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61950" algn="l"/>
              </a:tabLst>
              <a:defRPr/>
            </a:pPr>
            <a:r>
              <a:rPr kumimoji="0" lang="en-GB" sz="2000" b="1" i="1" u="none" strike="noStrike" kern="1200" cap="none" spc="0" normalizeH="0" baseline="0" noProof="0" dirty="0">
                <a:ln>
                  <a:noFill/>
                </a:ln>
                <a:solidFill>
                  <a:srgbClr val="004494"/>
                </a:solidFill>
                <a:effectLst/>
                <a:uLnTx/>
                <a:uFillTx/>
                <a:latin typeface="Verdana" pitchFamily="34" charset="0"/>
                <a:ea typeface="Verdana" panose="020B0604030504040204" pitchFamily="34" charset="0"/>
                <a:cs typeface="Verdana" panose="020B0604030504040204" pitchFamily="34" charset="0"/>
              </a:rPr>
              <a:t>“Blurring borders” between E&amp;T sectors</a:t>
            </a:r>
          </a:p>
        </p:txBody>
      </p:sp>
      <p:sp>
        <p:nvSpPr>
          <p:cNvPr id="17" name="TextBox 16">
            <a:extLst>
              <a:ext uri="{FF2B5EF4-FFF2-40B4-BE49-F238E27FC236}">
                <a16:creationId xmlns:a16="http://schemas.microsoft.com/office/drawing/2014/main" id="{B4431C82-E3D5-4532-A763-6919F10EAAAB}"/>
              </a:ext>
            </a:extLst>
          </p:cNvPr>
          <p:cNvSpPr txBox="1"/>
          <p:nvPr/>
        </p:nvSpPr>
        <p:spPr>
          <a:xfrm>
            <a:off x="152215" y="1973216"/>
            <a:ext cx="2001063" cy="400110"/>
          </a:xfrm>
          <a:prstGeom prst="rect">
            <a:avLst/>
          </a:prstGeom>
          <a:solidFill>
            <a:schemeClr val="bg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61950" algn="l"/>
              </a:tabLst>
              <a:defRPr/>
            </a:pPr>
            <a:r>
              <a:rPr kumimoji="0" lang="en-GB" sz="2000" b="1" i="0" u="none" strike="noStrike" kern="1200" cap="none" spc="0" normalizeH="0" baseline="0" noProof="0" dirty="0">
                <a:ln>
                  <a:noFill/>
                </a:ln>
                <a:solidFill>
                  <a:srgbClr val="004494"/>
                </a:solidFill>
                <a:effectLst/>
                <a:uLnTx/>
                <a:uFillTx/>
                <a:latin typeface="Verdana" pitchFamily="34" charset="0"/>
                <a:ea typeface="Verdana" panose="020B0604030504040204" pitchFamily="34" charset="0"/>
                <a:cs typeface="Verdana" panose="020B0604030504040204" pitchFamily="34" charset="0"/>
              </a:rPr>
              <a:t>Migration</a:t>
            </a:r>
          </a:p>
        </p:txBody>
      </p:sp>
      <p:sp>
        <p:nvSpPr>
          <p:cNvPr id="18" name="TextBox 17"/>
          <p:cNvSpPr txBox="1"/>
          <p:nvPr/>
        </p:nvSpPr>
        <p:spPr>
          <a:xfrm>
            <a:off x="6217137" y="1773161"/>
            <a:ext cx="2026188" cy="400110"/>
          </a:xfrm>
          <a:prstGeom prst="rect">
            <a:avLst/>
          </a:prstGeom>
          <a:solidFill>
            <a:schemeClr val="bg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61950" algn="l"/>
              </a:tabLst>
              <a:defRPr/>
            </a:pPr>
            <a:r>
              <a:rPr kumimoji="0" lang="en-GB" sz="2000" b="1" i="0" u="none" strike="noStrike" kern="1200" cap="none" spc="0" normalizeH="0" baseline="0" noProof="0" dirty="0" smtClean="0">
                <a:ln>
                  <a:noFill/>
                </a:ln>
                <a:solidFill>
                  <a:srgbClr val="004494"/>
                </a:solidFill>
                <a:effectLst/>
                <a:uLnTx/>
                <a:uFillTx/>
                <a:latin typeface="Verdana" pitchFamily="34" charset="0"/>
                <a:ea typeface="Verdana" panose="020B0604030504040204" pitchFamily="34" charset="0"/>
                <a:cs typeface="Verdana" panose="020B0604030504040204" pitchFamily="34" charset="0"/>
              </a:rPr>
              <a:t>Innovation</a:t>
            </a:r>
            <a:endParaRPr kumimoji="0" lang="en-GB" sz="2000" b="1" i="0" u="none" strike="noStrike" kern="1200" cap="none" spc="0" normalizeH="0" baseline="0" noProof="0" dirty="0">
              <a:ln>
                <a:noFill/>
              </a:ln>
              <a:solidFill>
                <a:srgbClr val="004494"/>
              </a:solidFill>
              <a:effectLst/>
              <a:uLnTx/>
              <a:uFillTx/>
              <a:latin typeface="Verdana" pitchFamily="34" charset="0"/>
              <a:ea typeface="Verdana" panose="020B0604030504040204" pitchFamily="34" charset="0"/>
              <a:cs typeface="Verdana" panose="020B0604030504040204" pitchFamily="34" charset="0"/>
            </a:endParaRPr>
          </a:p>
        </p:txBody>
      </p:sp>
      <p:sp>
        <p:nvSpPr>
          <p:cNvPr id="19" name="TextBox 18"/>
          <p:cNvSpPr txBox="1"/>
          <p:nvPr/>
        </p:nvSpPr>
        <p:spPr>
          <a:xfrm>
            <a:off x="539552" y="2595053"/>
            <a:ext cx="2520280" cy="707886"/>
          </a:xfrm>
          <a:prstGeom prst="rect">
            <a:avLst/>
          </a:prstGeom>
          <a:solidFill>
            <a:schemeClr val="bg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58775" algn="l"/>
              </a:tabLst>
              <a:defRPr/>
            </a:pPr>
            <a:r>
              <a:rPr kumimoji="0" lang="en-GB" sz="2000" b="1" i="0" u="none" strike="noStrike" kern="1200" cap="none" spc="0" normalizeH="0" baseline="0" noProof="0" dirty="0" smtClean="0">
                <a:ln>
                  <a:noFill/>
                </a:ln>
                <a:solidFill>
                  <a:srgbClr val="004494"/>
                </a:solidFill>
                <a:effectLst/>
                <a:uLnTx/>
                <a:uFillTx/>
                <a:latin typeface="Verdana" pitchFamily="34" charset="0"/>
                <a:ea typeface="Verdana" panose="020B0604030504040204" pitchFamily="34" charset="0"/>
                <a:cs typeface="Verdana" panose="020B0604030504040204" pitchFamily="34" charset="0"/>
              </a:rPr>
              <a:t>Regional development</a:t>
            </a:r>
            <a:endParaRPr kumimoji="0" lang="en-GB" sz="2000" b="1" i="0" u="none" strike="noStrike" kern="1200" cap="none" spc="0" normalizeH="0" baseline="0" noProof="0" dirty="0">
              <a:ln>
                <a:noFill/>
              </a:ln>
              <a:solidFill>
                <a:srgbClr val="004494"/>
              </a:solidFill>
              <a:effectLst/>
              <a:uLnTx/>
              <a:uFillTx/>
              <a:latin typeface="Verdana" pitchFamily="34" charset="0"/>
              <a:ea typeface="Verdana" panose="020B0604030504040204" pitchFamily="34" charset="0"/>
              <a:cs typeface="Verdana" panose="020B0604030504040204" pitchFamily="34" charset="0"/>
            </a:endParaRPr>
          </a:p>
        </p:txBody>
      </p:sp>
      <p:sp>
        <p:nvSpPr>
          <p:cNvPr id="20" name="TextBox 19"/>
          <p:cNvSpPr txBox="1"/>
          <p:nvPr/>
        </p:nvSpPr>
        <p:spPr>
          <a:xfrm>
            <a:off x="3203848" y="2287276"/>
            <a:ext cx="2520280" cy="1015663"/>
          </a:xfrm>
          <a:prstGeom prst="rect">
            <a:avLst/>
          </a:prstGeom>
          <a:solidFill>
            <a:srgbClr val="BDDEFF"/>
          </a:solidFill>
          <a:ln>
            <a:solidFill>
              <a:srgbClr val="004494"/>
            </a:solidFill>
          </a:ln>
          <a:effectLst>
            <a:outerShdw blurRad="63500" sx="116000" sy="116000" algn="ctr" rotWithShape="0">
              <a:schemeClr val="bg1">
                <a:alpha val="52000"/>
              </a:schemeClr>
            </a:outerShdw>
          </a:effectLst>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58775" algn="l"/>
              </a:tabLst>
              <a:defRPr/>
            </a:pPr>
            <a:r>
              <a:rPr kumimoji="0" lang="en-GB" sz="2000" b="1" i="0" u="none" strike="noStrike" kern="1200" cap="none" spc="0" normalizeH="0" baseline="0" noProof="0" dirty="0" smtClean="0">
                <a:ln>
                  <a:noFill/>
                </a:ln>
                <a:solidFill>
                  <a:srgbClr val="004494"/>
                </a:solidFill>
                <a:effectLst/>
                <a:uLnTx/>
                <a:uFillTx/>
                <a:latin typeface="Verdana" pitchFamily="34" charset="0"/>
                <a:ea typeface="Verdana" panose="020B0604030504040204" pitchFamily="34" charset="0"/>
                <a:cs typeface="Verdana" panose="020B0604030504040204" pitchFamily="34" charset="0"/>
              </a:rPr>
              <a:t>Increasingly rapid pace of change</a:t>
            </a:r>
            <a:endParaRPr kumimoji="0" lang="en-GB" sz="2000" b="1" i="0" u="none" strike="noStrike" kern="1200" cap="none" spc="0" normalizeH="0" baseline="0" noProof="0" dirty="0">
              <a:ln>
                <a:noFill/>
              </a:ln>
              <a:solidFill>
                <a:srgbClr val="004494"/>
              </a:solidFill>
              <a:effectLst/>
              <a:uLnTx/>
              <a:uFillTx/>
              <a:latin typeface="Verdana"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78705022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Effect transition="in" filter="fade">
                                      <p:cBhvr>
                                        <p:cTn id="15" dur="1000"/>
                                        <p:tgtEl>
                                          <p:spTgt spid="9"/>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Effect transition="in" filter="fade">
                                      <p:cBhvr>
                                        <p:cTn id="21" dur="1000"/>
                                        <p:tgtEl>
                                          <p:spTgt spid="10"/>
                                        </p:tgtEl>
                                      </p:cBhvr>
                                    </p:animEffect>
                                  </p:childTnLst>
                                </p:cTn>
                              </p:par>
                            </p:childTnLst>
                          </p:cTn>
                        </p:par>
                        <p:par>
                          <p:cTn id="22" fill="hold">
                            <p:stCondLst>
                              <p:cond delay="3000"/>
                            </p:stCondLst>
                            <p:childTnLst>
                              <p:par>
                                <p:cTn id="23" presetID="53" presetClass="entr" presetSubtype="16"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Effect transition="in" filter="fade">
                                      <p:cBhvr>
                                        <p:cTn id="27" dur="1000"/>
                                        <p:tgtEl>
                                          <p:spTgt spid="11"/>
                                        </p:tgtEl>
                                      </p:cBhvr>
                                    </p:animEffect>
                                  </p:childTnLst>
                                </p:cTn>
                              </p:par>
                            </p:childTnLst>
                          </p:cTn>
                        </p:par>
                        <p:par>
                          <p:cTn id="28" fill="hold">
                            <p:stCondLst>
                              <p:cond delay="4000"/>
                            </p:stCondLst>
                            <p:childTnLst>
                              <p:par>
                                <p:cTn id="29" presetID="53" presetClass="entr" presetSubtype="16"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000" fill="hold"/>
                                        <p:tgtEl>
                                          <p:spTgt spid="12"/>
                                        </p:tgtEl>
                                        <p:attrNameLst>
                                          <p:attrName>ppt_w</p:attrName>
                                        </p:attrNameLst>
                                      </p:cBhvr>
                                      <p:tavLst>
                                        <p:tav tm="0">
                                          <p:val>
                                            <p:fltVal val="0"/>
                                          </p:val>
                                        </p:tav>
                                        <p:tav tm="100000">
                                          <p:val>
                                            <p:strVal val="#ppt_w"/>
                                          </p:val>
                                        </p:tav>
                                      </p:tavLst>
                                    </p:anim>
                                    <p:anim calcmode="lin" valueType="num">
                                      <p:cBhvr>
                                        <p:cTn id="32" dur="1000" fill="hold"/>
                                        <p:tgtEl>
                                          <p:spTgt spid="12"/>
                                        </p:tgtEl>
                                        <p:attrNameLst>
                                          <p:attrName>ppt_h</p:attrName>
                                        </p:attrNameLst>
                                      </p:cBhvr>
                                      <p:tavLst>
                                        <p:tav tm="0">
                                          <p:val>
                                            <p:fltVal val="0"/>
                                          </p:val>
                                        </p:tav>
                                        <p:tav tm="100000">
                                          <p:val>
                                            <p:strVal val="#ppt_h"/>
                                          </p:val>
                                        </p:tav>
                                      </p:tavLst>
                                    </p:anim>
                                    <p:animEffect transition="in" filter="fade">
                                      <p:cBhvr>
                                        <p:cTn id="33" dur="1000"/>
                                        <p:tgtEl>
                                          <p:spTgt spid="12"/>
                                        </p:tgtEl>
                                      </p:cBhvr>
                                    </p:animEffect>
                                  </p:childTnLst>
                                </p:cTn>
                              </p:par>
                            </p:childTnLst>
                          </p:cTn>
                        </p:par>
                        <p:par>
                          <p:cTn id="34" fill="hold">
                            <p:stCondLst>
                              <p:cond delay="5000"/>
                            </p:stCondLst>
                            <p:childTnLst>
                              <p:par>
                                <p:cTn id="35" presetID="53" presetClass="entr" presetSubtype="16"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1000" fill="hold"/>
                                        <p:tgtEl>
                                          <p:spTgt spid="13"/>
                                        </p:tgtEl>
                                        <p:attrNameLst>
                                          <p:attrName>ppt_w</p:attrName>
                                        </p:attrNameLst>
                                      </p:cBhvr>
                                      <p:tavLst>
                                        <p:tav tm="0">
                                          <p:val>
                                            <p:fltVal val="0"/>
                                          </p:val>
                                        </p:tav>
                                        <p:tav tm="100000">
                                          <p:val>
                                            <p:strVal val="#ppt_w"/>
                                          </p:val>
                                        </p:tav>
                                      </p:tavLst>
                                    </p:anim>
                                    <p:anim calcmode="lin" valueType="num">
                                      <p:cBhvr>
                                        <p:cTn id="38" dur="1000" fill="hold"/>
                                        <p:tgtEl>
                                          <p:spTgt spid="13"/>
                                        </p:tgtEl>
                                        <p:attrNameLst>
                                          <p:attrName>ppt_h</p:attrName>
                                        </p:attrNameLst>
                                      </p:cBhvr>
                                      <p:tavLst>
                                        <p:tav tm="0">
                                          <p:val>
                                            <p:fltVal val="0"/>
                                          </p:val>
                                        </p:tav>
                                        <p:tav tm="100000">
                                          <p:val>
                                            <p:strVal val="#ppt_h"/>
                                          </p:val>
                                        </p:tav>
                                      </p:tavLst>
                                    </p:anim>
                                    <p:animEffect transition="in" filter="fade">
                                      <p:cBhvr>
                                        <p:cTn id="39" dur="1000"/>
                                        <p:tgtEl>
                                          <p:spTgt spid="13"/>
                                        </p:tgtEl>
                                      </p:cBhvr>
                                    </p:animEffect>
                                  </p:childTnLst>
                                </p:cTn>
                              </p:par>
                            </p:childTnLst>
                          </p:cTn>
                        </p:par>
                        <p:par>
                          <p:cTn id="40" fill="hold">
                            <p:stCondLst>
                              <p:cond delay="6000"/>
                            </p:stCondLst>
                            <p:childTnLst>
                              <p:par>
                                <p:cTn id="41" presetID="53" presetClass="entr" presetSubtype="16"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1000" fill="hold"/>
                                        <p:tgtEl>
                                          <p:spTgt spid="14"/>
                                        </p:tgtEl>
                                        <p:attrNameLst>
                                          <p:attrName>ppt_w</p:attrName>
                                        </p:attrNameLst>
                                      </p:cBhvr>
                                      <p:tavLst>
                                        <p:tav tm="0">
                                          <p:val>
                                            <p:fltVal val="0"/>
                                          </p:val>
                                        </p:tav>
                                        <p:tav tm="100000">
                                          <p:val>
                                            <p:strVal val="#ppt_w"/>
                                          </p:val>
                                        </p:tav>
                                      </p:tavLst>
                                    </p:anim>
                                    <p:anim calcmode="lin" valueType="num">
                                      <p:cBhvr>
                                        <p:cTn id="44" dur="1000" fill="hold"/>
                                        <p:tgtEl>
                                          <p:spTgt spid="14"/>
                                        </p:tgtEl>
                                        <p:attrNameLst>
                                          <p:attrName>ppt_h</p:attrName>
                                        </p:attrNameLst>
                                      </p:cBhvr>
                                      <p:tavLst>
                                        <p:tav tm="0">
                                          <p:val>
                                            <p:fltVal val="0"/>
                                          </p:val>
                                        </p:tav>
                                        <p:tav tm="100000">
                                          <p:val>
                                            <p:strVal val="#ppt_h"/>
                                          </p:val>
                                        </p:tav>
                                      </p:tavLst>
                                    </p:anim>
                                    <p:animEffect transition="in" filter="fade">
                                      <p:cBhvr>
                                        <p:cTn id="45" dur="1000"/>
                                        <p:tgtEl>
                                          <p:spTgt spid="14"/>
                                        </p:tgtEl>
                                      </p:cBhvr>
                                    </p:animEffect>
                                  </p:childTnLst>
                                </p:cTn>
                              </p:par>
                            </p:childTnLst>
                          </p:cTn>
                        </p:par>
                        <p:par>
                          <p:cTn id="46" fill="hold">
                            <p:stCondLst>
                              <p:cond delay="7000"/>
                            </p:stCondLst>
                            <p:childTnLst>
                              <p:par>
                                <p:cTn id="47" presetID="53" presetClass="entr" presetSubtype="16"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1000" fill="hold"/>
                                        <p:tgtEl>
                                          <p:spTgt spid="15"/>
                                        </p:tgtEl>
                                        <p:attrNameLst>
                                          <p:attrName>ppt_w</p:attrName>
                                        </p:attrNameLst>
                                      </p:cBhvr>
                                      <p:tavLst>
                                        <p:tav tm="0">
                                          <p:val>
                                            <p:fltVal val="0"/>
                                          </p:val>
                                        </p:tav>
                                        <p:tav tm="100000">
                                          <p:val>
                                            <p:strVal val="#ppt_w"/>
                                          </p:val>
                                        </p:tav>
                                      </p:tavLst>
                                    </p:anim>
                                    <p:anim calcmode="lin" valueType="num">
                                      <p:cBhvr>
                                        <p:cTn id="50" dur="1000" fill="hold"/>
                                        <p:tgtEl>
                                          <p:spTgt spid="15"/>
                                        </p:tgtEl>
                                        <p:attrNameLst>
                                          <p:attrName>ppt_h</p:attrName>
                                        </p:attrNameLst>
                                      </p:cBhvr>
                                      <p:tavLst>
                                        <p:tav tm="0">
                                          <p:val>
                                            <p:fltVal val="0"/>
                                          </p:val>
                                        </p:tav>
                                        <p:tav tm="100000">
                                          <p:val>
                                            <p:strVal val="#ppt_h"/>
                                          </p:val>
                                        </p:tav>
                                      </p:tavLst>
                                    </p:anim>
                                    <p:animEffect transition="in" filter="fade">
                                      <p:cBhvr>
                                        <p:cTn id="51" dur="1000"/>
                                        <p:tgtEl>
                                          <p:spTgt spid="15"/>
                                        </p:tgtEl>
                                      </p:cBhvr>
                                    </p:animEffect>
                                  </p:childTnLst>
                                </p:cTn>
                              </p:par>
                            </p:childTnLst>
                          </p:cTn>
                        </p:par>
                        <p:par>
                          <p:cTn id="52" fill="hold">
                            <p:stCondLst>
                              <p:cond delay="8000"/>
                            </p:stCondLst>
                            <p:childTnLst>
                              <p:par>
                                <p:cTn id="53" presetID="53" presetClass="entr" presetSubtype="16"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1000" fill="hold"/>
                                        <p:tgtEl>
                                          <p:spTgt spid="16"/>
                                        </p:tgtEl>
                                        <p:attrNameLst>
                                          <p:attrName>ppt_w</p:attrName>
                                        </p:attrNameLst>
                                      </p:cBhvr>
                                      <p:tavLst>
                                        <p:tav tm="0">
                                          <p:val>
                                            <p:fltVal val="0"/>
                                          </p:val>
                                        </p:tav>
                                        <p:tav tm="100000">
                                          <p:val>
                                            <p:strVal val="#ppt_w"/>
                                          </p:val>
                                        </p:tav>
                                      </p:tavLst>
                                    </p:anim>
                                    <p:anim calcmode="lin" valueType="num">
                                      <p:cBhvr>
                                        <p:cTn id="56" dur="1000" fill="hold"/>
                                        <p:tgtEl>
                                          <p:spTgt spid="16"/>
                                        </p:tgtEl>
                                        <p:attrNameLst>
                                          <p:attrName>ppt_h</p:attrName>
                                        </p:attrNameLst>
                                      </p:cBhvr>
                                      <p:tavLst>
                                        <p:tav tm="0">
                                          <p:val>
                                            <p:fltVal val="0"/>
                                          </p:val>
                                        </p:tav>
                                        <p:tav tm="100000">
                                          <p:val>
                                            <p:strVal val="#ppt_h"/>
                                          </p:val>
                                        </p:tav>
                                      </p:tavLst>
                                    </p:anim>
                                    <p:animEffect transition="in" filter="fade">
                                      <p:cBhvr>
                                        <p:cTn id="57" dur="1000"/>
                                        <p:tgtEl>
                                          <p:spTgt spid="16"/>
                                        </p:tgtEl>
                                      </p:cBhvr>
                                    </p:animEffect>
                                  </p:childTnLst>
                                </p:cTn>
                              </p:par>
                            </p:childTnLst>
                          </p:cTn>
                        </p:par>
                        <p:par>
                          <p:cTn id="58" fill="hold">
                            <p:stCondLst>
                              <p:cond delay="9000"/>
                            </p:stCondLst>
                            <p:childTnLst>
                              <p:par>
                                <p:cTn id="59" presetID="53" presetClass="entr" presetSubtype="16"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1000" fill="hold"/>
                                        <p:tgtEl>
                                          <p:spTgt spid="17"/>
                                        </p:tgtEl>
                                        <p:attrNameLst>
                                          <p:attrName>ppt_w</p:attrName>
                                        </p:attrNameLst>
                                      </p:cBhvr>
                                      <p:tavLst>
                                        <p:tav tm="0">
                                          <p:val>
                                            <p:fltVal val="0"/>
                                          </p:val>
                                        </p:tav>
                                        <p:tav tm="100000">
                                          <p:val>
                                            <p:strVal val="#ppt_w"/>
                                          </p:val>
                                        </p:tav>
                                      </p:tavLst>
                                    </p:anim>
                                    <p:anim calcmode="lin" valueType="num">
                                      <p:cBhvr>
                                        <p:cTn id="62" dur="1000" fill="hold"/>
                                        <p:tgtEl>
                                          <p:spTgt spid="17"/>
                                        </p:tgtEl>
                                        <p:attrNameLst>
                                          <p:attrName>ppt_h</p:attrName>
                                        </p:attrNameLst>
                                      </p:cBhvr>
                                      <p:tavLst>
                                        <p:tav tm="0">
                                          <p:val>
                                            <p:fltVal val="0"/>
                                          </p:val>
                                        </p:tav>
                                        <p:tav tm="100000">
                                          <p:val>
                                            <p:strVal val="#ppt_h"/>
                                          </p:val>
                                        </p:tav>
                                      </p:tavLst>
                                    </p:anim>
                                    <p:animEffect transition="in" filter="fade">
                                      <p:cBhvr>
                                        <p:cTn id="63" dur="1000"/>
                                        <p:tgtEl>
                                          <p:spTgt spid="17"/>
                                        </p:tgtEl>
                                      </p:cBhvr>
                                    </p:animEffect>
                                  </p:childTnLst>
                                </p:cTn>
                              </p:par>
                            </p:childTnLst>
                          </p:cTn>
                        </p:par>
                        <p:par>
                          <p:cTn id="64" fill="hold">
                            <p:stCondLst>
                              <p:cond delay="10000"/>
                            </p:stCondLst>
                            <p:childTnLst>
                              <p:par>
                                <p:cTn id="65" presetID="53" presetClass="entr" presetSubtype="16"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1000" fill="hold"/>
                                        <p:tgtEl>
                                          <p:spTgt spid="18"/>
                                        </p:tgtEl>
                                        <p:attrNameLst>
                                          <p:attrName>ppt_w</p:attrName>
                                        </p:attrNameLst>
                                      </p:cBhvr>
                                      <p:tavLst>
                                        <p:tav tm="0">
                                          <p:val>
                                            <p:fltVal val="0"/>
                                          </p:val>
                                        </p:tav>
                                        <p:tav tm="100000">
                                          <p:val>
                                            <p:strVal val="#ppt_w"/>
                                          </p:val>
                                        </p:tav>
                                      </p:tavLst>
                                    </p:anim>
                                    <p:anim calcmode="lin" valueType="num">
                                      <p:cBhvr>
                                        <p:cTn id="68" dur="1000" fill="hold"/>
                                        <p:tgtEl>
                                          <p:spTgt spid="18"/>
                                        </p:tgtEl>
                                        <p:attrNameLst>
                                          <p:attrName>ppt_h</p:attrName>
                                        </p:attrNameLst>
                                      </p:cBhvr>
                                      <p:tavLst>
                                        <p:tav tm="0">
                                          <p:val>
                                            <p:fltVal val="0"/>
                                          </p:val>
                                        </p:tav>
                                        <p:tav tm="100000">
                                          <p:val>
                                            <p:strVal val="#ppt_h"/>
                                          </p:val>
                                        </p:tav>
                                      </p:tavLst>
                                    </p:anim>
                                    <p:animEffect transition="in" filter="fade">
                                      <p:cBhvr>
                                        <p:cTn id="69" dur="1000"/>
                                        <p:tgtEl>
                                          <p:spTgt spid="18"/>
                                        </p:tgtEl>
                                      </p:cBhvr>
                                    </p:animEffect>
                                  </p:childTnLst>
                                </p:cTn>
                              </p:par>
                            </p:childTnLst>
                          </p:cTn>
                        </p:par>
                        <p:par>
                          <p:cTn id="70" fill="hold">
                            <p:stCondLst>
                              <p:cond delay="11000"/>
                            </p:stCondLst>
                            <p:childTnLst>
                              <p:par>
                                <p:cTn id="71" presetID="53" presetClass="entr" presetSubtype="16"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1000" fill="hold"/>
                                        <p:tgtEl>
                                          <p:spTgt spid="19"/>
                                        </p:tgtEl>
                                        <p:attrNameLst>
                                          <p:attrName>ppt_w</p:attrName>
                                        </p:attrNameLst>
                                      </p:cBhvr>
                                      <p:tavLst>
                                        <p:tav tm="0">
                                          <p:val>
                                            <p:fltVal val="0"/>
                                          </p:val>
                                        </p:tav>
                                        <p:tav tm="100000">
                                          <p:val>
                                            <p:strVal val="#ppt_w"/>
                                          </p:val>
                                        </p:tav>
                                      </p:tavLst>
                                    </p:anim>
                                    <p:anim calcmode="lin" valueType="num">
                                      <p:cBhvr>
                                        <p:cTn id="74" dur="1000" fill="hold"/>
                                        <p:tgtEl>
                                          <p:spTgt spid="19"/>
                                        </p:tgtEl>
                                        <p:attrNameLst>
                                          <p:attrName>ppt_h</p:attrName>
                                        </p:attrNameLst>
                                      </p:cBhvr>
                                      <p:tavLst>
                                        <p:tav tm="0">
                                          <p:val>
                                            <p:fltVal val="0"/>
                                          </p:val>
                                        </p:tav>
                                        <p:tav tm="100000">
                                          <p:val>
                                            <p:strVal val="#ppt_h"/>
                                          </p:val>
                                        </p:tav>
                                      </p:tavLst>
                                    </p:anim>
                                    <p:animEffect transition="in" filter="fade">
                                      <p:cBhvr>
                                        <p:cTn id="75" dur="1000"/>
                                        <p:tgtEl>
                                          <p:spTgt spid="19"/>
                                        </p:tgtEl>
                                      </p:cBhvr>
                                    </p:animEffect>
                                  </p:childTnLst>
                                </p:cTn>
                              </p:par>
                            </p:childTnLst>
                          </p:cTn>
                        </p:par>
                        <p:par>
                          <p:cTn id="76" fill="hold">
                            <p:stCondLst>
                              <p:cond delay="12000"/>
                            </p:stCondLst>
                            <p:childTnLst>
                              <p:par>
                                <p:cTn id="77" presetID="6" presetClass="emph" presetSubtype="0" fill="hold" grpId="0" nodeType="afterEffect">
                                  <p:stCondLst>
                                    <p:cond delay="0"/>
                                  </p:stCondLst>
                                  <p:childTnLst>
                                    <p:animScale>
                                      <p:cBhvr>
                                        <p:cTn id="78" dur="2000" fill="hold"/>
                                        <p:tgtEl>
                                          <p:spTgt spid="20"/>
                                        </p:tgtEl>
                                      </p:cBhvr>
                                      <p:by x="250000" y="2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3728" y="931007"/>
            <a:ext cx="6912769" cy="992671"/>
          </a:xfrm>
          <a:solidFill>
            <a:srgbClr val="CCFFCC"/>
          </a:solidFill>
          <a:ln>
            <a:solidFill>
              <a:srgbClr val="004494"/>
            </a:solidFill>
          </a:ln>
          <a:effectLst>
            <a:outerShdw blurRad="50800" dist="76200" dir="18000000" sx="101000" sy="101000" rotWithShape="0">
              <a:prstClr val="black">
                <a:alpha val="38000"/>
              </a:prstClr>
            </a:outerShdw>
          </a:effectLst>
        </p:spPr>
        <p:txBody>
          <a:bodyPr/>
          <a:lstStyle/>
          <a:p>
            <a:pPr marL="0" indent="0">
              <a:spcBef>
                <a:spcPts val="300"/>
              </a:spcBef>
              <a:spcAft>
                <a:spcPts val="300"/>
              </a:spcAft>
              <a:buClr>
                <a:srgbClr val="004494"/>
              </a:buClr>
              <a:buNone/>
            </a:pPr>
            <a:r>
              <a:rPr lang="en-GB" sz="2000" b="1" dirty="0" smtClean="0">
                <a:solidFill>
                  <a:srgbClr val="004494"/>
                </a:solidFill>
              </a:rPr>
              <a:t>VET Excellence, innovation and attractiveness</a:t>
            </a:r>
          </a:p>
          <a:p>
            <a:pPr marL="269875" indent="-269875">
              <a:spcBef>
                <a:spcPts val="300"/>
              </a:spcBef>
              <a:spcAft>
                <a:spcPts val="300"/>
              </a:spcAft>
              <a:buClr>
                <a:srgbClr val="004494"/>
              </a:buClr>
              <a:buFont typeface="Wingdings" panose="05000000000000000000" pitchFamily="2" charset="2"/>
              <a:buChar char="Ø"/>
            </a:pPr>
            <a:r>
              <a:rPr lang="en-GB" sz="1400" dirty="0" smtClean="0">
                <a:solidFill>
                  <a:srgbClr val="004494"/>
                </a:solidFill>
              </a:rPr>
              <a:t>Vocational Centres co-creating local innovation eco-systems</a:t>
            </a:r>
          </a:p>
          <a:p>
            <a:pPr marL="269875" indent="-269875">
              <a:spcBef>
                <a:spcPts val="300"/>
              </a:spcBef>
              <a:spcAft>
                <a:spcPts val="300"/>
              </a:spcAft>
              <a:buClr>
                <a:srgbClr val="004494"/>
              </a:buClr>
              <a:buFont typeface="Wingdings" panose="05000000000000000000" pitchFamily="2" charset="2"/>
              <a:buChar char="Ø"/>
            </a:pPr>
            <a:r>
              <a:rPr lang="en-GB" sz="1400" dirty="0" smtClean="0">
                <a:solidFill>
                  <a:srgbClr val="004494"/>
                </a:solidFill>
              </a:rPr>
              <a:t>Vocational Centres open to the world through collaborative platforms</a:t>
            </a:r>
            <a:endParaRPr lang="en-GB" sz="1400" dirty="0">
              <a:solidFill>
                <a:srgbClr val="004494"/>
              </a:solidFill>
            </a:endParaRPr>
          </a:p>
        </p:txBody>
      </p:sp>
      <p:sp>
        <p:nvSpPr>
          <p:cNvPr id="7" name="Title 1">
            <a:extLst>
              <a:ext uri="{FF2B5EF4-FFF2-40B4-BE49-F238E27FC236}">
                <a16:creationId xmlns:a16="http://schemas.microsoft.com/office/drawing/2014/main" id="{90CA815B-A959-4619-BAD9-DA4B24F41CB2}"/>
              </a:ext>
            </a:extLst>
          </p:cNvPr>
          <p:cNvSpPr txBox="1">
            <a:spLocks/>
          </p:cNvSpPr>
          <p:nvPr/>
        </p:nvSpPr>
        <p:spPr>
          <a:xfrm>
            <a:off x="0" y="0"/>
            <a:ext cx="4791184" cy="736732"/>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smtClean="0">
                <a:ln>
                  <a:noFill/>
                </a:ln>
                <a:solidFill>
                  <a:srgbClr val="FFFFFF"/>
                </a:solidFill>
                <a:effectLst/>
                <a:uLnTx/>
                <a:uFillTx/>
                <a:latin typeface="Verdana"/>
                <a:ea typeface="+mj-ea"/>
                <a:cs typeface="+mj-cs"/>
              </a:rPr>
              <a:t>"Centres </a:t>
            </a:r>
            <a:r>
              <a:rPr kumimoji="0" lang="en-GB" sz="1800" b="1" i="0" u="none" strike="noStrike" kern="1200" cap="none" spc="0" normalizeH="0" baseline="0" noProof="0" dirty="0">
                <a:ln>
                  <a:noFill/>
                </a:ln>
                <a:solidFill>
                  <a:srgbClr val="FFFFFF"/>
                </a:solidFill>
                <a:effectLst/>
                <a:uLnTx/>
                <a:uFillTx/>
                <a:latin typeface="Verdana"/>
                <a:ea typeface="+mj-ea"/>
                <a:cs typeface="+mj-cs"/>
              </a:rPr>
              <a:t>of Vocational </a:t>
            </a:r>
            <a:r>
              <a:rPr kumimoji="0" lang="en-GB" sz="1800" b="1" i="0" u="none" strike="noStrike" kern="1200" cap="none" spc="0" normalizeH="0" baseline="0" noProof="0" dirty="0" smtClean="0">
                <a:ln>
                  <a:noFill/>
                </a:ln>
                <a:solidFill>
                  <a:srgbClr val="FFFFFF"/>
                </a:solidFill>
                <a:effectLst/>
                <a:uLnTx/>
                <a:uFillTx/>
                <a:latin typeface="Verdana"/>
                <a:ea typeface="+mj-ea"/>
                <a:cs typeface="+mj-cs"/>
              </a:rPr>
              <a:t>Excellence"</a:t>
            </a:r>
            <a:endParaRPr kumimoji="0" lang="en-GB" sz="1800" b="1" i="0" u="none" strike="noStrike" kern="1200" cap="none" spc="0" normalizeH="0" baseline="0" noProof="0" dirty="0">
              <a:ln>
                <a:noFill/>
              </a:ln>
              <a:solidFill>
                <a:srgbClr val="FFFFFF"/>
              </a:solidFill>
              <a:effectLst/>
              <a:uLnTx/>
              <a:uFillTx/>
              <a:latin typeface="Verdana"/>
              <a:ea typeface="+mj-ea"/>
              <a:cs typeface="+mj-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800" b="1" i="1" u="none" strike="noStrike" kern="1200" cap="none" spc="0" normalizeH="0" baseline="0" noProof="0" dirty="0" smtClean="0">
                <a:ln>
                  <a:noFill/>
                </a:ln>
                <a:solidFill>
                  <a:srgbClr val="FFFFFF"/>
                </a:solidFill>
                <a:effectLst/>
                <a:uLnTx/>
                <a:uFillTx/>
                <a:latin typeface="Verdana"/>
                <a:ea typeface="+mj-ea"/>
                <a:cs typeface="+mj-cs"/>
              </a:rPr>
              <a:t>In a nutshell</a:t>
            </a:r>
            <a:endParaRPr kumimoji="0" lang="en-GB" sz="1800" b="1" i="1" u="none" strike="noStrike" kern="1200" cap="none" spc="0"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endParaRPr>
          </a:p>
        </p:txBody>
      </p:sp>
      <p:sp>
        <p:nvSpPr>
          <p:cNvPr id="8" name="Content Placeholder 2"/>
          <p:cNvSpPr txBox="1">
            <a:spLocks/>
          </p:cNvSpPr>
          <p:nvPr/>
        </p:nvSpPr>
        <p:spPr bwMode="auto">
          <a:xfrm>
            <a:off x="2123728" y="2067694"/>
            <a:ext cx="6912768" cy="1136687"/>
          </a:xfrm>
          <a:prstGeom prst="rect">
            <a:avLst/>
          </a:prstGeom>
          <a:solidFill>
            <a:srgbClr val="CCECFF"/>
          </a:solidFill>
          <a:ln w="9525">
            <a:solidFill>
              <a:srgbClr val="004494"/>
            </a:solidFill>
            <a:miter lim="800000"/>
            <a:headEnd/>
            <a:tailEnd/>
          </a:ln>
          <a:effectLst>
            <a:outerShdw blurRad="50800" dist="76200" dir="18000000" sx="101000" sy="101000" algn="ctr" rotWithShape="0">
              <a:prstClr val="black">
                <a:alpha val="38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F5494"/>
              </a:buClr>
              <a:buFont typeface="Arial" pitchFamily="34" charset="0"/>
              <a:buChar char="•"/>
              <a:defRPr sz="2400" i="0">
                <a:solidFill>
                  <a:srgbClr val="0F5494"/>
                </a:solidFill>
                <a:latin typeface="+mn-lt"/>
                <a:ea typeface="+mn-ea"/>
                <a:cs typeface="+mn-cs"/>
              </a:defRPr>
            </a:lvl1pPr>
            <a:lvl2pPr marL="742950" indent="-285750" algn="l" rtl="0" eaLnBrk="0" fontAlgn="base" hangingPunct="0">
              <a:spcBef>
                <a:spcPct val="20000"/>
              </a:spcBef>
              <a:spcAft>
                <a:spcPct val="0"/>
              </a:spcAft>
              <a:buClr>
                <a:srgbClr val="0F5494"/>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marR="0" lvl="0" indent="0" algn="l" defTabSz="914400" rtl="0" eaLnBrk="0" fontAlgn="base" latinLnBrk="0" hangingPunct="0">
              <a:lnSpc>
                <a:spcPct val="100000"/>
              </a:lnSpc>
              <a:spcBef>
                <a:spcPts val="0"/>
              </a:spcBef>
              <a:spcAft>
                <a:spcPts val="300"/>
              </a:spcAft>
              <a:buClr>
                <a:srgbClr val="004494"/>
              </a:buClr>
              <a:buSzTx/>
              <a:buFont typeface="Arial" pitchFamily="34" charset="0"/>
              <a:buNone/>
              <a:tabLst/>
              <a:defRPr/>
            </a:pPr>
            <a:r>
              <a:rPr kumimoji="0" lang="en-GB" sz="2000" b="1" i="0" u="none" strike="noStrike" kern="0" cap="none" spc="0" normalizeH="0" baseline="0" noProof="0" dirty="0" smtClean="0">
                <a:ln>
                  <a:noFill/>
                </a:ln>
                <a:solidFill>
                  <a:srgbClr val="004494"/>
                </a:solidFill>
                <a:effectLst/>
                <a:uLnTx/>
                <a:uFillTx/>
                <a:latin typeface="Verdana"/>
                <a:ea typeface="+mn-ea"/>
                <a:cs typeface="+mn-cs"/>
              </a:rPr>
              <a:t>Transnational collaborative Platforms of CoVE</a:t>
            </a:r>
          </a:p>
          <a:p>
            <a:pPr marL="0" marR="0" lvl="0" indent="0" algn="l" defTabSz="914400" rtl="0" eaLnBrk="0" fontAlgn="base" latinLnBrk="0" hangingPunct="0">
              <a:lnSpc>
                <a:spcPct val="100000"/>
              </a:lnSpc>
              <a:spcBef>
                <a:spcPts val="0"/>
              </a:spcBef>
              <a:spcAft>
                <a:spcPts val="300"/>
              </a:spcAft>
              <a:buClr>
                <a:srgbClr val="004494"/>
              </a:buClr>
              <a:buSzTx/>
              <a:buFont typeface="Arial" pitchFamily="34" charset="0"/>
              <a:buNone/>
              <a:tabLst/>
              <a:defRPr/>
            </a:pPr>
            <a:r>
              <a:rPr kumimoji="0" lang="en-GB" sz="1400" b="0" i="0" u="none" strike="noStrike" kern="0" cap="none" spc="0" normalizeH="0" baseline="0" noProof="0" dirty="0">
                <a:ln>
                  <a:noFill/>
                </a:ln>
                <a:solidFill>
                  <a:srgbClr val="004494"/>
                </a:solidFill>
                <a:effectLst/>
                <a:uLnTx/>
                <a:uFillTx/>
                <a:latin typeface="Verdana"/>
                <a:ea typeface="+mn-ea"/>
                <a:cs typeface="+mn-cs"/>
              </a:rPr>
              <a:t>Sharing a common interest in:</a:t>
            </a:r>
          </a:p>
          <a:p>
            <a:pPr marL="269875" marR="0" lvl="0" indent="-269875" algn="l" defTabSz="914400" rtl="0" eaLnBrk="0" fontAlgn="base" latinLnBrk="0" hangingPunct="0">
              <a:lnSpc>
                <a:spcPct val="100000"/>
              </a:lnSpc>
              <a:spcBef>
                <a:spcPts val="0"/>
              </a:spcBef>
              <a:spcAft>
                <a:spcPts val="300"/>
              </a:spcAft>
              <a:buClr>
                <a:srgbClr val="004494"/>
              </a:buClr>
              <a:buSzTx/>
              <a:buFont typeface="Wingdings" panose="05000000000000000000" pitchFamily="2" charset="2"/>
              <a:buChar char="Ø"/>
              <a:tabLst/>
              <a:defRPr/>
            </a:pPr>
            <a:r>
              <a:rPr kumimoji="0" lang="en-GB" sz="1400" b="1" i="0" u="none" strike="noStrike" kern="1200" cap="none" spc="0" normalizeH="0" baseline="0" noProof="0" dirty="0">
                <a:ln>
                  <a:noFill/>
                </a:ln>
                <a:solidFill>
                  <a:srgbClr val="004494"/>
                </a:solidFill>
                <a:effectLst/>
                <a:uLnTx/>
                <a:uFillTx/>
                <a:latin typeface="Verdana"/>
                <a:ea typeface="+mn-ea"/>
                <a:cs typeface="+mn-cs"/>
              </a:rPr>
              <a:t>Sectoral</a:t>
            </a:r>
            <a:r>
              <a:rPr kumimoji="0" lang="en-GB" sz="1400" b="0" i="0" u="none" strike="noStrike" kern="1200" cap="none" spc="0" normalizeH="0" baseline="0" noProof="0" dirty="0">
                <a:ln>
                  <a:noFill/>
                </a:ln>
                <a:solidFill>
                  <a:srgbClr val="004494"/>
                </a:solidFill>
                <a:effectLst/>
                <a:uLnTx/>
                <a:uFillTx/>
                <a:latin typeface="Verdana"/>
                <a:ea typeface="+mn-ea"/>
                <a:cs typeface="+mn-cs"/>
              </a:rPr>
              <a:t> approach (</a:t>
            </a:r>
            <a:r>
              <a:rPr kumimoji="0" lang="en-GB" sz="1400" b="0" i="1" u="none" strike="noStrike" kern="1200" cap="none" spc="0" normalizeH="0" baseline="0" noProof="0" dirty="0">
                <a:ln>
                  <a:noFill/>
                </a:ln>
                <a:solidFill>
                  <a:srgbClr val="004494"/>
                </a:solidFill>
                <a:effectLst/>
                <a:uLnTx/>
                <a:uFillTx/>
                <a:latin typeface="Verdana"/>
                <a:ea typeface="+mn-ea"/>
                <a:cs typeface="+mn-cs"/>
              </a:rPr>
              <a:t>e.g. Automotive, </a:t>
            </a:r>
            <a:r>
              <a:rPr kumimoji="0" lang="en-GB" sz="1400" b="0" i="1" u="none" strike="noStrike" kern="1200" cap="none" spc="0" normalizeH="0" baseline="0" noProof="0" dirty="0" smtClean="0">
                <a:ln>
                  <a:noFill/>
                </a:ln>
                <a:solidFill>
                  <a:srgbClr val="004494"/>
                </a:solidFill>
                <a:effectLst/>
                <a:uLnTx/>
                <a:uFillTx/>
                <a:latin typeface="Verdana"/>
                <a:ea typeface="+mn-ea"/>
                <a:cs typeface="+mn-cs"/>
              </a:rPr>
              <a:t>Aerospace, Social care...</a:t>
            </a:r>
            <a:r>
              <a:rPr kumimoji="0" lang="en-GB" sz="1400" b="0" i="0" u="none" strike="noStrike" kern="1200" cap="none" spc="0" normalizeH="0" baseline="0" noProof="0" dirty="0" smtClean="0">
                <a:ln>
                  <a:noFill/>
                </a:ln>
                <a:solidFill>
                  <a:srgbClr val="004494"/>
                </a:solidFill>
                <a:effectLst/>
                <a:uLnTx/>
                <a:uFillTx/>
                <a:latin typeface="Verdana"/>
                <a:ea typeface="+mn-ea"/>
                <a:cs typeface="+mn-cs"/>
              </a:rPr>
              <a:t>) </a:t>
            </a:r>
            <a:endParaRPr kumimoji="0" lang="en-GB" sz="1400" b="0" i="0" u="none" strike="noStrike" kern="1200" cap="none" spc="0" normalizeH="0" baseline="0" noProof="0" dirty="0">
              <a:ln>
                <a:noFill/>
              </a:ln>
              <a:solidFill>
                <a:srgbClr val="004494"/>
              </a:solidFill>
              <a:effectLst/>
              <a:uLnTx/>
              <a:uFillTx/>
              <a:latin typeface="Verdana"/>
              <a:ea typeface="+mn-ea"/>
              <a:cs typeface="+mn-cs"/>
            </a:endParaRPr>
          </a:p>
          <a:p>
            <a:pPr marL="269875" marR="0" lvl="0" indent="-269875" algn="l" defTabSz="914400" rtl="0" eaLnBrk="0" fontAlgn="base" latinLnBrk="0" hangingPunct="0">
              <a:lnSpc>
                <a:spcPct val="100000"/>
              </a:lnSpc>
              <a:spcBef>
                <a:spcPts val="0"/>
              </a:spcBef>
              <a:spcAft>
                <a:spcPts val="300"/>
              </a:spcAft>
              <a:buClr>
                <a:srgbClr val="004494"/>
              </a:buClr>
              <a:buSzTx/>
              <a:buFont typeface="Wingdings" panose="05000000000000000000" pitchFamily="2" charset="2"/>
              <a:buChar char="Ø"/>
              <a:tabLst/>
              <a:defRPr/>
            </a:pPr>
            <a:r>
              <a:rPr kumimoji="0" lang="en-GB" sz="1400" b="1" i="0" u="none" strike="noStrike" kern="1200" cap="none" spc="0" normalizeH="0" baseline="0" noProof="0" dirty="0">
                <a:ln>
                  <a:noFill/>
                </a:ln>
                <a:solidFill>
                  <a:srgbClr val="004494"/>
                </a:solidFill>
                <a:effectLst/>
                <a:uLnTx/>
                <a:uFillTx/>
                <a:latin typeface="Verdana"/>
                <a:ea typeface="+mn-ea"/>
                <a:cs typeface="+mn-cs"/>
              </a:rPr>
              <a:t>Thematic</a:t>
            </a:r>
            <a:r>
              <a:rPr kumimoji="0" lang="en-GB" sz="1400" b="0" i="0" u="none" strike="noStrike" kern="1200" cap="none" spc="0" normalizeH="0" baseline="0" noProof="0" dirty="0">
                <a:ln>
                  <a:noFill/>
                </a:ln>
                <a:solidFill>
                  <a:srgbClr val="004494"/>
                </a:solidFill>
                <a:effectLst/>
                <a:uLnTx/>
                <a:uFillTx/>
                <a:latin typeface="Verdana"/>
                <a:ea typeface="+mn-ea"/>
                <a:cs typeface="+mn-cs"/>
              </a:rPr>
              <a:t> societal </a:t>
            </a:r>
            <a:r>
              <a:rPr kumimoji="0" lang="en-GB" sz="1400" b="0" i="0" u="none" strike="noStrike" kern="1200" cap="none" spc="0" normalizeH="0" baseline="0" noProof="0" dirty="0" smtClean="0">
                <a:ln>
                  <a:noFill/>
                </a:ln>
                <a:solidFill>
                  <a:srgbClr val="004494"/>
                </a:solidFill>
                <a:effectLst/>
                <a:uLnTx/>
                <a:uFillTx/>
                <a:latin typeface="Verdana"/>
                <a:ea typeface="+mn-ea"/>
                <a:cs typeface="+mn-cs"/>
              </a:rPr>
              <a:t>challenges </a:t>
            </a:r>
            <a:r>
              <a:rPr kumimoji="0" lang="en-GB" sz="1400" b="0" i="1" u="none" strike="noStrike" kern="1200" cap="none" spc="0" normalizeH="0" baseline="0" noProof="0" dirty="0">
                <a:ln>
                  <a:noFill/>
                </a:ln>
                <a:solidFill>
                  <a:srgbClr val="004494"/>
                </a:solidFill>
                <a:effectLst/>
                <a:uLnTx/>
                <a:uFillTx/>
                <a:latin typeface="Verdana"/>
                <a:ea typeface="+mn-ea"/>
                <a:cs typeface="+mn-cs"/>
              </a:rPr>
              <a:t>(e.g. </a:t>
            </a:r>
            <a:r>
              <a:rPr kumimoji="0" lang="en-GB" sz="1400" b="0" i="1" u="none" strike="noStrike" kern="1200" cap="none" spc="0" normalizeH="0" baseline="0" noProof="0" dirty="0" smtClean="0">
                <a:ln>
                  <a:noFill/>
                </a:ln>
                <a:solidFill>
                  <a:srgbClr val="004494"/>
                </a:solidFill>
                <a:effectLst/>
                <a:uLnTx/>
                <a:uFillTx/>
                <a:latin typeface="Verdana"/>
                <a:ea typeface="+mn-ea"/>
                <a:cs typeface="+mn-cs"/>
              </a:rPr>
              <a:t>Upskilling, Migration, Digital skills…)</a:t>
            </a:r>
            <a:endParaRPr kumimoji="0" lang="en-GB" sz="1400" b="0" i="0" u="none" strike="noStrike" kern="0" cap="none" spc="0" normalizeH="0" baseline="0" noProof="0" dirty="0" smtClean="0">
              <a:ln>
                <a:noFill/>
              </a:ln>
              <a:solidFill>
                <a:srgbClr val="004494"/>
              </a:solidFill>
              <a:effectLst/>
              <a:uLnTx/>
              <a:uFillTx/>
              <a:latin typeface="Verdana"/>
              <a:ea typeface="+mn-ea"/>
              <a:cs typeface="+mn-cs"/>
            </a:endParaRPr>
          </a:p>
        </p:txBody>
      </p:sp>
      <p:sp>
        <p:nvSpPr>
          <p:cNvPr id="9" name="Content Placeholder 2"/>
          <p:cNvSpPr txBox="1">
            <a:spLocks/>
          </p:cNvSpPr>
          <p:nvPr/>
        </p:nvSpPr>
        <p:spPr bwMode="auto">
          <a:xfrm>
            <a:off x="107504" y="915566"/>
            <a:ext cx="1800200" cy="1008112"/>
          </a:xfrm>
          <a:prstGeom prst="rect">
            <a:avLst/>
          </a:prstGeom>
          <a:solidFill>
            <a:schemeClr val="bg1">
              <a:lumMod val="95000"/>
            </a:schemeClr>
          </a:solidFill>
          <a:ln w="9525">
            <a:solidFill>
              <a:srgbClr val="004494"/>
            </a:solidFill>
            <a:miter lim="800000"/>
            <a:headEnd/>
            <a:tailEnd/>
          </a:ln>
          <a:effectLst>
            <a:outerShdw blurRad="50800" dist="101600" dir="13800000" sx="102000" sy="102000" algn="br" rotWithShape="0">
              <a:prstClr val="black">
                <a:alpha val="38000"/>
              </a:prstClr>
            </a:outerShdw>
          </a:effec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Clr>
                <a:srgbClr val="0F5494"/>
              </a:buClr>
              <a:buFont typeface="Arial" pitchFamily="34" charset="0"/>
              <a:buChar char="•"/>
              <a:defRPr sz="2400" i="0">
                <a:solidFill>
                  <a:srgbClr val="0F5494"/>
                </a:solidFill>
                <a:latin typeface="+mn-lt"/>
                <a:ea typeface="+mn-ea"/>
                <a:cs typeface="+mn-cs"/>
              </a:defRPr>
            </a:lvl1pPr>
            <a:lvl2pPr marL="742950" indent="-285750" algn="l" rtl="0" eaLnBrk="0" fontAlgn="base" hangingPunct="0">
              <a:spcBef>
                <a:spcPct val="20000"/>
              </a:spcBef>
              <a:spcAft>
                <a:spcPct val="0"/>
              </a:spcAft>
              <a:buClr>
                <a:srgbClr val="0F5494"/>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marR="0" lvl="0" indent="0" algn="ctr" defTabSz="914400" rtl="0" eaLnBrk="0" fontAlgn="base" latinLnBrk="0" hangingPunct="0">
              <a:lnSpc>
                <a:spcPct val="100000"/>
              </a:lnSpc>
              <a:spcBef>
                <a:spcPts val="300"/>
              </a:spcBef>
              <a:spcAft>
                <a:spcPts val="300"/>
              </a:spcAft>
              <a:buClr>
                <a:srgbClr val="004494"/>
              </a:buClr>
              <a:buSzTx/>
              <a:buFont typeface="Arial" pitchFamily="34" charset="0"/>
              <a:buNone/>
              <a:tabLst/>
              <a:defRPr/>
            </a:pPr>
            <a:r>
              <a:rPr kumimoji="0" lang="en-GB" sz="2000" b="1" i="0" u="none" strike="noStrike" kern="0" cap="none" spc="0" normalizeH="0" baseline="0" noProof="0" dirty="0" smtClean="0">
                <a:ln>
                  <a:noFill/>
                </a:ln>
                <a:solidFill>
                  <a:srgbClr val="004494"/>
                </a:solidFill>
                <a:effectLst/>
                <a:uLnTx/>
                <a:uFillTx/>
                <a:latin typeface="Verdana"/>
                <a:ea typeface="+mn-ea"/>
                <a:cs typeface="+mn-cs"/>
              </a:rPr>
              <a:t>The Goal</a:t>
            </a:r>
            <a:endParaRPr kumimoji="0" lang="en-GB" sz="2000" b="1" i="0" u="none" strike="noStrike" kern="0" cap="none" spc="0" normalizeH="0" baseline="0" noProof="0" dirty="0">
              <a:ln>
                <a:noFill/>
              </a:ln>
              <a:solidFill>
                <a:srgbClr val="004494"/>
              </a:solidFill>
              <a:effectLst/>
              <a:uLnTx/>
              <a:uFillTx/>
              <a:latin typeface="Verdana"/>
              <a:ea typeface="+mn-ea"/>
              <a:cs typeface="+mn-cs"/>
            </a:endParaRPr>
          </a:p>
        </p:txBody>
      </p:sp>
      <p:sp>
        <p:nvSpPr>
          <p:cNvPr id="10" name="Content Placeholder 2"/>
          <p:cNvSpPr txBox="1">
            <a:spLocks/>
          </p:cNvSpPr>
          <p:nvPr/>
        </p:nvSpPr>
        <p:spPr bwMode="auto">
          <a:xfrm>
            <a:off x="107504" y="2068957"/>
            <a:ext cx="1800200" cy="1152128"/>
          </a:xfrm>
          <a:prstGeom prst="rect">
            <a:avLst/>
          </a:prstGeom>
          <a:solidFill>
            <a:schemeClr val="bg1">
              <a:lumMod val="95000"/>
            </a:schemeClr>
          </a:solidFill>
          <a:ln w="9525">
            <a:solidFill>
              <a:srgbClr val="004494"/>
            </a:solidFill>
            <a:miter lim="800000"/>
            <a:headEnd/>
            <a:tailEnd/>
          </a:ln>
          <a:effectLst>
            <a:outerShdw blurRad="50800" dist="88900" dir="12600000" sx="102000" sy="102000" algn="br" rotWithShape="0">
              <a:prstClr val="black">
                <a:alpha val="38000"/>
              </a:prstClr>
            </a:outerShdw>
          </a:effec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Clr>
                <a:srgbClr val="0F5494"/>
              </a:buClr>
              <a:buFont typeface="Arial" pitchFamily="34" charset="0"/>
              <a:buChar char="•"/>
              <a:defRPr sz="2400" i="0">
                <a:solidFill>
                  <a:srgbClr val="0F5494"/>
                </a:solidFill>
                <a:latin typeface="+mn-lt"/>
                <a:ea typeface="+mn-ea"/>
                <a:cs typeface="+mn-cs"/>
              </a:defRPr>
            </a:lvl1pPr>
            <a:lvl2pPr marL="742950" indent="-285750" algn="l" rtl="0" eaLnBrk="0" fontAlgn="base" hangingPunct="0">
              <a:spcBef>
                <a:spcPct val="20000"/>
              </a:spcBef>
              <a:spcAft>
                <a:spcPct val="0"/>
              </a:spcAft>
              <a:buClr>
                <a:srgbClr val="0F5494"/>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marR="0" lvl="0" indent="0" algn="ctr" defTabSz="914400" rtl="0" eaLnBrk="0" fontAlgn="base" latinLnBrk="0" hangingPunct="0">
              <a:lnSpc>
                <a:spcPct val="100000"/>
              </a:lnSpc>
              <a:spcBef>
                <a:spcPts val="300"/>
              </a:spcBef>
              <a:spcAft>
                <a:spcPts val="300"/>
              </a:spcAft>
              <a:buClr>
                <a:srgbClr val="004494"/>
              </a:buClr>
              <a:buSzTx/>
              <a:buFont typeface="Arial" pitchFamily="34" charset="0"/>
              <a:buNone/>
              <a:tabLst/>
              <a:defRPr/>
            </a:pPr>
            <a:r>
              <a:rPr kumimoji="0" lang="en-GB" sz="2000" b="1" i="0" u="none" strike="noStrike" kern="0" cap="none" spc="0" normalizeH="0" baseline="0" noProof="0" dirty="0" smtClean="0">
                <a:ln>
                  <a:noFill/>
                </a:ln>
                <a:solidFill>
                  <a:srgbClr val="004494"/>
                </a:solidFill>
                <a:effectLst/>
                <a:uLnTx/>
                <a:uFillTx/>
                <a:latin typeface="Verdana"/>
                <a:ea typeface="+mn-ea"/>
                <a:cs typeface="+mn-cs"/>
              </a:rPr>
              <a:t>How to get there</a:t>
            </a:r>
            <a:endParaRPr kumimoji="0" lang="en-GB" sz="2000" b="1" i="0" u="none" strike="noStrike" kern="0" cap="none" spc="0" normalizeH="0" baseline="0" noProof="0" dirty="0">
              <a:ln>
                <a:noFill/>
              </a:ln>
              <a:solidFill>
                <a:srgbClr val="004494"/>
              </a:solidFill>
              <a:effectLst/>
              <a:uLnTx/>
              <a:uFillTx/>
              <a:latin typeface="Verdana"/>
              <a:ea typeface="+mn-ea"/>
              <a:cs typeface="+mn-cs"/>
            </a:endParaRPr>
          </a:p>
        </p:txBody>
      </p:sp>
      <p:sp>
        <p:nvSpPr>
          <p:cNvPr id="11" name="Content Placeholder 2"/>
          <p:cNvSpPr txBox="1">
            <a:spLocks/>
          </p:cNvSpPr>
          <p:nvPr/>
        </p:nvSpPr>
        <p:spPr bwMode="auto">
          <a:xfrm>
            <a:off x="109045" y="3363838"/>
            <a:ext cx="1798659" cy="720080"/>
          </a:xfrm>
          <a:prstGeom prst="rect">
            <a:avLst/>
          </a:prstGeom>
          <a:solidFill>
            <a:schemeClr val="bg1">
              <a:lumMod val="95000"/>
            </a:schemeClr>
          </a:solidFill>
          <a:ln w="9525">
            <a:solidFill>
              <a:srgbClr val="004494"/>
            </a:solidFill>
            <a:miter lim="800000"/>
            <a:headEnd/>
            <a:tailEnd/>
          </a:ln>
          <a:effectLst>
            <a:outerShdw blurRad="50800" dist="101600" dir="9600000" sx="102000" sy="102000" algn="tl" rotWithShape="0">
              <a:prstClr val="black">
                <a:alpha val="38000"/>
              </a:prstClr>
            </a:outerShdw>
          </a:effec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Clr>
                <a:srgbClr val="0F5494"/>
              </a:buClr>
              <a:buFont typeface="Arial" pitchFamily="34" charset="0"/>
              <a:buChar char="•"/>
              <a:defRPr sz="2400" i="0">
                <a:solidFill>
                  <a:srgbClr val="0F5494"/>
                </a:solidFill>
                <a:latin typeface="+mn-lt"/>
                <a:ea typeface="+mn-ea"/>
                <a:cs typeface="+mn-cs"/>
              </a:defRPr>
            </a:lvl1pPr>
            <a:lvl2pPr marL="742950" indent="-285750" algn="l" rtl="0" eaLnBrk="0" fontAlgn="base" hangingPunct="0">
              <a:spcBef>
                <a:spcPct val="20000"/>
              </a:spcBef>
              <a:spcAft>
                <a:spcPct val="0"/>
              </a:spcAft>
              <a:buClr>
                <a:srgbClr val="0F5494"/>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marR="0" lvl="0" indent="0" algn="ctr" defTabSz="914400" rtl="0" eaLnBrk="0" fontAlgn="base" latinLnBrk="0" hangingPunct="0">
              <a:lnSpc>
                <a:spcPct val="100000"/>
              </a:lnSpc>
              <a:spcBef>
                <a:spcPts val="300"/>
              </a:spcBef>
              <a:spcAft>
                <a:spcPts val="300"/>
              </a:spcAft>
              <a:buClr>
                <a:srgbClr val="004494"/>
              </a:buClr>
              <a:buSzTx/>
              <a:buFont typeface="Arial" pitchFamily="34" charset="0"/>
              <a:buNone/>
              <a:tabLst/>
              <a:defRPr/>
            </a:pPr>
            <a:r>
              <a:rPr kumimoji="0" lang="en-GB" sz="2000" b="1" i="0" u="none" strike="noStrike" kern="0" cap="none" spc="0" normalizeH="0" baseline="0" noProof="0" dirty="0" smtClean="0">
                <a:ln>
                  <a:noFill/>
                </a:ln>
                <a:solidFill>
                  <a:srgbClr val="004494"/>
                </a:solidFill>
                <a:effectLst/>
                <a:uLnTx/>
                <a:uFillTx/>
                <a:latin typeface="Verdana"/>
                <a:ea typeface="+mn-ea"/>
                <a:cs typeface="+mn-cs"/>
              </a:rPr>
              <a:t>EU funding</a:t>
            </a:r>
            <a:endParaRPr kumimoji="0" lang="en-GB" sz="2000" b="1" i="0" u="none" strike="noStrike" kern="0" cap="none" spc="0" normalizeH="0" baseline="0" noProof="0" dirty="0">
              <a:ln>
                <a:noFill/>
              </a:ln>
              <a:solidFill>
                <a:srgbClr val="004494"/>
              </a:solidFill>
              <a:effectLst/>
              <a:uLnTx/>
              <a:uFillTx/>
              <a:latin typeface="Verdana"/>
              <a:ea typeface="+mn-ea"/>
              <a:cs typeface="+mn-cs"/>
            </a:endParaRPr>
          </a:p>
        </p:txBody>
      </p:sp>
      <p:sp>
        <p:nvSpPr>
          <p:cNvPr id="12" name="Content Placeholder 2"/>
          <p:cNvSpPr txBox="1">
            <a:spLocks/>
          </p:cNvSpPr>
          <p:nvPr/>
        </p:nvSpPr>
        <p:spPr bwMode="auto">
          <a:xfrm>
            <a:off x="2123728" y="3363839"/>
            <a:ext cx="6912768" cy="720080"/>
          </a:xfrm>
          <a:prstGeom prst="rect">
            <a:avLst/>
          </a:prstGeom>
          <a:solidFill>
            <a:srgbClr val="FFFFCC"/>
          </a:solidFill>
          <a:ln w="9525">
            <a:solidFill>
              <a:srgbClr val="004494"/>
            </a:solidFill>
            <a:miter lim="800000"/>
            <a:headEnd/>
            <a:tailEnd/>
          </a:ln>
          <a:effectLst>
            <a:outerShdw blurRad="50800" dist="63500" dir="3000000" sx="101000" sy="101000" algn="tl" rotWithShape="0">
              <a:prstClr val="black">
                <a:alpha val="38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F5494"/>
              </a:buClr>
              <a:buFont typeface="Arial" pitchFamily="34" charset="0"/>
              <a:buChar char="•"/>
              <a:defRPr sz="2400" i="0">
                <a:solidFill>
                  <a:srgbClr val="0F5494"/>
                </a:solidFill>
                <a:latin typeface="+mn-lt"/>
                <a:ea typeface="+mn-ea"/>
                <a:cs typeface="+mn-cs"/>
              </a:defRPr>
            </a:lvl1pPr>
            <a:lvl2pPr marL="742950" indent="-285750" algn="l" rtl="0" eaLnBrk="0" fontAlgn="base" hangingPunct="0">
              <a:spcBef>
                <a:spcPct val="20000"/>
              </a:spcBef>
              <a:spcAft>
                <a:spcPct val="0"/>
              </a:spcAft>
              <a:buClr>
                <a:srgbClr val="0F5494"/>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marR="0" lvl="0" indent="0" algn="l" defTabSz="914400" rtl="0" eaLnBrk="0" fontAlgn="base" latinLnBrk="0" hangingPunct="0">
              <a:lnSpc>
                <a:spcPct val="100000"/>
              </a:lnSpc>
              <a:spcBef>
                <a:spcPts val="300"/>
              </a:spcBef>
              <a:spcAft>
                <a:spcPts val="300"/>
              </a:spcAft>
              <a:buClr>
                <a:srgbClr val="004494"/>
              </a:buClr>
              <a:buSzTx/>
              <a:buFont typeface="Arial" pitchFamily="34" charset="0"/>
              <a:buNone/>
              <a:tabLst/>
              <a:defRPr/>
            </a:pPr>
            <a:r>
              <a:rPr kumimoji="0" lang="en-GB" sz="2000" b="1" i="0" u="none" strike="noStrike" kern="0" cap="none" spc="0" normalizeH="0" baseline="0" noProof="0" dirty="0" smtClean="0">
                <a:ln>
                  <a:noFill/>
                </a:ln>
                <a:solidFill>
                  <a:srgbClr val="004494"/>
                </a:solidFill>
                <a:effectLst/>
                <a:uLnTx/>
                <a:uFillTx/>
                <a:latin typeface="Verdana"/>
                <a:ea typeface="+mn-ea"/>
                <a:cs typeface="+mn-cs"/>
              </a:rPr>
              <a:t>Erasmus 2021-2027 driving the initiative, and… </a:t>
            </a:r>
            <a:r>
              <a:rPr kumimoji="0" lang="en-GB" sz="2000" b="0" i="1" u="none" strike="noStrike" kern="0" cap="none" spc="0" normalizeH="0" baseline="0" noProof="0" dirty="0" smtClean="0">
                <a:ln>
                  <a:noFill/>
                </a:ln>
                <a:solidFill>
                  <a:srgbClr val="004494"/>
                </a:solidFill>
                <a:effectLst/>
                <a:uLnTx/>
                <a:uFillTx/>
                <a:latin typeface="Verdana"/>
                <a:ea typeface="+mn-ea"/>
                <a:cs typeface="+mn-cs"/>
              </a:rPr>
              <a:t>ESF+, ERDF, InvestEU, Horizon Europe</a:t>
            </a:r>
          </a:p>
        </p:txBody>
      </p:sp>
      <p:sp>
        <p:nvSpPr>
          <p:cNvPr id="13" name="Content Placeholder 2"/>
          <p:cNvSpPr txBox="1">
            <a:spLocks/>
          </p:cNvSpPr>
          <p:nvPr/>
        </p:nvSpPr>
        <p:spPr bwMode="auto">
          <a:xfrm>
            <a:off x="121215" y="4236318"/>
            <a:ext cx="1786489" cy="783704"/>
          </a:xfrm>
          <a:prstGeom prst="rect">
            <a:avLst/>
          </a:prstGeom>
          <a:solidFill>
            <a:schemeClr val="bg1">
              <a:lumMod val="95000"/>
            </a:schemeClr>
          </a:solidFill>
          <a:ln w="9525">
            <a:solidFill>
              <a:srgbClr val="004494"/>
            </a:solidFill>
            <a:miter lim="800000"/>
            <a:headEnd/>
            <a:tailEnd/>
          </a:ln>
          <a:effectLst>
            <a:outerShdw blurRad="50800" dist="101600" dir="8100000" sx="102000" sy="102000" algn="tr" rotWithShape="0">
              <a:prstClr val="black">
                <a:alpha val="38000"/>
              </a:prstClr>
            </a:outerShdw>
          </a:effec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Clr>
                <a:srgbClr val="0F5494"/>
              </a:buClr>
              <a:buFont typeface="Arial" pitchFamily="34" charset="0"/>
              <a:buChar char="•"/>
              <a:defRPr sz="2400" i="0">
                <a:solidFill>
                  <a:srgbClr val="0F5494"/>
                </a:solidFill>
                <a:latin typeface="+mn-lt"/>
                <a:ea typeface="+mn-ea"/>
                <a:cs typeface="+mn-cs"/>
              </a:defRPr>
            </a:lvl1pPr>
            <a:lvl2pPr marL="742950" indent="-285750" algn="l" rtl="0" eaLnBrk="0" fontAlgn="base" hangingPunct="0">
              <a:spcBef>
                <a:spcPct val="20000"/>
              </a:spcBef>
              <a:spcAft>
                <a:spcPct val="0"/>
              </a:spcAft>
              <a:buClr>
                <a:srgbClr val="0F5494"/>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marR="0" lvl="0" indent="0" algn="ctr" defTabSz="914400" rtl="0" eaLnBrk="0" fontAlgn="base" latinLnBrk="0" hangingPunct="0">
              <a:lnSpc>
                <a:spcPct val="100000"/>
              </a:lnSpc>
              <a:spcBef>
                <a:spcPts val="300"/>
              </a:spcBef>
              <a:spcAft>
                <a:spcPts val="300"/>
              </a:spcAft>
              <a:buClr>
                <a:srgbClr val="004494"/>
              </a:buClr>
              <a:buSzTx/>
              <a:buFont typeface="Arial" pitchFamily="34" charset="0"/>
              <a:buNone/>
              <a:tabLst/>
              <a:defRPr/>
            </a:pPr>
            <a:r>
              <a:rPr kumimoji="0" lang="en-GB" sz="2000" b="1" i="0" u="none" strike="noStrike" kern="0" cap="none" spc="0" normalizeH="0" baseline="0" noProof="0" dirty="0" smtClean="0">
                <a:ln>
                  <a:noFill/>
                </a:ln>
                <a:solidFill>
                  <a:srgbClr val="004494"/>
                </a:solidFill>
                <a:effectLst/>
                <a:uLnTx/>
                <a:uFillTx/>
                <a:latin typeface="Verdana"/>
                <a:ea typeface="+mn-ea"/>
                <a:cs typeface="+mn-cs"/>
              </a:rPr>
              <a:t>The partners</a:t>
            </a:r>
            <a:endParaRPr kumimoji="0" lang="en-GB" sz="2000" b="1" i="0" u="none" strike="noStrike" kern="0" cap="none" spc="0" normalizeH="0" baseline="0" noProof="0" dirty="0">
              <a:ln>
                <a:noFill/>
              </a:ln>
              <a:solidFill>
                <a:srgbClr val="004494"/>
              </a:solidFill>
              <a:effectLst/>
              <a:uLnTx/>
              <a:uFillTx/>
              <a:latin typeface="Verdana"/>
              <a:ea typeface="+mn-ea"/>
              <a:cs typeface="+mn-cs"/>
            </a:endParaRPr>
          </a:p>
        </p:txBody>
      </p:sp>
      <p:sp>
        <p:nvSpPr>
          <p:cNvPr id="14" name="Content Placeholder 2"/>
          <p:cNvSpPr txBox="1">
            <a:spLocks/>
          </p:cNvSpPr>
          <p:nvPr/>
        </p:nvSpPr>
        <p:spPr bwMode="auto">
          <a:xfrm>
            <a:off x="2123728" y="4236318"/>
            <a:ext cx="6924938" cy="783703"/>
          </a:xfrm>
          <a:prstGeom prst="rect">
            <a:avLst/>
          </a:prstGeom>
          <a:solidFill>
            <a:srgbClr val="CCECFF"/>
          </a:solidFill>
          <a:ln w="9525">
            <a:solidFill>
              <a:srgbClr val="004494"/>
            </a:solidFill>
            <a:miter lim="800000"/>
            <a:headEnd/>
            <a:tailEnd/>
          </a:ln>
          <a:effectLst>
            <a:outerShdw blurRad="50800" dist="63500" dir="4800000" sx="101000" sy="101000" algn="tl" rotWithShape="0">
              <a:prstClr val="black">
                <a:alpha val="38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F5494"/>
              </a:buClr>
              <a:buFont typeface="Arial" pitchFamily="34" charset="0"/>
              <a:buChar char="•"/>
              <a:defRPr sz="2400" i="0">
                <a:solidFill>
                  <a:srgbClr val="0F5494"/>
                </a:solidFill>
                <a:latin typeface="+mn-lt"/>
                <a:ea typeface="+mn-ea"/>
                <a:cs typeface="+mn-cs"/>
              </a:defRPr>
            </a:lvl1pPr>
            <a:lvl2pPr marL="742950" indent="-285750" algn="l" rtl="0" eaLnBrk="0" fontAlgn="base" hangingPunct="0">
              <a:spcBef>
                <a:spcPct val="20000"/>
              </a:spcBef>
              <a:spcAft>
                <a:spcPct val="0"/>
              </a:spcAft>
              <a:buClr>
                <a:srgbClr val="0F5494"/>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marR="0" lvl="0" indent="0" algn="l" defTabSz="914400" rtl="0" eaLnBrk="0" fontAlgn="base" latinLnBrk="0" hangingPunct="0">
              <a:lnSpc>
                <a:spcPct val="100000"/>
              </a:lnSpc>
              <a:spcBef>
                <a:spcPts val="300"/>
              </a:spcBef>
              <a:spcAft>
                <a:spcPts val="300"/>
              </a:spcAft>
              <a:buClr>
                <a:srgbClr val="004494"/>
              </a:buClr>
              <a:buSzTx/>
              <a:buFont typeface="Arial" pitchFamily="34" charset="0"/>
              <a:buNone/>
              <a:tabLst/>
              <a:defRPr/>
            </a:pPr>
            <a:r>
              <a:rPr kumimoji="0" lang="en-GB" sz="1600" b="1" i="0" u="none" strike="noStrike" kern="0" cap="none" spc="0" normalizeH="0" baseline="0" noProof="0" dirty="0" smtClean="0">
                <a:ln>
                  <a:noFill/>
                </a:ln>
                <a:solidFill>
                  <a:srgbClr val="004494"/>
                </a:solidFill>
                <a:effectLst/>
                <a:uLnTx/>
                <a:uFillTx/>
                <a:latin typeface="Verdana"/>
                <a:ea typeface="+mn-ea"/>
                <a:cs typeface="+mn-cs"/>
              </a:rPr>
              <a:t>VET </a:t>
            </a:r>
            <a:r>
              <a:rPr kumimoji="0" lang="en-GB" sz="1600" b="1" i="0" u="none" strike="noStrike" kern="0" cap="none" spc="0" normalizeH="0" baseline="0" noProof="0" dirty="0">
                <a:ln>
                  <a:noFill/>
                </a:ln>
                <a:solidFill>
                  <a:srgbClr val="004494"/>
                </a:solidFill>
                <a:effectLst/>
                <a:uLnTx/>
                <a:uFillTx/>
                <a:latin typeface="Verdana"/>
                <a:ea typeface="+mn-ea"/>
                <a:cs typeface="+mn-cs"/>
              </a:rPr>
              <a:t>providers</a:t>
            </a:r>
            <a:r>
              <a:rPr kumimoji="0" lang="en-GB" sz="1600" b="0" i="0" u="none" strike="noStrike" kern="0" cap="none" spc="0" normalizeH="0" baseline="0" noProof="0" dirty="0">
                <a:ln>
                  <a:noFill/>
                </a:ln>
                <a:solidFill>
                  <a:srgbClr val="004494"/>
                </a:solidFill>
                <a:effectLst/>
                <a:uLnTx/>
                <a:uFillTx/>
                <a:latin typeface="Verdana"/>
                <a:ea typeface="+mn-ea"/>
                <a:cs typeface="+mn-cs"/>
              </a:rPr>
              <a:t>, </a:t>
            </a:r>
            <a:r>
              <a:rPr kumimoji="0" lang="en-GB" sz="1600" b="0" i="0" u="none" strike="noStrike" kern="0" cap="none" spc="0" normalizeH="0" baseline="0" noProof="0" dirty="0" smtClean="0">
                <a:ln>
                  <a:noFill/>
                </a:ln>
                <a:solidFill>
                  <a:srgbClr val="004494"/>
                </a:solidFill>
                <a:effectLst/>
                <a:uLnTx/>
                <a:uFillTx/>
                <a:latin typeface="Verdana"/>
                <a:ea typeface="+mn-ea"/>
                <a:cs typeface="+mn-cs"/>
              </a:rPr>
              <a:t>Tertiary education, Research </a:t>
            </a:r>
            <a:r>
              <a:rPr kumimoji="0" lang="en-GB" sz="1600" b="0" i="0" u="none" strike="noStrike" kern="0" cap="none" spc="0" normalizeH="0" baseline="0" noProof="0" dirty="0">
                <a:ln>
                  <a:noFill/>
                </a:ln>
                <a:solidFill>
                  <a:srgbClr val="004494"/>
                </a:solidFill>
                <a:effectLst/>
                <a:uLnTx/>
                <a:uFillTx/>
                <a:latin typeface="Verdana"/>
                <a:ea typeface="+mn-ea"/>
                <a:cs typeface="+mn-cs"/>
              </a:rPr>
              <a:t>institutions, </a:t>
            </a:r>
            <a:r>
              <a:rPr kumimoji="0" lang="en-GB" sz="1600" b="0" i="0" u="none" strike="noStrike" kern="0" cap="none" spc="0" normalizeH="0" baseline="0" noProof="0" dirty="0" smtClean="0">
                <a:ln>
                  <a:noFill/>
                </a:ln>
                <a:solidFill>
                  <a:srgbClr val="004494"/>
                </a:solidFill>
                <a:effectLst/>
                <a:uLnTx/>
                <a:uFillTx/>
                <a:latin typeface="Verdana"/>
                <a:ea typeface="+mn-ea"/>
                <a:cs typeface="+mn-cs"/>
              </a:rPr>
              <a:t>Science </a:t>
            </a:r>
            <a:r>
              <a:rPr kumimoji="0" lang="en-GB" sz="1600" b="0" i="0" u="none" strike="noStrike" kern="0" cap="none" spc="0" normalizeH="0" baseline="0" noProof="0" dirty="0">
                <a:ln>
                  <a:noFill/>
                </a:ln>
                <a:solidFill>
                  <a:srgbClr val="004494"/>
                </a:solidFill>
                <a:effectLst/>
                <a:uLnTx/>
                <a:uFillTx/>
                <a:latin typeface="Verdana"/>
                <a:ea typeface="+mn-ea"/>
                <a:cs typeface="+mn-cs"/>
              </a:rPr>
              <a:t>parks, </a:t>
            </a:r>
            <a:r>
              <a:rPr kumimoji="0" lang="en-GB" sz="1600" b="0" i="0" u="none" strike="noStrike" kern="0" cap="none" spc="0" normalizeH="0" baseline="0" noProof="0" dirty="0" smtClean="0">
                <a:ln>
                  <a:noFill/>
                </a:ln>
                <a:solidFill>
                  <a:srgbClr val="004494"/>
                </a:solidFill>
                <a:effectLst/>
                <a:uLnTx/>
                <a:uFillTx/>
                <a:latin typeface="Verdana"/>
                <a:ea typeface="+mn-ea"/>
                <a:cs typeface="+mn-cs"/>
              </a:rPr>
              <a:t>Companies</a:t>
            </a:r>
            <a:r>
              <a:rPr kumimoji="0" lang="en-GB" sz="1600" b="0" i="0" u="none" strike="noStrike" kern="0" cap="none" spc="0" normalizeH="0" baseline="0" noProof="0" dirty="0">
                <a:ln>
                  <a:noFill/>
                </a:ln>
                <a:solidFill>
                  <a:srgbClr val="004494"/>
                </a:solidFill>
                <a:effectLst/>
                <a:uLnTx/>
                <a:uFillTx/>
                <a:latin typeface="Verdana"/>
                <a:ea typeface="+mn-ea"/>
                <a:cs typeface="+mn-cs"/>
              </a:rPr>
              <a:t>, </a:t>
            </a:r>
            <a:r>
              <a:rPr kumimoji="0" lang="en-GB" sz="1600" b="0" i="0" u="none" strike="noStrike" kern="0" cap="none" spc="0" normalizeH="0" baseline="0" noProof="0" dirty="0" smtClean="0">
                <a:ln>
                  <a:noFill/>
                </a:ln>
                <a:solidFill>
                  <a:srgbClr val="004494"/>
                </a:solidFill>
                <a:effectLst/>
                <a:uLnTx/>
                <a:uFillTx/>
                <a:latin typeface="Verdana"/>
                <a:ea typeface="+mn-ea"/>
                <a:cs typeface="+mn-cs"/>
              </a:rPr>
              <a:t>Chambers, Social </a:t>
            </a:r>
            <a:r>
              <a:rPr kumimoji="0" lang="en-GB" sz="1600" b="0" i="0" u="none" strike="noStrike" kern="0" cap="none" spc="0" normalizeH="0" baseline="0" noProof="0" dirty="0">
                <a:ln>
                  <a:noFill/>
                </a:ln>
                <a:solidFill>
                  <a:srgbClr val="004494"/>
                </a:solidFill>
                <a:effectLst/>
                <a:uLnTx/>
                <a:uFillTx/>
                <a:latin typeface="Verdana"/>
                <a:ea typeface="+mn-ea"/>
                <a:cs typeface="+mn-cs"/>
              </a:rPr>
              <a:t>partners, </a:t>
            </a:r>
            <a:r>
              <a:rPr kumimoji="0" lang="en-GB" sz="1600" b="0" i="0" u="none" strike="noStrike" kern="0" cap="none" spc="0" normalizeH="0" baseline="0" noProof="0" dirty="0" smtClean="0">
                <a:ln>
                  <a:noFill/>
                </a:ln>
                <a:solidFill>
                  <a:srgbClr val="004494"/>
                </a:solidFill>
                <a:effectLst/>
                <a:uLnTx/>
                <a:uFillTx/>
                <a:latin typeface="Verdana"/>
                <a:ea typeface="+mn-ea"/>
                <a:cs typeface="+mn-cs"/>
              </a:rPr>
              <a:t>National </a:t>
            </a:r>
            <a:r>
              <a:rPr kumimoji="0" lang="en-GB" sz="1600" b="0" i="0" u="none" strike="noStrike" kern="0" cap="none" spc="0" normalizeH="0" baseline="0" noProof="0" dirty="0">
                <a:ln>
                  <a:noFill/>
                </a:ln>
                <a:solidFill>
                  <a:srgbClr val="004494"/>
                </a:solidFill>
                <a:effectLst/>
                <a:uLnTx/>
                <a:uFillTx/>
                <a:latin typeface="Verdana"/>
                <a:ea typeface="+mn-ea"/>
                <a:cs typeface="+mn-cs"/>
              </a:rPr>
              <a:t>and regional </a:t>
            </a:r>
            <a:r>
              <a:rPr kumimoji="0" lang="en-GB" sz="1600" b="0" i="0" u="none" strike="noStrike" kern="0" cap="none" spc="0" normalizeH="0" baseline="0" noProof="0" dirty="0" smtClean="0">
                <a:ln>
                  <a:noFill/>
                </a:ln>
                <a:solidFill>
                  <a:srgbClr val="004494"/>
                </a:solidFill>
                <a:effectLst/>
                <a:uLnTx/>
                <a:uFillTx/>
                <a:latin typeface="Verdana"/>
                <a:ea typeface="+mn-ea"/>
                <a:cs typeface="+mn-cs"/>
              </a:rPr>
              <a:t>authorities </a:t>
            </a:r>
            <a:r>
              <a:rPr kumimoji="0" lang="en-GB" sz="1600" b="0" i="0" u="none" strike="noStrike" kern="0" cap="none" spc="0" normalizeH="0" baseline="0" noProof="0" dirty="0">
                <a:ln>
                  <a:noFill/>
                </a:ln>
                <a:solidFill>
                  <a:srgbClr val="004494"/>
                </a:solidFill>
                <a:effectLst/>
                <a:uLnTx/>
                <a:uFillTx/>
                <a:latin typeface="Verdana"/>
                <a:ea typeface="+mn-ea"/>
                <a:cs typeface="+mn-cs"/>
              </a:rPr>
              <a:t>agencies, </a:t>
            </a:r>
            <a:r>
              <a:rPr kumimoji="0" lang="en-GB" sz="1600" b="0" i="0" u="none" strike="noStrike" kern="0" cap="none" spc="0" normalizeH="0" baseline="0" noProof="0" dirty="0" smtClean="0">
                <a:ln>
                  <a:noFill/>
                </a:ln>
                <a:solidFill>
                  <a:srgbClr val="004494"/>
                </a:solidFill>
                <a:effectLst/>
                <a:uLnTx/>
                <a:uFillTx/>
                <a:latin typeface="Verdana"/>
                <a:ea typeface="+mn-ea"/>
                <a:cs typeface="+mn-cs"/>
              </a:rPr>
              <a:t>Public </a:t>
            </a:r>
            <a:r>
              <a:rPr kumimoji="0" lang="en-GB" sz="1600" b="0" i="0" u="none" strike="noStrike" kern="0" cap="none" spc="0" normalizeH="0" baseline="0" noProof="0" dirty="0">
                <a:ln>
                  <a:noFill/>
                </a:ln>
                <a:solidFill>
                  <a:srgbClr val="004494"/>
                </a:solidFill>
                <a:effectLst/>
                <a:uLnTx/>
                <a:uFillTx/>
                <a:latin typeface="Verdana"/>
                <a:ea typeface="+mn-ea"/>
                <a:cs typeface="+mn-cs"/>
              </a:rPr>
              <a:t>employment </a:t>
            </a:r>
            <a:r>
              <a:rPr kumimoji="0" lang="en-GB" sz="1600" b="0" i="0" u="none" strike="noStrike" kern="0" cap="none" spc="0" normalizeH="0" baseline="0" noProof="0" dirty="0" smtClean="0">
                <a:ln>
                  <a:noFill/>
                </a:ln>
                <a:solidFill>
                  <a:srgbClr val="004494"/>
                </a:solidFill>
                <a:effectLst/>
                <a:uLnTx/>
                <a:uFillTx/>
                <a:latin typeface="Verdana"/>
                <a:ea typeface="+mn-ea"/>
                <a:cs typeface="+mn-cs"/>
              </a:rPr>
              <a:t>services…</a:t>
            </a:r>
            <a:endParaRPr kumimoji="0" lang="en-GB" sz="1600" b="0" i="1" u="none" strike="noStrike" kern="0" cap="none" spc="0" normalizeH="0" baseline="0" noProof="0" dirty="0" smtClean="0">
              <a:ln>
                <a:noFill/>
              </a:ln>
              <a:solidFill>
                <a:srgbClr val="004494"/>
              </a:solidFill>
              <a:effectLst/>
              <a:uLnTx/>
              <a:uFillTx/>
              <a:latin typeface="Verdana"/>
              <a:ea typeface="+mn-ea"/>
              <a:cs typeface="+mn-cs"/>
            </a:endParaRPr>
          </a:p>
        </p:txBody>
      </p:sp>
    </p:spTree>
    <p:extLst>
      <p:ext uri="{BB962C8B-B14F-4D97-AF65-F5344CB8AC3E}">
        <p14:creationId xmlns:p14="http://schemas.microsoft.com/office/powerpoint/2010/main" val="316299247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65552F9-4D4A-4715-A640-A89BD8ECE22F}"/>
              </a:ext>
            </a:extLst>
          </p:cNvPr>
          <p:cNvSpPr txBox="1">
            <a:spLocks/>
          </p:cNvSpPr>
          <p:nvPr/>
        </p:nvSpPr>
        <p:spPr>
          <a:xfrm>
            <a:off x="-3160" y="0"/>
            <a:ext cx="4791184" cy="736732"/>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smtClean="0">
                <a:ln>
                  <a:noFill/>
                </a:ln>
                <a:solidFill>
                  <a:srgbClr val="FFFFFF"/>
                </a:solidFill>
                <a:effectLst/>
                <a:uLnTx/>
                <a:uFillTx/>
                <a:latin typeface="Verdana"/>
                <a:ea typeface="+mj-ea"/>
                <a:cs typeface="+mj-cs"/>
              </a:rPr>
              <a:t>The CoVE initiative: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smtClean="0">
                <a:ln>
                  <a:noFill/>
                </a:ln>
                <a:solidFill>
                  <a:srgbClr val="FFFFFF"/>
                </a:solidFill>
                <a:effectLst/>
                <a:uLnTx/>
                <a:uFillTx/>
                <a:latin typeface="Verdana"/>
                <a:ea typeface="+mj-ea"/>
                <a:cs typeface="+mj-cs"/>
              </a:rPr>
              <a:t>Key elements</a:t>
            </a:r>
            <a:endParaRPr kumimoji="0" lang="en-GB" sz="1800" b="1" i="1" u="none" strike="noStrike" kern="1200" cap="none" spc="0" normalizeH="0" baseline="0" noProof="0" dirty="0">
              <a:ln>
                <a:noFill/>
              </a:ln>
              <a:solidFill>
                <a:srgbClr val="FFFFFF"/>
              </a:solidFill>
              <a:effectLst/>
              <a:uLnTx/>
              <a:uFillTx/>
              <a:latin typeface="Verdana"/>
              <a:ea typeface="+mj-ea"/>
              <a:cs typeface="+mj-cs"/>
            </a:endParaRPr>
          </a:p>
        </p:txBody>
      </p:sp>
      <p:sp>
        <p:nvSpPr>
          <p:cNvPr id="6" name="TextBox 5"/>
          <p:cNvSpPr txBox="1"/>
          <p:nvPr/>
        </p:nvSpPr>
        <p:spPr>
          <a:xfrm>
            <a:off x="232480" y="1021883"/>
            <a:ext cx="8640960" cy="400110"/>
          </a:xfrm>
          <a:prstGeom prst="rect">
            <a:avLst/>
          </a:prstGeom>
          <a:solidFill>
            <a:srgbClr val="BDDEFF"/>
          </a:solidFill>
          <a:ln>
            <a:solidFill>
              <a:srgbClr val="004494"/>
            </a:solidFill>
          </a:ln>
          <a:effectLst>
            <a:outerShdw blurRad="63500" sx="102000" sy="102000" algn="ctr" rotWithShape="0">
              <a:prstClr val="black">
                <a:alpha val="40000"/>
              </a:prstClr>
            </a:outerShdw>
          </a:effectLst>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1200" cap="none" spc="0" normalizeH="0" baseline="0" noProof="0" dirty="0" smtClean="0">
                <a:ln>
                  <a:noFill/>
                </a:ln>
                <a:solidFill>
                  <a:srgbClr val="0F5494"/>
                </a:solidFill>
                <a:effectLst/>
                <a:uLnTx/>
                <a:uFillTx/>
                <a:latin typeface="Verdana"/>
                <a:ea typeface="+mn-ea"/>
                <a:cs typeface="+mn-cs"/>
              </a:rPr>
              <a:t>Foster Vocational Excellence at two levels </a:t>
            </a:r>
            <a:endParaRPr kumimoji="0" lang="en-GB" sz="2000" b="1" i="0" u="none" strike="noStrike" kern="1200" cap="none" spc="0" normalizeH="0" baseline="0" noProof="0" dirty="0">
              <a:ln>
                <a:noFill/>
              </a:ln>
              <a:solidFill>
                <a:srgbClr val="0F5494"/>
              </a:solidFill>
              <a:effectLst/>
              <a:uLnTx/>
              <a:uFillTx/>
              <a:latin typeface="Verdana"/>
              <a:ea typeface="+mn-ea"/>
              <a:cs typeface="+mn-cs"/>
            </a:endParaRPr>
          </a:p>
        </p:txBody>
      </p:sp>
      <p:sp>
        <p:nvSpPr>
          <p:cNvPr id="7" name="TextBox 6"/>
          <p:cNvSpPr txBox="1"/>
          <p:nvPr/>
        </p:nvSpPr>
        <p:spPr>
          <a:xfrm>
            <a:off x="232480" y="1514921"/>
            <a:ext cx="4176464" cy="400110"/>
          </a:xfrm>
          <a:prstGeom prst="rect">
            <a:avLst/>
          </a:prstGeom>
          <a:solidFill>
            <a:srgbClr val="004494"/>
          </a:solidFill>
          <a:ln>
            <a:solidFill>
              <a:srgbClr val="004494"/>
            </a:solidFill>
          </a:ln>
          <a:effectLst>
            <a:outerShdw blurRad="50800" dist="38100" dir="13500000" algn="br" rotWithShape="0">
              <a:prstClr val="black">
                <a:alpha val="40000"/>
              </a:prstClr>
            </a:outerShdw>
          </a:effectLst>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1200" cap="small" spc="0" normalizeH="0" baseline="0" noProof="0" dirty="0" smtClean="0">
                <a:ln>
                  <a:noFill/>
                </a:ln>
                <a:solidFill>
                  <a:srgbClr val="FFFFFF"/>
                </a:solidFill>
                <a:effectLst/>
                <a:uLnTx/>
                <a:uFillTx/>
                <a:latin typeface="Verdana"/>
                <a:ea typeface="+mn-ea"/>
                <a:cs typeface="+mn-cs"/>
              </a:rPr>
              <a:t>National</a:t>
            </a:r>
          </a:p>
        </p:txBody>
      </p:sp>
      <p:sp>
        <p:nvSpPr>
          <p:cNvPr id="8" name="TextBox 7"/>
          <p:cNvSpPr txBox="1"/>
          <p:nvPr/>
        </p:nvSpPr>
        <p:spPr>
          <a:xfrm>
            <a:off x="4716016" y="1514622"/>
            <a:ext cx="4157424" cy="400110"/>
          </a:xfrm>
          <a:prstGeom prst="rect">
            <a:avLst/>
          </a:prstGeom>
          <a:solidFill>
            <a:srgbClr val="00B050"/>
          </a:solidFill>
          <a:ln>
            <a:solidFill>
              <a:srgbClr val="004494"/>
            </a:solidFill>
          </a:ln>
          <a:effectLst>
            <a:outerShdw blurRad="50800" dist="38100" dir="18900000" algn="bl" rotWithShape="0">
              <a:prstClr val="black">
                <a:alpha val="40000"/>
              </a:prstClr>
            </a:outerShdw>
          </a:effectLst>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2000" b="1" i="0" u="none" strike="noStrike" kern="1200" cap="small" spc="0" normalizeH="0" baseline="0" noProof="0" dirty="0" smtClean="0">
                <a:ln>
                  <a:noFill/>
                </a:ln>
                <a:solidFill>
                  <a:srgbClr val="FFFFFF"/>
                </a:solidFill>
                <a:effectLst/>
                <a:uLnTx/>
                <a:uFillTx/>
                <a:latin typeface="Verdana"/>
                <a:ea typeface="+mn-ea"/>
                <a:cs typeface="+mn-cs"/>
              </a:rPr>
              <a:t>Transnational</a:t>
            </a:r>
          </a:p>
        </p:txBody>
      </p:sp>
      <p:sp>
        <p:nvSpPr>
          <p:cNvPr id="9" name="TextBox 8"/>
          <p:cNvSpPr txBox="1"/>
          <p:nvPr/>
        </p:nvSpPr>
        <p:spPr>
          <a:xfrm>
            <a:off x="231389" y="1995686"/>
            <a:ext cx="4176464" cy="2954655"/>
          </a:xfrm>
          <a:prstGeom prst="rect">
            <a:avLst/>
          </a:prstGeom>
          <a:solidFill>
            <a:srgbClr val="004494"/>
          </a:solidFill>
          <a:ln>
            <a:solidFill>
              <a:srgbClr val="004494"/>
            </a:solidFill>
          </a:ln>
          <a:effectLst>
            <a:outerShdw blurRad="50800" dist="38100" dir="8100000" algn="tr" rotWithShape="0">
              <a:prstClr val="black">
                <a:alpha val="40000"/>
              </a:prstClr>
            </a:outerShdw>
          </a:effectLst>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800" b="0" i="0" u="none" strike="noStrike" kern="1200" cap="none" spc="0" normalizeH="0" baseline="0" noProof="0" dirty="0" smtClean="0">
                <a:ln>
                  <a:noFill/>
                </a:ln>
                <a:solidFill>
                  <a:srgbClr val="FFFFFF"/>
                </a:solidFill>
                <a:effectLst/>
                <a:uLnTx/>
                <a:uFillTx/>
                <a:latin typeface="Verdana"/>
                <a:ea typeface="+mn-ea"/>
                <a:cs typeface="+mn-cs"/>
              </a:rPr>
              <a:t>Through </a:t>
            </a:r>
            <a:r>
              <a:rPr kumimoji="0" lang="en-GB" sz="1800" b="1" i="0" u="none" strike="noStrike" kern="1200" cap="none" spc="0" normalizeH="0" baseline="0" noProof="0" dirty="0">
                <a:ln>
                  <a:noFill/>
                </a:ln>
                <a:solidFill>
                  <a:srgbClr val="FFFFFF"/>
                </a:solidFill>
                <a:effectLst/>
                <a:uLnTx/>
                <a:uFillTx/>
                <a:latin typeface="Verdana"/>
                <a:ea typeface="+mn-ea"/>
                <a:cs typeface="+mn-cs"/>
              </a:rPr>
              <a:t>Centres of Vocational </a:t>
            </a:r>
            <a:r>
              <a:rPr kumimoji="0" lang="en-GB" sz="1800" b="1" i="0" u="none" strike="noStrike" kern="1200" cap="none" spc="0" normalizeH="0" baseline="0" noProof="0" dirty="0" smtClean="0">
                <a:ln>
                  <a:noFill/>
                </a:ln>
                <a:solidFill>
                  <a:srgbClr val="FFFFFF"/>
                </a:solidFill>
                <a:effectLst/>
                <a:uLnTx/>
                <a:uFillTx/>
                <a:latin typeface="Verdana"/>
                <a:ea typeface="+mn-ea"/>
                <a:cs typeface="+mn-cs"/>
              </a:rPr>
              <a:t>Excellence (CoVE)</a:t>
            </a:r>
            <a:endParaRPr kumimoji="0" lang="en-GB" sz="2400" b="1" i="0" u="none" strike="noStrike" kern="1200" cap="none" spc="0" normalizeH="0" baseline="0" noProof="0" dirty="0" smtClean="0">
              <a:ln>
                <a:noFill/>
              </a:ln>
              <a:solidFill>
                <a:srgbClr val="FFFFFF"/>
              </a:solidFill>
              <a:effectLst/>
              <a:uLnTx/>
              <a:uFillTx/>
              <a:latin typeface="Verdana"/>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400" b="1" i="0" u="none" strike="noStrike" kern="1200" cap="none" spc="0" normalizeH="0" baseline="0" noProof="0" dirty="0" smtClean="0">
              <a:ln>
                <a:noFill/>
              </a:ln>
              <a:solidFill>
                <a:srgbClr val="FFFFFF"/>
              </a:solidFill>
              <a:effectLst/>
              <a:uLnTx/>
              <a:uFillTx/>
              <a:latin typeface="Verdana"/>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800" b="0" i="0" u="none" strike="noStrike" kern="1200" cap="none" spc="0" normalizeH="0" baseline="0" noProof="0" dirty="0" smtClean="0">
                <a:ln>
                  <a:noFill/>
                </a:ln>
                <a:solidFill>
                  <a:srgbClr val="FFFFFF"/>
                </a:solidFill>
                <a:effectLst/>
                <a:uLnTx/>
                <a:uFillTx/>
                <a:latin typeface="Verdana"/>
                <a:ea typeface="+mn-ea"/>
                <a:cs typeface="+mn-cs"/>
              </a:rPr>
              <a:t>Operating </a:t>
            </a:r>
            <a:r>
              <a:rPr kumimoji="0" lang="en-GB" sz="1800" b="0" i="0" u="none" strike="noStrike" kern="1200" cap="none" spc="0" normalizeH="0" baseline="0" noProof="0" dirty="0">
                <a:ln>
                  <a:noFill/>
                </a:ln>
                <a:solidFill>
                  <a:srgbClr val="FFFFFF"/>
                </a:solidFill>
                <a:effectLst/>
                <a:uLnTx/>
                <a:uFillTx/>
                <a:latin typeface="Verdana"/>
                <a:ea typeface="+mn-ea"/>
                <a:cs typeface="+mn-cs"/>
              </a:rPr>
              <a:t>in a given </a:t>
            </a:r>
            <a:r>
              <a:rPr kumimoji="0" lang="en-GB" sz="1800" b="1" i="0" u="none" strike="noStrike" kern="1200" cap="none" spc="0" normalizeH="0" baseline="0" noProof="0" dirty="0">
                <a:ln>
                  <a:noFill/>
                </a:ln>
                <a:solidFill>
                  <a:srgbClr val="FFFFFF"/>
                </a:solidFill>
                <a:effectLst/>
                <a:uLnTx/>
                <a:uFillTx/>
                <a:latin typeface="Verdana"/>
                <a:ea typeface="+mn-ea"/>
                <a:cs typeface="+mn-cs"/>
              </a:rPr>
              <a:t>local context</a:t>
            </a:r>
            <a:r>
              <a:rPr kumimoji="0" lang="en-GB" sz="1800" b="0" i="0" u="none" strike="noStrike" kern="1200" cap="none" spc="0" normalizeH="0" baseline="0" noProof="0" dirty="0">
                <a:ln>
                  <a:noFill/>
                </a:ln>
                <a:solidFill>
                  <a:srgbClr val="FFFFFF"/>
                </a:solidFill>
                <a:effectLst/>
                <a:uLnTx/>
                <a:uFillTx/>
                <a:latin typeface="Verdana"/>
                <a:ea typeface="+mn-ea"/>
                <a:cs typeface="+mn-cs"/>
              </a:rPr>
              <a:t>, embedding them closely in the local </a:t>
            </a:r>
            <a:r>
              <a:rPr kumimoji="0" lang="en-GB" sz="1800" b="1" i="0" u="none" strike="noStrike" kern="1200" cap="none" spc="0" normalizeH="0" baseline="0" noProof="0" dirty="0" smtClean="0">
                <a:ln>
                  <a:noFill/>
                </a:ln>
                <a:solidFill>
                  <a:srgbClr val="FFFFFF"/>
                </a:solidFill>
                <a:effectLst/>
                <a:uLnTx/>
                <a:uFillTx/>
                <a:latin typeface="Verdana"/>
                <a:ea typeface="+mn-ea"/>
                <a:cs typeface="+mn-cs"/>
              </a:rPr>
              <a:t>innovation </a:t>
            </a:r>
            <a:r>
              <a:rPr kumimoji="0" lang="en-GB" sz="1800" b="0" i="0" u="none" strike="noStrike" kern="1200" cap="none" spc="0" normalizeH="0" baseline="0" noProof="0" dirty="0" smtClean="0">
                <a:ln>
                  <a:noFill/>
                </a:ln>
                <a:solidFill>
                  <a:srgbClr val="FFFFFF"/>
                </a:solidFill>
                <a:effectLst/>
                <a:uLnTx/>
                <a:uFillTx/>
                <a:latin typeface="Verdana"/>
                <a:ea typeface="+mn-ea"/>
                <a:cs typeface="+mn-cs"/>
              </a:rPr>
              <a:t>and</a:t>
            </a:r>
            <a:r>
              <a:rPr kumimoji="0" lang="en-GB" sz="1800" b="1" i="0" u="none" strike="noStrike" kern="1200" cap="none" spc="0" normalizeH="0" baseline="0" noProof="0" dirty="0" smtClean="0">
                <a:ln>
                  <a:noFill/>
                </a:ln>
                <a:solidFill>
                  <a:srgbClr val="FFFFFF"/>
                </a:solidFill>
                <a:effectLst/>
                <a:uLnTx/>
                <a:uFillTx/>
                <a:latin typeface="Verdana"/>
                <a:ea typeface="+mn-ea"/>
                <a:cs typeface="+mn-cs"/>
              </a:rPr>
              <a:t> skills </a:t>
            </a:r>
            <a:r>
              <a:rPr kumimoji="0" lang="en-GB" sz="1800" b="1" i="0" u="none" strike="noStrike" kern="1200" cap="none" spc="0" normalizeH="0" baseline="0" noProof="0" dirty="0">
                <a:ln>
                  <a:noFill/>
                </a:ln>
                <a:solidFill>
                  <a:srgbClr val="FFFFFF"/>
                </a:solidFill>
                <a:effectLst/>
                <a:uLnTx/>
                <a:uFillTx/>
                <a:latin typeface="Verdana"/>
                <a:ea typeface="+mn-ea"/>
                <a:cs typeface="+mn-cs"/>
              </a:rPr>
              <a:t>ecosystems</a:t>
            </a:r>
            <a:r>
              <a:rPr kumimoji="0" lang="en-GB" sz="1800" b="0" i="0" u="none" strike="noStrike" kern="1200" cap="none" spc="0" normalizeH="0" baseline="0" noProof="0" dirty="0">
                <a:ln>
                  <a:noFill/>
                </a:ln>
                <a:solidFill>
                  <a:srgbClr val="FFFFFF"/>
                </a:solidFill>
                <a:effectLst/>
                <a:uLnTx/>
                <a:uFillTx/>
                <a:latin typeface="Verdana"/>
                <a:ea typeface="+mn-ea"/>
                <a:cs typeface="+mn-cs"/>
              </a:rPr>
              <a:t>, working with businesses, chambers, tertiary education, research institutions, public authorities, etc</a:t>
            </a:r>
            <a:r>
              <a:rPr kumimoji="0" lang="en-GB" sz="1800" b="0" i="0" u="none" strike="noStrike" kern="1200" cap="none" spc="0" normalizeH="0" baseline="0" noProof="0" dirty="0" smtClean="0">
                <a:ln>
                  <a:noFill/>
                </a:ln>
                <a:solidFill>
                  <a:srgbClr val="FFFFFF"/>
                </a:solidFill>
                <a:effectLst/>
                <a:uLnTx/>
                <a:uFillTx/>
                <a:latin typeface="Verdana"/>
                <a:ea typeface="+mn-ea"/>
                <a:cs typeface="+mn-cs"/>
              </a:rPr>
              <a:t>.</a:t>
            </a:r>
            <a:endParaRPr kumimoji="0" lang="en-GB" sz="12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1" name="TextBox 10"/>
          <p:cNvSpPr txBox="1"/>
          <p:nvPr/>
        </p:nvSpPr>
        <p:spPr>
          <a:xfrm>
            <a:off x="4716016" y="1995480"/>
            <a:ext cx="4157424" cy="2954655"/>
          </a:xfrm>
          <a:prstGeom prst="rect">
            <a:avLst/>
          </a:prstGeom>
          <a:solidFill>
            <a:srgbClr val="00B050"/>
          </a:solidFill>
          <a:ln>
            <a:solidFill>
              <a:srgbClr val="004494"/>
            </a:solidFill>
          </a:ln>
          <a:effectLst>
            <a:outerShdw blurRad="50800" dist="38100" dir="2700000" algn="tl" rotWithShape="0">
              <a:prstClr val="black">
                <a:alpha val="40000"/>
              </a:prstClr>
            </a:outerShdw>
          </a:effectLst>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800" b="0" i="0" u="none" strike="noStrike" kern="1200" cap="none" spc="0" normalizeH="0" baseline="0" noProof="0" dirty="0" smtClean="0">
                <a:ln>
                  <a:noFill/>
                </a:ln>
                <a:solidFill>
                  <a:srgbClr val="FFFFFF"/>
                </a:solidFill>
                <a:effectLst/>
                <a:uLnTx/>
                <a:uFillTx/>
                <a:latin typeface="Verdana"/>
                <a:ea typeface="+mn-ea"/>
                <a:cs typeface="+mn-cs"/>
              </a:rPr>
              <a:t>Through </a:t>
            </a:r>
            <a:r>
              <a:rPr kumimoji="0" lang="en-GB" sz="1800" b="1" i="0" u="none" strike="noStrike" kern="1200" cap="none" spc="0" normalizeH="0" baseline="0" noProof="0" dirty="0">
                <a:ln>
                  <a:noFill/>
                </a:ln>
                <a:solidFill>
                  <a:srgbClr val="FFFFFF"/>
                </a:solidFill>
                <a:effectLst/>
                <a:uLnTx/>
                <a:uFillTx/>
                <a:latin typeface="Verdana"/>
                <a:ea typeface="+mn-ea"/>
                <a:cs typeface="+mn-cs"/>
              </a:rPr>
              <a:t>Platforms of </a:t>
            </a:r>
            <a:r>
              <a:rPr kumimoji="0" lang="en-GB" sz="1800" b="1" i="0" u="none" strike="noStrike" kern="1200" cap="none" spc="0" normalizeH="0" baseline="0" noProof="0" dirty="0" smtClean="0">
                <a:ln>
                  <a:noFill/>
                </a:ln>
                <a:solidFill>
                  <a:srgbClr val="FFFFFF"/>
                </a:solidFill>
                <a:effectLst/>
                <a:uLnTx/>
                <a:uFillTx/>
                <a:latin typeface="Verdana"/>
                <a:ea typeface="+mn-ea"/>
                <a:cs typeface="+mn-cs"/>
              </a:rPr>
              <a:t>CoVE's </a:t>
            </a:r>
            <a:r>
              <a:rPr kumimoji="0" lang="en-GB" sz="1800" b="0" i="0" u="none" strike="noStrike" kern="1200" cap="none" spc="0" normalizeH="0" baseline="0" noProof="0" dirty="0">
                <a:ln>
                  <a:noFill/>
                </a:ln>
                <a:solidFill>
                  <a:srgbClr val="FFFFFF"/>
                </a:solidFill>
                <a:effectLst/>
                <a:uLnTx/>
                <a:uFillTx/>
                <a:latin typeface="Verdana"/>
                <a:ea typeface="+mn-ea"/>
                <a:cs typeface="+mn-cs"/>
              </a:rPr>
              <a:t>to establish world-class reference points for </a:t>
            </a:r>
            <a:r>
              <a:rPr kumimoji="0" lang="en-GB" sz="1800" b="0" i="0" u="none" strike="noStrike" kern="1200" cap="none" spc="0" normalizeH="0" baseline="0" noProof="0" dirty="0" smtClean="0">
                <a:ln>
                  <a:noFill/>
                </a:ln>
                <a:solidFill>
                  <a:srgbClr val="FFFFFF"/>
                </a:solidFill>
                <a:effectLst/>
                <a:uLnTx/>
                <a:uFillTx/>
                <a:latin typeface="Verdana"/>
                <a:ea typeface="+mn-ea"/>
                <a:cs typeface="+mn-cs"/>
              </a:rPr>
              <a:t>VET by </a:t>
            </a:r>
            <a:r>
              <a:rPr kumimoji="0" lang="en-GB" sz="1800" b="0" i="0" u="none" strike="noStrike" kern="1200" cap="none" spc="0" normalizeH="0" baseline="0" noProof="0" dirty="0">
                <a:ln>
                  <a:noFill/>
                </a:ln>
                <a:solidFill>
                  <a:srgbClr val="FFFFFF"/>
                </a:solidFill>
                <a:effectLst/>
                <a:uLnTx/>
                <a:uFillTx/>
                <a:latin typeface="Verdana"/>
                <a:ea typeface="+mn-ea"/>
                <a:cs typeface="+mn-cs"/>
              </a:rPr>
              <a:t>bringing together </a:t>
            </a:r>
            <a:r>
              <a:rPr kumimoji="0" lang="en-GB" sz="1800" b="0" i="0" u="none" strike="noStrike" kern="1200" cap="none" spc="0" normalizeH="0" baseline="0" noProof="0" dirty="0" smtClean="0">
                <a:ln>
                  <a:noFill/>
                </a:ln>
                <a:solidFill>
                  <a:srgbClr val="FFFFFF"/>
                </a:solidFill>
                <a:effectLst/>
                <a:uLnTx/>
                <a:uFillTx/>
                <a:latin typeface="Verdana"/>
                <a:ea typeface="+mn-ea"/>
                <a:cs typeface="+mn-cs"/>
              </a:rPr>
              <a:t>partners </a:t>
            </a:r>
            <a:r>
              <a:rPr kumimoji="0" lang="en-GB" sz="1800" b="0" i="0" u="none" strike="noStrike" kern="1200" cap="none" spc="0" normalizeH="0" baseline="0" noProof="0" dirty="0">
                <a:ln>
                  <a:noFill/>
                </a:ln>
                <a:solidFill>
                  <a:srgbClr val="FFFFFF"/>
                </a:solidFill>
                <a:effectLst/>
                <a:uLnTx/>
                <a:uFillTx/>
                <a:latin typeface="Verdana"/>
                <a:ea typeface="+mn-ea"/>
                <a:cs typeface="+mn-cs"/>
              </a:rPr>
              <a:t>that share a common interest in</a:t>
            </a:r>
            <a:r>
              <a:rPr kumimoji="0" lang="en-GB" sz="1800" b="0" i="0" u="none" strike="noStrike" kern="1200" cap="none" spc="0" normalizeH="0" baseline="0" noProof="0" dirty="0" smtClean="0">
                <a:ln>
                  <a:noFill/>
                </a:ln>
                <a:solidFill>
                  <a:srgbClr val="FFFFFF"/>
                </a:solidFill>
                <a:effectLst/>
                <a:uLnTx/>
                <a:uFillTx/>
                <a:latin typeface="Verdana"/>
                <a:ea typeface="+mn-ea"/>
                <a:cs typeface="+mn-cs"/>
              </a:rPr>
              <a:t>:</a:t>
            </a:r>
          </a:p>
          <a:p>
            <a:pPr marL="180975" marR="0" lvl="0" indent="-180975"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FFFFFF"/>
                </a:solidFill>
                <a:effectLst/>
                <a:uLnTx/>
                <a:uFillTx/>
                <a:latin typeface="Verdana"/>
                <a:ea typeface="+mn-ea"/>
                <a:cs typeface="+mn-cs"/>
              </a:rPr>
              <a:t>Specific </a:t>
            </a:r>
            <a:r>
              <a:rPr kumimoji="0" lang="en-GB" sz="1600" b="1" i="0" u="none" strike="noStrike" kern="1200" cap="none" spc="0" normalizeH="0" baseline="0" noProof="0" dirty="0" smtClean="0">
                <a:ln>
                  <a:noFill/>
                </a:ln>
                <a:solidFill>
                  <a:srgbClr val="FFFFFF"/>
                </a:solidFill>
                <a:effectLst/>
                <a:uLnTx/>
                <a:uFillTx/>
                <a:latin typeface="Verdana"/>
                <a:ea typeface="+mn-ea"/>
                <a:cs typeface="+mn-cs"/>
              </a:rPr>
              <a:t>sectors/trades </a:t>
            </a:r>
            <a:r>
              <a:rPr kumimoji="0" lang="en-GB" sz="1600" b="0" i="0" u="none" strike="noStrike" kern="1200" cap="none" spc="0" normalizeH="0" baseline="0" noProof="0" dirty="0">
                <a:ln>
                  <a:noFill/>
                </a:ln>
                <a:solidFill>
                  <a:srgbClr val="FFFFFF"/>
                </a:solidFill>
                <a:effectLst/>
                <a:uLnTx/>
                <a:uFillTx/>
                <a:latin typeface="Verdana"/>
                <a:ea typeface="+mn-ea"/>
                <a:cs typeface="+mn-cs"/>
              </a:rPr>
              <a:t>- such as aeronautics, e-mobility, green technologies, healthcare</a:t>
            </a:r>
            <a:r>
              <a:rPr kumimoji="0" lang="en-GB" sz="1600" b="0" i="0" u="none" strike="noStrike" kern="1200" cap="none" spc="0" normalizeH="0" baseline="0" noProof="0" dirty="0" smtClean="0">
                <a:ln>
                  <a:noFill/>
                </a:ln>
                <a:solidFill>
                  <a:srgbClr val="FFFFFF"/>
                </a:solidFill>
                <a:effectLst/>
                <a:uLnTx/>
                <a:uFillTx/>
                <a:latin typeface="Verdana"/>
                <a:ea typeface="+mn-ea"/>
                <a:cs typeface="+mn-cs"/>
              </a:rPr>
              <a:t>, textiles, </a:t>
            </a:r>
            <a:r>
              <a:rPr kumimoji="0" lang="en-GB" sz="1600" b="0" i="0" u="none" strike="noStrike" kern="1200" cap="none" spc="0" normalizeH="0" baseline="0" noProof="0" dirty="0">
                <a:ln>
                  <a:noFill/>
                </a:ln>
                <a:solidFill>
                  <a:srgbClr val="FFFFFF"/>
                </a:solidFill>
                <a:effectLst/>
                <a:uLnTx/>
                <a:uFillTx/>
                <a:latin typeface="Verdana"/>
                <a:ea typeface="+mn-ea"/>
                <a:cs typeface="+mn-cs"/>
              </a:rPr>
              <a:t>or</a:t>
            </a:r>
          </a:p>
          <a:p>
            <a:pPr marL="180975" marR="0" lvl="0" indent="-180975"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GB" sz="1600" b="1" i="0" u="none" strike="noStrike" kern="1200" cap="none" spc="0" normalizeH="0" baseline="0" noProof="0" dirty="0" smtClean="0">
                <a:ln>
                  <a:noFill/>
                </a:ln>
                <a:solidFill>
                  <a:srgbClr val="FFFFFF"/>
                </a:solidFill>
                <a:effectLst/>
                <a:uLnTx/>
                <a:uFillTx/>
                <a:latin typeface="Verdana"/>
                <a:ea typeface="+mn-ea"/>
                <a:cs typeface="+mn-cs"/>
              </a:rPr>
              <a:t>Societal </a:t>
            </a:r>
            <a:r>
              <a:rPr kumimoji="0" lang="en-GB" sz="1600" b="1" i="0" u="none" strike="noStrike" kern="1200" cap="none" spc="0" normalizeH="0" baseline="0" noProof="0" dirty="0">
                <a:ln>
                  <a:noFill/>
                </a:ln>
                <a:solidFill>
                  <a:srgbClr val="FFFFFF"/>
                </a:solidFill>
                <a:effectLst/>
                <a:uLnTx/>
                <a:uFillTx/>
                <a:latin typeface="Verdana"/>
                <a:ea typeface="+mn-ea"/>
                <a:cs typeface="+mn-cs"/>
              </a:rPr>
              <a:t>challenges </a:t>
            </a:r>
            <a:r>
              <a:rPr kumimoji="0" lang="en-GB" sz="1600" b="0" i="0" u="none" strike="noStrike" kern="1200" cap="none" spc="0" normalizeH="0" baseline="0" noProof="0" dirty="0">
                <a:ln>
                  <a:noFill/>
                </a:ln>
                <a:solidFill>
                  <a:srgbClr val="FFFFFF"/>
                </a:solidFill>
                <a:effectLst/>
                <a:uLnTx/>
                <a:uFillTx/>
                <a:latin typeface="Verdana"/>
                <a:ea typeface="+mn-ea"/>
                <a:cs typeface="+mn-cs"/>
              </a:rPr>
              <a:t>- such as integration of migrants, </a:t>
            </a:r>
            <a:r>
              <a:rPr kumimoji="0" lang="en-GB" sz="1600" b="0" i="0" u="none" strike="noStrike" kern="1200" cap="none" spc="0" normalizeH="0" baseline="0" noProof="0" dirty="0" smtClean="0">
                <a:ln>
                  <a:noFill/>
                </a:ln>
                <a:solidFill>
                  <a:srgbClr val="FFFFFF"/>
                </a:solidFill>
                <a:effectLst/>
                <a:uLnTx/>
                <a:uFillTx/>
                <a:latin typeface="Verdana"/>
                <a:ea typeface="+mn-ea"/>
                <a:cs typeface="+mn-cs"/>
              </a:rPr>
              <a:t>upskilling </a:t>
            </a:r>
            <a:r>
              <a:rPr kumimoji="0" lang="en-GB" sz="1600" b="0" i="0" u="none" strike="noStrike" kern="1200" cap="none" spc="0" normalizeH="0" baseline="0" noProof="0" dirty="0">
                <a:ln>
                  <a:noFill/>
                </a:ln>
                <a:solidFill>
                  <a:srgbClr val="FFFFFF"/>
                </a:solidFill>
                <a:effectLst/>
                <a:uLnTx/>
                <a:uFillTx/>
                <a:latin typeface="Verdana"/>
                <a:ea typeface="+mn-ea"/>
                <a:cs typeface="+mn-cs"/>
              </a:rPr>
              <a:t>people with low qualification </a:t>
            </a:r>
            <a:r>
              <a:rPr kumimoji="0" lang="en-GB" sz="1600" b="0" i="0" u="none" strike="noStrike" kern="1200" cap="none" spc="0" normalizeH="0" baseline="0" noProof="0" dirty="0" smtClean="0">
                <a:ln>
                  <a:noFill/>
                </a:ln>
                <a:solidFill>
                  <a:srgbClr val="FFFFFF"/>
                </a:solidFill>
                <a:effectLst/>
                <a:uLnTx/>
                <a:uFillTx/>
                <a:latin typeface="Verdana"/>
                <a:ea typeface="+mn-ea"/>
                <a:cs typeface="+mn-cs"/>
              </a:rPr>
              <a:t>levels</a:t>
            </a:r>
            <a:endParaRPr kumimoji="0" lang="en-GB" sz="2000" b="0" i="0" u="none" strike="noStrike" kern="1200" cap="none" spc="0" normalizeH="0" baseline="0" noProof="0" dirty="0">
              <a:ln>
                <a:noFill/>
              </a:ln>
              <a:solidFill>
                <a:srgbClr val="FFFFFF"/>
              </a:solidFill>
              <a:effectLst/>
              <a:uLnTx/>
              <a:uFillTx/>
              <a:latin typeface="Verdana"/>
              <a:ea typeface="+mn-ea"/>
              <a:cs typeface="+mn-cs"/>
            </a:endParaRPr>
          </a:p>
        </p:txBody>
      </p:sp>
    </p:spTree>
    <p:extLst>
      <p:ext uri="{BB962C8B-B14F-4D97-AF65-F5344CB8AC3E}">
        <p14:creationId xmlns:p14="http://schemas.microsoft.com/office/powerpoint/2010/main" val="243276691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Effect transition="in" filter="fade">
                                      <p:cBhvr>
                                        <p:cTn id="9" dur="2000"/>
                                        <p:tgtEl>
                                          <p:spTgt spid="6"/>
                                        </p:tgtEl>
                                      </p:cBhvr>
                                    </p:animEffect>
                                  </p:childTnLst>
                                </p:cTn>
                              </p:par>
                            </p:childTnLst>
                          </p:cTn>
                        </p:par>
                        <p:par>
                          <p:cTn id="10" fill="hold">
                            <p:stCondLst>
                              <p:cond delay="20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2000" fill="hold"/>
                                        <p:tgtEl>
                                          <p:spTgt spid="7"/>
                                        </p:tgtEl>
                                        <p:attrNameLst>
                                          <p:attrName>ppt_w</p:attrName>
                                        </p:attrNameLst>
                                      </p:cBhvr>
                                      <p:tavLst>
                                        <p:tav tm="0">
                                          <p:val>
                                            <p:fltVal val="0"/>
                                          </p:val>
                                        </p:tav>
                                        <p:tav tm="100000">
                                          <p:val>
                                            <p:strVal val="#ppt_w"/>
                                          </p:val>
                                        </p:tav>
                                      </p:tavLst>
                                    </p:anim>
                                    <p:anim calcmode="lin" valueType="num">
                                      <p:cBhvr>
                                        <p:cTn id="14" dur="2000" fill="hold"/>
                                        <p:tgtEl>
                                          <p:spTgt spid="7"/>
                                        </p:tgtEl>
                                        <p:attrNameLst>
                                          <p:attrName>ppt_h</p:attrName>
                                        </p:attrNameLst>
                                      </p:cBhvr>
                                      <p:tavLst>
                                        <p:tav tm="0">
                                          <p:val>
                                            <p:fltVal val="0"/>
                                          </p:val>
                                        </p:tav>
                                        <p:tav tm="100000">
                                          <p:val>
                                            <p:strVal val="#ppt_h"/>
                                          </p:val>
                                        </p:tav>
                                      </p:tavLst>
                                    </p:anim>
                                    <p:animEffect transition="in" filter="fade">
                                      <p:cBhvr>
                                        <p:cTn id="15" dur="2000"/>
                                        <p:tgtEl>
                                          <p:spTgt spid="7"/>
                                        </p:tgtEl>
                                      </p:cBhvr>
                                    </p:animEffect>
                                  </p:childTnLst>
                                </p:cTn>
                              </p:par>
                            </p:childTnLst>
                          </p:cTn>
                        </p:par>
                        <p:par>
                          <p:cTn id="16" fill="hold">
                            <p:stCondLst>
                              <p:cond delay="40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2000" fill="hold"/>
                                        <p:tgtEl>
                                          <p:spTgt spid="8"/>
                                        </p:tgtEl>
                                        <p:attrNameLst>
                                          <p:attrName>ppt_w</p:attrName>
                                        </p:attrNameLst>
                                      </p:cBhvr>
                                      <p:tavLst>
                                        <p:tav tm="0">
                                          <p:val>
                                            <p:fltVal val="0"/>
                                          </p:val>
                                        </p:tav>
                                        <p:tav tm="100000">
                                          <p:val>
                                            <p:strVal val="#ppt_w"/>
                                          </p:val>
                                        </p:tav>
                                      </p:tavLst>
                                    </p:anim>
                                    <p:anim calcmode="lin" valueType="num">
                                      <p:cBhvr>
                                        <p:cTn id="20" dur="2000" fill="hold"/>
                                        <p:tgtEl>
                                          <p:spTgt spid="8"/>
                                        </p:tgtEl>
                                        <p:attrNameLst>
                                          <p:attrName>ppt_h</p:attrName>
                                        </p:attrNameLst>
                                      </p:cBhvr>
                                      <p:tavLst>
                                        <p:tav tm="0">
                                          <p:val>
                                            <p:fltVal val="0"/>
                                          </p:val>
                                        </p:tav>
                                        <p:tav tm="100000">
                                          <p:val>
                                            <p:strVal val="#ppt_h"/>
                                          </p:val>
                                        </p:tav>
                                      </p:tavLst>
                                    </p:anim>
                                    <p:animEffect transition="in" filter="fade">
                                      <p:cBhvr>
                                        <p:cTn id="21" dur="2000"/>
                                        <p:tgtEl>
                                          <p:spTgt spid="8"/>
                                        </p:tgtEl>
                                      </p:cBhvr>
                                    </p:animEffect>
                                  </p:childTnLst>
                                </p:cTn>
                              </p:par>
                            </p:childTnLst>
                          </p:cTn>
                        </p:par>
                        <p:par>
                          <p:cTn id="22" fill="hold">
                            <p:stCondLst>
                              <p:cond delay="6000"/>
                            </p:stCondLst>
                            <p:childTnLst>
                              <p:par>
                                <p:cTn id="23" presetID="53" presetClass="entr" presetSubtype="16"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2000" fill="hold"/>
                                        <p:tgtEl>
                                          <p:spTgt spid="9"/>
                                        </p:tgtEl>
                                        <p:attrNameLst>
                                          <p:attrName>ppt_w</p:attrName>
                                        </p:attrNameLst>
                                      </p:cBhvr>
                                      <p:tavLst>
                                        <p:tav tm="0">
                                          <p:val>
                                            <p:fltVal val="0"/>
                                          </p:val>
                                        </p:tav>
                                        <p:tav tm="100000">
                                          <p:val>
                                            <p:strVal val="#ppt_w"/>
                                          </p:val>
                                        </p:tav>
                                      </p:tavLst>
                                    </p:anim>
                                    <p:anim calcmode="lin" valueType="num">
                                      <p:cBhvr>
                                        <p:cTn id="26" dur="2000" fill="hold"/>
                                        <p:tgtEl>
                                          <p:spTgt spid="9"/>
                                        </p:tgtEl>
                                        <p:attrNameLst>
                                          <p:attrName>ppt_h</p:attrName>
                                        </p:attrNameLst>
                                      </p:cBhvr>
                                      <p:tavLst>
                                        <p:tav tm="0">
                                          <p:val>
                                            <p:fltVal val="0"/>
                                          </p:val>
                                        </p:tav>
                                        <p:tav tm="100000">
                                          <p:val>
                                            <p:strVal val="#ppt_h"/>
                                          </p:val>
                                        </p:tav>
                                      </p:tavLst>
                                    </p:anim>
                                    <p:animEffect transition="in" filter="fade">
                                      <p:cBhvr>
                                        <p:cTn id="27" dur="2000"/>
                                        <p:tgtEl>
                                          <p:spTgt spid="9"/>
                                        </p:tgtEl>
                                      </p:cBhvr>
                                    </p:animEffect>
                                  </p:childTnLst>
                                </p:cTn>
                              </p:par>
                            </p:childTnLst>
                          </p:cTn>
                        </p:par>
                        <p:par>
                          <p:cTn id="28" fill="hold">
                            <p:stCondLst>
                              <p:cond delay="80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2000" fill="hold"/>
                                        <p:tgtEl>
                                          <p:spTgt spid="11"/>
                                        </p:tgtEl>
                                        <p:attrNameLst>
                                          <p:attrName>ppt_w</p:attrName>
                                        </p:attrNameLst>
                                      </p:cBhvr>
                                      <p:tavLst>
                                        <p:tav tm="0">
                                          <p:val>
                                            <p:fltVal val="0"/>
                                          </p:val>
                                        </p:tav>
                                        <p:tav tm="100000">
                                          <p:val>
                                            <p:strVal val="#ppt_w"/>
                                          </p:val>
                                        </p:tav>
                                      </p:tavLst>
                                    </p:anim>
                                    <p:anim calcmode="lin" valueType="num">
                                      <p:cBhvr>
                                        <p:cTn id="32" dur="2000" fill="hold"/>
                                        <p:tgtEl>
                                          <p:spTgt spid="11"/>
                                        </p:tgtEl>
                                        <p:attrNameLst>
                                          <p:attrName>ppt_h</p:attrName>
                                        </p:attrNameLst>
                                      </p:cBhvr>
                                      <p:tavLst>
                                        <p:tav tm="0">
                                          <p:val>
                                            <p:fltVal val="0"/>
                                          </p:val>
                                        </p:tav>
                                        <p:tav tm="100000">
                                          <p:val>
                                            <p:strVal val="#ppt_h"/>
                                          </p:val>
                                        </p:tav>
                                      </p:tavLst>
                                    </p:anim>
                                    <p:animEffect transition="in" filter="fade">
                                      <p:cBhvr>
                                        <p:cTn id="33"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H:\My Documents\My Pictures\European Social partner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484" y="777557"/>
            <a:ext cx="2448721" cy="69421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F:\Cove\Pictures\incubato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6147" y="1304355"/>
            <a:ext cx="1092506" cy="86927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My Documents\My Pictures\SM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84368" y="2593646"/>
            <a:ext cx="1254148" cy="71711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562E82B1-76D2-427C-B7C2-4545527188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893" y="2332423"/>
            <a:ext cx="921121" cy="921121"/>
          </a:xfrm>
          <a:prstGeom prst="rect">
            <a:avLst/>
          </a:prstGeom>
        </p:spPr>
      </p:pic>
      <p:pic>
        <p:nvPicPr>
          <p:cNvPr id="37" name="Picture 3" descr="F:\Cove\Pictures\Advance-Education-and-Career-Guidance.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94870" y="4341838"/>
            <a:ext cx="1055253" cy="801662"/>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 descr="F:\Cove\Pictures\innovation hub.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24784" y="3716105"/>
            <a:ext cx="1604725" cy="843492"/>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3743206" y="2520718"/>
            <a:ext cx="1728192" cy="968584"/>
          </a:xfrm>
          <a:prstGeom prst="roundRect">
            <a:avLst/>
          </a:prstGeom>
          <a:solidFill>
            <a:srgbClr val="004494"/>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rgbClr val="FFFFFF"/>
                </a:solidFill>
                <a:effectLst/>
                <a:uLnTx/>
                <a:uFillTx/>
                <a:latin typeface="Verdana"/>
                <a:ea typeface="+mn-ea"/>
                <a:cs typeface="+mn-cs"/>
              </a:rPr>
              <a:t>Vocational </a:t>
            </a:r>
            <a:r>
              <a:rPr kumimoji="0" lang="en-GB" sz="1800" b="1" i="0" u="none" strike="noStrike" kern="1200" cap="none" spc="0" normalizeH="0" baseline="0" noProof="0" dirty="0">
                <a:ln>
                  <a:noFill/>
                </a:ln>
                <a:solidFill>
                  <a:srgbClr val="FFFFFF"/>
                </a:solidFill>
                <a:effectLst/>
                <a:uLnTx/>
                <a:uFillTx/>
                <a:latin typeface="Verdana"/>
                <a:ea typeface="+mn-ea"/>
                <a:cs typeface="+mn-cs"/>
              </a:rPr>
              <a:t>Excellence</a:t>
            </a:r>
          </a:p>
        </p:txBody>
      </p:sp>
      <p:sp>
        <p:nvSpPr>
          <p:cNvPr id="5" name="Round Diagonal Corner Rectangle 4"/>
          <p:cNvSpPr/>
          <p:nvPr/>
        </p:nvSpPr>
        <p:spPr>
          <a:xfrm>
            <a:off x="1310911" y="1366319"/>
            <a:ext cx="1918893" cy="841791"/>
          </a:xfrm>
          <a:prstGeom prst="round2DiagRect">
            <a:avLst/>
          </a:prstGeom>
          <a:solidFill>
            <a:schemeClr val="accent3">
              <a:lumMod val="95000"/>
            </a:schemeClr>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4494"/>
                </a:solidFill>
                <a:effectLst/>
                <a:uLnTx/>
                <a:uFillTx/>
                <a:latin typeface="Verdana"/>
                <a:ea typeface="+mn-ea"/>
                <a:cs typeface="+mn-cs"/>
              </a:rPr>
              <a:t>Partnerships </a:t>
            </a:r>
            <a:r>
              <a:rPr kumimoji="0" lang="en-GB" sz="1200" b="0" i="0" u="none" strike="noStrike" kern="1200" cap="none" spc="0" normalizeH="0" baseline="0" noProof="0" dirty="0" smtClean="0">
                <a:ln>
                  <a:noFill/>
                </a:ln>
                <a:solidFill>
                  <a:srgbClr val="004494"/>
                </a:solidFill>
                <a:effectLst/>
                <a:uLnTx/>
                <a:uFillTx/>
                <a:latin typeface="Verdana"/>
                <a:ea typeface="+mn-ea"/>
                <a:cs typeface="+mn-cs"/>
              </a:rPr>
              <a:t>for: </a:t>
            </a:r>
            <a:r>
              <a:rPr kumimoji="0" lang="en-GB" sz="1200" b="0" i="1" u="none" strike="noStrike" kern="1200" cap="none" spc="0" normalizeH="0" baseline="0" noProof="0" dirty="0" smtClean="0">
                <a:ln>
                  <a:noFill/>
                </a:ln>
                <a:solidFill>
                  <a:srgbClr val="004494"/>
                </a:solidFill>
                <a:effectLst/>
                <a:uLnTx/>
                <a:uFillTx/>
                <a:latin typeface="Verdana"/>
                <a:ea typeface="+mn-ea"/>
                <a:cs typeface="+mn-cs"/>
              </a:rPr>
              <a:t>Skills </a:t>
            </a:r>
            <a:r>
              <a:rPr kumimoji="0" lang="en-GB" sz="1200" b="0" i="1" u="none" strike="noStrike" kern="1200" cap="none" spc="0" normalizeH="0" baseline="0" noProof="0" dirty="0">
                <a:ln>
                  <a:noFill/>
                </a:ln>
                <a:solidFill>
                  <a:srgbClr val="004494"/>
                </a:solidFill>
                <a:effectLst/>
                <a:uLnTx/>
                <a:uFillTx/>
                <a:latin typeface="Verdana"/>
                <a:ea typeface="+mn-ea"/>
                <a:cs typeface="+mn-cs"/>
              </a:rPr>
              <a:t>anticipation, </a:t>
            </a:r>
            <a:r>
              <a:rPr kumimoji="0" lang="en-GB" sz="1200" b="0" i="1" u="none" strike="noStrike" kern="1200" cap="none" spc="0" normalizeH="0" baseline="0" noProof="0" dirty="0" smtClean="0">
                <a:ln>
                  <a:noFill/>
                </a:ln>
                <a:solidFill>
                  <a:srgbClr val="004494"/>
                </a:solidFill>
                <a:effectLst/>
                <a:uLnTx/>
                <a:uFillTx/>
                <a:latin typeface="Verdana"/>
                <a:ea typeface="+mn-ea"/>
                <a:cs typeface="+mn-cs"/>
              </a:rPr>
              <a:t>Apprenticeships, T&amp;T exchanges</a:t>
            </a:r>
            <a:endParaRPr kumimoji="0" lang="en-GB" sz="1200" b="0" i="1" u="none" strike="noStrike" kern="1200" cap="none" spc="0" normalizeH="0" baseline="0" noProof="0" dirty="0">
              <a:ln>
                <a:noFill/>
              </a:ln>
              <a:solidFill>
                <a:srgbClr val="004494"/>
              </a:solidFill>
              <a:effectLst/>
              <a:uLnTx/>
              <a:uFillTx/>
              <a:latin typeface="Verdana"/>
              <a:ea typeface="+mn-ea"/>
              <a:cs typeface="+mn-cs"/>
            </a:endParaRPr>
          </a:p>
        </p:txBody>
      </p:sp>
      <p:sp>
        <p:nvSpPr>
          <p:cNvPr id="6" name="Round Diagonal Corner Rectangle 5"/>
          <p:cNvSpPr/>
          <p:nvPr/>
        </p:nvSpPr>
        <p:spPr>
          <a:xfrm>
            <a:off x="6540860" y="3136316"/>
            <a:ext cx="1522824" cy="654381"/>
          </a:xfrm>
          <a:prstGeom prst="round2DiagRect">
            <a:avLst/>
          </a:prstGeom>
          <a:solidFill>
            <a:schemeClr val="accent3">
              <a:lumMod val="95000"/>
            </a:schemeClr>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4494"/>
                </a:solidFill>
                <a:effectLst/>
                <a:uLnTx/>
                <a:uFillTx/>
                <a:latin typeface="Verdana"/>
                <a:ea typeface="+mn-ea"/>
                <a:cs typeface="+mn-cs"/>
              </a:rPr>
              <a:t>Innovation HUB</a:t>
            </a:r>
          </a:p>
        </p:txBody>
      </p:sp>
      <p:sp>
        <p:nvSpPr>
          <p:cNvPr id="7" name="Round Diagonal Corner Rectangle 6"/>
          <p:cNvSpPr/>
          <p:nvPr/>
        </p:nvSpPr>
        <p:spPr>
          <a:xfrm>
            <a:off x="3633685" y="903826"/>
            <a:ext cx="1876630" cy="667852"/>
          </a:xfrm>
          <a:prstGeom prst="round2DiagRect">
            <a:avLst/>
          </a:prstGeom>
          <a:solidFill>
            <a:schemeClr val="accent3">
              <a:lumMod val="95000"/>
            </a:schemeClr>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4494"/>
                </a:solidFill>
                <a:effectLst/>
                <a:uLnTx/>
                <a:uFillTx/>
                <a:latin typeface="Verdana"/>
                <a:ea typeface="+mn-ea"/>
                <a:cs typeface="+mn-cs"/>
              </a:rPr>
              <a:t>Providing both Initial and continuing VET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4494"/>
                </a:solidFill>
                <a:effectLst/>
                <a:uLnTx/>
                <a:uFillTx/>
                <a:latin typeface="Verdana"/>
                <a:ea typeface="+mn-ea"/>
                <a:cs typeface="+mn-cs"/>
              </a:rPr>
              <a:t>at all EQF Levels</a:t>
            </a:r>
          </a:p>
        </p:txBody>
      </p:sp>
      <p:sp>
        <p:nvSpPr>
          <p:cNvPr id="8" name="Round Diagonal Corner Rectangle 7"/>
          <p:cNvSpPr/>
          <p:nvPr/>
        </p:nvSpPr>
        <p:spPr>
          <a:xfrm>
            <a:off x="5922028" y="1366320"/>
            <a:ext cx="1781616" cy="832838"/>
          </a:xfrm>
          <a:prstGeom prst="round2DiagRect">
            <a:avLst/>
          </a:prstGeom>
          <a:solidFill>
            <a:schemeClr val="accent3">
              <a:lumMod val="95000"/>
            </a:schemeClr>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smtClean="0">
                <a:ln>
                  <a:noFill/>
                </a:ln>
                <a:solidFill>
                  <a:srgbClr val="004494"/>
                </a:solidFill>
                <a:effectLst/>
                <a:uLnTx/>
                <a:uFillTx/>
                <a:latin typeface="Verdana"/>
                <a:ea typeface="+mn-ea"/>
                <a:cs typeface="+mn-cs"/>
              </a:rPr>
              <a:t>Incubators, </a:t>
            </a:r>
            <a:r>
              <a:rPr kumimoji="0" lang="en-GB" sz="1200" b="0" i="1" u="none" strike="noStrike" kern="1200" cap="none" spc="0" normalizeH="0" baseline="0" noProof="0" dirty="0">
                <a:ln>
                  <a:noFill/>
                </a:ln>
                <a:solidFill>
                  <a:srgbClr val="004494"/>
                </a:solidFill>
                <a:effectLst/>
                <a:uLnTx/>
                <a:uFillTx/>
                <a:latin typeface="Verdana"/>
                <a:ea typeface="+mn-ea"/>
                <a:cs typeface="+mn-cs"/>
              </a:rPr>
              <a:t>supporting</a:t>
            </a:r>
            <a:br>
              <a:rPr kumimoji="0" lang="en-GB" sz="1200" b="0" i="1" u="none" strike="noStrike" kern="1200" cap="none" spc="0" normalizeH="0" baseline="0" noProof="0" dirty="0">
                <a:ln>
                  <a:noFill/>
                </a:ln>
                <a:solidFill>
                  <a:srgbClr val="004494"/>
                </a:solidFill>
                <a:effectLst/>
                <a:uLnTx/>
                <a:uFillTx/>
                <a:latin typeface="Verdana"/>
                <a:ea typeface="+mn-ea"/>
                <a:cs typeface="+mn-cs"/>
              </a:rPr>
            </a:br>
            <a:r>
              <a:rPr kumimoji="0" lang="en-GB" sz="1200" b="0" i="1" u="none" strike="noStrike" kern="1200" cap="none" spc="0" normalizeH="0" baseline="0" noProof="0" dirty="0" smtClean="0">
                <a:ln>
                  <a:noFill/>
                </a:ln>
                <a:solidFill>
                  <a:srgbClr val="004494"/>
                </a:solidFill>
                <a:effectLst/>
                <a:uLnTx/>
                <a:uFillTx/>
                <a:latin typeface="Verdana"/>
                <a:ea typeface="+mn-ea"/>
                <a:cs typeface="+mn-cs"/>
              </a:rPr>
              <a:t>entrepreneurial initiatives</a:t>
            </a:r>
            <a:endParaRPr kumimoji="0" lang="en-GB" sz="1200" b="0" i="1" u="none" strike="noStrike" kern="1200" cap="none" spc="0" normalizeH="0" baseline="0" noProof="0" dirty="0">
              <a:ln>
                <a:noFill/>
              </a:ln>
              <a:solidFill>
                <a:srgbClr val="004494"/>
              </a:solidFill>
              <a:effectLst/>
              <a:uLnTx/>
              <a:uFillTx/>
              <a:latin typeface="Verdana"/>
              <a:ea typeface="+mn-ea"/>
              <a:cs typeface="+mn-cs"/>
            </a:endParaRPr>
          </a:p>
        </p:txBody>
      </p:sp>
      <p:sp>
        <p:nvSpPr>
          <p:cNvPr id="9" name="Round Diagonal Corner Rectangle 8"/>
          <p:cNvSpPr/>
          <p:nvPr/>
        </p:nvSpPr>
        <p:spPr>
          <a:xfrm>
            <a:off x="5997792" y="4002375"/>
            <a:ext cx="1526992" cy="688984"/>
          </a:xfrm>
          <a:prstGeom prst="round2DiagRect">
            <a:avLst/>
          </a:prstGeom>
          <a:solidFill>
            <a:schemeClr val="accent3">
              <a:lumMod val="95000"/>
            </a:schemeClr>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4494"/>
                </a:solidFill>
                <a:effectLst/>
                <a:uLnTx/>
                <a:uFillTx/>
                <a:latin typeface="Verdana"/>
                <a:ea typeface="+mn-ea"/>
                <a:cs typeface="+mn-cs"/>
              </a:rPr>
              <a:t>Project based </a:t>
            </a:r>
            <a:r>
              <a:rPr kumimoji="0" lang="en-GB" sz="1200" b="0" i="0" u="none" strike="noStrike" kern="1200" cap="none" spc="0" normalizeH="0" baseline="0" noProof="0" dirty="0" smtClean="0">
                <a:ln>
                  <a:noFill/>
                </a:ln>
                <a:solidFill>
                  <a:srgbClr val="004494"/>
                </a:solidFill>
                <a:effectLst/>
                <a:uLnTx/>
                <a:uFillTx/>
                <a:latin typeface="Verdana"/>
                <a:ea typeface="+mn-ea"/>
                <a:cs typeface="+mn-cs"/>
              </a:rPr>
              <a:t>learning, and applied research</a:t>
            </a:r>
            <a:endParaRPr kumimoji="0" lang="en-GB" sz="1200" b="0" i="0" u="none" strike="noStrike" kern="1200" cap="none" spc="0" normalizeH="0" baseline="0" noProof="0" dirty="0">
              <a:ln>
                <a:noFill/>
              </a:ln>
              <a:solidFill>
                <a:srgbClr val="004494"/>
              </a:solidFill>
              <a:effectLst/>
              <a:uLnTx/>
              <a:uFillTx/>
              <a:latin typeface="Verdana"/>
              <a:ea typeface="+mn-ea"/>
              <a:cs typeface="+mn-cs"/>
            </a:endParaRPr>
          </a:p>
        </p:txBody>
      </p:sp>
      <p:sp>
        <p:nvSpPr>
          <p:cNvPr id="10" name="Round Diagonal Corner Rectangle 9"/>
          <p:cNvSpPr/>
          <p:nvPr/>
        </p:nvSpPr>
        <p:spPr>
          <a:xfrm>
            <a:off x="6540860" y="2372944"/>
            <a:ext cx="1522824" cy="632066"/>
          </a:xfrm>
          <a:prstGeom prst="round2DiagRect">
            <a:avLst/>
          </a:prstGeom>
          <a:solidFill>
            <a:schemeClr val="accent3">
              <a:lumMod val="95000"/>
            </a:schemeClr>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4494"/>
                </a:solidFill>
                <a:effectLst/>
                <a:uLnTx/>
                <a:uFillTx/>
                <a:latin typeface="Verdana"/>
                <a:ea typeface="+mn-ea"/>
                <a:cs typeface="+mn-cs"/>
              </a:rPr>
              <a:t>Technology diffusion</a:t>
            </a:r>
          </a:p>
        </p:txBody>
      </p:sp>
      <p:sp>
        <p:nvSpPr>
          <p:cNvPr id="11" name="Round Diagonal Corner Rectangle 10"/>
          <p:cNvSpPr/>
          <p:nvPr/>
        </p:nvSpPr>
        <p:spPr>
          <a:xfrm>
            <a:off x="3743206" y="4485848"/>
            <a:ext cx="1665420" cy="609600"/>
          </a:xfrm>
          <a:prstGeom prst="round2DiagRect">
            <a:avLst/>
          </a:prstGeom>
          <a:solidFill>
            <a:schemeClr val="accent3">
              <a:lumMod val="95000"/>
            </a:schemeClr>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4494"/>
                </a:solidFill>
                <a:effectLst/>
                <a:uLnTx/>
                <a:uFillTx/>
                <a:latin typeface="Verdana"/>
                <a:ea typeface="+mn-ea"/>
                <a:cs typeface="+mn-cs"/>
              </a:rPr>
              <a:t>Validation and Guidance</a:t>
            </a:r>
          </a:p>
        </p:txBody>
      </p:sp>
      <p:sp>
        <p:nvSpPr>
          <p:cNvPr id="12" name="Round Diagonal Corner Rectangle 11"/>
          <p:cNvSpPr/>
          <p:nvPr/>
        </p:nvSpPr>
        <p:spPr>
          <a:xfrm>
            <a:off x="1510956" y="4002375"/>
            <a:ext cx="1718847" cy="683291"/>
          </a:xfrm>
          <a:prstGeom prst="round2DiagRect">
            <a:avLst/>
          </a:prstGeom>
          <a:solidFill>
            <a:schemeClr val="accent3">
              <a:lumMod val="95000"/>
            </a:schemeClr>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4494"/>
                </a:solidFill>
                <a:effectLst/>
                <a:uLnTx/>
                <a:uFillTx/>
                <a:latin typeface="Verdana"/>
                <a:ea typeface="+mn-ea"/>
                <a:cs typeface="+mn-cs"/>
              </a:rPr>
              <a:t>Flexible pathways with Schools and Universities</a:t>
            </a:r>
          </a:p>
        </p:txBody>
      </p:sp>
      <p:sp>
        <p:nvSpPr>
          <p:cNvPr id="14" name="Round Diagonal Corner Rectangle 13"/>
          <p:cNvSpPr/>
          <p:nvPr/>
        </p:nvSpPr>
        <p:spPr>
          <a:xfrm>
            <a:off x="1010885" y="2339545"/>
            <a:ext cx="1670407" cy="660706"/>
          </a:xfrm>
          <a:prstGeom prst="round2DiagRect">
            <a:avLst/>
          </a:prstGeom>
          <a:solidFill>
            <a:schemeClr val="accent3">
              <a:lumMod val="95000"/>
            </a:schemeClr>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4494"/>
                </a:solidFill>
                <a:effectLst/>
                <a:uLnTx/>
                <a:uFillTx/>
                <a:latin typeface="Verdana"/>
                <a:ea typeface="+mn-ea"/>
                <a:cs typeface="+mn-cs"/>
              </a:rPr>
              <a:t>Quality assurance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4494"/>
                </a:solidFill>
                <a:effectLst/>
                <a:uLnTx/>
                <a:uFillTx/>
                <a:latin typeface="Verdana"/>
                <a:ea typeface="+mn-ea"/>
                <a:cs typeface="+mn-cs"/>
              </a:rPr>
              <a:t>feedback loop,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4494"/>
                </a:solidFill>
                <a:effectLst/>
                <a:uLnTx/>
                <a:uFillTx/>
                <a:latin typeface="Verdana"/>
                <a:ea typeface="+mn-ea"/>
                <a:cs typeface="+mn-cs"/>
              </a:rPr>
              <a:t>learner tracking</a:t>
            </a:r>
          </a:p>
        </p:txBody>
      </p:sp>
      <p:sp>
        <p:nvSpPr>
          <p:cNvPr id="15" name="Round Diagonal Corner Rectangle 14"/>
          <p:cNvSpPr/>
          <p:nvPr/>
        </p:nvSpPr>
        <p:spPr>
          <a:xfrm>
            <a:off x="1010885" y="3123684"/>
            <a:ext cx="1641415" cy="626748"/>
          </a:xfrm>
          <a:prstGeom prst="round2DiagRect">
            <a:avLst/>
          </a:prstGeom>
          <a:solidFill>
            <a:schemeClr val="accent3">
              <a:lumMod val="95000"/>
            </a:schemeClr>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4494"/>
                </a:solidFill>
                <a:effectLst/>
                <a:uLnTx/>
                <a:uFillTx/>
                <a:latin typeface="Verdana"/>
                <a:ea typeface="+mn-ea"/>
                <a:cs typeface="+mn-cs"/>
              </a:rPr>
              <a:t>Cost-sharing and sustainable funding</a:t>
            </a:r>
          </a:p>
        </p:txBody>
      </p:sp>
      <p:sp>
        <p:nvSpPr>
          <p:cNvPr id="22" name="Left-Right Arrow 21"/>
          <p:cNvSpPr/>
          <p:nvPr/>
        </p:nvSpPr>
        <p:spPr>
          <a:xfrm rot="20911309">
            <a:off x="5687420" y="2692025"/>
            <a:ext cx="504056" cy="192991"/>
          </a:xfrm>
          <a:prstGeom prst="leftRightArrow">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Verdana"/>
              <a:ea typeface="+mn-ea"/>
              <a:cs typeface="+mn-cs"/>
            </a:endParaRPr>
          </a:p>
        </p:txBody>
      </p:sp>
      <p:sp>
        <p:nvSpPr>
          <p:cNvPr id="23" name="Left-Right Arrow 22"/>
          <p:cNvSpPr/>
          <p:nvPr/>
        </p:nvSpPr>
        <p:spPr>
          <a:xfrm rot="20911309">
            <a:off x="2965277" y="3340562"/>
            <a:ext cx="504056" cy="192991"/>
          </a:xfrm>
          <a:prstGeom prst="leftRightArrow">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Verdana"/>
              <a:ea typeface="+mn-ea"/>
              <a:cs typeface="+mn-cs"/>
            </a:endParaRPr>
          </a:p>
        </p:txBody>
      </p:sp>
      <p:sp>
        <p:nvSpPr>
          <p:cNvPr id="24" name="Left-Right Arrow 23"/>
          <p:cNvSpPr/>
          <p:nvPr/>
        </p:nvSpPr>
        <p:spPr>
          <a:xfrm rot="688691" flipV="1">
            <a:off x="2965276" y="2763796"/>
            <a:ext cx="504056" cy="192991"/>
          </a:xfrm>
          <a:prstGeom prst="leftRightArrow">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Verdana"/>
              <a:ea typeface="+mn-ea"/>
              <a:cs typeface="+mn-cs"/>
            </a:endParaRPr>
          </a:p>
        </p:txBody>
      </p:sp>
      <p:sp>
        <p:nvSpPr>
          <p:cNvPr id="25" name="Left-Right Arrow 24"/>
          <p:cNvSpPr/>
          <p:nvPr/>
        </p:nvSpPr>
        <p:spPr>
          <a:xfrm rot="688691" flipV="1">
            <a:off x="5687420" y="3245033"/>
            <a:ext cx="504056" cy="192991"/>
          </a:xfrm>
          <a:prstGeom prst="leftRightArrow">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Verdana"/>
              <a:ea typeface="+mn-ea"/>
              <a:cs typeface="+mn-cs"/>
            </a:endParaRPr>
          </a:p>
        </p:txBody>
      </p:sp>
      <p:sp>
        <p:nvSpPr>
          <p:cNvPr id="26" name="Left-Right Arrow 25"/>
          <p:cNvSpPr/>
          <p:nvPr/>
        </p:nvSpPr>
        <p:spPr>
          <a:xfrm rot="2335414" flipV="1">
            <a:off x="5476068" y="3672462"/>
            <a:ext cx="504056" cy="192991"/>
          </a:xfrm>
          <a:prstGeom prst="leftRightArrow">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Verdana"/>
              <a:ea typeface="+mn-ea"/>
              <a:cs typeface="+mn-cs"/>
            </a:endParaRPr>
          </a:p>
        </p:txBody>
      </p:sp>
      <p:sp>
        <p:nvSpPr>
          <p:cNvPr id="27" name="Left-Right Arrow 26"/>
          <p:cNvSpPr/>
          <p:nvPr/>
        </p:nvSpPr>
        <p:spPr>
          <a:xfrm rot="2335414" flipV="1">
            <a:off x="3234476" y="2243050"/>
            <a:ext cx="504056" cy="192991"/>
          </a:xfrm>
          <a:prstGeom prst="leftRightArrow">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Verdana"/>
              <a:ea typeface="+mn-ea"/>
              <a:cs typeface="+mn-cs"/>
            </a:endParaRPr>
          </a:p>
        </p:txBody>
      </p:sp>
      <p:sp>
        <p:nvSpPr>
          <p:cNvPr id="28" name="Left-Right Arrow 27"/>
          <p:cNvSpPr/>
          <p:nvPr/>
        </p:nvSpPr>
        <p:spPr>
          <a:xfrm rot="19264586">
            <a:off x="5413299" y="2235928"/>
            <a:ext cx="504056" cy="192991"/>
          </a:xfrm>
          <a:prstGeom prst="leftRightArrow">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Verdana"/>
              <a:ea typeface="+mn-ea"/>
              <a:cs typeface="+mn-cs"/>
            </a:endParaRPr>
          </a:p>
        </p:txBody>
      </p:sp>
      <p:sp>
        <p:nvSpPr>
          <p:cNvPr id="29" name="Left-Right Arrow 28"/>
          <p:cNvSpPr/>
          <p:nvPr/>
        </p:nvSpPr>
        <p:spPr>
          <a:xfrm rot="19264586">
            <a:off x="3234477" y="3718698"/>
            <a:ext cx="504056" cy="192991"/>
          </a:xfrm>
          <a:prstGeom prst="leftRightArrow">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Verdana"/>
              <a:ea typeface="+mn-ea"/>
              <a:cs typeface="+mn-cs"/>
            </a:endParaRPr>
          </a:p>
        </p:txBody>
      </p:sp>
      <p:sp>
        <p:nvSpPr>
          <p:cNvPr id="30" name="Left-Right Arrow 29"/>
          <p:cNvSpPr/>
          <p:nvPr/>
        </p:nvSpPr>
        <p:spPr>
          <a:xfrm rot="16200000">
            <a:off x="4319972" y="3871097"/>
            <a:ext cx="504056" cy="192991"/>
          </a:xfrm>
          <a:prstGeom prst="leftRightArrow">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Verdana"/>
              <a:ea typeface="+mn-ea"/>
              <a:cs typeface="+mn-cs"/>
            </a:endParaRPr>
          </a:p>
        </p:txBody>
      </p:sp>
      <p:sp>
        <p:nvSpPr>
          <p:cNvPr id="31" name="Left-Right Arrow 30"/>
          <p:cNvSpPr/>
          <p:nvPr/>
        </p:nvSpPr>
        <p:spPr>
          <a:xfrm rot="16200000">
            <a:off x="4320777" y="1983899"/>
            <a:ext cx="504056" cy="192991"/>
          </a:xfrm>
          <a:prstGeom prst="leftRightArrow">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Verdana"/>
              <a:ea typeface="+mn-ea"/>
              <a:cs typeface="+mn-cs"/>
            </a:endParaRPr>
          </a:p>
        </p:txBody>
      </p:sp>
      <p:sp>
        <p:nvSpPr>
          <p:cNvPr id="32" name="Cloud 31">
            <a:extLst>
              <a:ext uri="{FF2B5EF4-FFF2-40B4-BE49-F238E27FC236}">
                <a16:creationId xmlns:a16="http://schemas.microsoft.com/office/drawing/2014/main" id="{03C32781-C8CC-4FDD-9ECB-29E86BE7D197}"/>
              </a:ext>
            </a:extLst>
          </p:cNvPr>
          <p:cNvSpPr/>
          <p:nvPr/>
        </p:nvSpPr>
        <p:spPr>
          <a:xfrm>
            <a:off x="5520327" y="296819"/>
            <a:ext cx="3619485" cy="936103"/>
          </a:xfrm>
          <a:prstGeom prst="cloud">
            <a:avLst/>
          </a:prstGeom>
          <a:solidFill>
            <a:schemeClr val="bg1"/>
          </a:solidFill>
          <a:ln>
            <a:solidFill>
              <a:srgbClr val="004494"/>
            </a:solid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1" i="1" u="none" strike="noStrike" kern="1200" cap="none" spc="0" normalizeH="0" baseline="0" noProof="0" dirty="0">
                <a:ln>
                  <a:noFill/>
                </a:ln>
                <a:solidFill>
                  <a:srgbClr val="002060"/>
                </a:solidFill>
                <a:effectLst/>
                <a:uLnTx/>
                <a:uFillTx/>
                <a:latin typeface="Verdana"/>
                <a:ea typeface="+mn-ea"/>
                <a:cs typeface="+mn-cs"/>
              </a:rPr>
              <a:t>Regional development,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1" i="1" u="none" strike="noStrike" kern="1200" cap="none" spc="0" normalizeH="0" baseline="0" noProof="0" dirty="0">
                <a:ln>
                  <a:noFill/>
                </a:ln>
                <a:solidFill>
                  <a:srgbClr val="002060"/>
                </a:solidFill>
                <a:effectLst/>
                <a:uLnTx/>
                <a:uFillTx/>
                <a:latin typeface="Verdana"/>
                <a:ea typeface="+mn-ea"/>
                <a:cs typeface="+mn-cs"/>
              </a:rPr>
              <a:t>Smart Specialisation,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1" i="1" u="none" strike="noStrike" kern="1200" cap="none" spc="0" normalizeH="0" baseline="0" noProof="0" dirty="0">
                <a:ln>
                  <a:noFill/>
                </a:ln>
                <a:solidFill>
                  <a:srgbClr val="002060"/>
                </a:solidFill>
                <a:effectLst/>
                <a:uLnTx/>
                <a:uFillTx/>
                <a:latin typeface="Verdana"/>
                <a:ea typeface="+mn-ea"/>
                <a:cs typeface="+mn-cs"/>
              </a:rPr>
              <a:t>Knowledge triangle</a:t>
            </a:r>
          </a:p>
        </p:txBody>
      </p:sp>
      <p:sp>
        <p:nvSpPr>
          <p:cNvPr id="33" name="Title 1">
            <a:extLst>
              <a:ext uri="{FF2B5EF4-FFF2-40B4-BE49-F238E27FC236}">
                <a16:creationId xmlns:a16="http://schemas.microsoft.com/office/drawing/2014/main" id="{2CBACDBC-90D9-49B6-9AA1-F07F244A1E37}"/>
              </a:ext>
            </a:extLst>
          </p:cNvPr>
          <p:cNvSpPr txBox="1">
            <a:spLocks/>
          </p:cNvSpPr>
          <p:nvPr/>
        </p:nvSpPr>
        <p:spPr>
          <a:xfrm>
            <a:off x="-3160" y="0"/>
            <a:ext cx="4791184" cy="736732"/>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smtClean="0">
                <a:ln>
                  <a:noFill/>
                </a:ln>
                <a:solidFill>
                  <a:srgbClr val="FFFFFF"/>
                </a:solidFill>
                <a:effectLst/>
                <a:uLnTx/>
                <a:uFillTx/>
                <a:latin typeface="Verdana"/>
                <a:ea typeface="+mj-ea"/>
                <a:cs typeface="+mj-cs"/>
              </a:rPr>
              <a:t>Typical activities of CoVE's</a:t>
            </a:r>
            <a:br>
              <a:rPr kumimoji="0" lang="en-GB" sz="1800" b="1" i="0" u="none" strike="noStrike" kern="1200" cap="none" spc="0" normalizeH="0" baseline="0" noProof="0" dirty="0" smtClean="0">
                <a:ln>
                  <a:noFill/>
                </a:ln>
                <a:solidFill>
                  <a:srgbClr val="FFFFFF"/>
                </a:solidFill>
                <a:effectLst/>
                <a:uLnTx/>
                <a:uFillTx/>
                <a:latin typeface="Verdana"/>
                <a:ea typeface="+mj-ea"/>
                <a:cs typeface="+mj-cs"/>
              </a:rPr>
            </a:br>
            <a:r>
              <a:rPr kumimoji="0" lang="en-GB" sz="1400" b="1" i="1" u="none" strike="noStrike" kern="1200" cap="none" spc="0" normalizeH="0" baseline="0" noProof="0" dirty="0" smtClean="0">
                <a:ln>
                  <a:noFill/>
                </a:ln>
                <a:solidFill>
                  <a:srgbClr val="FFFFFF"/>
                </a:solidFill>
                <a:effectLst/>
                <a:uLnTx/>
                <a:uFillTx/>
                <a:latin typeface="Verdana"/>
                <a:ea typeface="Verdana" panose="020B0604030504040204" pitchFamily="34" charset="0"/>
                <a:cs typeface="Verdana" panose="020B0604030504040204" pitchFamily="34" charset="0"/>
              </a:rPr>
              <a:t>Pro-active partner in local development</a:t>
            </a:r>
            <a:endParaRPr kumimoji="0" lang="en-GB" sz="1400" b="1" i="1" u="none" strike="noStrike" kern="1200" cap="none" spc="0"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endParaRPr>
          </a:p>
        </p:txBody>
      </p:sp>
      <p:pic>
        <p:nvPicPr>
          <p:cNvPr id="38" name="Picture 2" descr="F:\Cove\Pictures\Smart Specialisation.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72400" y="483518"/>
            <a:ext cx="834311" cy="42030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5447309-F02D-4571-B9AE-4D64D74DFE1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6200000">
            <a:off x="370998" y="4167907"/>
            <a:ext cx="1131223" cy="559528"/>
          </a:xfrm>
          <a:prstGeom prst="rect">
            <a:avLst/>
          </a:prstGeom>
        </p:spPr>
      </p:pic>
    </p:spTree>
    <p:extLst>
      <p:ext uri="{BB962C8B-B14F-4D97-AF65-F5344CB8AC3E}">
        <p14:creationId xmlns:p14="http://schemas.microsoft.com/office/powerpoint/2010/main" val="400261123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animEffect transition="in" filter="fade">
                                      <p:cBhvr>
                                        <p:cTn id="9" dur="2000"/>
                                        <p:tgtEl>
                                          <p:spTgt spid="5"/>
                                        </p:tgtEl>
                                      </p:cBhvr>
                                    </p:animEffect>
                                  </p:childTnLst>
                                </p:cTn>
                              </p:par>
                              <p:par>
                                <p:cTn id="10" presetID="53" presetClass="entr" presetSubtype="16" fill="hold" grpId="0" nodeType="withEffect">
                                  <p:stCondLst>
                                    <p:cond delay="1000"/>
                                  </p:stCondLst>
                                  <p:childTnLst>
                                    <p:set>
                                      <p:cBhvr>
                                        <p:cTn id="11" dur="1" fill="hold">
                                          <p:stCondLst>
                                            <p:cond delay="0"/>
                                          </p:stCondLst>
                                        </p:cTn>
                                        <p:tgtEl>
                                          <p:spTgt spid="6"/>
                                        </p:tgtEl>
                                        <p:attrNameLst>
                                          <p:attrName>style.visibility</p:attrName>
                                        </p:attrNameLst>
                                      </p:cBhvr>
                                      <p:to>
                                        <p:strVal val="visible"/>
                                      </p:to>
                                    </p:set>
                                    <p:anim calcmode="lin" valueType="num">
                                      <p:cBhvr>
                                        <p:cTn id="12" dur="2000" fill="hold"/>
                                        <p:tgtEl>
                                          <p:spTgt spid="6"/>
                                        </p:tgtEl>
                                        <p:attrNameLst>
                                          <p:attrName>ppt_w</p:attrName>
                                        </p:attrNameLst>
                                      </p:cBhvr>
                                      <p:tavLst>
                                        <p:tav tm="0">
                                          <p:val>
                                            <p:fltVal val="0"/>
                                          </p:val>
                                        </p:tav>
                                        <p:tav tm="100000">
                                          <p:val>
                                            <p:strVal val="#ppt_w"/>
                                          </p:val>
                                        </p:tav>
                                      </p:tavLst>
                                    </p:anim>
                                    <p:anim calcmode="lin" valueType="num">
                                      <p:cBhvr>
                                        <p:cTn id="13" dur="2000" fill="hold"/>
                                        <p:tgtEl>
                                          <p:spTgt spid="6"/>
                                        </p:tgtEl>
                                        <p:attrNameLst>
                                          <p:attrName>ppt_h</p:attrName>
                                        </p:attrNameLst>
                                      </p:cBhvr>
                                      <p:tavLst>
                                        <p:tav tm="0">
                                          <p:val>
                                            <p:fltVal val="0"/>
                                          </p:val>
                                        </p:tav>
                                        <p:tav tm="100000">
                                          <p:val>
                                            <p:strVal val="#ppt_h"/>
                                          </p:val>
                                        </p:tav>
                                      </p:tavLst>
                                    </p:anim>
                                    <p:animEffect transition="in" filter="fade">
                                      <p:cBhvr>
                                        <p:cTn id="14" dur="2000"/>
                                        <p:tgtEl>
                                          <p:spTgt spid="6"/>
                                        </p:tgtEl>
                                      </p:cBhvr>
                                    </p:animEffect>
                                  </p:childTnLst>
                                </p:cTn>
                              </p:par>
                              <p:par>
                                <p:cTn id="15" presetID="53" presetClass="entr" presetSubtype="16" fill="hold" grpId="0" nodeType="withEffect">
                                  <p:stCondLst>
                                    <p:cond delay="1000"/>
                                  </p:stCondLst>
                                  <p:childTnLst>
                                    <p:set>
                                      <p:cBhvr>
                                        <p:cTn id="16" dur="1" fill="hold">
                                          <p:stCondLst>
                                            <p:cond delay="0"/>
                                          </p:stCondLst>
                                        </p:cTn>
                                        <p:tgtEl>
                                          <p:spTgt spid="7"/>
                                        </p:tgtEl>
                                        <p:attrNameLst>
                                          <p:attrName>style.visibility</p:attrName>
                                        </p:attrNameLst>
                                      </p:cBhvr>
                                      <p:to>
                                        <p:strVal val="visible"/>
                                      </p:to>
                                    </p:set>
                                    <p:anim calcmode="lin" valueType="num">
                                      <p:cBhvr>
                                        <p:cTn id="17" dur="2000" fill="hold"/>
                                        <p:tgtEl>
                                          <p:spTgt spid="7"/>
                                        </p:tgtEl>
                                        <p:attrNameLst>
                                          <p:attrName>ppt_w</p:attrName>
                                        </p:attrNameLst>
                                      </p:cBhvr>
                                      <p:tavLst>
                                        <p:tav tm="0">
                                          <p:val>
                                            <p:fltVal val="0"/>
                                          </p:val>
                                        </p:tav>
                                        <p:tav tm="100000">
                                          <p:val>
                                            <p:strVal val="#ppt_w"/>
                                          </p:val>
                                        </p:tav>
                                      </p:tavLst>
                                    </p:anim>
                                    <p:anim calcmode="lin" valueType="num">
                                      <p:cBhvr>
                                        <p:cTn id="18" dur="2000" fill="hold"/>
                                        <p:tgtEl>
                                          <p:spTgt spid="7"/>
                                        </p:tgtEl>
                                        <p:attrNameLst>
                                          <p:attrName>ppt_h</p:attrName>
                                        </p:attrNameLst>
                                      </p:cBhvr>
                                      <p:tavLst>
                                        <p:tav tm="0">
                                          <p:val>
                                            <p:fltVal val="0"/>
                                          </p:val>
                                        </p:tav>
                                        <p:tav tm="100000">
                                          <p:val>
                                            <p:strVal val="#ppt_h"/>
                                          </p:val>
                                        </p:tav>
                                      </p:tavLst>
                                    </p:anim>
                                    <p:animEffect transition="in" filter="fade">
                                      <p:cBhvr>
                                        <p:cTn id="19" dur="2000"/>
                                        <p:tgtEl>
                                          <p:spTgt spid="7"/>
                                        </p:tgtEl>
                                      </p:cBhvr>
                                    </p:animEffect>
                                  </p:childTnLst>
                                </p:cTn>
                              </p:par>
                              <p:par>
                                <p:cTn id="20" presetID="53" presetClass="entr" presetSubtype="16" fill="hold" grpId="0" nodeType="withEffect">
                                  <p:stCondLst>
                                    <p:cond delay="1000"/>
                                  </p:stCondLst>
                                  <p:childTnLst>
                                    <p:set>
                                      <p:cBhvr>
                                        <p:cTn id="21" dur="1" fill="hold">
                                          <p:stCondLst>
                                            <p:cond delay="0"/>
                                          </p:stCondLst>
                                        </p:cTn>
                                        <p:tgtEl>
                                          <p:spTgt spid="8"/>
                                        </p:tgtEl>
                                        <p:attrNameLst>
                                          <p:attrName>style.visibility</p:attrName>
                                        </p:attrNameLst>
                                      </p:cBhvr>
                                      <p:to>
                                        <p:strVal val="visible"/>
                                      </p:to>
                                    </p:set>
                                    <p:anim calcmode="lin" valueType="num">
                                      <p:cBhvr>
                                        <p:cTn id="22" dur="2000" fill="hold"/>
                                        <p:tgtEl>
                                          <p:spTgt spid="8"/>
                                        </p:tgtEl>
                                        <p:attrNameLst>
                                          <p:attrName>ppt_w</p:attrName>
                                        </p:attrNameLst>
                                      </p:cBhvr>
                                      <p:tavLst>
                                        <p:tav tm="0">
                                          <p:val>
                                            <p:fltVal val="0"/>
                                          </p:val>
                                        </p:tav>
                                        <p:tav tm="100000">
                                          <p:val>
                                            <p:strVal val="#ppt_w"/>
                                          </p:val>
                                        </p:tav>
                                      </p:tavLst>
                                    </p:anim>
                                    <p:anim calcmode="lin" valueType="num">
                                      <p:cBhvr>
                                        <p:cTn id="23" dur="2000" fill="hold"/>
                                        <p:tgtEl>
                                          <p:spTgt spid="8"/>
                                        </p:tgtEl>
                                        <p:attrNameLst>
                                          <p:attrName>ppt_h</p:attrName>
                                        </p:attrNameLst>
                                      </p:cBhvr>
                                      <p:tavLst>
                                        <p:tav tm="0">
                                          <p:val>
                                            <p:fltVal val="0"/>
                                          </p:val>
                                        </p:tav>
                                        <p:tav tm="100000">
                                          <p:val>
                                            <p:strVal val="#ppt_h"/>
                                          </p:val>
                                        </p:tav>
                                      </p:tavLst>
                                    </p:anim>
                                    <p:animEffect transition="in" filter="fade">
                                      <p:cBhvr>
                                        <p:cTn id="24" dur="2000"/>
                                        <p:tgtEl>
                                          <p:spTgt spid="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9"/>
                                        </p:tgtEl>
                                        <p:attrNameLst>
                                          <p:attrName>style.visibility</p:attrName>
                                        </p:attrNameLst>
                                      </p:cBhvr>
                                      <p:to>
                                        <p:strVal val="visible"/>
                                      </p:to>
                                    </p:set>
                                    <p:anim calcmode="lin" valueType="num">
                                      <p:cBhvr>
                                        <p:cTn id="27" dur="2000" fill="hold"/>
                                        <p:tgtEl>
                                          <p:spTgt spid="9"/>
                                        </p:tgtEl>
                                        <p:attrNameLst>
                                          <p:attrName>ppt_w</p:attrName>
                                        </p:attrNameLst>
                                      </p:cBhvr>
                                      <p:tavLst>
                                        <p:tav tm="0">
                                          <p:val>
                                            <p:fltVal val="0"/>
                                          </p:val>
                                        </p:tav>
                                        <p:tav tm="100000">
                                          <p:val>
                                            <p:strVal val="#ppt_w"/>
                                          </p:val>
                                        </p:tav>
                                      </p:tavLst>
                                    </p:anim>
                                    <p:anim calcmode="lin" valueType="num">
                                      <p:cBhvr>
                                        <p:cTn id="28" dur="2000" fill="hold"/>
                                        <p:tgtEl>
                                          <p:spTgt spid="9"/>
                                        </p:tgtEl>
                                        <p:attrNameLst>
                                          <p:attrName>ppt_h</p:attrName>
                                        </p:attrNameLst>
                                      </p:cBhvr>
                                      <p:tavLst>
                                        <p:tav tm="0">
                                          <p:val>
                                            <p:fltVal val="0"/>
                                          </p:val>
                                        </p:tav>
                                        <p:tav tm="100000">
                                          <p:val>
                                            <p:strVal val="#ppt_h"/>
                                          </p:val>
                                        </p:tav>
                                      </p:tavLst>
                                    </p:anim>
                                    <p:animEffect transition="in" filter="fade">
                                      <p:cBhvr>
                                        <p:cTn id="29" dur="2000"/>
                                        <p:tgtEl>
                                          <p:spTgt spid="9"/>
                                        </p:tgtEl>
                                      </p:cBhvr>
                                    </p:animEffect>
                                  </p:childTnLst>
                                </p:cTn>
                              </p:par>
                              <p:par>
                                <p:cTn id="30" presetID="53" presetClass="entr" presetSubtype="16" fill="hold" grpId="0" nodeType="withEffect">
                                  <p:stCondLst>
                                    <p:cond delay="1000"/>
                                  </p:stCondLst>
                                  <p:childTnLst>
                                    <p:set>
                                      <p:cBhvr>
                                        <p:cTn id="31" dur="1" fill="hold">
                                          <p:stCondLst>
                                            <p:cond delay="0"/>
                                          </p:stCondLst>
                                        </p:cTn>
                                        <p:tgtEl>
                                          <p:spTgt spid="10"/>
                                        </p:tgtEl>
                                        <p:attrNameLst>
                                          <p:attrName>style.visibility</p:attrName>
                                        </p:attrNameLst>
                                      </p:cBhvr>
                                      <p:to>
                                        <p:strVal val="visible"/>
                                      </p:to>
                                    </p:set>
                                    <p:anim calcmode="lin" valueType="num">
                                      <p:cBhvr>
                                        <p:cTn id="32" dur="2000" fill="hold"/>
                                        <p:tgtEl>
                                          <p:spTgt spid="10"/>
                                        </p:tgtEl>
                                        <p:attrNameLst>
                                          <p:attrName>ppt_w</p:attrName>
                                        </p:attrNameLst>
                                      </p:cBhvr>
                                      <p:tavLst>
                                        <p:tav tm="0">
                                          <p:val>
                                            <p:fltVal val="0"/>
                                          </p:val>
                                        </p:tav>
                                        <p:tav tm="100000">
                                          <p:val>
                                            <p:strVal val="#ppt_w"/>
                                          </p:val>
                                        </p:tav>
                                      </p:tavLst>
                                    </p:anim>
                                    <p:anim calcmode="lin" valueType="num">
                                      <p:cBhvr>
                                        <p:cTn id="33" dur="2000" fill="hold"/>
                                        <p:tgtEl>
                                          <p:spTgt spid="10"/>
                                        </p:tgtEl>
                                        <p:attrNameLst>
                                          <p:attrName>ppt_h</p:attrName>
                                        </p:attrNameLst>
                                      </p:cBhvr>
                                      <p:tavLst>
                                        <p:tav tm="0">
                                          <p:val>
                                            <p:fltVal val="0"/>
                                          </p:val>
                                        </p:tav>
                                        <p:tav tm="100000">
                                          <p:val>
                                            <p:strVal val="#ppt_h"/>
                                          </p:val>
                                        </p:tav>
                                      </p:tavLst>
                                    </p:anim>
                                    <p:animEffect transition="in" filter="fade">
                                      <p:cBhvr>
                                        <p:cTn id="34" dur="2000"/>
                                        <p:tgtEl>
                                          <p:spTgt spid="10"/>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11"/>
                                        </p:tgtEl>
                                        <p:attrNameLst>
                                          <p:attrName>style.visibility</p:attrName>
                                        </p:attrNameLst>
                                      </p:cBhvr>
                                      <p:to>
                                        <p:strVal val="visible"/>
                                      </p:to>
                                    </p:set>
                                    <p:anim calcmode="lin" valueType="num">
                                      <p:cBhvr>
                                        <p:cTn id="37" dur="2000" fill="hold"/>
                                        <p:tgtEl>
                                          <p:spTgt spid="11"/>
                                        </p:tgtEl>
                                        <p:attrNameLst>
                                          <p:attrName>ppt_w</p:attrName>
                                        </p:attrNameLst>
                                      </p:cBhvr>
                                      <p:tavLst>
                                        <p:tav tm="0">
                                          <p:val>
                                            <p:fltVal val="0"/>
                                          </p:val>
                                        </p:tav>
                                        <p:tav tm="100000">
                                          <p:val>
                                            <p:strVal val="#ppt_w"/>
                                          </p:val>
                                        </p:tav>
                                      </p:tavLst>
                                    </p:anim>
                                    <p:anim calcmode="lin" valueType="num">
                                      <p:cBhvr>
                                        <p:cTn id="38" dur="2000" fill="hold"/>
                                        <p:tgtEl>
                                          <p:spTgt spid="11"/>
                                        </p:tgtEl>
                                        <p:attrNameLst>
                                          <p:attrName>ppt_h</p:attrName>
                                        </p:attrNameLst>
                                      </p:cBhvr>
                                      <p:tavLst>
                                        <p:tav tm="0">
                                          <p:val>
                                            <p:fltVal val="0"/>
                                          </p:val>
                                        </p:tav>
                                        <p:tav tm="100000">
                                          <p:val>
                                            <p:strVal val="#ppt_h"/>
                                          </p:val>
                                        </p:tav>
                                      </p:tavLst>
                                    </p:anim>
                                    <p:animEffect transition="in" filter="fade">
                                      <p:cBhvr>
                                        <p:cTn id="39" dur="2000"/>
                                        <p:tgtEl>
                                          <p:spTgt spid="11"/>
                                        </p:tgtEl>
                                      </p:cBhvr>
                                    </p:animEffect>
                                  </p:childTnLst>
                                </p:cTn>
                              </p:par>
                              <p:par>
                                <p:cTn id="40" presetID="53" presetClass="entr" presetSubtype="16" fill="hold" grpId="0" nodeType="withEffect">
                                  <p:stCondLst>
                                    <p:cond delay="1000"/>
                                  </p:stCondLst>
                                  <p:childTnLst>
                                    <p:set>
                                      <p:cBhvr>
                                        <p:cTn id="41" dur="1" fill="hold">
                                          <p:stCondLst>
                                            <p:cond delay="0"/>
                                          </p:stCondLst>
                                        </p:cTn>
                                        <p:tgtEl>
                                          <p:spTgt spid="12"/>
                                        </p:tgtEl>
                                        <p:attrNameLst>
                                          <p:attrName>style.visibility</p:attrName>
                                        </p:attrNameLst>
                                      </p:cBhvr>
                                      <p:to>
                                        <p:strVal val="visible"/>
                                      </p:to>
                                    </p:set>
                                    <p:anim calcmode="lin" valueType="num">
                                      <p:cBhvr>
                                        <p:cTn id="42" dur="2000" fill="hold"/>
                                        <p:tgtEl>
                                          <p:spTgt spid="12"/>
                                        </p:tgtEl>
                                        <p:attrNameLst>
                                          <p:attrName>ppt_w</p:attrName>
                                        </p:attrNameLst>
                                      </p:cBhvr>
                                      <p:tavLst>
                                        <p:tav tm="0">
                                          <p:val>
                                            <p:fltVal val="0"/>
                                          </p:val>
                                        </p:tav>
                                        <p:tav tm="100000">
                                          <p:val>
                                            <p:strVal val="#ppt_w"/>
                                          </p:val>
                                        </p:tav>
                                      </p:tavLst>
                                    </p:anim>
                                    <p:anim calcmode="lin" valueType="num">
                                      <p:cBhvr>
                                        <p:cTn id="43" dur="2000" fill="hold"/>
                                        <p:tgtEl>
                                          <p:spTgt spid="12"/>
                                        </p:tgtEl>
                                        <p:attrNameLst>
                                          <p:attrName>ppt_h</p:attrName>
                                        </p:attrNameLst>
                                      </p:cBhvr>
                                      <p:tavLst>
                                        <p:tav tm="0">
                                          <p:val>
                                            <p:fltVal val="0"/>
                                          </p:val>
                                        </p:tav>
                                        <p:tav tm="100000">
                                          <p:val>
                                            <p:strVal val="#ppt_h"/>
                                          </p:val>
                                        </p:tav>
                                      </p:tavLst>
                                    </p:anim>
                                    <p:animEffect transition="in" filter="fade">
                                      <p:cBhvr>
                                        <p:cTn id="44" dur="2000"/>
                                        <p:tgtEl>
                                          <p:spTgt spid="12"/>
                                        </p:tgtEl>
                                      </p:cBhvr>
                                    </p:animEffect>
                                  </p:childTnLst>
                                </p:cTn>
                              </p:par>
                              <p:par>
                                <p:cTn id="45" presetID="53" presetClass="entr" presetSubtype="16" fill="hold" grpId="0" nodeType="withEffect">
                                  <p:stCondLst>
                                    <p:cond delay="1000"/>
                                  </p:stCondLst>
                                  <p:childTnLst>
                                    <p:set>
                                      <p:cBhvr>
                                        <p:cTn id="46" dur="1" fill="hold">
                                          <p:stCondLst>
                                            <p:cond delay="0"/>
                                          </p:stCondLst>
                                        </p:cTn>
                                        <p:tgtEl>
                                          <p:spTgt spid="14"/>
                                        </p:tgtEl>
                                        <p:attrNameLst>
                                          <p:attrName>style.visibility</p:attrName>
                                        </p:attrNameLst>
                                      </p:cBhvr>
                                      <p:to>
                                        <p:strVal val="visible"/>
                                      </p:to>
                                    </p:set>
                                    <p:anim calcmode="lin" valueType="num">
                                      <p:cBhvr>
                                        <p:cTn id="47" dur="2000" fill="hold"/>
                                        <p:tgtEl>
                                          <p:spTgt spid="14"/>
                                        </p:tgtEl>
                                        <p:attrNameLst>
                                          <p:attrName>ppt_w</p:attrName>
                                        </p:attrNameLst>
                                      </p:cBhvr>
                                      <p:tavLst>
                                        <p:tav tm="0">
                                          <p:val>
                                            <p:fltVal val="0"/>
                                          </p:val>
                                        </p:tav>
                                        <p:tav tm="100000">
                                          <p:val>
                                            <p:strVal val="#ppt_w"/>
                                          </p:val>
                                        </p:tav>
                                      </p:tavLst>
                                    </p:anim>
                                    <p:anim calcmode="lin" valueType="num">
                                      <p:cBhvr>
                                        <p:cTn id="48" dur="2000" fill="hold"/>
                                        <p:tgtEl>
                                          <p:spTgt spid="14"/>
                                        </p:tgtEl>
                                        <p:attrNameLst>
                                          <p:attrName>ppt_h</p:attrName>
                                        </p:attrNameLst>
                                      </p:cBhvr>
                                      <p:tavLst>
                                        <p:tav tm="0">
                                          <p:val>
                                            <p:fltVal val="0"/>
                                          </p:val>
                                        </p:tav>
                                        <p:tav tm="100000">
                                          <p:val>
                                            <p:strVal val="#ppt_h"/>
                                          </p:val>
                                        </p:tav>
                                      </p:tavLst>
                                    </p:anim>
                                    <p:animEffect transition="in" filter="fade">
                                      <p:cBhvr>
                                        <p:cTn id="49" dur="2000"/>
                                        <p:tgtEl>
                                          <p:spTgt spid="14"/>
                                        </p:tgtEl>
                                      </p:cBhvr>
                                    </p:animEffect>
                                  </p:childTnLst>
                                </p:cTn>
                              </p:par>
                              <p:par>
                                <p:cTn id="50" presetID="53" presetClass="entr" presetSubtype="16" fill="hold" grpId="0" nodeType="withEffect">
                                  <p:stCondLst>
                                    <p:cond delay="1000"/>
                                  </p:stCondLst>
                                  <p:childTnLst>
                                    <p:set>
                                      <p:cBhvr>
                                        <p:cTn id="51" dur="1" fill="hold">
                                          <p:stCondLst>
                                            <p:cond delay="0"/>
                                          </p:stCondLst>
                                        </p:cTn>
                                        <p:tgtEl>
                                          <p:spTgt spid="15"/>
                                        </p:tgtEl>
                                        <p:attrNameLst>
                                          <p:attrName>style.visibility</p:attrName>
                                        </p:attrNameLst>
                                      </p:cBhvr>
                                      <p:to>
                                        <p:strVal val="visible"/>
                                      </p:to>
                                    </p:set>
                                    <p:anim calcmode="lin" valueType="num">
                                      <p:cBhvr>
                                        <p:cTn id="52" dur="2000" fill="hold"/>
                                        <p:tgtEl>
                                          <p:spTgt spid="15"/>
                                        </p:tgtEl>
                                        <p:attrNameLst>
                                          <p:attrName>ppt_w</p:attrName>
                                        </p:attrNameLst>
                                      </p:cBhvr>
                                      <p:tavLst>
                                        <p:tav tm="0">
                                          <p:val>
                                            <p:fltVal val="0"/>
                                          </p:val>
                                        </p:tav>
                                        <p:tav tm="100000">
                                          <p:val>
                                            <p:strVal val="#ppt_w"/>
                                          </p:val>
                                        </p:tav>
                                      </p:tavLst>
                                    </p:anim>
                                    <p:anim calcmode="lin" valueType="num">
                                      <p:cBhvr>
                                        <p:cTn id="53" dur="2000" fill="hold"/>
                                        <p:tgtEl>
                                          <p:spTgt spid="15"/>
                                        </p:tgtEl>
                                        <p:attrNameLst>
                                          <p:attrName>ppt_h</p:attrName>
                                        </p:attrNameLst>
                                      </p:cBhvr>
                                      <p:tavLst>
                                        <p:tav tm="0">
                                          <p:val>
                                            <p:fltVal val="0"/>
                                          </p:val>
                                        </p:tav>
                                        <p:tav tm="100000">
                                          <p:val>
                                            <p:strVal val="#ppt_h"/>
                                          </p:val>
                                        </p:tav>
                                      </p:tavLst>
                                    </p:anim>
                                    <p:animEffect transition="in" filter="fade">
                                      <p:cBhvr>
                                        <p:cTn id="54"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CBACDBC-90D9-49B6-9AA1-F07F244A1E37}"/>
              </a:ext>
            </a:extLst>
          </p:cNvPr>
          <p:cNvSpPr txBox="1">
            <a:spLocks/>
          </p:cNvSpPr>
          <p:nvPr/>
        </p:nvSpPr>
        <p:spPr>
          <a:xfrm>
            <a:off x="-3160" y="0"/>
            <a:ext cx="4719176" cy="613254"/>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Verdana"/>
                <a:ea typeface="+mj-ea"/>
                <a:cs typeface="+mj-cs"/>
              </a:rPr>
              <a:t>Platforms of Vocational Excellence</a:t>
            </a:r>
            <a:br>
              <a:rPr kumimoji="0" lang="en-GB" sz="1800" b="1" i="0" u="none" strike="noStrike" kern="1200" cap="none" spc="0" normalizeH="0" baseline="0" noProof="0" dirty="0">
                <a:ln>
                  <a:noFill/>
                </a:ln>
                <a:solidFill>
                  <a:srgbClr val="FFFFFF"/>
                </a:solidFill>
                <a:effectLst/>
                <a:uLnTx/>
                <a:uFillTx/>
                <a:latin typeface="Verdana"/>
                <a:ea typeface="+mj-ea"/>
                <a:cs typeface="+mj-cs"/>
              </a:rPr>
            </a:br>
            <a:r>
              <a:rPr kumimoji="0" lang="en-GB" sz="1800" b="1" i="1" u="none" strike="noStrike" kern="1200" cap="none" spc="0" normalizeH="0" baseline="0" noProof="0" dirty="0">
                <a:ln>
                  <a:noFill/>
                </a:ln>
                <a:solidFill>
                  <a:srgbClr val="FFFFFF"/>
                </a:solidFill>
                <a:effectLst/>
                <a:uLnTx/>
                <a:uFillTx/>
                <a:latin typeface="Verdana"/>
                <a:ea typeface="+mj-ea"/>
                <a:cs typeface="+mj-cs"/>
              </a:rPr>
              <a:t>The way forward!</a:t>
            </a:r>
            <a:endParaRPr kumimoji="0" lang="en-GB" sz="1800" b="1" i="1" u="none" strike="noStrike" kern="1200" cap="none" spc="0"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endParaRPr>
          </a:p>
        </p:txBody>
      </p:sp>
      <p:sp>
        <p:nvSpPr>
          <p:cNvPr id="6" name="Content Placeholder 2"/>
          <p:cNvSpPr>
            <a:spLocks noGrp="1"/>
          </p:cNvSpPr>
          <p:nvPr>
            <p:ph idx="1"/>
          </p:nvPr>
        </p:nvSpPr>
        <p:spPr>
          <a:xfrm>
            <a:off x="35496" y="843558"/>
            <a:ext cx="9108504" cy="4176464"/>
          </a:xfrm>
        </p:spPr>
        <p:txBody>
          <a:bodyPr/>
          <a:lstStyle/>
          <a:p>
            <a:pPr marL="355600" indent="-355600">
              <a:spcBef>
                <a:spcPts val="0"/>
              </a:spcBef>
              <a:spcAft>
                <a:spcPts val="0"/>
              </a:spcAft>
              <a:buNone/>
              <a:tabLst>
                <a:tab pos="355600" algn="l"/>
              </a:tabLst>
            </a:pPr>
            <a:r>
              <a:rPr lang="en-GB" sz="1800" b="1" u="sng" dirty="0"/>
              <a:t>2018 </a:t>
            </a:r>
          </a:p>
          <a:p>
            <a:pPr indent="-258763">
              <a:spcBef>
                <a:spcPts val="0"/>
              </a:spcBef>
              <a:spcAft>
                <a:spcPts val="0"/>
              </a:spcAft>
              <a:buFont typeface="Wingdings" panose="05000000000000000000" pitchFamily="2" charset="2"/>
              <a:buChar char="Ø"/>
              <a:tabLst>
                <a:tab pos="355600" algn="l"/>
              </a:tabLst>
            </a:pPr>
            <a:r>
              <a:rPr lang="en-GB" sz="1800" dirty="0"/>
              <a:t>Erasmus+ </a:t>
            </a:r>
            <a:r>
              <a:rPr lang="en-GB" sz="1800" b="1" dirty="0"/>
              <a:t>KA3 </a:t>
            </a:r>
            <a:r>
              <a:rPr lang="en-GB" sz="1800" dirty="0"/>
              <a:t>call for Joint VET qualifications</a:t>
            </a:r>
          </a:p>
          <a:p>
            <a:pPr indent="-249238">
              <a:spcBef>
                <a:spcPts val="0"/>
              </a:spcBef>
              <a:spcAft>
                <a:spcPts val="0"/>
              </a:spcAft>
              <a:buFont typeface="Wingdings" panose="05000000000000000000" pitchFamily="2" charset="2"/>
              <a:buChar char="Ø"/>
              <a:tabLst>
                <a:tab pos="541338" algn="l"/>
              </a:tabLst>
            </a:pPr>
            <a:r>
              <a:rPr lang="en-GB" sz="1800" b="1" dirty="0"/>
              <a:t>ET2020 WG </a:t>
            </a:r>
            <a:r>
              <a:rPr lang="en-GB" sz="1800" dirty="0"/>
              <a:t>2018-2020 focused on innovation and digitalisation in VET</a:t>
            </a:r>
          </a:p>
          <a:p>
            <a:pPr indent="-249238">
              <a:spcBef>
                <a:spcPts val="0"/>
              </a:spcBef>
              <a:spcAft>
                <a:spcPts val="0"/>
              </a:spcAft>
              <a:buFont typeface="Wingdings" panose="05000000000000000000" pitchFamily="2" charset="2"/>
              <a:buChar char="Ø"/>
              <a:tabLst>
                <a:tab pos="355600" algn="l"/>
              </a:tabLst>
            </a:pPr>
            <a:r>
              <a:rPr lang="en-GB" sz="1800" b="1" dirty="0"/>
              <a:t>	</a:t>
            </a:r>
            <a:r>
              <a:rPr lang="en-GB" sz="1800" dirty="0"/>
              <a:t>Seminar with </a:t>
            </a:r>
            <a:r>
              <a:rPr lang="en-GB" sz="1800" b="1" dirty="0"/>
              <a:t>Joint Research Centre </a:t>
            </a:r>
            <a:r>
              <a:rPr lang="en-GB" sz="1800" dirty="0"/>
              <a:t>on VET in smart specialisation</a:t>
            </a:r>
          </a:p>
          <a:p>
            <a:pPr indent="-249238">
              <a:spcBef>
                <a:spcPts val="0"/>
              </a:spcBef>
              <a:spcAft>
                <a:spcPts val="0"/>
              </a:spcAft>
              <a:buFont typeface="Wingdings" panose="05000000000000000000" pitchFamily="2" charset="2"/>
              <a:buChar char="Ø"/>
              <a:tabLst>
                <a:tab pos="355600" algn="l"/>
              </a:tabLst>
            </a:pPr>
            <a:r>
              <a:rPr lang="en-GB" sz="1800" b="1" dirty="0"/>
              <a:t>Study</a:t>
            </a:r>
            <a:r>
              <a:rPr lang="en-GB" sz="1800" dirty="0"/>
              <a:t> (includes mapping) to support ET2020 WG, focusing on </a:t>
            </a:r>
            <a:r>
              <a:rPr lang="en-GB" sz="1800" b="1" dirty="0" err="1"/>
              <a:t>CoVE</a:t>
            </a:r>
            <a:endParaRPr lang="en-GB" sz="1800" b="1" dirty="0"/>
          </a:p>
          <a:p>
            <a:pPr marL="355600" indent="-355600">
              <a:spcBef>
                <a:spcPts val="1200"/>
              </a:spcBef>
              <a:spcAft>
                <a:spcPts val="0"/>
              </a:spcAft>
              <a:buNone/>
              <a:tabLst>
                <a:tab pos="355600" algn="l"/>
              </a:tabLst>
            </a:pPr>
            <a:r>
              <a:rPr lang="en-GB" sz="1800" b="1" u="sng" dirty="0"/>
              <a:t>2019</a:t>
            </a:r>
            <a:endParaRPr lang="en-GB" sz="1400" i="1" u="sng" dirty="0"/>
          </a:p>
          <a:p>
            <a:pPr indent="-249238">
              <a:spcBef>
                <a:spcPts val="0"/>
              </a:spcBef>
              <a:spcAft>
                <a:spcPts val="0"/>
              </a:spcAft>
              <a:buFont typeface="Wingdings" panose="05000000000000000000" pitchFamily="2" charset="2"/>
              <a:buChar char="Ø"/>
              <a:tabLst>
                <a:tab pos="355600" algn="l"/>
              </a:tabLst>
            </a:pPr>
            <a:r>
              <a:rPr lang="en-GB" sz="1800" dirty="0"/>
              <a:t>Erasmus+ </a:t>
            </a:r>
            <a:r>
              <a:rPr lang="en-GB" sz="1800" b="1" dirty="0"/>
              <a:t>Sector Skills Alliances </a:t>
            </a:r>
            <a:r>
              <a:rPr lang="en-GB" sz="1800" dirty="0"/>
              <a:t>call for pilot projects on CoVE</a:t>
            </a:r>
          </a:p>
          <a:p>
            <a:pPr indent="-249238">
              <a:spcBef>
                <a:spcPts val="0"/>
              </a:spcBef>
              <a:spcAft>
                <a:spcPts val="0"/>
              </a:spcAft>
              <a:buFont typeface="Wingdings" panose="05000000000000000000" pitchFamily="2" charset="2"/>
              <a:buChar char="Ø"/>
              <a:tabLst>
                <a:tab pos="355600" algn="l"/>
              </a:tabLst>
            </a:pPr>
            <a:r>
              <a:rPr lang="en-GB" sz="1800" dirty="0"/>
              <a:t>Erasmus+ </a:t>
            </a:r>
            <a:r>
              <a:rPr lang="en-GB" sz="1800" b="1" dirty="0"/>
              <a:t>KA2 priorities </a:t>
            </a:r>
            <a:r>
              <a:rPr lang="en-GB" sz="1800" dirty="0"/>
              <a:t>include training content and VET qualifications</a:t>
            </a:r>
          </a:p>
          <a:p>
            <a:pPr indent="-249238">
              <a:spcBef>
                <a:spcPts val="0"/>
              </a:spcBef>
              <a:spcAft>
                <a:spcPts val="0"/>
              </a:spcAft>
              <a:buFont typeface="Wingdings" panose="05000000000000000000" pitchFamily="2" charset="2"/>
              <a:buChar char="Ø"/>
              <a:tabLst>
                <a:tab pos="355600" algn="l"/>
              </a:tabLst>
            </a:pPr>
            <a:r>
              <a:rPr lang="en-GB" sz="1800" dirty="0"/>
              <a:t>Erasmus+ </a:t>
            </a:r>
            <a:r>
              <a:rPr lang="en-GB" sz="1800" b="1" dirty="0"/>
              <a:t>KA3</a:t>
            </a:r>
            <a:r>
              <a:rPr lang="en-GB" sz="1800" dirty="0"/>
              <a:t> call for </a:t>
            </a:r>
            <a:r>
              <a:rPr lang="en-GB" sz="1800" b="1" dirty="0"/>
              <a:t>Networks and partnerships of VET providers </a:t>
            </a:r>
          </a:p>
          <a:p>
            <a:pPr marL="355600" indent="-355600">
              <a:spcBef>
                <a:spcPts val="1200"/>
              </a:spcBef>
              <a:spcAft>
                <a:spcPts val="0"/>
              </a:spcAft>
              <a:buNone/>
              <a:tabLst>
                <a:tab pos="355600" algn="l"/>
              </a:tabLst>
            </a:pPr>
            <a:r>
              <a:rPr lang="en-GB" sz="1800" b="1" u="sng" dirty="0"/>
              <a:t>2020</a:t>
            </a:r>
          </a:p>
          <a:p>
            <a:pPr indent="-249238">
              <a:spcBef>
                <a:spcPts val="0"/>
              </a:spcBef>
              <a:spcAft>
                <a:spcPts val="0"/>
              </a:spcAft>
              <a:buFont typeface="Wingdings" panose="05000000000000000000" pitchFamily="2" charset="2"/>
              <a:buChar char="Ø"/>
              <a:tabLst>
                <a:tab pos="355600" algn="l"/>
              </a:tabLst>
            </a:pPr>
            <a:r>
              <a:rPr lang="en-GB" sz="1800" dirty="0"/>
              <a:t>Erasmus+ continued support for </a:t>
            </a:r>
            <a:r>
              <a:rPr lang="en-GB" sz="1800" b="1" dirty="0"/>
              <a:t>Platforms of Excellence </a:t>
            </a:r>
            <a:r>
              <a:rPr lang="en-GB" sz="1800" dirty="0"/>
              <a:t>(</a:t>
            </a:r>
            <a:r>
              <a:rPr lang="en-GB" sz="1800" i="1" dirty="0"/>
              <a:t>beyond SSA</a:t>
            </a:r>
            <a:r>
              <a:rPr lang="en-GB" sz="1800" dirty="0"/>
              <a:t>)</a:t>
            </a:r>
          </a:p>
          <a:p>
            <a:pPr marL="355600" indent="-355600">
              <a:spcBef>
                <a:spcPts val="1200"/>
              </a:spcBef>
              <a:spcAft>
                <a:spcPts val="0"/>
              </a:spcAft>
              <a:buNone/>
              <a:tabLst>
                <a:tab pos="355600" algn="l"/>
              </a:tabLst>
            </a:pPr>
            <a:r>
              <a:rPr lang="en-GB" sz="1800" b="1" u="sng" dirty="0"/>
              <a:t>2021-2027 </a:t>
            </a:r>
          </a:p>
          <a:p>
            <a:pPr indent="-249238">
              <a:spcBef>
                <a:spcPts val="0"/>
              </a:spcBef>
              <a:spcAft>
                <a:spcPts val="0"/>
              </a:spcAft>
              <a:buFont typeface="Wingdings" panose="05000000000000000000" pitchFamily="2" charset="2"/>
              <a:buChar char="Ø"/>
              <a:tabLst>
                <a:tab pos="355600" algn="l"/>
              </a:tabLst>
            </a:pPr>
            <a:r>
              <a:rPr lang="en-GB" sz="1800" b="1" dirty="0"/>
              <a:t>Erasmus</a:t>
            </a:r>
            <a:r>
              <a:rPr lang="en-GB" sz="1800" dirty="0"/>
              <a:t> and ERDF, ESF+, InvestEU, Horizon Europe </a:t>
            </a:r>
            <a:r>
              <a:rPr lang="en-GB" dirty="0">
                <a:sym typeface="Wingdings"/>
              </a:rPr>
              <a:t></a:t>
            </a:r>
            <a:r>
              <a:rPr lang="en-GB" sz="1800" dirty="0"/>
              <a:t> </a:t>
            </a:r>
            <a:r>
              <a:rPr lang="en-GB" sz="1800" i="1" dirty="0"/>
              <a:t>supporting CoVE</a:t>
            </a:r>
          </a:p>
        </p:txBody>
      </p:sp>
    </p:spTree>
    <p:extLst>
      <p:ext uri="{BB962C8B-B14F-4D97-AF65-F5344CB8AC3E}">
        <p14:creationId xmlns:p14="http://schemas.microsoft.com/office/powerpoint/2010/main" val="421144378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500"/>
                                        <p:tgtEl>
                                          <p:spTgt spid="6">
                                            <p:txEl>
                                              <p:pRg st="0" end="0"/>
                                            </p:txEl>
                                          </p:spTgt>
                                        </p:tgtEl>
                                      </p:cBhvr>
                                    </p:animEffect>
                                    <p:anim calcmode="lin" valueType="num">
                                      <p:cBhvr>
                                        <p:cTn id="8" dur="2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25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500"/>
                                        <p:tgtEl>
                                          <p:spTgt spid="6">
                                            <p:txEl>
                                              <p:pRg st="1" end="1"/>
                                            </p:txEl>
                                          </p:spTgt>
                                        </p:tgtEl>
                                      </p:cBhvr>
                                    </p:animEffect>
                                    <p:anim calcmode="lin" valueType="num">
                                      <p:cBhvr>
                                        <p:cTn id="13" dur="25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4" dur="2500" fill="hold"/>
                                        <p:tgtEl>
                                          <p:spTgt spid="6">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500"/>
                                        <p:tgtEl>
                                          <p:spTgt spid="6">
                                            <p:txEl>
                                              <p:pRg st="2" end="2"/>
                                            </p:txEl>
                                          </p:spTgt>
                                        </p:tgtEl>
                                      </p:cBhvr>
                                    </p:animEffect>
                                    <p:anim calcmode="lin" valueType="num">
                                      <p:cBhvr>
                                        <p:cTn id="18" dur="25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9" dur="2500" fill="hold"/>
                                        <p:tgtEl>
                                          <p:spTgt spid="6">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2500"/>
                                        <p:tgtEl>
                                          <p:spTgt spid="6">
                                            <p:txEl>
                                              <p:pRg st="3" end="3"/>
                                            </p:txEl>
                                          </p:spTgt>
                                        </p:tgtEl>
                                      </p:cBhvr>
                                    </p:animEffect>
                                    <p:anim calcmode="lin" valueType="num">
                                      <p:cBhvr>
                                        <p:cTn id="23" dur="25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4" dur="2500" fill="hold"/>
                                        <p:tgtEl>
                                          <p:spTgt spid="6">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2500"/>
                                        <p:tgtEl>
                                          <p:spTgt spid="6">
                                            <p:txEl>
                                              <p:pRg st="4" end="4"/>
                                            </p:txEl>
                                          </p:spTgt>
                                        </p:tgtEl>
                                      </p:cBhvr>
                                    </p:animEffect>
                                    <p:anim calcmode="lin" valueType="num">
                                      <p:cBhvr>
                                        <p:cTn id="28" dur="25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9" dur="25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2" presetClass="entr" presetSubtype="0" fill="hold" nodeType="afterEffect">
                                  <p:stCondLst>
                                    <p:cond delay="2000"/>
                                  </p:stCondLst>
                                  <p:childTnLst>
                                    <p:set>
                                      <p:cBhvr>
                                        <p:cTn id="32" dur="1" fill="hold">
                                          <p:stCondLst>
                                            <p:cond delay="0"/>
                                          </p:stCondLst>
                                        </p:cTn>
                                        <p:tgtEl>
                                          <p:spTgt spid="6">
                                            <p:txEl>
                                              <p:pRg st="5" end="5"/>
                                            </p:txEl>
                                          </p:spTgt>
                                        </p:tgtEl>
                                        <p:attrNameLst>
                                          <p:attrName>style.visibility</p:attrName>
                                        </p:attrNameLst>
                                      </p:cBhvr>
                                      <p:to>
                                        <p:strVal val="visible"/>
                                      </p:to>
                                    </p:set>
                                    <p:animEffect transition="in" filter="fade">
                                      <p:cBhvr>
                                        <p:cTn id="33" dur="2500"/>
                                        <p:tgtEl>
                                          <p:spTgt spid="6">
                                            <p:txEl>
                                              <p:pRg st="5" end="5"/>
                                            </p:txEl>
                                          </p:spTgt>
                                        </p:tgtEl>
                                      </p:cBhvr>
                                    </p:animEffect>
                                    <p:anim calcmode="lin" valueType="num">
                                      <p:cBhvr>
                                        <p:cTn id="34" dur="25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5" dur="2500" fill="hold"/>
                                        <p:tgtEl>
                                          <p:spTgt spid="6">
                                            <p:txEl>
                                              <p:pRg st="5" end="5"/>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2000"/>
                                  </p:stCondLst>
                                  <p:childTnLst>
                                    <p:set>
                                      <p:cBhvr>
                                        <p:cTn id="37" dur="1" fill="hold">
                                          <p:stCondLst>
                                            <p:cond delay="0"/>
                                          </p:stCondLst>
                                        </p:cTn>
                                        <p:tgtEl>
                                          <p:spTgt spid="6">
                                            <p:txEl>
                                              <p:pRg st="6" end="6"/>
                                            </p:txEl>
                                          </p:spTgt>
                                        </p:tgtEl>
                                        <p:attrNameLst>
                                          <p:attrName>style.visibility</p:attrName>
                                        </p:attrNameLst>
                                      </p:cBhvr>
                                      <p:to>
                                        <p:strVal val="visible"/>
                                      </p:to>
                                    </p:set>
                                    <p:animEffect transition="in" filter="fade">
                                      <p:cBhvr>
                                        <p:cTn id="38" dur="2500"/>
                                        <p:tgtEl>
                                          <p:spTgt spid="6">
                                            <p:txEl>
                                              <p:pRg st="6" end="6"/>
                                            </p:txEl>
                                          </p:spTgt>
                                        </p:tgtEl>
                                      </p:cBhvr>
                                    </p:animEffect>
                                    <p:anim calcmode="lin" valueType="num">
                                      <p:cBhvr>
                                        <p:cTn id="39" dur="25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0" dur="2500" fill="hold"/>
                                        <p:tgtEl>
                                          <p:spTgt spid="6">
                                            <p:txEl>
                                              <p:pRg st="6" end="6"/>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2000"/>
                                  </p:stCondLst>
                                  <p:childTnLst>
                                    <p:set>
                                      <p:cBhvr>
                                        <p:cTn id="42" dur="1" fill="hold">
                                          <p:stCondLst>
                                            <p:cond delay="0"/>
                                          </p:stCondLst>
                                        </p:cTn>
                                        <p:tgtEl>
                                          <p:spTgt spid="6">
                                            <p:txEl>
                                              <p:pRg st="7" end="7"/>
                                            </p:txEl>
                                          </p:spTgt>
                                        </p:tgtEl>
                                        <p:attrNameLst>
                                          <p:attrName>style.visibility</p:attrName>
                                        </p:attrNameLst>
                                      </p:cBhvr>
                                      <p:to>
                                        <p:strVal val="visible"/>
                                      </p:to>
                                    </p:set>
                                    <p:animEffect transition="in" filter="fade">
                                      <p:cBhvr>
                                        <p:cTn id="43" dur="2500"/>
                                        <p:tgtEl>
                                          <p:spTgt spid="6">
                                            <p:txEl>
                                              <p:pRg st="7" end="7"/>
                                            </p:txEl>
                                          </p:spTgt>
                                        </p:tgtEl>
                                      </p:cBhvr>
                                    </p:animEffect>
                                    <p:anim calcmode="lin" valueType="num">
                                      <p:cBhvr>
                                        <p:cTn id="44" dur="25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45" dur="2500" fill="hold"/>
                                        <p:tgtEl>
                                          <p:spTgt spid="6">
                                            <p:txEl>
                                              <p:pRg st="7" end="7"/>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2000"/>
                                  </p:stCondLst>
                                  <p:childTnLst>
                                    <p:set>
                                      <p:cBhvr>
                                        <p:cTn id="47" dur="1" fill="hold">
                                          <p:stCondLst>
                                            <p:cond delay="0"/>
                                          </p:stCondLst>
                                        </p:cTn>
                                        <p:tgtEl>
                                          <p:spTgt spid="6">
                                            <p:txEl>
                                              <p:pRg st="8" end="8"/>
                                            </p:txEl>
                                          </p:spTgt>
                                        </p:tgtEl>
                                        <p:attrNameLst>
                                          <p:attrName>style.visibility</p:attrName>
                                        </p:attrNameLst>
                                      </p:cBhvr>
                                      <p:to>
                                        <p:strVal val="visible"/>
                                      </p:to>
                                    </p:set>
                                    <p:animEffect transition="in" filter="fade">
                                      <p:cBhvr>
                                        <p:cTn id="48" dur="2500"/>
                                        <p:tgtEl>
                                          <p:spTgt spid="6">
                                            <p:txEl>
                                              <p:pRg st="8" end="8"/>
                                            </p:txEl>
                                          </p:spTgt>
                                        </p:tgtEl>
                                      </p:cBhvr>
                                    </p:animEffect>
                                    <p:anim calcmode="lin" valueType="num">
                                      <p:cBhvr>
                                        <p:cTn id="49" dur="25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50" dur="25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par>
                          <p:cTn id="51" fill="hold">
                            <p:stCondLst>
                              <p:cond delay="7000"/>
                            </p:stCondLst>
                            <p:childTnLst>
                              <p:par>
                                <p:cTn id="52" presetID="42" presetClass="entr" presetSubtype="0" fill="hold" nodeType="afterEffect">
                                  <p:stCondLst>
                                    <p:cond delay="2000"/>
                                  </p:stCondLst>
                                  <p:childTnLst>
                                    <p:set>
                                      <p:cBhvr>
                                        <p:cTn id="53" dur="1" fill="hold">
                                          <p:stCondLst>
                                            <p:cond delay="0"/>
                                          </p:stCondLst>
                                        </p:cTn>
                                        <p:tgtEl>
                                          <p:spTgt spid="6">
                                            <p:txEl>
                                              <p:pRg st="9" end="9"/>
                                            </p:txEl>
                                          </p:spTgt>
                                        </p:tgtEl>
                                        <p:attrNameLst>
                                          <p:attrName>style.visibility</p:attrName>
                                        </p:attrNameLst>
                                      </p:cBhvr>
                                      <p:to>
                                        <p:strVal val="visible"/>
                                      </p:to>
                                    </p:set>
                                    <p:animEffect transition="in" filter="fade">
                                      <p:cBhvr>
                                        <p:cTn id="54" dur="2500"/>
                                        <p:tgtEl>
                                          <p:spTgt spid="6">
                                            <p:txEl>
                                              <p:pRg st="9" end="9"/>
                                            </p:txEl>
                                          </p:spTgt>
                                        </p:tgtEl>
                                      </p:cBhvr>
                                    </p:animEffect>
                                    <p:anim calcmode="lin" valueType="num">
                                      <p:cBhvr>
                                        <p:cTn id="55" dur="25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56" dur="2500" fill="hold"/>
                                        <p:tgtEl>
                                          <p:spTgt spid="6">
                                            <p:txEl>
                                              <p:pRg st="9" end="9"/>
                                            </p:txEl>
                                          </p:spTgt>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2000"/>
                                  </p:stCondLst>
                                  <p:childTnLst>
                                    <p:set>
                                      <p:cBhvr>
                                        <p:cTn id="58" dur="1" fill="hold">
                                          <p:stCondLst>
                                            <p:cond delay="0"/>
                                          </p:stCondLst>
                                        </p:cTn>
                                        <p:tgtEl>
                                          <p:spTgt spid="6">
                                            <p:txEl>
                                              <p:pRg st="10" end="10"/>
                                            </p:txEl>
                                          </p:spTgt>
                                        </p:tgtEl>
                                        <p:attrNameLst>
                                          <p:attrName>style.visibility</p:attrName>
                                        </p:attrNameLst>
                                      </p:cBhvr>
                                      <p:to>
                                        <p:strVal val="visible"/>
                                      </p:to>
                                    </p:set>
                                    <p:animEffect transition="in" filter="fade">
                                      <p:cBhvr>
                                        <p:cTn id="59" dur="2500"/>
                                        <p:tgtEl>
                                          <p:spTgt spid="6">
                                            <p:txEl>
                                              <p:pRg st="10" end="10"/>
                                            </p:txEl>
                                          </p:spTgt>
                                        </p:tgtEl>
                                      </p:cBhvr>
                                    </p:animEffect>
                                    <p:anim calcmode="lin" valueType="num">
                                      <p:cBhvr>
                                        <p:cTn id="60" dur="25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61" dur="25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par>
                          <p:cTn id="62" fill="hold">
                            <p:stCondLst>
                              <p:cond delay="11500"/>
                            </p:stCondLst>
                            <p:childTnLst>
                              <p:par>
                                <p:cTn id="63" presetID="42" presetClass="entr" presetSubtype="0" fill="hold" nodeType="afterEffect">
                                  <p:stCondLst>
                                    <p:cond delay="2000"/>
                                  </p:stCondLst>
                                  <p:childTnLst>
                                    <p:set>
                                      <p:cBhvr>
                                        <p:cTn id="64" dur="1" fill="hold">
                                          <p:stCondLst>
                                            <p:cond delay="0"/>
                                          </p:stCondLst>
                                        </p:cTn>
                                        <p:tgtEl>
                                          <p:spTgt spid="6">
                                            <p:txEl>
                                              <p:pRg st="11" end="11"/>
                                            </p:txEl>
                                          </p:spTgt>
                                        </p:tgtEl>
                                        <p:attrNameLst>
                                          <p:attrName>style.visibility</p:attrName>
                                        </p:attrNameLst>
                                      </p:cBhvr>
                                      <p:to>
                                        <p:strVal val="visible"/>
                                      </p:to>
                                    </p:set>
                                    <p:animEffect transition="in" filter="fade">
                                      <p:cBhvr>
                                        <p:cTn id="65" dur="2500"/>
                                        <p:tgtEl>
                                          <p:spTgt spid="6">
                                            <p:txEl>
                                              <p:pRg st="11" end="11"/>
                                            </p:txEl>
                                          </p:spTgt>
                                        </p:tgtEl>
                                      </p:cBhvr>
                                    </p:animEffect>
                                    <p:anim calcmode="lin" valueType="num">
                                      <p:cBhvr>
                                        <p:cTn id="66" dur="2500" fill="hold"/>
                                        <p:tgtEl>
                                          <p:spTgt spid="6">
                                            <p:txEl>
                                              <p:pRg st="11" end="11"/>
                                            </p:txEl>
                                          </p:spTgt>
                                        </p:tgtEl>
                                        <p:attrNameLst>
                                          <p:attrName>ppt_x</p:attrName>
                                        </p:attrNameLst>
                                      </p:cBhvr>
                                      <p:tavLst>
                                        <p:tav tm="0">
                                          <p:val>
                                            <p:strVal val="#ppt_x"/>
                                          </p:val>
                                        </p:tav>
                                        <p:tav tm="100000">
                                          <p:val>
                                            <p:strVal val="#ppt_x"/>
                                          </p:val>
                                        </p:tav>
                                      </p:tavLst>
                                    </p:anim>
                                    <p:anim calcmode="lin" valueType="num">
                                      <p:cBhvr>
                                        <p:cTn id="67" dur="2500" fill="hold"/>
                                        <p:tgtEl>
                                          <p:spTgt spid="6">
                                            <p:txEl>
                                              <p:pRg st="11" end="11"/>
                                            </p:txEl>
                                          </p:spTgt>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0"/>
                                  </p:stCondLst>
                                  <p:childTnLst>
                                    <p:set>
                                      <p:cBhvr>
                                        <p:cTn id="69" dur="1" fill="hold">
                                          <p:stCondLst>
                                            <p:cond delay="0"/>
                                          </p:stCondLst>
                                        </p:cTn>
                                        <p:tgtEl>
                                          <p:spTgt spid="6">
                                            <p:txEl>
                                              <p:pRg st="12" end="12"/>
                                            </p:txEl>
                                          </p:spTgt>
                                        </p:tgtEl>
                                        <p:attrNameLst>
                                          <p:attrName>style.visibility</p:attrName>
                                        </p:attrNameLst>
                                      </p:cBhvr>
                                      <p:to>
                                        <p:strVal val="visible"/>
                                      </p:to>
                                    </p:set>
                                    <p:animEffect transition="in" filter="fade">
                                      <p:cBhvr>
                                        <p:cTn id="70" dur="2500"/>
                                        <p:tgtEl>
                                          <p:spTgt spid="6">
                                            <p:txEl>
                                              <p:pRg st="12" end="12"/>
                                            </p:txEl>
                                          </p:spTgt>
                                        </p:tgtEl>
                                      </p:cBhvr>
                                    </p:animEffect>
                                    <p:anim calcmode="lin" valueType="num">
                                      <p:cBhvr>
                                        <p:cTn id="71" dur="2500" fill="hold"/>
                                        <p:tgtEl>
                                          <p:spTgt spid="6">
                                            <p:txEl>
                                              <p:pRg st="12" end="12"/>
                                            </p:txEl>
                                          </p:spTgt>
                                        </p:tgtEl>
                                        <p:attrNameLst>
                                          <p:attrName>ppt_x</p:attrName>
                                        </p:attrNameLst>
                                      </p:cBhvr>
                                      <p:tavLst>
                                        <p:tav tm="0">
                                          <p:val>
                                            <p:strVal val="#ppt_x"/>
                                          </p:val>
                                        </p:tav>
                                        <p:tav tm="100000">
                                          <p:val>
                                            <p:strVal val="#ppt_x"/>
                                          </p:val>
                                        </p:tav>
                                      </p:tavLst>
                                    </p:anim>
                                    <p:anim calcmode="lin" valueType="num">
                                      <p:cBhvr>
                                        <p:cTn id="72" dur="2500" fill="hold"/>
                                        <p:tgtEl>
                                          <p:spTgt spid="6">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F58F1CE-F9A4-40CC-B075-1F0F7D448471}"/>
              </a:ext>
            </a:extLst>
          </p:cNvPr>
          <p:cNvSpPr txBox="1">
            <a:spLocks/>
          </p:cNvSpPr>
          <p:nvPr/>
        </p:nvSpPr>
        <p:spPr>
          <a:xfrm>
            <a:off x="-3160" y="0"/>
            <a:ext cx="4503152" cy="736732"/>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Verdana"/>
                <a:ea typeface="+mj-ea"/>
                <a:cs typeface="+mj-cs"/>
              </a:rPr>
              <a:t>Centres of Vocational Excellence</a:t>
            </a:r>
            <a:br>
              <a:rPr kumimoji="0" lang="en-GB" sz="1800" b="1" i="0" u="none" strike="noStrike" kern="1200" cap="none" spc="0" normalizeH="0" baseline="0" noProof="0" dirty="0">
                <a:ln>
                  <a:noFill/>
                </a:ln>
                <a:solidFill>
                  <a:srgbClr val="FFFFFF"/>
                </a:solidFill>
                <a:effectLst/>
                <a:uLnTx/>
                <a:uFillTx/>
                <a:latin typeface="Verdana"/>
                <a:ea typeface="+mj-ea"/>
                <a:cs typeface="+mj-cs"/>
              </a:rPr>
            </a:br>
            <a:r>
              <a:rPr kumimoji="0" lang="en-GB" sz="1800" b="0" i="1" u="none" strike="noStrike" kern="1200" cap="none" spc="0" normalizeH="0" baseline="0" noProof="0" dirty="0">
                <a:ln>
                  <a:noFill/>
                </a:ln>
                <a:solidFill>
                  <a:srgbClr val="FFFFFF"/>
                </a:solidFill>
                <a:effectLst/>
                <a:uLnTx/>
                <a:uFillTx/>
                <a:latin typeface="Verdana"/>
                <a:ea typeface="+mj-ea"/>
                <a:cs typeface="+mj-cs"/>
              </a:rPr>
              <a:t>The 2019 Pilot projects</a:t>
            </a:r>
            <a:endParaRPr kumimoji="0" lang="en-GB" sz="1100" b="0" i="1" u="none" strike="noStrike" kern="1200" cap="none" spc="0"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endParaRPr>
          </a:p>
        </p:txBody>
      </p:sp>
      <p:sp>
        <p:nvSpPr>
          <p:cNvPr id="3" name="TextBox 2">
            <a:extLst>
              <a:ext uri="{FF2B5EF4-FFF2-40B4-BE49-F238E27FC236}">
                <a16:creationId xmlns:a16="http://schemas.microsoft.com/office/drawing/2014/main" id="{21CE58B0-8186-4C10-97AF-9E37A9C9C1E6}"/>
              </a:ext>
            </a:extLst>
          </p:cNvPr>
          <p:cNvSpPr txBox="1"/>
          <p:nvPr/>
        </p:nvSpPr>
        <p:spPr>
          <a:xfrm>
            <a:off x="251520" y="915566"/>
            <a:ext cx="8712968" cy="1092607"/>
          </a:xfrm>
          <a:prstGeom prst="rect">
            <a:avLst/>
          </a:prstGeom>
          <a:solidFill>
            <a:srgbClr val="BDDEFF"/>
          </a:solidFill>
          <a:ln>
            <a:solidFill>
              <a:srgbClr val="004494"/>
            </a:solidFill>
          </a:ln>
        </p:spPr>
        <p:txBody>
          <a:bodyPr wrap="square" rtlCol="0">
            <a:sp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GB" sz="2000" b="1" i="0" u="none" strike="noStrike" kern="1200" cap="none" spc="0" normalizeH="0" baseline="0" noProof="0" dirty="0">
                <a:ln>
                  <a:noFill/>
                </a:ln>
                <a:solidFill>
                  <a:srgbClr val="0F5494"/>
                </a:solidFill>
                <a:effectLst/>
                <a:uLnTx/>
                <a:uFillTx/>
                <a:latin typeface="Verdana" pitchFamily="34" charset="0"/>
                <a:ea typeface="+mn-ea"/>
                <a:cs typeface="+mn-cs"/>
              </a:rPr>
              <a:t>Sector Skills Alliances </a:t>
            </a:r>
            <a:r>
              <a:rPr kumimoji="0" lang="en-GB" sz="2000" b="1" i="0" u="none" strike="noStrike" kern="1200" cap="none" spc="0" normalizeH="0" baseline="0" noProof="0" dirty="0" smtClean="0">
                <a:ln>
                  <a:noFill/>
                </a:ln>
                <a:solidFill>
                  <a:srgbClr val="0F5494"/>
                </a:solidFill>
                <a:effectLst/>
                <a:uLnTx/>
                <a:uFillTx/>
                <a:latin typeface="Verdana" pitchFamily="34" charset="0"/>
                <a:ea typeface="+mn-ea"/>
                <a:cs typeface="+mn-cs"/>
              </a:rPr>
              <a:t>- Lot 1</a:t>
            </a:r>
          </a:p>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GB" sz="2000" b="0" i="1" u="none" strike="noStrike" kern="1200" cap="none" spc="0" normalizeH="0" baseline="0" noProof="0" dirty="0" smtClean="0">
                <a:ln>
                  <a:noFill/>
                </a:ln>
                <a:solidFill>
                  <a:srgbClr val="0F5494"/>
                </a:solidFill>
                <a:effectLst/>
                <a:uLnTx/>
                <a:uFillTx/>
                <a:latin typeface="Verdana" pitchFamily="34" charset="0"/>
                <a:ea typeface="+mn-ea"/>
                <a:cs typeface="+mn-cs"/>
              </a:rPr>
              <a:t>Development </a:t>
            </a:r>
            <a:r>
              <a:rPr kumimoji="0" lang="en-GB" sz="2000" b="0" i="1" u="none" strike="noStrike" kern="1200" cap="none" spc="0" normalizeH="0" baseline="0" noProof="0" dirty="0">
                <a:ln>
                  <a:noFill/>
                </a:ln>
                <a:solidFill>
                  <a:srgbClr val="0F5494"/>
                </a:solidFill>
                <a:effectLst/>
                <a:uLnTx/>
                <a:uFillTx/>
                <a:latin typeface="Verdana" pitchFamily="34" charset="0"/>
                <a:ea typeface="+mn-ea"/>
                <a:cs typeface="+mn-cs"/>
              </a:rPr>
              <a:t>of sectoral approaches through transnational Centres of Vocational </a:t>
            </a:r>
            <a:r>
              <a:rPr kumimoji="0" lang="en-GB" sz="2000" b="0" i="1" u="none" strike="noStrike" kern="1200" cap="none" spc="0" normalizeH="0" baseline="0" noProof="0" dirty="0" smtClean="0">
                <a:ln>
                  <a:noFill/>
                </a:ln>
                <a:solidFill>
                  <a:srgbClr val="0F5494"/>
                </a:solidFill>
                <a:effectLst/>
                <a:uLnTx/>
                <a:uFillTx/>
                <a:latin typeface="Verdana" pitchFamily="34" charset="0"/>
                <a:ea typeface="+mn-ea"/>
                <a:cs typeface="+mn-cs"/>
              </a:rPr>
              <a:t>Excellence (CoVE)</a:t>
            </a:r>
          </a:p>
        </p:txBody>
      </p:sp>
      <p:sp>
        <p:nvSpPr>
          <p:cNvPr id="5" name="TextBox 4">
            <a:extLst>
              <a:ext uri="{FF2B5EF4-FFF2-40B4-BE49-F238E27FC236}">
                <a16:creationId xmlns:a16="http://schemas.microsoft.com/office/drawing/2014/main" id="{21CE58B0-8186-4C10-97AF-9E37A9C9C1E6}"/>
              </a:ext>
            </a:extLst>
          </p:cNvPr>
          <p:cNvSpPr txBox="1"/>
          <p:nvPr/>
        </p:nvSpPr>
        <p:spPr>
          <a:xfrm>
            <a:off x="107504" y="2139702"/>
            <a:ext cx="8928992" cy="2816156"/>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ct val="0"/>
              </a:spcBef>
              <a:spcAft>
                <a:spcPts val="600"/>
              </a:spcAft>
              <a:buClrTx/>
              <a:buSzTx/>
              <a:buFont typeface="Wingdings" panose="05000000000000000000" pitchFamily="2" charset="2"/>
              <a:buChar char="Ø"/>
              <a:tabLst/>
              <a:defRPr/>
            </a:pPr>
            <a:r>
              <a:rPr kumimoji="0" lang="en-GB" sz="1800" b="0" i="0" u="none" strike="noStrike" kern="1200" cap="none" spc="0" normalizeH="0" baseline="0" noProof="0" dirty="0" smtClean="0">
                <a:ln>
                  <a:noFill/>
                </a:ln>
                <a:solidFill>
                  <a:srgbClr val="0F5494"/>
                </a:solidFill>
                <a:effectLst/>
                <a:uLnTx/>
                <a:uFillTx/>
                <a:latin typeface="Verdana" pitchFamily="34" charset="0"/>
                <a:ea typeface="+mn-ea"/>
                <a:cs typeface="+mn-cs"/>
              </a:rPr>
              <a:t>Support for 4 to 5 </a:t>
            </a:r>
            <a:r>
              <a:rPr kumimoji="0" lang="en-GB" sz="1800" b="1" i="0" u="none" strike="noStrike" kern="1200" cap="none" spc="0" normalizeH="0" baseline="0" noProof="0" dirty="0" smtClean="0">
                <a:ln>
                  <a:noFill/>
                </a:ln>
                <a:solidFill>
                  <a:srgbClr val="0F5494"/>
                </a:solidFill>
                <a:effectLst/>
                <a:uLnTx/>
                <a:uFillTx/>
                <a:latin typeface="Verdana" pitchFamily="34" charset="0"/>
                <a:ea typeface="+mn-ea"/>
                <a:cs typeface="+mn-cs"/>
              </a:rPr>
              <a:t>Pilot projects </a:t>
            </a:r>
            <a:r>
              <a:rPr kumimoji="0" lang="en-GB" sz="1800" b="0" i="0" u="none" strike="noStrike" kern="1200" cap="none" spc="0" normalizeH="0" baseline="0" noProof="0" dirty="0" smtClean="0">
                <a:ln>
                  <a:noFill/>
                </a:ln>
                <a:solidFill>
                  <a:srgbClr val="0F5494"/>
                </a:solidFill>
                <a:effectLst/>
                <a:uLnTx/>
                <a:uFillTx/>
                <a:latin typeface="Verdana" pitchFamily="34" charset="0"/>
                <a:ea typeface="+mn-ea"/>
                <a:cs typeface="+mn-cs"/>
              </a:rPr>
              <a:t>running for 2 years, </a:t>
            </a:r>
            <a:r>
              <a:rPr kumimoji="0" lang="en-GB" sz="1800" b="0" i="0" u="none" strike="noStrike" kern="1200" cap="none" spc="0" normalizeH="0" baseline="0" noProof="0" dirty="0">
                <a:ln>
                  <a:noFill/>
                </a:ln>
                <a:solidFill>
                  <a:srgbClr val="0F5494"/>
                </a:solidFill>
                <a:effectLst/>
                <a:uLnTx/>
                <a:uFillTx/>
                <a:latin typeface="Verdana" pitchFamily="34" charset="0"/>
                <a:ea typeface="+mn-ea"/>
                <a:cs typeface="+mn-cs"/>
              </a:rPr>
              <a:t>based on innovative cooperation methods, as a </a:t>
            </a:r>
            <a:r>
              <a:rPr kumimoji="0" lang="en-GB" sz="1800" b="1" i="0" u="none" strike="noStrike" kern="1200" cap="none" spc="0" normalizeH="0" baseline="0" noProof="0" dirty="0">
                <a:ln>
                  <a:noFill/>
                </a:ln>
                <a:solidFill>
                  <a:srgbClr val="0F5494"/>
                </a:solidFill>
                <a:effectLst/>
                <a:uLnTx/>
                <a:uFillTx/>
                <a:latin typeface="Verdana" pitchFamily="34" charset="0"/>
                <a:ea typeface="+mn-ea"/>
                <a:cs typeface="+mn-cs"/>
              </a:rPr>
              <a:t>first step towards the establishment of </a:t>
            </a:r>
            <a:r>
              <a:rPr kumimoji="0" lang="en-GB" sz="1800" b="1" i="0" u="none" strike="noStrike" kern="1200" cap="none" spc="0" normalizeH="0" baseline="0" noProof="0" dirty="0" smtClean="0">
                <a:ln>
                  <a:noFill/>
                </a:ln>
                <a:solidFill>
                  <a:srgbClr val="0F5494"/>
                </a:solidFill>
                <a:effectLst/>
                <a:uLnTx/>
                <a:uFillTx/>
                <a:latin typeface="Verdana" pitchFamily="34" charset="0"/>
                <a:ea typeface="+mn-ea"/>
                <a:cs typeface="+mn-cs"/>
              </a:rPr>
              <a:t>CoVE</a:t>
            </a:r>
            <a:r>
              <a:rPr kumimoji="0" lang="en-GB" sz="1800" b="0" i="0" u="none" strike="noStrike" kern="1200" cap="none" spc="0" normalizeH="0" baseline="0" noProof="0" dirty="0" smtClean="0">
                <a:ln>
                  <a:noFill/>
                </a:ln>
                <a:solidFill>
                  <a:srgbClr val="0F5494"/>
                </a:solidFill>
                <a:effectLst/>
                <a:uLnTx/>
                <a:uFillTx/>
                <a:latin typeface="Verdana" pitchFamily="34" charset="0"/>
                <a:ea typeface="+mn-ea"/>
                <a:cs typeface="+mn-cs"/>
              </a:rPr>
              <a:t>. </a:t>
            </a:r>
          </a:p>
          <a:p>
            <a:pPr marL="342900" marR="0" lvl="0" indent="-342900" algn="l" defTabSz="914400" rtl="0" eaLnBrk="1" fontAlgn="base" latinLnBrk="0" hangingPunct="1">
              <a:lnSpc>
                <a:spcPct val="100000"/>
              </a:lnSpc>
              <a:spcBef>
                <a:spcPct val="0"/>
              </a:spcBef>
              <a:spcAft>
                <a:spcPts val="600"/>
              </a:spcAft>
              <a:buClrTx/>
              <a:buSzTx/>
              <a:buFont typeface="Wingdings" panose="05000000000000000000" pitchFamily="2" charset="2"/>
              <a:buChar char="Ø"/>
              <a:tabLst/>
              <a:defRPr/>
            </a:pPr>
            <a:r>
              <a:rPr kumimoji="0" lang="en-GB" sz="1800" b="0" i="0" u="none" strike="noStrike" kern="1200" cap="none" spc="0" normalizeH="0" baseline="0" noProof="0" dirty="0" smtClean="0">
                <a:ln>
                  <a:noFill/>
                </a:ln>
                <a:solidFill>
                  <a:srgbClr val="0F5494"/>
                </a:solidFill>
                <a:effectLst/>
                <a:uLnTx/>
                <a:uFillTx/>
                <a:latin typeface="Verdana" pitchFamily="34" charset="0"/>
                <a:ea typeface="+mn-ea"/>
                <a:cs typeface="+mn-cs"/>
              </a:rPr>
              <a:t>Sectoral </a:t>
            </a:r>
            <a:r>
              <a:rPr kumimoji="0" lang="en-GB" sz="1800" b="0" i="0" u="none" strike="noStrike" kern="1200" cap="none" spc="0" normalizeH="0" baseline="0" noProof="0" dirty="0">
                <a:ln>
                  <a:noFill/>
                </a:ln>
                <a:solidFill>
                  <a:srgbClr val="0F5494"/>
                </a:solidFill>
                <a:effectLst/>
                <a:uLnTx/>
                <a:uFillTx/>
                <a:latin typeface="Verdana" pitchFamily="34" charset="0"/>
                <a:ea typeface="+mn-ea"/>
                <a:cs typeface="+mn-cs"/>
              </a:rPr>
              <a:t>approaches for design and delivery of VET content combined with a </a:t>
            </a:r>
            <a:r>
              <a:rPr kumimoji="0" lang="en-GB" sz="1800" b="1" i="0" u="none" strike="noStrike" kern="1200" cap="none" spc="0" normalizeH="0" baseline="0" noProof="0" dirty="0">
                <a:ln>
                  <a:noFill/>
                </a:ln>
                <a:solidFill>
                  <a:srgbClr val="0F5494"/>
                </a:solidFill>
                <a:effectLst/>
                <a:uLnTx/>
                <a:uFillTx/>
                <a:latin typeface="Verdana" pitchFamily="34" charset="0"/>
                <a:ea typeface="+mn-ea"/>
                <a:cs typeface="+mn-cs"/>
              </a:rPr>
              <a:t>strategic approach to </a:t>
            </a:r>
            <a:r>
              <a:rPr kumimoji="0" lang="en-GB" sz="1800" b="1" i="0" u="none" strike="noStrike" kern="1200" cap="none" spc="0" normalizeH="0" baseline="0" noProof="0" dirty="0" smtClean="0">
                <a:ln>
                  <a:noFill/>
                </a:ln>
                <a:solidFill>
                  <a:srgbClr val="0F5494"/>
                </a:solidFill>
                <a:effectLst/>
                <a:uLnTx/>
                <a:uFillTx/>
                <a:latin typeface="Verdana" pitchFamily="34" charset="0"/>
                <a:ea typeface="+mn-ea"/>
                <a:cs typeface="+mn-cs"/>
              </a:rPr>
              <a:t>development of skills-ecosystems </a:t>
            </a:r>
            <a:r>
              <a:rPr kumimoji="0" lang="en-GB" sz="1800" b="0" i="0" u="none" strike="noStrike" kern="1200" cap="none" spc="0" normalizeH="0" baseline="0" noProof="0" dirty="0">
                <a:ln>
                  <a:noFill/>
                </a:ln>
                <a:solidFill>
                  <a:srgbClr val="0F5494"/>
                </a:solidFill>
                <a:effectLst/>
                <a:uLnTx/>
                <a:uFillTx/>
                <a:latin typeface="Verdana" pitchFamily="34" charset="0"/>
                <a:ea typeface="+mn-ea"/>
                <a:cs typeface="+mn-cs"/>
              </a:rPr>
              <a:t>at </a:t>
            </a:r>
            <a:r>
              <a:rPr kumimoji="0" lang="en-GB" sz="1800" b="0" i="0" u="none" strike="noStrike" kern="1200" cap="none" spc="0" normalizeH="0" baseline="0" noProof="0" dirty="0" smtClean="0">
                <a:ln>
                  <a:noFill/>
                </a:ln>
                <a:solidFill>
                  <a:srgbClr val="0F5494"/>
                </a:solidFill>
                <a:effectLst/>
                <a:uLnTx/>
                <a:uFillTx/>
                <a:latin typeface="Verdana" pitchFamily="34" charset="0"/>
                <a:ea typeface="+mn-ea"/>
                <a:cs typeface="+mn-cs"/>
              </a:rPr>
              <a:t>local </a:t>
            </a:r>
            <a:r>
              <a:rPr kumimoji="0" lang="en-GB" sz="1800" b="0" i="0" u="none" strike="noStrike" kern="1200" cap="none" spc="0" normalizeH="0" baseline="0" noProof="0" dirty="0">
                <a:ln>
                  <a:noFill/>
                </a:ln>
                <a:solidFill>
                  <a:srgbClr val="0F5494"/>
                </a:solidFill>
                <a:effectLst/>
                <a:uLnTx/>
                <a:uFillTx/>
                <a:latin typeface="Verdana" pitchFamily="34" charset="0"/>
                <a:ea typeface="+mn-ea"/>
                <a:cs typeface="+mn-cs"/>
              </a:rPr>
              <a:t>level and in line with </a:t>
            </a:r>
            <a:r>
              <a:rPr kumimoji="0" lang="en-GB" sz="1800" b="0" i="0" u="none" strike="noStrike" kern="1200" cap="none" spc="0" normalizeH="0" baseline="0" noProof="0" dirty="0" smtClean="0">
                <a:ln>
                  <a:noFill/>
                </a:ln>
                <a:solidFill>
                  <a:srgbClr val="0F5494"/>
                </a:solidFill>
                <a:effectLst/>
                <a:uLnTx/>
                <a:uFillTx/>
                <a:latin typeface="Verdana" pitchFamily="34" charset="0"/>
                <a:ea typeface="+mn-ea"/>
                <a:cs typeface="+mn-cs"/>
              </a:rPr>
              <a:t>local </a:t>
            </a:r>
            <a:r>
              <a:rPr kumimoji="0" lang="en-GB" sz="1800" b="0" i="0" u="none" strike="noStrike" kern="1200" cap="none" spc="0" normalizeH="0" baseline="0" noProof="0" dirty="0">
                <a:ln>
                  <a:noFill/>
                </a:ln>
                <a:solidFill>
                  <a:srgbClr val="0F5494"/>
                </a:solidFill>
                <a:effectLst/>
                <a:uLnTx/>
                <a:uFillTx/>
                <a:latin typeface="Verdana" pitchFamily="34" charset="0"/>
                <a:ea typeface="+mn-ea"/>
                <a:cs typeface="+mn-cs"/>
              </a:rPr>
              <a:t>growth and </a:t>
            </a:r>
            <a:r>
              <a:rPr kumimoji="0" lang="en-GB" sz="1800" b="1" i="0" u="none" strike="noStrike" kern="1200" cap="none" spc="0" normalizeH="0" baseline="0" noProof="0" dirty="0">
                <a:ln>
                  <a:noFill/>
                </a:ln>
                <a:solidFill>
                  <a:srgbClr val="0F5494"/>
                </a:solidFill>
                <a:effectLst/>
                <a:uLnTx/>
                <a:uFillTx/>
                <a:latin typeface="Verdana" pitchFamily="34" charset="0"/>
                <a:ea typeface="+mn-ea"/>
                <a:cs typeface="+mn-cs"/>
              </a:rPr>
              <a:t>innovation </a:t>
            </a:r>
            <a:r>
              <a:rPr kumimoji="0" lang="en-GB" sz="1800" b="1" i="0" u="none" strike="noStrike" kern="1200" cap="none" spc="0" normalizeH="0" baseline="0" noProof="0" dirty="0" smtClean="0">
                <a:ln>
                  <a:noFill/>
                </a:ln>
                <a:solidFill>
                  <a:srgbClr val="0F5494"/>
                </a:solidFill>
                <a:effectLst/>
                <a:uLnTx/>
                <a:uFillTx/>
                <a:latin typeface="Verdana" pitchFamily="34" charset="0"/>
                <a:ea typeface="+mn-ea"/>
                <a:cs typeface="+mn-cs"/>
              </a:rPr>
              <a:t>strategies</a:t>
            </a:r>
          </a:p>
          <a:p>
            <a:pPr marL="342900" marR="0" lvl="0" indent="-342900" algn="l" defTabSz="914400" rtl="0" eaLnBrk="1" fontAlgn="base" latinLnBrk="0" hangingPunct="1">
              <a:lnSpc>
                <a:spcPct val="100000"/>
              </a:lnSpc>
              <a:spcBef>
                <a:spcPct val="0"/>
              </a:spcBef>
              <a:spcAft>
                <a:spcPts val="600"/>
              </a:spcAft>
              <a:buClrTx/>
              <a:buSzTx/>
              <a:buFont typeface="Wingdings" panose="05000000000000000000" pitchFamily="2" charset="2"/>
              <a:buChar char="Ø"/>
              <a:tabLst/>
              <a:defRPr/>
            </a:pPr>
            <a:r>
              <a:rPr kumimoji="0" lang="en-GB" sz="1800" b="0" i="0" u="none" strike="noStrike" kern="1200" cap="none" spc="0" normalizeH="0" baseline="0" noProof="0" dirty="0" smtClean="0">
                <a:ln>
                  <a:noFill/>
                </a:ln>
                <a:solidFill>
                  <a:srgbClr val="0F5494"/>
                </a:solidFill>
                <a:effectLst/>
                <a:uLnTx/>
                <a:uFillTx/>
                <a:latin typeface="Verdana" pitchFamily="34" charset="0"/>
                <a:ea typeface="+mn-ea"/>
                <a:cs typeface="+mn-cs"/>
              </a:rPr>
              <a:t>At least </a:t>
            </a:r>
            <a:r>
              <a:rPr kumimoji="0" lang="en-GB" sz="1800" b="1" i="0" u="none" strike="noStrike" kern="1200" cap="none" spc="0" normalizeH="0" baseline="0" noProof="0" dirty="0" smtClean="0">
                <a:ln>
                  <a:noFill/>
                </a:ln>
                <a:solidFill>
                  <a:srgbClr val="0F5494"/>
                </a:solidFill>
                <a:effectLst/>
                <a:uLnTx/>
                <a:uFillTx/>
                <a:latin typeface="Verdana" pitchFamily="34" charset="0"/>
                <a:ea typeface="+mn-ea"/>
                <a:cs typeface="+mn-cs"/>
              </a:rPr>
              <a:t>4 programme countries</a:t>
            </a:r>
            <a:r>
              <a:rPr kumimoji="0" lang="en-GB" sz="1800" b="0" i="0" u="none" strike="noStrike" kern="1200" cap="none" spc="0" normalizeH="0" baseline="0" noProof="0" dirty="0" smtClean="0">
                <a:ln>
                  <a:noFill/>
                </a:ln>
                <a:solidFill>
                  <a:srgbClr val="0F5494"/>
                </a:solidFill>
                <a:effectLst/>
                <a:uLnTx/>
                <a:uFillTx/>
                <a:latin typeface="Verdana" pitchFamily="34" charset="0"/>
                <a:ea typeface="+mn-ea"/>
                <a:cs typeface="+mn-cs"/>
              </a:rPr>
              <a:t>, at least </a:t>
            </a:r>
            <a:r>
              <a:rPr kumimoji="0" lang="en-GB" sz="1800" b="1" i="0" u="none" strike="noStrike" kern="1200" cap="none" spc="0" normalizeH="0" baseline="0" noProof="0" dirty="0" smtClean="0">
                <a:ln>
                  <a:noFill/>
                </a:ln>
                <a:solidFill>
                  <a:srgbClr val="0F5494"/>
                </a:solidFill>
                <a:effectLst/>
                <a:uLnTx/>
                <a:uFillTx/>
                <a:latin typeface="Verdana" pitchFamily="34" charset="0"/>
                <a:ea typeface="+mn-ea"/>
                <a:cs typeface="+mn-cs"/>
              </a:rPr>
              <a:t>8 full partners</a:t>
            </a:r>
            <a:r>
              <a:rPr kumimoji="0" lang="en-GB" sz="1800" b="0" i="0" u="none" strike="noStrike" kern="1200" cap="none" spc="0" normalizeH="0" baseline="0" noProof="0" dirty="0" smtClean="0">
                <a:ln>
                  <a:noFill/>
                </a:ln>
                <a:solidFill>
                  <a:srgbClr val="0F5494"/>
                </a:solidFill>
                <a:effectLst/>
                <a:uLnTx/>
                <a:uFillTx/>
                <a:latin typeface="Verdana" pitchFamily="34" charset="0"/>
                <a:ea typeface="+mn-ea"/>
                <a:cs typeface="+mn-cs"/>
              </a:rPr>
              <a:t>, with at least </a:t>
            </a:r>
            <a:r>
              <a:rPr kumimoji="0" lang="en-GB" sz="1800" b="1" i="0" u="none" strike="noStrike" kern="1200" cap="none" spc="0" normalizeH="0" baseline="0" noProof="0" dirty="0" smtClean="0">
                <a:ln>
                  <a:noFill/>
                </a:ln>
                <a:solidFill>
                  <a:srgbClr val="0F5494"/>
                </a:solidFill>
                <a:effectLst/>
                <a:uLnTx/>
                <a:uFillTx/>
                <a:latin typeface="Verdana" pitchFamily="34" charset="0"/>
                <a:ea typeface="+mn-ea"/>
                <a:cs typeface="+mn-cs"/>
              </a:rPr>
              <a:t>3 companies </a:t>
            </a:r>
            <a:r>
              <a:rPr kumimoji="0" lang="en-GB" sz="1800" b="0" i="0" u="none" strike="noStrike" kern="1200" cap="none" spc="0" normalizeH="0" baseline="0" noProof="0" dirty="0" smtClean="0">
                <a:ln>
                  <a:noFill/>
                </a:ln>
                <a:solidFill>
                  <a:srgbClr val="0F5494"/>
                </a:solidFill>
                <a:effectLst/>
                <a:uLnTx/>
                <a:uFillTx/>
                <a:latin typeface="Verdana" pitchFamily="34" charset="0"/>
                <a:ea typeface="+mn-ea"/>
                <a:cs typeface="+mn-cs"/>
              </a:rPr>
              <a:t>or industry representatives, and </a:t>
            </a:r>
            <a:r>
              <a:rPr kumimoji="0" lang="en-GB" sz="1800" b="1" i="0" u="none" strike="noStrike" kern="1200" cap="none" spc="0" normalizeH="0" baseline="0" noProof="0" dirty="0" smtClean="0">
                <a:ln>
                  <a:noFill/>
                </a:ln>
                <a:solidFill>
                  <a:srgbClr val="0F5494"/>
                </a:solidFill>
                <a:effectLst/>
                <a:uLnTx/>
                <a:uFillTx/>
                <a:latin typeface="Verdana" pitchFamily="34" charset="0"/>
                <a:ea typeface="+mn-ea"/>
                <a:cs typeface="+mn-cs"/>
              </a:rPr>
              <a:t>3 VET providers</a:t>
            </a:r>
          </a:p>
          <a:p>
            <a:pPr marL="342900" marR="0" lvl="0" indent="-342900" algn="l" defTabSz="914400" rtl="0" eaLnBrk="1" fontAlgn="base" latinLnBrk="0" hangingPunct="1">
              <a:lnSpc>
                <a:spcPct val="100000"/>
              </a:lnSpc>
              <a:spcBef>
                <a:spcPct val="0"/>
              </a:spcBef>
              <a:spcAft>
                <a:spcPts val="600"/>
              </a:spcAft>
              <a:buClrTx/>
              <a:buSzTx/>
              <a:buFont typeface="Wingdings" panose="05000000000000000000" pitchFamily="2" charset="2"/>
              <a:buChar char="Ø"/>
              <a:tabLst/>
              <a:defRPr/>
            </a:pPr>
            <a:r>
              <a:rPr kumimoji="0" lang="en-GB" sz="1800" b="0" i="0" u="none" strike="noStrike" kern="1200" cap="none" spc="0" normalizeH="0" baseline="0" noProof="0" dirty="0" smtClean="0">
                <a:ln>
                  <a:noFill/>
                </a:ln>
                <a:solidFill>
                  <a:srgbClr val="0F5494"/>
                </a:solidFill>
                <a:effectLst/>
                <a:uLnTx/>
                <a:uFillTx/>
                <a:latin typeface="Verdana" pitchFamily="34" charset="0"/>
                <a:ea typeface="+mn-ea"/>
                <a:cs typeface="+mn-cs"/>
              </a:rPr>
              <a:t>Indicative budget </a:t>
            </a:r>
            <a:r>
              <a:rPr kumimoji="0" lang="en-GB" sz="1800" b="1" i="0" u="none" strike="noStrike" kern="1200" cap="none" spc="0" normalizeH="0" baseline="0" noProof="0" dirty="0" smtClean="0">
                <a:ln>
                  <a:noFill/>
                </a:ln>
                <a:solidFill>
                  <a:srgbClr val="0F5494"/>
                </a:solidFill>
                <a:effectLst/>
                <a:uLnTx/>
                <a:uFillTx/>
                <a:latin typeface="Verdana" pitchFamily="34" charset="0"/>
                <a:ea typeface="+mn-ea"/>
                <a:cs typeface="+mn-cs"/>
              </a:rPr>
              <a:t>€4,000,000, </a:t>
            </a:r>
            <a:r>
              <a:rPr kumimoji="0" lang="en-GB" sz="1800" b="0" i="0" u="none" strike="noStrike" kern="1200" cap="none" spc="0" normalizeH="0" baseline="0" noProof="0" dirty="0" smtClean="0">
                <a:ln>
                  <a:noFill/>
                </a:ln>
                <a:solidFill>
                  <a:srgbClr val="0F5494"/>
                </a:solidFill>
                <a:effectLst/>
                <a:uLnTx/>
                <a:uFillTx/>
                <a:latin typeface="Verdana" pitchFamily="34" charset="0"/>
                <a:ea typeface="+mn-ea"/>
                <a:cs typeface="+mn-cs"/>
              </a:rPr>
              <a:t>deadline for applications </a:t>
            </a:r>
            <a:r>
              <a:rPr kumimoji="0" lang="en-GB" sz="1800" b="1" i="0" u="none" strike="noStrike" kern="1200" cap="none" spc="0" normalizeH="0" baseline="0" noProof="0" dirty="0" smtClean="0">
                <a:ln>
                  <a:noFill/>
                </a:ln>
                <a:solidFill>
                  <a:srgbClr val="0F5494"/>
                </a:solidFill>
                <a:effectLst/>
                <a:uLnTx/>
                <a:uFillTx/>
                <a:latin typeface="Verdana" pitchFamily="34" charset="0"/>
                <a:ea typeface="+mn-ea"/>
                <a:cs typeface="+mn-cs"/>
              </a:rPr>
              <a:t>28/02/2019</a:t>
            </a:r>
            <a:endParaRPr kumimoji="0" lang="en-GB" sz="1800" b="1" i="0" u="none" strike="noStrike" kern="1200" cap="none" spc="0" normalizeH="0" baseline="0" noProof="0" dirty="0">
              <a:ln>
                <a:noFill/>
              </a:ln>
              <a:solidFill>
                <a:srgbClr val="0F5494"/>
              </a:solidFill>
              <a:effectLst/>
              <a:uLnTx/>
              <a:uFillTx/>
              <a:latin typeface="Verdana" pitchFamily="34" charset="0"/>
              <a:ea typeface="+mn-ea"/>
              <a:cs typeface="+mn-cs"/>
            </a:endParaRPr>
          </a:p>
        </p:txBody>
      </p:sp>
    </p:spTree>
    <p:extLst>
      <p:ext uri="{BB962C8B-B14F-4D97-AF65-F5344CB8AC3E}">
        <p14:creationId xmlns:p14="http://schemas.microsoft.com/office/powerpoint/2010/main" val="303506998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901"/>
            <a:ext cx="9144000" cy="51435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Lst>
        </p:spPr>
      </p:pic>
      <p:sp>
        <p:nvSpPr>
          <p:cNvPr id="5" name="Title 1"/>
          <p:cNvSpPr>
            <a:spLocks noGrp="1"/>
          </p:cNvSpPr>
          <p:nvPr>
            <p:ph type="title"/>
          </p:nvPr>
        </p:nvSpPr>
        <p:spPr>
          <a:xfrm>
            <a:off x="0" y="1024042"/>
            <a:ext cx="5796135" cy="1579681"/>
          </a:xfrm>
        </p:spPr>
        <p:txBody>
          <a:bodyPr/>
          <a:lstStyle/>
          <a:p>
            <a:pPr marL="3175"/>
            <a:r>
              <a:rPr lang="en-GB" sz="2800" dirty="0">
                <a:solidFill>
                  <a:schemeClr val="bg1"/>
                </a:solidFill>
              </a:rPr>
              <a:t>H</a:t>
            </a:r>
            <a:r>
              <a:rPr lang="en-GB" sz="2800" dirty="0" smtClean="0">
                <a:solidFill>
                  <a:schemeClr val="bg1"/>
                </a:solidFill>
              </a:rPr>
              <a:t>ighlights from the </a:t>
            </a:r>
            <a:br>
              <a:rPr lang="en-GB" sz="2800" dirty="0" smtClean="0">
                <a:solidFill>
                  <a:schemeClr val="bg1"/>
                </a:solidFill>
              </a:rPr>
            </a:br>
            <a:r>
              <a:rPr lang="en-GB" sz="2800" dirty="0" smtClean="0">
                <a:solidFill>
                  <a:schemeClr val="bg1"/>
                </a:solidFill>
              </a:rPr>
              <a:t>2018 European Vocational</a:t>
            </a:r>
            <a:br>
              <a:rPr lang="en-GB" sz="2800" dirty="0" smtClean="0">
                <a:solidFill>
                  <a:schemeClr val="bg1"/>
                </a:solidFill>
              </a:rPr>
            </a:br>
            <a:r>
              <a:rPr lang="en-GB" sz="2800" dirty="0" smtClean="0">
                <a:solidFill>
                  <a:schemeClr val="bg1"/>
                </a:solidFill>
              </a:rPr>
              <a:t>Skills Week</a:t>
            </a:r>
            <a:endParaRPr lang="en-GB" sz="2800" i="1" dirty="0">
              <a:solidFill>
                <a:schemeClr val="bg1"/>
              </a:solidFill>
            </a:endParaRPr>
          </a:p>
        </p:txBody>
      </p:sp>
      <p:pic>
        <p:nvPicPr>
          <p:cNvPr id="1030" name="Picture 6" descr="H:\My Documents\My Pictures\Austrian_presidency_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6115" y="1919079"/>
            <a:ext cx="1093626" cy="1083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11742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bwMode="auto">
          <a:xfrm>
            <a:off x="11113" y="0"/>
            <a:ext cx="4416871" cy="77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anchor="ctr"/>
          <a:lstStyle>
            <a:lvl1pPr algn="l" rtl="0" eaLnBrk="0" fontAlgn="base" hangingPunct="0">
              <a:spcBef>
                <a:spcPct val="0"/>
              </a:spcBef>
              <a:spcAft>
                <a:spcPct val="0"/>
              </a:spcAft>
              <a:defRPr sz="3000" b="1">
                <a:solidFill>
                  <a:srgbClr val="0F5494"/>
                </a:solidFill>
                <a:latin typeface="Tahoma" pitchFamily="34" charset="0"/>
                <a:ea typeface="MS PGothic" pitchFamily="34" charset="-128"/>
                <a:cs typeface="Tahoma" pitchFamily="34" charset="0"/>
              </a:defRPr>
            </a:lvl1pPr>
            <a:lvl2pPr algn="l" rtl="0" eaLnBrk="0" fontAlgn="base" hangingPunct="0">
              <a:spcBef>
                <a:spcPct val="0"/>
              </a:spcBef>
              <a:spcAft>
                <a:spcPct val="0"/>
              </a:spcAft>
              <a:defRPr sz="3000" b="1">
                <a:solidFill>
                  <a:srgbClr val="0F5494"/>
                </a:solidFill>
                <a:latin typeface="Tahoma" pitchFamily="34" charset="0"/>
                <a:ea typeface="MS PGothic" pitchFamily="34" charset="-128"/>
                <a:cs typeface="Tahoma" pitchFamily="34" charset="0"/>
              </a:defRPr>
            </a:lvl2pPr>
            <a:lvl3pPr algn="l" rtl="0" eaLnBrk="0" fontAlgn="base" hangingPunct="0">
              <a:spcBef>
                <a:spcPct val="0"/>
              </a:spcBef>
              <a:spcAft>
                <a:spcPct val="0"/>
              </a:spcAft>
              <a:defRPr sz="3000" b="1">
                <a:solidFill>
                  <a:srgbClr val="0F5494"/>
                </a:solidFill>
                <a:latin typeface="Tahoma" pitchFamily="34" charset="0"/>
                <a:ea typeface="MS PGothic" pitchFamily="34" charset="-128"/>
                <a:cs typeface="Tahoma" pitchFamily="34" charset="0"/>
              </a:defRPr>
            </a:lvl3pPr>
            <a:lvl4pPr algn="l" rtl="0" eaLnBrk="0" fontAlgn="base" hangingPunct="0">
              <a:spcBef>
                <a:spcPct val="0"/>
              </a:spcBef>
              <a:spcAft>
                <a:spcPct val="0"/>
              </a:spcAft>
              <a:defRPr sz="3000" b="1">
                <a:solidFill>
                  <a:srgbClr val="0F5494"/>
                </a:solidFill>
                <a:latin typeface="Tahoma" pitchFamily="34" charset="0"/>
                <a:ea typeface="MS PGothic" pitchFamily="34" charset="-128"/>
                <a:cs typeface="Tahoma" pitchFamily="34" charset="0"/>
              </a:defRPr>
            </a:lvl4pPr>
            <a:lvl5pPr algn="l" rtl="0" eaLnBrk="0" fontAlgn="base" hangingPunct="0">
              <a:spcBef>
                <a:spcPct val="0"/>
              </a:spcBef>
              <a:spcAft>
                <a:spcPct val="0"/>
              </a:spcAft>
              <a:defRPr sz="3000" b="1">
                <a:solidFill>
                  <a:srgbClr val="0F5494"/>
                </a:solidFill>
                <a:latin typeface="Tahoma" pitchFamily="34" charset="0"/>
                <a:ea typeface="MS PGothic" pitchFamily="34" charset="-128"/>
                <a:cs typeface="Tahoma" pitchFamily="34" charset="0"/>
              </a:defRPr>
            </a:lvl5pPr>
            <a:lvl6pPr marL="815975" algn="l" rtl="0" eaLnBrk="1" fontAlgn="base" hangingPunct="1">
              <a:spcBef>
                <a:spcPct val="0"/>
              </a:spcBef>
              <a:spcAft>
                <a:spcPct val="0"/>
              </a:spcAft>
              <a:defRPr sz="3000" b="1">
                <a:solidFill>
                  <a:srgbClr val="0F5494"/>
                </a:solidFill>
                <a:latin typeface="Verdana" pitchFamily="34" charset="0"/>
              </a:defRPr>
            </a:lvl6pPr>
            <a:lvl7pPr marL="1273175" algn="l" rtl="0" eaLnBrk="1" fontAlgn="base" hangingPunct="1">
              <a:spcBef>
                <a:spcPct val="0"/>
              </a:spcBef>
              <a:spcAft>
                <a:spcPct val="0"/>
              </a:spcAft>
              <a:defRPr sz="3000" b="1">
                <a:solidFill>
                  <a:srgbClr val="0F5494"/>
                </a:solidFill>
                <a:latin typeface="Verdana" pitchFamily="34" charset="0"/>
              </a:defRPr>
            </a:lvl7pPr>
            <a:lvl8pPr marL="1730375" algn="l" rtl="0" eaLnBrk="1" fontAlgn="base" hangingPunct="1">
              <a:spcBef>
                <a:spcPct val="0"/>
              </a:spcBef>
              <a:spcAft>
                <a:spcPct val="0"/>
              </a:spcAft>
              <a:defRPr sz="3000" b="1">
                <a:solidFill>
                  <a:srgbClr val="0F5494"/>
                </a:solidFill>
                <a:latin typeface="Verdana" pitchFamily="34" charset="0"/>
              </a:defRPr>
            </a:lvl8pPr>
            <a:lvl9pPr marL="2187575" algn="l" rtl="0" eaLnBrk="1" fontAlgn="base" hangingPunct="1">
              <a:spcBef>
                <a:spcPct val="0"/>
              </a:spcBef>
              <a:spcAft>
                <a:spcPct val="0"/>
              </a:spcAft>
              <a:defRPr sz="3000" b="1">
                <a:solidFill>
                  <a:srgbClr val="0F5494"/>
                </a:solidFill>
                <a:latin typeface="Verdana" pitchFamily="34" charset="0"/>
              </a:defRPr>
            </a:lvl9pPr>
          </a:lstStyle>
          <a:p>
            <a:pPr marL="12700" marR="0" lvl="0" indent="0" algn="l" defTabSz="914400" rtl="0" eaLnBrk="1" fontAlgn="base" latinLnBrk="0" hangingPunct="1">
              <a:lnSpc>
                <a:spcPct val="100000"/>
              </a:lnSpc>
              <a:spcBef>
                <a:spcPts val="0"/>
              </a:spcBef>
              <a:spcAft>
                <a:spcPts val="0"/>
              </a:spcAft>
              <a:buClr>
                <a:srgbClr val="2D5EC1"/>
              </a:buClr>
              <a:buSzTx/>
              <a:buFontTx/>
              <a:buNone/>
              <a:tabLst/>
              <a:defRPr/>
            </a:pPr>
            <a:r>
              <a:rPr kumimoji="0" lang="en-GB" sz="2000" b="1" i="0" u="none" strike="noStrike" kern="1200" cap="none" spc="0" normalizeH="0" baseline="0" noProof="0" dirty="0" smtClean="0">
                <a:ln>
                  <a:noFill/>
                </a:ln>
                <a:solidFill>
                  <a:srgbClr val="FFFFFF"/>
                </a:solidFill>
                <a:effectLst/>
                <a:uLnTx/>
                <a:uFillTx/>
                <a:latin typeface="Verdana"/>
                <a:ea typeface="MS PGothic" pitchFamily="34" charset="-128"/>
                <a:cs typeface="Tahoma" pitchFamily="34" charset="0"/>
              </a:rPr>
              <a:t>2018 Vocational Skills Week</a:t>
            </a:r>
            <a:br>
              <a:rPr kumimoji="0" lang="en-GB" sz="2000" b="1" i="0" u="none" strike="noStrike" kern="1200" cap="none" spc="0" normalizeH="0" baseline="0" noProof="0" dirty="0" smtClean="0">
                <a:ln>
                  <a:noFill/>
                </a:ln>
                <a:solidFill>
                  <a:srgbClr val="FFFFFF"/>
                </a:solidFill>
                <a:effectLst/>
                <a:uLnTx/>
                <a:uFillTx/>
                <a:latin typeface="Verdana"/>
                <a:ea typeface="MS PGothic" pitchFamily="34" charset="-128"/>
                <a:cs typeface="Tahoma" pitchFamily="34" charset="0"/>
              </a:rPr>
            </a:br>
            <a:r>
              <a:rPr kumimoji="0" lang="en-GB" sz="2000" b="1" i="1" u="none" strike="noStrike" kern="1200" cap="none" spc="0" normalizeH="0" baseline="0" noProof="0" dirty="0" smtClean="0">
                <a:ln>
                  <a:noFill/>
                </a:ln>
                <a:solidFill>
                  <a:srgbClr val="FFFFFF"/>
                </a:solidFill>
                <a:effectLst/>
                <a:uLnTx/>
                <a:uFillTx/>
                <a:latin typeface="Verdana"/>
                <a:ea typeface="MS PGothic" pitchFamily="34" charset="-128"/>
                <a:cs typeface="Tahoma" pitchFamily="34" charset="0"/>
              </a:rPr>
              <a:t>Key figures (provisional)</a:t>
            </a:r>
            <a:endParaRPr kumimoji="0" lang="en-GB" sz="2000" b="1" i="1" u="none" strike="noStrike" kern="1200" cap="none" spc="0" normalizeH="0" baseline="0" noProof="0" dirty="0">
              <a:ln>
                <a:noFill/>
              </a:ln>
              <a:solidFill>
                <a:srgbClr val="FFFFFF"/>
              </a:solidFill>
              <a:effectLst/>
              <a:uLnTx/>
              <a:uFillTx/>
              <a:latin typeface="Verdana"/>
              <a:ea typeface="MS PGothic" pitchFamily="34" charset="-128"/>
              <a:cs typeface="Tahoma" pitchFamily="34" charset="0"/>
            </a:endParaRPr>
          </a:p>
        </p:txBody>
      </p:sp>
      <p:sp>
        <p:nvSpPr>
          <p:cNvPr id="10" name="Content Placeholder 2"/>
          <p:cNvSpPr>
            <a:spLocks noGrp="1"/>
          </p:cNvSpPr>
          <p:nvPr>
            <p:ph idx="1"/>
          </p:nvPr>
        </p:nvSpPr>
        <p:spPr>
          <a:xfrm>
            <a:off x="-3160" y="915566"/>
            <a:ext cx="9147160" cy="3856360"/>
          </a:xfrm>
        </p:spPr>
        <p:txBody>
          <a:bodyPr/>
          <a:lstStyle/>
          <a:p>
            <a:pPr marL="269875" indent="-269875">
              <a:lnSpc>
                <a:spcPct val="150000"/>
              </a:lnSpc>
              <a:spcBef>
                <a:spcPts val="0"/>
              </a:spcBef>
              <a:spcAft>
                <a:spcPts val="600"/>
              </a:spcAft>
              <a:buFont typeface="Wingdings" panose="05000000000000000000" pitchFamily="2" charset="2"/>
              <a:buChar char="Ø"/>
            </a:pPr>
            <a:r>
              <a:rPr lang="en-GB" sz="1800" b="1" dirty="0"/>
              <a:t>1784 events </a:t>
            </a:r>
            <a:r>
              <a:rPr lang="en-GB" sz="1800" dirty="0" err="1" smtClean="0"/>
              <a:t>events</a:t>
            </a:r>
            <a:r>
              <a:rPr lang="en-GB" sz="1800" dirty="0" smtClean="0"/>
              <a:t> </a:t>
            </a:r>
            <a:r>
              <a:rPr lang="en-GB" sz="1800" dirty="0"/>
              <a:t>in </a:t>
            </a:r>
            <a:r>
              <a:rPr lang="en-GB" sz="1800" b="1" dirty="0"/>
              <a:t>47</a:t>
            </a:r>
            <a:r>
              <a:rPr lang="en-GB" sz="1800" dirty="0"/>
              <a:t> </a:t>
            </a:r>
            <a:r>
              <a:rPr lang="en-GB" sz="1800" dirty="0" smtClean="0"/>
              <a:t>countries (19/11)</a:t>
            </a:r>
            <a:endParaRPr lang="en-GB" sz="1800" dirty="0"/>
          </a:p>
          <a:p>
            <a:pPr marL="269875" indent="-269875">
              <a:lnSpc>
                <a:spcPct val="150000"/>
              </a:lnSpc>
              <a:spcBef>
                <a:spcPts val="0"/>
              </a:spcBef>
              <a:spcAft>
                <a:spcPts val="600"/>
              </a:spcAft>
              <a:buFont typeface="Wingdings" panose="05000000000000000000" pitchFamily="2" charset="2"/>
              <a:buChar char="Ø"/>
            </a:pPr>
            <a:r>
              <a:rPr lang="en-GB" sz="1800" b="1" dirty="0" smtClean="0"/>
              <a:t>2,4 </a:t>
            </a:r>
            <a:r>
              <a:rPr lang="en-GB" sz="1800" b="1" dirty="0"/>
              <a:t>million people</a:t>
            </a:r>
            <a:r>
              <a:rPr lang="en-GB" sz="1800" dirty="0"/>
              <a:t> reached through the events</a:t>
            </a:r>
          </a:p>
          <a:p>
            <a:pPr marL="269875" indent="-269875">
              <a:lnSpc>
                <a:spcPct val="150000"/>
              </a:lnSpc>
              <a:spcBef>
                <a:spcPts val="0"/>
              </a:spcBef>
              <a:spcAft>
                <a:spcPts val="600"/>
              </a:spcAft>
              <a:buFont typeface="Wingdings" panose="05000000000000000000" pitchFamily="2" charset="2"/>
              <a:buChar char="Ø"/>
            </a:pPr>
            <a:r>
              <a:rPr lang="en-GB" sz="1800" dirty="0" smtClean="0"/>
              <a:t>Over </a:t>
            </a:r>
            <a:r>
              <a:rPr lang="en-GB" sz="1800" b="1" dirty="0"/>
              <a:t>32 million </a:t>
            </a:r>
            <a:r>
              <a:rPr lang="en-GB" sz="1800" dirty="0"/>
              <a:t>reach on social media </a:t>
            </a:r>
            <a:r>
              <a:rPr lang="en-GB" sz="1800" dirty="0" smtClean="0"/>
              <a:t>through</a:t>
            </a:r>
            <a:br>
              <a:rPr lang="en-GB" sz="1800" dirty="0" smtClean="0"/>
            </a:br>
            <a:r>
              <a:rPr lang="en-GB" sz="1800" b="1" dirty="0" smtClean="0"/>
              <a:t>#</a:t>
            </a:r>
            <a:r>
              <a:rPr lang="en-GB" sz="1800" b="1" dirty="0"/>
              <a:t>EUVocationalSkills</a:t>
            </a:r>
            <a:r>
              <a:rPr lang="en-GB" sz="1800" dirty="0"/>
              <a:t> and </a:t>
            </a:r>
            <a:r>
              <a:rPr lang="en-GB" sz="1800" b="1" dirty="0"/>
              <a:t>#DiscoverYourTalent</a:t>
            </a:r>
          </a:p>
          <a:p>
            <a:pPr marL="269875" indent="-269875">
              <a:lnSpc>
                <a:spcPct val="150000"/>
              </a:lnSpc>
              <a:spcBef>
                <a:spcPts val="0"/>
              </a:spcBef>
              <a:spcAft>
                <a:spcPts val="600"/>
              </a:spcAft>
              <a:buFont typeface="Wingdings" panose="05000000000000000000" pitchFamily="2" charset="2"/>
              <a:buChar char="Ø"/>
            </a:pPr>
            <a:r>
              <a:rPr lang="en-GB" sz="1800" b="1" dirty="0" smtClean="0"/>
              <a:t>9.402</a:t>
            </a:r>
            <a:r>
              <a:rPr lang="en-GB" sz="1800" dirty="0" smtClean="0"/>
              <a:t> </a:t>
            </a:r>
            <a:r>
              <a:rPr lang="en-GB" sz="1800" dirty="0"/>
              <a:t>people voted for the VET Excellence </a:t>
            </a:r>
            <a:r>
              <a:rPr lang="en-GB" sz="1800" dirty="0" smtClean="0"/>
              <a:t>Awards</a:t>
            </a:r>
          </a:p>
          <a:p>
            <a:pPr marL="269875" indent="-269875">
              <a:lnSpc>
                <a:spcPct val="150000"/>
              </a:lnSpc>
              <a:spcBef>
                <a:spcPts val="0"/>
              </a:spcBef>
              <a:spcAft>
                <a:spcPts val="600"/>
              </a:spcAft>
              <a:buFont typeface="Wingdings" panose="05000000000000000000" pitchFamily="2" charset="2"/>
              <a:buChar char="Ø"/>
            </a:pPr>
            <a:r>
              <a:rPr lang="en-US" sz="1800" b="1" dirty="0" smtClean="0"/>
              <a:t>176.972</a:t>
            </a:r>
            <a:r>
              <a:rPr lang="en-US" sz="1800" dirty="0" smtClean="0"/>
              <a:t> </a:t>
            </a:r>
            <a:r>
              <a:rPr lang="en-US" sz="1800" dirty="0"/>
              <a:t>views of </a:t>
            </a:r>
            <a:r>
              <a:rPr lang="en-US" sz="1800" dirty="0" smtClean="0"/>
              <a:t>video </a:t>
            </a:r>
            <a:r>
              <a:rPr lang="en-US" sz="1800" dirty="0"/>
              <a:t>animations</a:t>
            </a:r>
            <a:endParaRPr lang="en-GB" sz="1800" dirty="0"/>
          </a:p>
          <a:p>
            <a:pPr marL="269875" indent="-269875">
              <a:lnSpc>
                <a:spcPct val="150000"/>
              </a:lnSpc>
              <a:spcBef>
                <a:spcPts val="0"/>
              </a:spcBef>
              <a:spcAft>
                <a:spcPts val="600"/>
              </a:spcAft>
              <a:buFont typeface="Wingdings" panose="05000000000000000000" pitchFamily="2" charset="2"/>
              <a:buChar char="Ø"/>
            </a:pPr>
            <a:r>
              <a:rPr lang="en-US" sz="1800" b="1" dirty="0" smtClean="0"/>
              <a:t>393.928</a:t>
            </a:r>
            <a:r>
              <a:rPr lang="en-US" sz="1800" dirty="0" smtClean="0"/>
              <a:t> </a:t>
            </a:r>
            <a:r>
              <a:rPr lang="en-US" sz="1800" dirty="0"/>
              <a:t>views of TED </a:t>
            </a:r>
            <a:r>
              <a:rPr lang="en-US" sz="1800" dirty="0" smtClean="0"/>
              <a:t>talk </a:t>
            </a:r>
            <a:r>
              <a:rPr lang="en-GB" sz="1800" dirty="0" smtClean="0"/>
              <a:t>by </a:t>
            </a:r>
            <a:r>
              <a:rPr lang="en-GB" sz="1800" dirty="0" err="1" smtClean="0"/>
              <a:t>Saadia</a:t>
            </a:r>
            <a:r>
              <a:rPr lang="en-GB" sz="1800" dirty="0" smtClean="0"/>
              <a:t> </a:t>
            </a:r>
            <a:r>
              <a:rPr lang="en-GB" sz="1800" dirty="0" err="1" smtClean="0"/>
              <a:t>Zahidi</a:t>
            </a:r>
            <a:r>
              <a:rPr lang="en-GB" sz="1800" dirty="0" smtClean="0"/>
              <a:t>, WEF</a:t>
            </a:r>
          </a:p>
          <a:p>
            <a:pPr marL="269875" indent="-269875">
              <a:lnSpc>
                <a:spcPct val="150000"/>
              </a:lnSpc>
              <a:spcBef>
                <a:spcPts val="0"/>
              </a:spcBef>
              <a:spcAft>
                <a:spcPts val="600"/>
              </a:spcAft>
              <a:buFont typeface="Wingdings" panose="05000000000000000000" pitchFamily="2" charset="2"/>
              <a:buChar char="Ø"/>
            </a:pPr>
            <a:r>
              <a:rPr lang="en-US" sz="1800" b="1" dirty="0"/>
              <a:t>437.543</a:t>
            </a:r>
            <a:r>
              <a:rPr lang="en-US" sz="1800" dirty="0"/>
              <a:t> views of promotional video</a:t>
            </a:r>
            <a:endParaRPr lang="en-GB" sz="1800" i="1" dirty="0"/>
          </a:p>
        </p:txBody>
      </p:sp>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4727" y="162475"/>
            <a:ext cx="2718084" cy="1847320"/>
          </a:xfrm>
          <a:prstGeom prst="rect">
            <a:avLst/>
          </a:prstGeom>
          <a:ln>
            <a:noFill/>
          </a:ln>
          <a:effectLst>
            <a:outerShdw blurRad="292100" dist="139700" dir="2700000" algn="tl" rotWithShape="0">
              <a:srgbClr val="333333">
                <a:alpha val="65000"/>
              </a:srgbClr>
            </a:outerShdw>
          </a:effectLst>
          <a:extLst/>
        </p:spPr>
      </p:pic>
      <p:pic>
        <p:nvPicPr>
          <p:cNvPr id="10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1959" y="3481581"/>
            <a:ext cx="2786597" cy="1517903"/>
          </a:xfrm>
          <a:prstGeom prst="rect">
            <a:avLst/>
          </a:prstGeom>
          <a:ln>
            <a:noFill/>
          </a:ln>
          <a:effectLst>
            <a:outerShdw blurRad="292100" dist="139700" dir="2700000" algn="tl" rotWithShape="0">
              <a:srgbClr val="333333">
                <a:alpha val="65000"/>
              </a:srgbClr>
            </a:outerShdw>
          </a:effectLst>
          <a:extLst/>
        </p:spPr>
      </p:pic>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51959" y="2283718"/>
            <a:ext cx="2834829" cy="9525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131544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My Documents\EVSW\Finlandia_Wik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3" y="1"/>
            <a:ext cx="9134577" cy="515535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My Documents\EVSW\EVSWeek-201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2341" y="411510"/>
            <a:ext cx="3591029" cy="4146529"/>
          </a:xfrm>
          <a:prstGeom prst="round2DiagRect">
            <a:avLst>
              <a:gd name="adj1" fmla="val 16667"/>
              <a:gd name="adj2" fmla="val 0"/>
            </a:avLst>
          </a:prstGeom>
          <a:ln w="88900" cap="sq">
            <a:noFill/>
            <a:miter lim="800000"/>
          </a:ln>
          <a:effectLst>
            <a:outerShdw blurRad="76200" dist="127000" dir="5400000" sx="105000" sy="105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5" name="Picture 3" descr="H:\My Documents\EVSW\Finland.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29816" y="1561529"/>
            <a:ext cx="1663547" cy="1016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417087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33176"/>
        </a:solidFill>
        <a:ln>
          <a:solidFill>
            <a:srgbClr val="133176"/>
          </a:solidFill>
        </a:ln>
      </a:spPr>
      <a:bodyPr anchor="ctr"/>
      <a:lstStyle>
        <a:defPPr algn="ctr" defTabSz="457200" fontAlgn="auto">
          <a:spcBef>
            <a:spcPts val="0"/>
          </a:spcBef>
          <a:spcAft>
            <a:spcPts val="0"/>
          </a:spcAft>
          <a:defRPr sz="1800" b="0"/>
        </a:defPPr>
      </a:lstStyle>
      <a:style>
        <a:lnRef idx="1">
          <a:schemeClr val="accent1"/>
        </a:lnRef>
        <a:fillRef idx="3">
          <a:schemeClr val="accent1"/>
        </a:fillRef>
        <a:effectRef idx="2">
          <a:schemeClr val="accent1"/>
        </a:effectRef>
        <a:fontRef idx="minor">
          <a:schemeClr val="lt1"/>
        </a:fontRef>
      </a: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7600" b="1" i="0" u="none" strike="noStrike" cap="none" normalizeH="0" baseline="0" smtClean="0">
            <a:ln>
              <a:noFill/>
            </a:ln>
            <a:solidFill>
              <a:srgbClr val="FFD624"/>
            </a:solidFill>
            <a:effectLst/>
            <a:latin typeface="Verdana" pitchFamily="34" charset="0"/>
          </a:defRPr>
        </a:defPPr>
      </a:lstStyle>
    </a:lnDef>
    <a:txDef>
      <a:spPr>
        <a:noFill/>
      </a:spPr>
      <a:bodyPr wrap="none" rtlCol="0">
        <a:spAutoFit/>
      </a:bodyPr>
      <a:lstStyle>
        <a:defPPr>
          <a:defRPr sz="2400" b="0" dirty="0" err="1" smtClean="0">
            <a:solidFill>
              <a:srgbClr val="0F5494"/>
            </a:solidFill>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F098AE41A192E4C85C747A9850AEF9A" ma:contentTypeVersion="1" ma:contentTypeDescription="Create a new document." ma:contentTypeScope="" ma:versionID="5a8770b97c883eee6e80458dbe9e6cc2">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D14567-0064-41AA-B17E-6D061E25B1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9CDD8D5-9B5D-4329-A5FA-BB635811A11D}">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purl.org/dc/terms/"/>
    <ds:schemaRef ds:uri="http://www.w3.org/XML/1998/namespace"/>
    <ds:schemaRef ds:uri="http://purl.org/dc/dcmitype/"/>
  </ds:schemaRefs>
</ds:datastoreItem>
</file>

<file path=customXml/itemProps3.xml><?xml version="1.0" encoding="utf-8"?>
<ds:datastoreItem xmlns:ds="http://schemas.openxmlformats.org/officeDocument/2006/customXml" ds:itemID="{00A2DA33-DB0F-4723-B9EA-086431A269C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6291</TotalTime>
  <Words>3301</Words>
  <Application>Microsoft Office PowerPoint</Application>
  <PresentationFormat>On-screen Show (16:9)</PresentationFormat>
  <Paragraphs>333</Paragraphs>
  <Slides>22</Slides>
  <Notes>22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22</vt:i4>
      </vt:variant>
    </vt:vector>
  </HeadingPairs>
  <TitlesOfParts>
    <vt:vector size="34" baseType="lpstr">
      <vt:lpstr>MS PGothic</vt:lpstr>
      <vt:lpstr>Arial</vt:lpstr>
      <vt:lpstr>Calibri</vt:lpstr>
      <vt:lpstr>Cambria</vt:lpstr>
      <vt:lpstr>Courier New</vt:lpstr>
      <vt:lpstr>EC Square Sans Cond Pro</vt:lpstr>
      <vt:lpstr>Symbol</vt:lpstr>
      <vt:lpstr>Tahoma</vt:lpstr>
      <vt:lpstr>Times New Roman</vt:lpstr>
      <vt:lpstr>Verdana</vt:lpstr>
      <vt:lpstr>Wingdings</vt:lpstr>
      <vt:lpstr>Default Design</vt:lpstr>
      <vt:lpstr>Latest EU VET policy developments   16th Annual plenary meeting of ReferNet   22 November 2018, Thessaloniki</vt:lpstr>
      <vt:lpstr>PowerPoint Presentation</vt:lpstr>
      <vt:lpstr>PowerPoint Presentation</vt:lpstr>
      <vt:lpstr>PowerPoint Presentation</vt:lpstr>
      <vt:lpstr>PowerPoint Presentation</vt:lpstr>
      <vt:lpstr>PowerPoint Presentation</vt:lpstr>
      <vt:lpstr>PowerPoint Presentation</vt:lpstr>
      <vt:lpstr>EU budget for the future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Highlights from the  2018 European Vocational Skills Week</vt:lpstr>
      <vt:lpstr>PowerPoint Presentation</vt:lpstr>
      <vt:lpstr>PowerPoint Presentation</vt:lpstr>
    </vt:vector>
  </TitlesOfParts>
  <Company>European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turneem</dc:creator>
  <cp:lastModifiedBy>VARCHOLA Jan (EMPL)</cp:lastModifiedBy>
  <cp:revision>377</cp:revision>
  <cp:lastPrinted>2018-09-06T07:48:28Z</cp:lastPrinted>
  <dcterms:created xsi:type="dcterms:W3CDTF">2011-10-28T10:25:18Z</dcterms:created>
  <dcterms:modified xsi:type="dcterms:W3CDTF">2018-11-20T09:57:26Z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0x010100AF098AE41A192E4C85C747A9850AEF9A</vt:lpwstr>
  </property>
</Properties>
</file>