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1" r:id="rId4"/>
  </p:sldMasterIdLst>
  <p:notesMasterIdLst>
    <p:notesMasterId r:id="rId23"/>
  </p:notesMasterIdLst>
  <p:sldIdLst>
    <p:sldId id="256" r:id="rId5"/>
    <p:sldId id="316" r:id="rId6"/>
    <p:sldId id="313" r:id="rId7"/>
    <p:sldId id="305" r:id="rId8"/>
    <p:sldId id="311" r:id="rId9"/>
    <p:sldId id="307" r:id="rId10"/>
    <p:sldId id="304" r:id="rId11"/>
    <p:sldId id="310" r:id="rId12"/>
    <p:sldId id="296" r:id="rId13"/>
    <p:sldId id="295" r:id="rId14"/>
    <p:sldId id="297" r:id="rId15"/>
    <p:sldId id="309" r:id="rId16"/>
    <p:sldId id="288" r:id="rId17"/>
    <p:sldId id="299" r:id="rId18"/>
    <p:sldId id="301" r:id="rId19"/>
    <p:sldId id="303" r:id="rId20"/>
    <p:sldId id="294" r:id="rId21"/>
    <p:sldId id="28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apértelmezett szakasz" id="{1B405A24-B750-4A0D-BE4B-F79FE72A360C}">
          <p14:sldIdLst>
            <p14:sldId id="256"/>
            <p14:sldId id="316"/>
            <p14:sldId id="313"/>
            <p14:sldId id="305"/>
            <p14:sldId id="311"/>
            <p14:sldId id="307"/>
            <p14:sldId id="304"/>
            <p14:sldId id="310"/>
            <p14:sldId id="296"/>
            <p14:sldId id="295"/>
            <p14:sldId id="297"/>
            <p14:sldId id="309"/>
            <p14:sldId id="288"/>
            <p14:sldId id="299"/>
            <p14:sldId id="301"/>
            <p14:sldId id="303"/>
            <p14:sldId id="294"/>
          </p14:sldIdLst>
        </p14:section>
        <p14:section name="Névtelen szakasz" id="{CE220EFC-906D-4402-80CF-81C00444EF7D}">
          <p14:sldIdLst>
            <p14:sldId id="28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Közepesen sötét stílus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Világos stílus 2 – 1. jelölőszín">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Világos stílus 3 – 3. jelölőszín">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Világos stílu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49" autoAdjust="0"/>
  </p:normalViewPr>
  <p:slideViewPr>
    <p:cSldViewPr snapToGrid="0">
      <p:cViewPr varScale="1">
        <p:scale>
          <a:sx n="74" d="100"/>
          <a:sy n="74" d="100"/>
        </p:scale>
        <p:origin x="139" y="67"/>
      </p:cViewPr>
      <p:guideLst>
        <p:guide orient="horz" pos="2160"/>
        <p:guide pos="3840"/>
      </p:guideLst>
    </p:cSldViewPr>
  </p:slideViewPr>
  <p:outlineViewPr>
    <p:cViewPr>
      <p:scale>
        <a:sx n="33" d="100"/>
        <a:sy n="33" d="100"/>
      </p:scale>
      <p:origin x="0" y="-4834"/>
    </p:cViewPr>
  </p:outlin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38F4B3-DB0D-4166-B61B-1EA2129FC3BC}" type="datetimeFigureOut">
              <a:rPr lang="hu-HU" smtClean="0"/>
              <a:t>2021. 05. 26.</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40CFA-4107-43A2-BCFE-F201F4D42EFD}" type="slidenum">
              <a:rPr lang="hu-HU" smtClean="0"/>
              <a:t>‹#›</a:t>
            </a:fld>
            <a:endParaRPr lang="hu-HU"/>
          </a:p>
        </p:txBody>
      </p:sp>
    </p:spTree>
    <p:extLst>
      <p:ext uri="{BB962C8B-B14F-4D97-AF65-F5344CB8AC3E}">
        <p14:creationId xmlns:p14="http://schemas.microsoft.com/office/powerpoint/2010/main" val="303157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The </a:t>
            </a:r>
            <a:r>
              <a:rPr lang="hu-HU" dirty="0" err="1"/>
              <a:t>Act</a:t>
            </a:r>
            <a:r>
              <a:rPr lang="hu-HU" dirty="0"/>
              <a:t> entered </a:t>
            </a:r>
            <a:r>
              <a:rPr lang="hu-HU" dirty="0" err="1"/>
              <a:t>into</a:t>
            </a:r>
            <a:r>
              <a:rPr lang="hu-HU" dirty="0"/>
              <a:t> </a:t>
            </a:r>
            <a:r>
              <a:rPr lang="hu-HU" dirty="0" err="1"/>
              <a:t>force</a:t>
            </a:r>
            <a:r>
              <a:rPr lang="hu-HU" dirty="0"/>
              <a:t> </a:t>
            </a:r>
            <a:r>
              <a:rPr lang="hu-HU" dirty="0" err="1"/>
              <a:t>as</a:t>
            </a:r>
            <a:r>
              <a:rPr lang="hu-HU" dirty="0"/>
              <a:t> of </a:t>
            </a:r>
            <a:r>
              <a:rPr lang="hu-HU" dirty="0" err="1"/>
              <a:t>the</a:t>
            </a:r>
            <a:r>
              <a:rPr lang="hu-HU" dirty="0"/>
              <a:t> 1st of </a:t>
            </a:r>
            <a:r>
              <a:rPr lang="hu-HU" dirty="0" err="1"/>
              <a:t>January</a:t>
            </a:r>
            <a:r>
              <a:rPr lang="hu-HU" dirty="0"/>
              <a:t> The main </a:t>
            </a:r>
            <a:r>
              <a:rPr lang="hu-HU" dirty="0" err="1"/>
              <a:t>goals</a:t>
            </a:r>
            <a:r>
              <a:rPr lang="hu-HU" dirty="0"/>
              <a:t> </a:t>
            </a:r>
            <a:r>
              <a:rPr lang="hu-HU" dirty="0" err="1"/>
              <a:t>to</a:t>
            </a:r>
            <a:r>
              <a:rPr lang="hu-HU" dirty="0"/>
              <a:t> </a:t>
            </a:r>
            <a:r>
              <a:rPr lang="hu-HU" dirty="0" err="1"/>
              <a:t>implement</a:t>
            </a:r>
            <a:r>
              <a:rPr lang="hu-HU" dirty="0"/>
              <a:t> a </a:t>
            </a:r>
            <a:r>
              <a:rPr lang="hu-HU" dirty="0" err="1"/>
              <a:t>new</a:t>
            </a:r>
            <a:r>
              <a:rPr lang="hu-HU" dirty="0"/>
              <a:t> </a:t>
            </a:r>
            <a:r>
              <a:rPr lang="hu-HU" dirty="0" err="1"/>
              <a:t>act</a:t>
            </a:r>
            <a:r>
              <a:rPr lang="hu-HU" dirty="0"/>
              <a:t> </a:t>
            </a:r>
            <a:r>
              <a:rPr lang="hu-HU" dirty="0" err="1"/>
              <a:t>was</a:t>
            </a:r>
            <a:r>
              <a:rPr lang="hu-HU" dirty="0"/>
              <a:t> </a:t>
            </a:r>
            <a:r>
              <a:rPr lang="hu-HU" dirty="0" err="1"/>
              <a:t>to</a:t>
            </a:r>
            <a:r>
              <a:rPr lang="hu-HU" dirty="0"/>
              <a:t>:</a:t>
            </a:r>
          </a:p>
          <a:p>
            <a:r>
              <a:rPr lang="hu-HU" dirty="0" err="1"/>
              <a:t>Raise</a:t>
            </a:r>
            <a:r>
              <a:rPr lang="hu-HU" dirty="0"/>
              <a:t> </a:t>
            </a:r>
            <a:r>
              <a:rPr lang="hu-HU" dirty="0" err="1"/>
              <a:t>the</a:t>
            </a:r>
            <a:r>
              <a:rPr lang="hu-HU" dirty="0"/>
              <a:t> </a:t>
            </a:r>
            <a:r>
              <a:rPr lang="hu-HU" dirty="0" err="1"/>
              <a:t>awareness</a:t>
            </a:r>
            <a:r>
              <a:rPr lang="hu-HU" dirty="0"/>
              <a:t> and </a:t>
            </a:r>
            <a:r>
              <a:rPr lang="hu-HU" dirty="0" err="1"/>
              <a:t>atractivenes</a:t>
            </a:r>
            <a:r>
              <a:rPr lang="hu-HU" dirty="0"/>
              <a:t> of VET</a:t>
            </a:r>
          </a:p>
          <a:p>
            <a:r>
              <a:rPr lang="hu-HU" dirty="0" err="1"/>
              <a:t>To</a:t>
            </a:r>
            <a:r>
              <a:rPr lang="hu-HU" dirty="0"/>
              <a:t> </a:t>
            </a:r>
            <a:r>
              <a:rPr lang="hu-HU" dirty="0" err="1"/>
              <a:t>introduce</a:t>
            </a:r>
            <a:r>
              <a:rPr lang="hu-HU" dirty="0"/>
              <a:t> VET </a:t>
            </a:r>
            <a:r>
              <a:rPr lang="hu-HU" dirty="0" err="1"/>
              <a:t>programmes</a:t>
            </a:r>
            <a:r>
              <a:rPr lang="hu-HU" dirty="0"/>
              <a:t> </a:t>
            </a:r>
            <a:r>
              <a:rPr lang="hu-HU" dirty="0" err="1"/>
              <a:t>with</a:t>
            </a:r>
            <a:r>
              <a:rPr lang="hu-HU" dirty="0"/>
              <a:t> </a:t>
            </a:r>
            <a:r>
              <a:rPr lang="hu-HU" dirty="0" err="1"/>
              <a:t>learning</a:t>
            </a:r>
            <a:r>
              <a:rPr lang="hu-HU" dirty="0"/>
              <a:t> </a:t>
            </a:r>
            <a:r>
              <a:rPr lang="hu-HU" dirty="0" err="1"/>
              <a:t>outcome</a:t>
            </a:r>
            <a:r>
              <a:rPr lang="hu-HU" dirty="0"/>
              <a:t> </a:t>
            </a:r>
            <a:r>
              <a:rPr lang="hu-HU" dirty="0" err="1"/>
              <a:t>approach</a:t>
            </a:r>
            <a:endParaRPr lang="hu-HU" dirty="0"/>
          </a:p>
          <a:p>
            <a:r>
              <a:rPr lang="hu-HU" dirty="0" err="1"/>
              <a:t>To</a:t>
            </a:r>
            <a:r>
              <a:rPr lang="hu-HU" dirty="0"/>
              <a:t> </a:t>
            </a:r>
            <a:r>
              <a:rPr lang="hu-HU" dirty="0" err="1"/>
              <a:t>promote</a:t>
            </a:r>
            <a:r>
              <a:rPr lang="hu-HU" dirty="0"/>
              <a:t> </a:t>
            </a:r>
            <a:r>
              <a:rPr lang="hu-HU" dirty="0" err="1"/>
              <a:t>dual</a:t>
            </a:r>
            <a:r>
              <a:rPr lang="hu-HU" dirty="0"/>
              <a:t> </a:t>
            </a:r>
            <a:r>
              <a:rPr lang="hu-HU" dirty="0" err="1"/>
              <a:t>training</a:t>
            </a:r>
            <a:endParaRPr lang="hu-HU" dirty="0"/>
          </a:p>
          <a:p>
            <a:r>
              <a:rPr lang="hu-HU" dirty="0" err="1"/>
              <a:t>To</a:t>
            </a:r>
            <a:r>
              <a:rPr lang="hu-HU" dirty="0"/>
              <a:t> </a:t>
            </a:r>
            <a:r>
              <a:rPr lang="hu-HU" dirty="0" err="1"/>
              <a:t>tackle</a:t>
            </a:r>
            <a:r>
              <a:rPr lang="hu-HU" dirty="0"/>
              <a:t> </a:t>
            </a:r>
            <a:r>
              <a:rPr lang="hu-HU" dirty="0" err="1"/>
              <a:t>early</a:t>
            </a:r>
            <a:r>
              <a:rPr lang="hu-HU" dirty="0"/>
              <a:t> </a:t>
            </a:r>
            <a:r>
              <a:rPr lang="hu-HU" dirty="0" err="1"/>
              <a:t>school</a:t>
            </a:r>
            <a:r>
              <a:rPr lang="hu-HU" dirty="0"/>
              <a:t> </a:t>
            </a:r>
            <a:r>
              <a:rPr lang="hu-HU" dirty="0" err="1"/>
              <a:t>leaving</a:t>
            </a:r>
            <a:r>
              <a:rPr lang="hu-HU" dirty="0"/>
              <a:t> and </a:t>
            </a:r>
            <a:r>
              <a:rPr lang="hu-HU" dirty="0" err="1"/>
              <a:t>introduce</a:t>
            </a:r>
            <a:r>
              <a:rPr lang="hu-HU" dirty="0"/>
              <a:t> </a:t>
            </a:r>
            <a:r>
              <a:rPr lang="hu-HU" dirty="0" err="1"/>
              <a:t>competence-development</a:t>
            </a:r>
            <a:r>
              <a:rPr lang="hu-HU" dirty="0"/>
              <a:t> </a:t>
            </a:r>
            <a:r>
              <a:rPr lang="hu-HU" dirty="0" err="1"/>
              <a:t>programmes</a:t>
            </a:r>
            <a:endParaRPr lang="hu-HU" dirty="0"/>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2</a:t>
            </a:fld>
            <a:endParaRPr lang="hu-HU"/>
          </a:p>
        </p:txBody>
      </p:sp>
    </p:spTree>
    <p:extLst>
      <p:ext uri="{BB962C8B-B14F-4D97-AF65-F5344CB8AC3E}">
        <p14:creationId xmlns:p14="http://schemas.microsoft.com/office/powerpoint/2010/main" val="4127635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indent="0">
              <a:lnSpc>
                <a:spcPct val="107000"/>
              </a:lnSpc>
              <a:spcBef>
                <a:spcPct val="0"/>
              </a:spcBef>
              <a:spcAft>
                <a:spcPts val="800"/>
              </a:spcAft>
              <a:buNone/>
            </a:pPr>
            <a:r>
              <a:rPr lang="hu-HU" sz="1200" dirty="0">
                <a:solidFill>
                  <a:schemeClr val="accent1">
                    <a:lumMod val="50000"/>
                  </a:schemeClr>
                </a:solidFill>
                <a:latin typeface="Franklin Gothic Book" panose="020B0503020102020204" pitchFamily="34" charset="0"/>
                <a:ea typeface="+mj-ea"/>
                <a:cs typeface="+mj-cs"/>
              </a:rPr>
              <a:t>, The </a:t>
            </a:r>
            <a:r>
              <a:rPr lang="hu-HU" sz="1200" dirty="0" err="1">
                <a:solidFill>
                  <a:schemeClr val="accent1">
                    <a:lumMod val="50000"/>
                  </a:schemeClr>
                </a:solidFill>
                <a:latin typeface="Franklin Gothic Book" panose="020B0503020102020204" pitchFamily="34" charset="0"/>
                <a:ea typeface="+mj-ea"/>
                <a:cs typeface="+mj-cs"/>
              </a:rPr>
              <a:t>new</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Act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emphasises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flexible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learning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routes</a:t>
            </a:r>
            <a:r>
              <a:rPr lang="hu-HU" sz="1200" dirty="0">
                <a:solidFill>
                  <a:schemeClr val="accent1">
                    <a:lumMod val="50000"/>
                  </a:schemeClr>
                </a:solidFill>
                <a:latin typeface="Franklin Gothic Book" panose="020B0503020102020204" pitchFamily="34" charset="0"/>
                <a:ea typeface="+mj-ea"/>
                <a:cs typeface="+mj-cs"/>
              </a:rPr>
              <a:t> in  IVET, </a:t>
            </a:r>
            <a:r>
              <a:rPr lang="hu-HU" sz="1200" dirty="0" err="1">
                <a:solidFill>
                  <a:schemeClr val="accent1">
                    <a:lumMod val="50000"/>
                  </a:schemeClr>
                </a:solidFill>
                <a:latin typeface="Franklin Gothic Book" panose="020B0503020102020204" pitchFamily="34" charset="0"/>
                <a:ea typeface="+mj-ea"/>
                <a:cs typeface="+mj-cs"/>
              </a:rPr>
              <a:t>with</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special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focus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learners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with</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disadvantaged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social</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economical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backgrounds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learners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with</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disabilities</a:t>
            </a:r>
            <a:r>
              <a:rPr lang="hu-HU" sz="1200" dirty="0">
                <a:solidFill>
                  <a:schemeClr val="accent1">
                    <a:lumMod val="50000"/>
                  </a:schemeClr>
                </a:solidFill>
                <a:latin typeface="Franklin Gothic Book" panose="020B0503020102020204" pitchFamily="34" charset="0"/>
                <a:ea typeface="+mj-ea"/>
                <a:cs typeface="+mj-cs"/>
              </a:rPr>
              <a:t> , SEN </a:t>
            </a:r>
            <a:r>
              <a:rPr lang="hu-HU" sz="1200" dirty="0" err="1">
                <a:solidFill>
                  <a:schemeClr val="accent1">
                    <a:lumMod val="50000"/>
                  </a:schemeClr>
                </a:solidFill>
                <a:latin typeface="Franklin Gothic Book" panose="020B0503020102020204" pitchFamily="34" charset="0"/>
                <a:ea typeface="+mj-ea"/>
                <a:cs typeface="+mj-cs"/>
              </a:rPr>
              <a:t>learners</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learners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risk</a:t>
            </a:r>
            <a:r>
              <a:rPr lang="hu-HU" sz="1200" dirty="0">
                <a:solidFill>
                  <a:schemeClr val="accent1">
                    <a:lumMod val="50000"/>
                  </a:schemeClr>
                </a:solidFill>
                <a:latin typeface="Franklin Gothic Book" panose="020B0503020102020204" pitchFamily="34" charset="0"/>
                <a:ea typeface="+mj-ea"/>
                <a:cs typeface="+mj-cs"/>
              </a:rPr>
              <a:t> of </a:t>
            </a:r>
            <a:r>
              <a:rPr lang="hu-HU" sz="1200" dirty="0" err="1">
                <a:solidFill>
                  <a:schemeClr val="accent1">
                    <a:lumMod val="50000"/>
                  </a:schemeClr>
                </a:solidFill>
                <a:latin typeface="Franklin Gothic Book" panose="020B0503020102020204" pitchFamily="34" charset="0"/>
                <a:ea typeface="+mj-ea"/>
                <a:cs typeface="+mj-cs"/>
              </a:rPr>
              <a:t>dropping</a:t>
            </a:r>
            <a:r>
              <a:rPr lang="hu-HU" sz="1200" dirty="0">
                <a:solidFill>
                  <a:schemeClr val="accent1">
                    <a:lumMod val="50000"/>
                  </a:schemeClr>
                </a:solidFill>
                <a:latin typeface="Franklin Gothic Book" panose="020B0503020102020204" pitchFamily="34" charset="0"/>
                <a:ea typeface="+mj-ea"/>
                <a:cs typeface="+mj-cs"/>
              </a:rPr>
              <a:t> out </a:t>
            </a:r>
            <a:r>
              <a:rPr lang="hu-HU" sz="1200" dirty="0" err="1">
                <a:solidFill>
                  <a:schemeClr val="accent1">
                    <a:lumMod val="50000"/>
                  </a:schemeClr>
                </a:solidFill>
                <a:latin typeface="Franklin Gothic Book" panose="020B0503020102020204" pitchFamily="34" charset="0"/>
                <a:ea typeface="+mj-ea"/>
                <a:cs typeface="+mj-cs"/>
              </a:rPr>
              <a:t>or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leaving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early</a:t>
            </a:r>
            <a:r>
              <a:rPr lang="hu-HU" sz="1200" dirty="0">
                <a:solidFill>
                  <a:schemeClr val="accent1">
                    <a:lumMod val="50000"/>
                  </a:schemeClr>
                </a:solidFill>
                <a:latin typeface="Franklin Gothic Book" panose="020B0503020102020204" pitchFamily="34" charset="0"/>
                <a:ea typeface="+mj-ea"/>
                <a:cs typeface="+mj-cs"/>
              </a:rPr>
              <a:t>. </a:t>
            </a:r>
          </a:p>
          <a:p>
            <a:pPr marL="0" indent="0">
              <a:lnSpc>
                <a:spcPct val="107000"/>
              </a:lnSpc>
              <a:spcBef>
                <a:spcPct val="0"/>
              </a:spcBef>
              <a:spcAft>
                <a:spcPts val="800"/>
              </a:spcAft>
              <a:buNone/>
            </a:pP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meet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their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needs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legislators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created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new</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programmes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for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them</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endParaRPr lang="hu-HU" sz="12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hu-HU" sz="1200" dirty="0">
                <a:solidFill>
                  <a:schemeClr val="accent1">
                    <a:lumMod val="50000"/>
                  </a:schemeClr>
                </a:solidFill>
                <a:latin typeface="Franklin Gothic Book" panose="020B0503020102020204" pitchFamily="34" charset="0"/>
                <a:ea typeface="+mj-ea"/>
                <a:cs typeface="+mj-cs"/>
              </a:rPr>
              <a:t> „Dobbantó” </a:t>
            </a:r>
            <a:r>
              <a:rPr lang="hu-HU" sz="1200" dirty="0" err="1">
                <a:solidFill>
                  <a:schemeClr val="accent1">
                    <a:lumMod val="50000"/>
                  </a:schemeClr>
                </a:solidFill>
                <a:latin typeface="Franklin Gothic Book" panose="020B0503020102020204" pitchFamily="34" charset="0"/>
                <a:ea typeface="+mj-ea"/>
                <a:cs typeface="+mj-cs"/>
              </a:rPr>
              <a:t>programme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Springboard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class</a:t>
            </a:r>
            <a:r>
              <a:rPr lang="hu-HU" sz="12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spcAft>
                <a:spcPts val="800"/>
              </a:spcAft>
            </a:pPr>
            <a:r>
              <a:rPr lang="hu-HU" sz="1200" dirty="0">
                <a:solidFill>
                  <a:schemeClr val="accent1">
                    <a:lumMod val="50000"/>
                  </a:schemeClr>
                </a:solidFill>
                <a:latin typeface="Franklin Gothic Book" panose="020B0503020102020204" pitchFamily="34" charset="0"/>
                <a:ea typeface="+mj-ea"/>
                <a:cs typeface="+mj-cs"/>
              </a:rPr>
              <a:t> „Műhelyiskolai” </a:t>
            </a:r>
            <a:r>
              <a:rPr lang="hu-HU" sz="1200" dirty="0" err="1">
                <a:solidFill>
                  <a:schemeClr val="accent1">
                    <a:lumMod val="50000"/>
                  </a:schemeClr>
                </a:solidFill>
                <a:latin typeface="Franklin Gothic Book" panose="020B0503020102020204" pitchFamily="34" charset="0"/>
                <a:ea typeface="+mj-ea"/>
                <a:cs typeface="+mj-cs"/>
              </a:rPr>
              <a:t>programme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workshop </a:t>
            </a:r>
            <a:r>
              <a:rPr lang="hu-HU" sz="1200" dirty="0" err="1">
                <a:solidFill>
                  <a:schemeClr val="accent1">
                    <a:lumMod val="50000"/>
                  </a:schemeClr>
                </a:solidFill>
                <a:latin typeface="Franklin Gothic Book" panose="020B0503020102020204" pitchFamily="34" charset="0"/>
                <a:ea typeface="+mj-ea"/>
                <a:cs typeface="+mj-cs"/>
              </a:rPr>
              <a:t>programme</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spcAft>
                <a:spcPts val="800"/>
              </a:spcAft>
            </a:pPr>
            <a:r>
              <a:rPr lang="hu-HU" sz="1200" dirty="0" err="1">
                <a:solidFill>
                  <a:schemeClr val="accent1">
                    <a:lumMod val="50000"/>
                  </a:schemeClr>
                </a:solidFill>
                <a:latin typeface="Franklin Gothic Book" panose="020B0503020102020204" pitchFamily="34" charset="0"/>
                <a:ea typeface="+mj-ea"/>
                <a:cs typeface="+mj-cs"/>
              </a:rPr>
              <a:t>Orientation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year</a:t>
            </a:r>
            <a:r>
              <a:rPr lang="hu-HU" sz="1200" dirty="0">
                <a:solidFill>
                  <a:schemeClr val="accent1">
                    <a:lumMod val="50000"/>
                  </a:schemeClr>
                </a:solidFill>
                <a:latin typeface="Franklin Gothic Book" panose="020B0503020102020204" pitchFamily="34" charset="0"/>
                <a:ea typeface="+mj-ea"/>
                <a:cs typeface="+mj-cs"/>
              </a:rPr>
              <a:t>. </a:t>
            </a:r>
          </a:p>
          <a:p>
            <a:pPr marL="0" indent="0">
              <a:lnSpc>
                <a:spcPct val="107000"/>
              </a:lnSpc>
              <a:spcBef>
                <a:spcPct val="0"/>
              </a:spcBef>
              <a:spcAft>
                <a:spcPts val="800"/>
              </a:spcAft>
              <a:buNone/>
            </a:pPr>
            <a:r>
              <a:rPr lang="hu-HU" sz="1200" dirty="0">
                <a:solidFill>
                  <a:schemeClr val="accent1">
                    <a:lumMod val="50000"/>
                  </a:schemeClr>
                </a:solidFill>
                <a:latin typeface="Franklin Gothic Book" panose="020B0503020102020204" pitchFamily="34" charset="0"/>
                <a:ea typeface="+mj-ea"/>
                <a:cs typeface="+mj-cs"/>
              </a:rPr>
              <a:t>The main </a:t>
            </a:r>
            <a:r>
              <a:rPr lang="hu-HU" sz="1200" dirty="0" err="1">
                <a:solidFill>
                  <a:schemeClr val="accent1">
                    <a:lumMod val="50000"/>
                  </a:schemeClr>
                </a:solidFill>
                <a:latin typeface="Franklin Gothic Book" panose="020B0503020102020204" pitchFamily="34" charset="0"/>
                <a:ea typeface="+mj-ea"/>
                <a:cs typeface="+mj-cs"/>
              </a:rPr>
              <a:t>goal</a:t>
            </a:r>
            <a:r>
              <a:rPr lang="hu-HU" sz="1200" dirty="0">
                <a:solidFill>
                  <a:schemeClr val="accent1">
                    <a:lumMod val="50000"/>
                  </a:schemeClr>
                </a:solidFill>
                <a:latin typeface="Franklin Gothic Book" panose="020B0503020102020204" pitchFamily="34" charset="0"/>
                <a:ea typeface="+mj-ea"/>
                <a:cs typeface="+mj-cs"/>
              </a:rPr>
              <a:t> is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integrate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them</a:t>
            </a:r>
            <a:r>
              <a:rPr lang="hu-HU" sz="1200" dirty="0">
                <a:solidFill>
                  <a:schemeClr val="accent1">
                    <a:lumMod val="50000"/>
                  </a:schemeClr>
                </a:solidFill>
                <a:latin typeface="Franklin Gothic Book" panose="020B0503020102020204" pitchFamily="34" charset="0"/>
                <a:ea typeface="+mj-ea"/>
                <a:cs typeface="+mj-cs"/>
              </a:rPr>
              <a:t> in an </a:t>
            </a:r>
            <a:r>
              <a:rPr lang="hu-HU" sz="1200" dirty="0" err="1">
                <a:solidFill>
                  <a:schemeClr val="accent1">
                    <a:lumMod val="50000"/>
                  </a:schemeClr>
                </a:solidFill>
                <a:latin typeface="Franklin Gothic Book" panose="020B0503020102020204" pitchFamily="34" charset="0"/>
                <a:ea typeface="+mj-ea"/>
                <a:cs typeface="+mj-cs"/>
              </a:rPr>
              <a:t>inclusive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way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into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education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giving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them</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possibility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acquire</a:t>
            </a:r>
            <a:r>
              <a:rPr lang="hu-HU" sz="1200" dirty="0">
                <a:solidFill>
                  <a:schemeClr val="accent1">
                    <a:lumMod val="50000"/>
                  </a:schemeClr>
                </a:solidFill>
                <a:latin typeface="Franklin Gothic Book" panose="020B0503020102020204" pitchFamily="34" charset="0"/>
                <a:ea typeface="+mj-ea"/>
                <a:cs typeface="+mj-cs"/>
              </a:rPr>
              <a:t> a </a:t>
            </a:r>
            <a:r>
              <a:rPr lang="hu-HU" sz="1200" dirty="0" err="1">
                <a:solidFill>
                  <a:schemeClr val="accent1">
                    <a:lumMod val="50000"/>
                  </a:schemeClr>
                </a:solidFill>
                <a:latin typeface="Franklin Gothic Book" panose="020B0503020102020204" pitchFamily="34" charset="0"/>
                <a:ea typeface="+mj-ea"/>
                <a:cs typeface="+mj-cs"/>
              </a:rPr>
              <a:t>partial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qualification</a:t>
            </a:r>
            <a:r>
              <a:rPr lang="hu-HU" sz="1200" dirty="0">
                <a:solidFill>
                  <a:schemeClr val="accent1">
                    <a:lumMod val="50000"/>
                  </a:schemeClr>
                </a:solidFill>
                <a:latin typeface="Franklin Gothic Book" panose="020B0503020102020204" pitchFamily="34" charset="0"/>
                <a:ea typeface="+mj-ea"/>
                <a:cs typeface="+mj-cs"/>
              </a:rPr>
              <a:t> and a </a:t>
            </a:r>
            <a:r>
              <a:rPr lang="hu-HU" sz="1200" dirty="0" err="1">
                <a:solidFill>
                  <a:schemeClr val="accent1">
                    <a:lumMod val="50000"/>
                  </a:schemeClr>
                </a:solidFill>
                <a:latin typeface="Franklin Gothic Book" panose="020B0503020102020204" pitchFamily="34" charset="0"/>
                <a:ea typeface="+mj-ea"/>
                <a:cs typeface="+mj-cs"/>
              </a:rPr>
              <a:t>basic</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leaving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certificate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attesting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skills</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competences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required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pursue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further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studies</a:t>
            </a:r>
            <a:r>
              <a:rPr lang="hu-HU" sz="1200" dirty="0">
                <a:solidFill>
                  <a:schemeClr val="accent1">
                    <a:lumMod val="50000"/>
                  </a:schemeClr>
                </a:solidFill>
                <a:latin typeface="Franklin Gothic Book" panose="020B0503020102020204" pitchFamily="34" charset="0"/>
                <a:ea typeface="+mj-ea"/>
                <a:cs typeface="+mj-cs"/>
              </a:rPr>
              <a:t> in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upper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secondary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education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Thus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can</a:t>
            </a:r>
            <a:r>
              <a:rPr lang="hu-HU" sz="1200" dirty="0">
                <a:solidFill>
                  <a:schemeClr val="accent1">
                    <a:lumMod val="50000"/>
                  </a:schemeClr>
                </a:solidFill>
                <a:latin typeface="Franklin Gothic Book" panose="020B0503020102020204" pitchFamily="34" charset="0"/>
                <a:ea typeface="+mj-ea"/>
                <a:cs typeface="+mj-cs"/>
              </a:rPr>
              <a:t> enter </a:t>
            </a:r>
            <a:r>
              <a:rPr lang="hu-HU" sz="1200" dirty="0" err="1">
                <a:solidFill>
                  <a:schemeClr val="accent1">
                    <a:lumMod val="50000"/>
                  </a:schemeClr>
                </a:solidFill>
                <a:latin typeface="Franklin Gothic Book" panose="020B0503020102020204" pitchFamily="34" charset="0"/>
                <a:ea typeface="+mj-ea"/>
                <a:cs typeface="+mj-cs"/>
              </a:rPr>
              <a:t>successfully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labour</a:t>
            </a:r>
            <a:r>
              <a:rPr lang="hu-HU" sz="1200" dirty="0">
                <a:solidFill>
                  <a:schemeClr val="accent1">
                    <a:lumMod val="50000"/>
                  </a:schemeClr>
                </a:solidFill>
                <a:latin typeface="Franklin Gothic Book" panose="020B0503020102020204" pitchFamily="34" charset="0"/>
                <a:ea typeface="+mj-ea"/>
                <a:cs typeface="+mj-cs"/>
              </a:rPr>
              <a:t> market  </a:t>
            </a:r>
            <a:r>
              <a:rPr lang="hu-HU" sz="1200" dirty="0" err="1">
                <a:solidFill>
                  <a:schemeClr val="accent1">
                    <a:lumMod val="50000"/>
                  </a:schemeClr>
                </a:solidFill>
                <a:latin typeface="Franklin Gothic Book" panose="020B0503020102020204" pitchFamily="34" charset="0"/>
                <a:ea typeface="+mj-ea"/>
                <a:cs typeface="+mj-cs"/>
              </a:rPr>
              <a:t>becoming</a:t>
            </a:r>
            <a:r>
              <a:rPr lang="hu-HU" sz="1200" dirty="0">
                <a:solidFill>
                  <a:schemeClr val="accent1">
                    <a:lumMod val="50000"/>
                  </a:schemeClr>
                </a:solidFill>
                <a:latin typeface="Franklin Gothic Book" panose="020B0503020102020204" pitchFamily="34" charset="0"/>
                <a:ea typeface="+mj-ea"/>
                <a:cs typeface="+mj-cs"/>
              </a:rPr>
              <a:t> a </a:t>
            </a:r>
            <a:r>
              <a:rPr lang="hu-HU" sz="1200" dirty="0" err="1">
                <a:solidFill>
                  <a:schemeClr val="accent1">
                    <a:lumMod val="50000"/>
                  </a:schemeClr>
                </a:solidFill>
                <a:latin typeface="Franklin Gothic Book" panose="020B0503020102020204" pitchFamily="34" charset="0"/>
                <a:ea typeface="+mj-ea"/>
                <a:cs typeface="+mj-cs"/>
              </a:rPr>
              <a:t>valuable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member</a:t>
            </a:r>
            <a:r>
              <a:rPr lang="hu-HU" sz="1200" dirty="0">
                <a:solidFill>
                  <a:schemeClr val="accent1">
                    <a:lumMod val="50000"/>
                  </a:schemeClr>
                </a:solidFill>
                <a:latin typeface="Franklin Gothic Book" panose="020B0503020102020204" pitchFamily="34" charset="0"/>
                <a:ea typeface="+mj-ea"/>
                <a:cs typeface="+mj-cs"/>
              </a:rPr>
              <a:t> of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society</a:t>
            </a:r>
            <a:r>
              <a:rPr lang="hu-HU" sz="1200" dirty="0">
                <a:solidFill>
                  <a:schemeClr val="accent1">
                    <a:lumMod val="50000"/>
                  </a:schemeClr>
                </a:solidFill>
                <a:latin typeface="Franklin Gothic Book" panose="020B0503020102020204" pitchFamily="34" charset="0"/>
                <a:ea typeface="+mj-ea"/>
                <a:cs typeface="+mj-cs"/>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4</a:t>
            </a:fld>
            <a:endParaRPr lang="hu-HU"/>
          </a:p>
        </p:txBody>
      </p:sp>
    </p:spTree>
    <p:extLst>
      <p:ext uri="{BB962C8B-B14F-4D97-AF65-F5344CB8AC3E}">
        <p14:creationId xmlns:p14="http://schemas.microsoft.com/office/powerpoint/2010/main" val="2385833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a:xfrm>
            <a:off x="533400" y="4259873"/>
            <a:ext cx="5486400" cy="3600450"/>
          </a:xfrm>
        </p:spPr>
        <p:txBody>
          <a:bodyPr/>
          <a:lstStyle/>
          <a:p>
            <a:pPr marL="0" indent="0">
              <a:lnSpc>
                <a:spcPct val="107000"/>
              </a:lnSpc>
              <a:spcBef>
                <a:spcPct val="0"/>
              </a:spcBef>
              <a:spcAft>
                <a:spcPts val="800"/>
              </a:spcAft>
              <a:buNone/>
            </a:pPr>
            <a:r>
              <a:rPr lang="hu-HU" sz="1200" b="1" dirty="0">
                <a:solidFill>
                  <a:schemeClr val="accent1">
                    <a:lumMod val="50000"/>
                  </a:schemeClr>
                </a:solidFill>
                <a:latin typeface="Franklin Gothic Book" panose="020B0503020102020204" pitchFamily="34" charset="0"/>
                <a:ea typeface="+mj-ea"/>
                <a:cs typeface="+mj-cs"/>
              </a:rPr>
              <a:t>Public Education </a:t>
            </a:r>
            <a:r>
              <a:rPr lang="hu-HU" sz="1200" b="1" dirty="0" err="1">
                <a:solidFill>
                  <a:schemeClr val="accent1">
                    <a:lumMod val="50000"/>
                  </a:schemeClr>
                </a:solidFill>
                <a:latin typeface="Franklin Gothic Book" panose="020B0503020102020204" pitchFamily="34" charset="0"/>
                <a:ea typeface="+mj-ea"/>
                <a:cs typeface="+mj-cs"/>
              </a:rPr>
              <a:t>Registration</a:t>
            </a:r>
            <a:r>
              <a:rPr lang="hu-HU" sz="1200" b="1" dirty="0">
                <a:solidFill>
                  <a:schemeClr val="accent1">
                    <a:lumMod val="50000"/>
                  </a:schemeClr>
                </a:solidFill>
                <a:latin typeface="Franklin Gothic Book" panose="020B0503020102020204" pitchFamily="34" charset="0"/>
                <a:ea typeface="+mj-ea"/>
                <a:cs typeface="+mj-cs"/>
              </a:rPr>
              <a:t> and </a:t>
            </a:r>
            <a:r>
              <a:rPr lang="hu-HU" sz="1200" b="1" dirty="0" err="1">
                <a:solidFill>
                  <a:schemeClr val="accent1">
                    <a:lumMod val="50000"/>
                  </a:schemeClr>
                </a:solidFill>
                <a:latin typeface="Franklin Gothic Book" panose="020B0503020102020204" pitchFamily="34" charset="0"/>
                <a:ea typeface="+mj-ea"/>
                <a:cs typeface="+mj-cs"/>
              </a:rPr>
              <a:t>Study</a:t>
            </a:r>
            <a:r>
              <a:rPr lang="hu-HU" sz="1200" b="1" dirty="0">
                <a:solidFill>
                  <a:schemeClr val="accent1">
                    <a:lumMod val="50000"/>
                  </a:schemeClr>
                </a:solidFill>
                <a:latin typeface="Franklin Gothic Book" panose="020B0503020102020204" pitchFamily="34" charset="0"/>
                <a:ea typeface="+mj-ea"/>
                <a:cs typeface="+mj-cs"/>
              </a:rPr>
              <a:t> </a:t>
            </a:r>
            <a:r>
              <a:rPr lang="hu-HU" sz="1200" b="1" dirty="0" err="1">
                <a:solidFill>
                  <a:schemeClr val="accent1">
                    <a:lumMod val="50000"/>
                  </a:schemeClr>
                </a:solidFill>
                <a:latin typeface="Franklin Gothic Book" panose="020B0503020102020204" pitchFamily="34" charset="0"/>
                <a:ea typeface="+mj-ea"/>
                <a:cs typeface="+mj-cs"/>
              </a:rPr>
              <a:t>Core</a:t>
            </a:r>
            <a:r>
              <a:rPr lang="hu-HU" sz="1200" b="1" dirty="0">
                <a:solidFill>
                  <a:schemeClr val="accent1">
                    <a:lumMod val="50000"/>
                  </a:schemeClr>
                </a:solidFill>
                <a:latin typeface="Franklin Gothic Book" panose="020B0503020102020204" pitchFamily="34" charset="0"/>
                <a:ea typeface="+mj-ea"/>
                <a:cs typeface="+mj-cs"/>
              </a:rPr>
              <a:t> System -NEPTUN-KRÉTA (Köznevelési Regisztrációs és Tanulmányi Alaprendszer – NEPTUN-KRÉTA) - </a:t>
            </a:r>
            <a:r>
              <a:rPr lang="hu-HU" sz="1200" b="1" dirty="0" err="1">
                <a:solidFill>
                  <a:schemeClr val="accent1">
                    <a:lumMod val="50000"/>
                  </a:schemeClr>
                </a:solidFill>
                <a:latin typeface="Franklin Gothic Book" panose="020B0503020102020204" pitchFamily="34" charset="0"/>
                <a:ea typeface="+mj-ea"/>
                <a:cs typeface="+mj-cs"/>
              </a:rPr>
              <a:t>electronic</a:t>
            </a:r>
            <a:r>
              <a:rPr lang="hu-HU" sz="1200" b="1" dirty="0">
                <a:solidFill>
                  <a:schemeClr val="accent1">
                    <a:lumMod val="50000"/>
                  </a:schemeClr>
                </a:solidFill>
                <a:latin typeface="Franklin Gothic Book" panose="020B0503020102020204" pitchFamily="34" charset="0"/>
                <a:ea typeface="+mj-ea"/>
                <a:cs typeface="+mj-cs"/>
              </a:rPr>
              <a:t> </a:t>
            </a:r>
            <a:r>
              <a:rPr lang="hu-HU" sz="1200" b="1" dirty="0" err="1">
                <a:solidFill>
                  <a:schemeClr val="accent1">
                    <a:lumMod val="50000"/>
                  </a:schemeClr>
                </a:solidFill>
                <a:latin typeface="Franklin Gothic Book" panose="020B0503020102020204" pitchFamily="34" charset="0"/>
                <a:ea typeface="+mj-ea"/>
                <a:cs typeface="+mj-cs"/>
              </a:rPr>
              <a:t>school</a:t>
            </a:r>
            <a:r>
              <a:rPr lang="hu-HU" sz="1200" b="1" dirty="0">
                <a:solidFill>
                  <a:schemeClr val="accent1">
                    <a:lumMod val="50000"/>
                  </a:schemeClr>
                </a:solidFill>
                <a:latin typeface="Franklin Gothic Book" panose="020B0503020102020204" pitchFamily="34" charset="0"/>
                <a:ea typeface="+mj-ea"/>
                <a:cs typeface="+mj-cs"/>
              </a:rPr>
              <a:t> and </a:t>
            </a:r>
            <a:r>
              <a:rPr lang="hu-HU" sz="1200" b="1" dirty="0" err="1">
                <a:solidFill>
                  <a:schemeClr val="accent1">
                    <a:lumMod val="50000"/>
                  </a:schemeClr>
                </a:solidFill>
                <a:latin typeface="Franklin Gothic Book" panose="020B0503020102020204" pitchFamily="34" charset="0"/>
                <a:ea typeface="+mj-ea"/>
                <a:cs typeface="+mj-cs"/>
              </a:rPr>
              <a:t>study</a:t>
            </a:r>
            <a:r>
              <a:rPr lang="hu-HU" sz="1200" b="1" dirty="0">
                <a:solidFill>
                  <a:schemeClr val="accent1">
                    <a:lumMod val="50000"/>
                  </a:schemeClr>
                </a:solidFill>
                <a:latin typeface="Franklin Gothic Book" panose="020B0503020102020204" pitchFamily="34" charset="0"/>
                <a:ea typeface="+mj-ea"/>
                <a:cs typeface="+mj-cs"/>
              </a:rPr>
              <a:t>  </a:t>
            </a:r>
            <a:r>
              <a:rPr lang="hu-HU" sz="1200" b="1" dirty="0" err="1">
                <a:solidFill>
                  <a:schemeClr val="accent1">
                    <a:lumMod val="50000"/>
                  </a:schemeClr>
                </a:solidFill>
                <a:latin typeface="Franklin Gothic Book" panose="020B0503020102020204" pitchFamily="34" charset="0"/>
                <a:ea typeface="+mj-ea"/>
                <a:cs typeface="+mj-cs"/>
              </a:rPr>
              <a:t>administration</a:t>
            </a:r>
            <a:r>
              <a:rPr lang="hu-HU" sz="1200" b="1" dirty="0">
                <a:solidFill>
                  <a:schemeClr val="accent1">
                    <a:lumMod val="50000"/>
                  </a:schemeClr>
                </a:solidFill>
                <a:latin typeface="Franklin Gothic Book" panose="020B0503020102020204" pitchFamily="34" charset="0"/>
                <a:ea typeface="+mj-ea"/>
                <a:cs typeface="+mj-cs"/>
              </a:rPr>
              <a:t> </a:t>
            </a:r>
            <a:r>
              <a:rPr lang="hu-HU" sz="1200" b="1" dirty="0" err="1">
                <a:solidFill>
                  <a:schemeClr val="accent1">
                    <a:lumMod val="50000"/>
                  </a:schemeClr>
                </a:solidFill>
                <a:latin typeface="Franklin Gothic Book" panose="020B0503020102020204" pitchFamily="34" charset="0"/>
                <a:ea typeface="+mj-ea"/>
                <a:cs typeface="+mj-cs"/>
              </a:rPr>
              <a:t>system</a:t>
            </a:r>
            <a:r>
              <a:rPr lang="hu-HU" sz="1200" b="1" dirty="0">
                <a:solidFill>
                  <a:schemeClr val="accent1">
                    <a:lumMod val="50000"/>
                  </a:schemeClr>
                </a:solidFill>
                <a:latin typeface="Franklin Gothic Book" panose="020B0503020102020204" pitchFamily="34" charset="0"/>
                <a:ea typeface="+mj-ea"/>
                <a:cs typeface="+mj-cs"/>
              </a:rPr>
              <a:t>  in Hungary </a:t>
            </a:r>
          </a:p>
          <a:p>
            <a:pPr marL="0" indent="0">
              <a:spcBef>
                <a:spcPct val="0"/>
              </a:spcBef>
              <a:buNone/>
            </a:pPr>
            <a:r>
              <a:rPr lang="hu-HU" sz="1200" dirty="0">
                <a:solidFill>
                  <a:schemeClr val="accent1">
                    <a:lumMod val="50000"/>
                  </a:schemeClr>
                </a:solidFill>
                <a:latin typeface="Franklin Gothic Book" panose="020B0503020102020204" pitchFamily="34" charset="0"/>
                <a:ea typeface="+mj-ea"/>
                <a:cs typeface="+mj-cs"/>
              </a:rPr>
              <a:t>A </a:t>
            </a:r>
            <a:r>
              <a:rPr lang="hu-HU" sz="1200" dirty="0" err="1">
                <a:solidFill>
                  <a:schemeClr val="accent1">
                    <a:lumMod val="50000"/>
                  </a:schemeClr>
                </a:solidFill>
                <a:latin typeface="Franklin Gothic Book" panose="020B0503020102020204" pitchFamily="34" charset="0"/>
                <a:ea typeface="+mj-ea"/>
                <a:cs typeface="+mj-cs"/>
              </a:rPr>
              <a:t>complementary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module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within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NEPTUN-KRÉTA </a:t>
            </a:r>
            <a:r>
              <a:rPr lang="hu-HU" sz="1200" dirty="0" err="1">
                <a:solidFill>
                  <a:schemeClr val="accent1">
                    <a:lumMod val="50000"/>
                  </a:schemeClr>
                </a:solidFill>
                <a:latin typeface="Franklin Gothic Book" panose="020B0503020102020204" pitchFamily="34" charset="0"/>
                <a:ea typeface="+mj-ea"/>
                <a:cs typeface="+mj-cs"/>
              </a:rPr>
              <a:t>system</a:t>
            </a:r>
            <a:r>
              <a:rPr lang="hu-HU" sz="1200" dirty="0">
                <a:solidFill>
                  <a:schemeClr val="accent1">
                    <a:lumMod val="50000"/>
                  </a:schemeClr>
                </a:solidFill>
                <a:latin typeface="Franklin Gothic Book" panose="020B0503020102020204" pitchFamily="34" charset="0"/>
                <a:ea typeface="+mj-ea"/>
                <a:cs typeface="+mj-cs"/>
              </a:rPr>
              <a:t> is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ESL </a:t>
            </a:r>
            <a:r>
              <a:rPr lang="hu-HU" sz="1200" dirty="0" err="1">
                <a:solidFill>
                  <a:schemeClr val="accent1">
                    <a:lumMod val="50000"/>
                  </a:schemeClr>
                </a:solidFill>
                <a:latin typeface="Franklin Gothic Book" panose="020B0503020102020204" pitchFamily="34" charset="0"/>
                <a:ea typeface="+mj-ea"/>
                <a:cs typeface="+mj-cs"/>
              </a:rPr>
              <a:t>programme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module</a:t>
            </a:r>
            <a:r>
              <a:rPr lang="hu-HU" sz="1200" dirty="0">
                <a:solidFill>
                  <a:schemeClr val="accent1">
                    <a:lumMod val="50000"/>
                  </a:schemeClr>
                </a:solidFill>
                <a:latin typeface="Franklin Gothic Book" panose="020B0503020102020204" pitchFamily="34" charset="0"/>
                <a:ea typeface="+mj-ea"/>
                <a:cs typeface="+mj-cs"/>
              </a:rPr>
              <a:t>: </a:t>
            </a:r>
          </a:p>
          <a:p>
            <a:pPr marL="0" indent="0">
              <a:spcBef>
                <a:spcPct val="0"/>
              </a:spcBef>
              <a:buNone/>
            </a:pPr>
            <a:r>
              <a:rPr lang="hu-HU" sz="1200" dirty="0">
                <a:solidFill>
                  <a:schemeClr val="accent1">
                    <a:lumMod val="50000"/>
                  </a:schemeClr>
                </a:solidFill>
                <a:latin typeface="Franklin Gothic Book" panose="020B0503020102020204" pitchFamily="34" charset="0"/>
                <a:ea typeface="+mj-ea"/>
                <a:cs typeface="+mj-cs"/>
              </a:rPr>
              <a:t>is </a:t>
            </a:r>
            <a:r>
              <a:rPr lang="hu-HU" sz="1200" dirty="0" err="1">
                <a:solidFill>
                  <a:schemeClr val="accent1">
                    <a:lumMod val="50000"/>
                  </a:schemeClr>
                </a:solidFill>
                <a:latin typeface="Franklin Gothic Book" panose="020B0503020102020204" pitchFamily="34" charset="0"/>
                <a:ea typeface="+mj-ea"/>
                <a:cs typeface="+mj-cs"/>
              </a:rPr>
              <a:t>functioning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as</a:t>
            </a:r>
            <a:r>
              <a:rPr lang="hu-HU" sz="1200" dirty="0">
                <a:solidFill>
                  <a:schemeClr val="accent1">
                    <a:lumMod val="50000"/>
                  </a:schemeClr>
                </a:solidFill>
                <a:latin typeface="Franklin Gothic Book" panose="020B0503020102020204" pitchFamily="34" charset="0"/>
                <a:ea typeface="+mj-ea"/>
                <a:cs typeface="+mj-cs"/>
              </a:rPr>
              <a:t> an </a:t>
            </a:r>
            <a:r>
              <a:rPr lang="hu-HU" sz="1200" dirty="0" err="1">
                <a:solidFill>
                  <a:schemeClr val="accent1">
                    <a:lumMod val="50000"/>
                  </a:schemeClr>
                </a:solidFill>
                <a:latin typeface="Franklin Gothic Book" panose="020B0503020102020204" pitchFamily="34" charset="0"/>
                <a:ea typeface="+mj-ea"/>
                <a:cs typeface="+mj-cs"/>
              </a:rPr>
              <a:t>early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warning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system</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continuously</a:t>
            </a:r>
            <a:r>
              <a:rPr lang="hu-HU" sz="1200" dirty="0">
                <a:solidFill>
                  <a:schemeClr val="accent1">
                    <a:lumMod val="50000"/>
                  </a:schemeClr>
                </a:solidFill>
                <a:latin typeface="Franklin Gothic Book" panose="020B0503020102020204" pitchFamily="34" charset="0"/>
                <a:ea typeface="+mj-ea"/>
                <a:cs typeface="+mj-cs"/>
              </a:rPr>
              <a:t> monitoring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performance of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students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based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their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academic</a:t>
            </a:r>
            <a:r>
              <a:rPr lang="hu-HU" sz="1200" dirty="0">
                <a:solidFill>
                  <a:schemeClr val="accent1">
                    <a:lumMod val="50000"/>
                  </a:schemeClr>
                </a:solidFill>
                <a:latin typeface="Franklin Gothic Book" panose="020B0503020102020204" pitchFamily="34" charset="0"/>
                <a:ea typeface="+mj-ea"/>
                <a:cs typeface="+mj-cs"/>
              </a:rPr>
              <a:t> performance and </a:t>
            </a:r>
            <a:r>
              <a:rPr lang="hu-HU" sz="1200" dirty="0" err="1">
                <a:solidFill>
                  <a:schemeClr val="accent1">
                    <a:lumMod val="50000"/>
                  </a:schemeClr>
                </a:solidFill>
                <a:latin typeface="Franklin Gothic Book" panose="020B0503020102020204" pitchFamily="34" charset="0"/>
                <a:ea typeface="+mj-ea"/>
                <a:cs typeface="+mj-cs"/>
              </a:rPr>
              <a:t>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justified</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unjustified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absences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If</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performance of a </a:t>
            </a:r>
            <a:r>
              <a:rPr lang="hu-HU" sz="1200" dirty="0" err="1">
                <a:solidFill>
                  <a:schemeClr val="accent1">
                    <a:lumMod val="50000"/>
                  </a:schemeClr>
                </a:solidFill>
                <a:latin typeface="Franklin Gothic Book" panose="020B0503020102020204" pitchFamily="34" charset="0"/>
                <a:ea typeface="+mj-ea"/>
                <a:cs typeface="+mj-cs"/>
              </a:rPr>
              <a:t>student</a:t>
            </a:r>
            <a:r>
              <a:rPr lang="hu-HU" sz="1200" dirty="0">
                <a:solidFill>
                  <a:schemeClr val="accent1">
                    <a:lumMod val="50000"/>
                  </a:schemeClr>
                </a:solidFill>
                <a:latin typeface="Franklin Gothic Book" panose="020B0503020102020204" pitchFamily="34" charset="0"/>
                <a:ea typeface="+mj-ea"/>
                <a:cs typeface="+mj-cs"/>
              </a:rPr>
              <a:t> has </a:t>
            </a:r>
            <a:r>
              <a:rPr lang="hu-HU" sz="1200" dirty="0" err="1">
                <a:solidFill>
                  <a:schemeClr val="accent1">
                    <a:lumMod val="50000"/>
                  </a:schemeClr>
                </a:solidFill>
                <a:latin typeface="Franklin Gothic Book" panose="020B0503020102020204" pitchFamily="34" charset="0"/>
                <a:ea typeface="+mj-ea"/>
                <a:cs typeface="+mj-cs"/>
              </a:rPr>
              <a:t>started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worsen</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number</a:t>
            </a:r>
            <a:r>
              <a:rPr lang="hu-HU" sz="1200" dirty="0">
                <a:solidFill>
                  <a:schemeClr val="accent1">
                    <a:lumMod val="50000"/>
                  </a:schemeClr>
                </a:solidFill>
                <a:latin typeface="Franklin Gothic Book" panose="020B0503020102020204" pitchFamily="34" charset="0"/>
                <a:ea typeface="+mj-ea"/>
                <a:cs typeface="+mj-cs"/>
              </a:rPr>
              <a:t> of </a:t>
            </a:r>
            <a:r>
              <a:rPr lang="hu-HU" sz="1200" dirty="0" err="1">
                <a:solidFill>
                  <a:schemeClr val="accent1">
                    <a:lumMod val="50000"/>
                  </a:schemeClr>
                </a:solidFill>
                <a:latin typeface="Franklin Gothic Book" panose="020B0503020102020204" pitchFamily="34" charset="0"/>
                <a:ea typeface="+mj-ea"/>
                <a:cs typeface="+mj-cs"/>
              </a:rPr>
              <a:t>unexcused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absences</a:t>
            </a:r>
            <a:r>
              <a:rPr lang="hu-HU" sz="1200" dirty="0">
                <a:solidFill>
                  <a:schemeClr val="accent1">
                    <a:lumMod val="50000"/>
                  </a:schemeClr>
                </a:solidFill>
                <a:latin typeface="Franklin Gothic Book" panose="020B0503020102020204" pitchFamily="34" charset="0"/>
                <a:ea typeface="+mj-ea"/>
                <a:cs typeface="+mj-cs"/>
              </a:rPr>
              <a:t> has </a:t>
            </a:r>
            <a:r>
              <a:rPr lang="hu-HU" sz="1200" dirty="0" err="1">
                <a:solidFill>
                  <a:schemeClr val="accent1">
                    <a:lumMod val="50000"/>
                  </a:schemeClr>
                </a:solidFill>
                <a:latin typeface="Franklin Gothic Book" panose="020B0503020102020204" pitchFamily="34" charset="0"/>
                <a:ea typeface="+mj-ea"/>
                <a:cs typeface="+mj-cs"/>
              </a:rPr>
              <a:t>started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increase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rapidly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ESL  </a:t>
            </a:r>
            <a:r>
              <a:rPr lang="hu-HU" sz="1200" dirty="0" err="1">
                <a:solidFill>
                  <a:schemeClr val="accent1">
                    <a:lumMod val="50000"/>
                  </a:schemeClr>
                </a:solidFill>
                <a:latin typeface="Franklin Gothic Book" panose="020B0503020102020204" pitchFamily="34" charset="0"/>
                <a:ea typeface="+mj-ea"/>
                <a:cs typeface="+mj-cs"/>
              </a:rPr>
              <a:t>module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sends</a:t>
            </a:r>
            <a:r>
              <a:rPr lang="hu-HU" sz="1200" dirty="0">
                <a:solidFill>
                  <a:schemeClr val="accent1">
                    <a:lumMod val="50000"/>
                  </a:schemeClr>
                </a:solidFill>
                <a:latin typeface="Franklin Gothic Book" panose="020B0503020102020204" pitchFamily="34" charset="0"/>
                <a:ea typeface="+mj-ea"/>
                <a:cs typeface="+mj-cs"/>
              </a:rPr>
              <a:t> an </a:t>
            </a:r>
            <a:r>
              <a:rPr lang="hu-HU" sz="1200" dirty="0" err="1">
                <a:solidFill>
                  <a:schemeClr val="accent1">
                    <a:lumMod val="50000"/>
                  </a:schemeClr>
                </a:solidFill>
                <a:latin typeface="Franklin Gothic Book" panose="020B0503020102020204" pitchFamily="34" charset="0"/>
                <a:ea typeface="+mj-ea"/>
                <a:cs typeface="+mj-cs"/>
              </a:rPr>
              <a:t>automatic</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message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both</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student’s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parents</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form</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master</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This</a:t>
            </a:r>
            <a:r>
              <a:rPr lang="hu-HU" sz="1200" dirty="0">
                <a:solidFill>
                  <a:schemeClr val="accent1">
                    <a:lumMod val="50000"/>
                  </a:schemeClr>
                </a:solidFill>
                <a:latin typeface="Franklin Gothic Book" panose="020B0503020102020204" pitchFamily="34" charset="0"/>
                <a:ea typeface="+mj-ea"/>
                <a:cs typeface="+mj-cs"/>
              </a:rPr>
              <a:t> is </a:t>
            </a:r>
            <a:r>
              <a:rPr lang="hu-HU" sz="1200" dirty="0" err="1">
                <a:solidFill>
                  <a:schemeClr val="accent1">
                    <a:lumMod val="50000"/>
                  </a:schemeClr>
                </a:solidFill>
                <a:latin typeface="Franklin Gothic Book" panose="020B0503020102020204" pitchFamily="34" charset="0"/>
                <a:ea typeface="+mj-ea"/>
                <a:cs typeface="+mj-cs"/>
              </a:rPr>
              <a:t>important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because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if</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problem</a:t>
            </a:r>
            <a:r>
              <a:rPr lang="hu-HU" sz="1200" dirty="0">
                <a:solidFill>
                  <a:schemeClr val="accent1">
                    <a:lumMod val="50000"/>
                  </a:schemeClr>
                </a:solidFill>
                <a:latin typeface="Franklin Gothic Book" panose="020B0503020102020204" pitchFamily="34" charset="0"/>
                <a:ea typeface="+mj-ea"/>
                <a:cs typeface="+mj-cs"/>
              </a:rPr>
              <a:t> is </a:t>
            </a:r>
            <a:r>
              <a:rPr lang="hu-HU" sz="1200" dirty="0" err="1">
                <a:solidFill>
                  <a:schemeClr val="accent1">
                    <a:lumMod val="50000"/>
                  </a:schemeClr>
                </a:solidFill>
                <a:latin typeface="Franklin Gothic Book" panose="020B0503020102020204" pitchFamily="34" charset="0"/>
                <a:ea typeface="+mj-ea"/>
                <a:cs typeface="+mj-cs"/>
              </a:rPr>
              <a:t>recognised</a:t>
            </a:r>
            <a:r>
              <a:rPr lang="hu-HU" sz="1200" dirty="0">
                <a:solidFill>
                  <a:schemeClr val="accent1">
                    <a:lumMod val="50000"/>
                  </a:schemeClr>
                </a:solidFill>
                <a:latin typeface="Franklin Gothic Book" panose="020B0503020102020204" pitchFamily="34" charset="0"/>
                <a:ea typeface="+mj-ea"/>
                <a:cs typeface="+mj-cs"/>
              </a:rPr>
              <a:t> in </a:t>
            </a:r>
            <a:r>
              <a:rPr lang="hu-HU" sz="1200" dirty="0" err="1">
                <a:solidFill>
                  <a:schemeClr val="accent1">
                    <a:lumMod val="50000"/>
                  </a:schemeClr>
                </a:solidFill>
                <a:latin typeface="Franklin Gothic Book" panose="020B0503020102020204" pitchFamily="34" charset="0"/>
                <a:ea typeface="+mj-ea"/>
                <a:cs typeface="+mj-cs"/>
              </a:rPr>
              <a:t>time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early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leaving</a:t>
            </a:r>
            <a:r>
              <a:rPr lang="hu-HU" sz="1200" dirty="0">
                <a:solidFill>
                  <a:schemeClr val="accent1">
                    <a:lumMod val="50000"/>
                  </a:schemeClr>
                </a:solidFill>
                <a:latin typeface="Franklin Gothic Book" panose="020B0503020102020204" pitchFamily="34" charset="0"/>
                <a:ea typeface="+mj-ea"/>
                <a:cs typeface="+mj-cs"/>
              </a:rPr>
              <a:t> of </a:t>
            </a:r>
            <a:r>
              <a:rPr lang="hu-HU" sz="1200" dirty="0" err="1">
                <a:solidFill>
                  <a:schemeClr val="accent1">
                    <a:lumMod val="50000"/>
                  </a:schemeClr>
                </a:solidFill>
                <a:latin typeface="Franklin Gothic Book" panose="020B0503020102020204" pitchFamily="34" charset="0"/>
                <a:ea typeface="+mj-ea"/>
                <a:cs typeface="+mj-cs"/>
              </a:rPr>
              <a:t>students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can</a:t>
            </a:r>
            <a:r>
              <a:rPr lang="hu-HU" sz="1200" dirty="0">
                <a:solidFill>
                  <a:schemeClr val="accent1">
                    <a:lumMod val="50000"/>
                  </a:schemeClr>
                </a:solidFill>
                <a:latin typeface="Franklin Gothic Book" panose="020B0503020102020204" pitchFamily="34" charset="0"/>
                <a:ea typeface="+mj-ea"/>
                <a:cs typeface="+mj-cs"/>
              </a:rPr>
              <a:t> be </a:t>
            </a:r>
            <a:r>
              <a:rPr lang="hu-HU" sz="1200" dirty="0" err="1">
                <a:solidFill>
                  <a:schemeClr val="accent1">
                    <a:lumMod val="50000"/>
                  </a:schemeClr>
                </a:solidFill>
                <a:latin typeface="Franklin Gothic Book" panose="020B0503020102020204" pitchFamily="34" charset="0"/>
                <a:ea typeface="+mj-ea"/>
                <a:cs typeface="+mj-cs"/>
              </a:rPr>
              <a:t>prevented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Based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on</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these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data</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informs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form</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masters</a:t>
            </a:r>
            <a:r>
              <a:rPr lang="hu-HU" sz="1200" dirty="0">
                <a:solidFill>
                  <a:schemeClr val="accent1">
                    <a:lumMod val="50000"/>
                  </a:schemeClr>
                </a:solidFill>
                <a:latin typeface="Franklin Gothic Book" panose="020B0503020102020204" pitchFamily="34" charset="0"/>
                <a:ea typeface="+mj-ea"/>
                <a:cs typeface="+mj-cs"/>
              </a:rPr>
              <a:t> and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management </a:t>
            </a:r>
            <a:r>
              <a:rPr lang="hu-HU" sz="1200" dirty="0" err="1">
                <a:solidFill>
                  <a:schemeClr val="accent1">
                    <a:lumMod val="50000"/>
                  </a:schemeClr>
                </a:solidFill>
                <a:latin typeface="Franklin Gothic Book" panose="020B0503020102020204" pitchFamily="34" charset="0"/>
                <a:ea typeface="+mj-ea"/>
                <a:cs typeface="+mj-cs"/>
              </a:rPr>
              <a:t>about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that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which</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students</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what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extent</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are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exposed</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to</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the</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dangers</a:t>
            </a:r>
            <a:r>
              <a:rPr lang="hu-HU" sz="1200" dirty="0">
                <a:solidFill>
                  <a:schemeClr val="accent1">
                    <a:lumMod val="50000"/>
                  </a:schemeClr>
                </a:solidFill>
                <a:latin typeface="Franklin Gothic Book" panose="020B0503020102020204" pitchFamily="34" charset="0"/>
                <a:ea typeface="+mj-ea"/>
                <a:cs typeface="+mj-cs"/>
              </a:rPr>
              <a:t> of </a:t>
            </a:r>
            <a:r>
              <a:rPr lang="hu-HU" sz="1200" dirty="0" err="1">
                <a:solidFill>
                  <a:schemeClr val="accent1">
                    <a:lumMod val="50000"/>
                  </a:schemeClr>
                </a:solidFill>
                <a:latin typeface="Franklin Gothic Book" panose="020B0503020102020204" pitchFamily="34" charset="0"/>
                <a:ea typeface="+mj-ea"/>
                <a:cs typeface="+mj-cs"/>
              </a:rPr>
              <a:t>dropping</a:t>
            </a:r>
            <a:r>
              <a:rPr lang="hu-HU" sz="1200" dirty="0">
                <a:solidFill>
                  <a:schemeClr val="accent1">
                    <a:lumMod val="50000"/>
                  </a:schemeClr>
                </a:solidFill>
                <a:latin typeface="Franklin Gothic Book" panose="020B0503020102020204" pitchFamily="34" charset="0"/>
                <a:ea typeface="+mj-ea"/>
                <a:cs typeface="+mj-cs"/>
              </a:rPr>
              <a:t> out and </a:t>
            </a:r>
            <a:r>
              <a:rPr lang="hu-HU" sz="1200" dirty="0" err="1">
                <a:solidFill>
                  <a:schemeClr val="accent1">
                    <a:lumMod val="50000"/>
                  </a:schemeClr>
                </a:solidFill>
                <a:latin typeface="Franklin Gothic Book" panose="020B0503020102020204" pitchFamily="34" charset="0"/>
                <a:ea typeface="+mj-ea"/>
                <a:cs typeface="+mj-cs"/>
              </a:rPr>
              <a:t>leaving</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school</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early</a:t>
            </a:r>
            <a:r>
              <a:rPr lang="hu-HU" sz="1200" dirty="0">
                <a:solidFill>
                  <a:schemeClr val="accent1">
                    <a:lumMod val="50000"/>
                  </a:schemeClr>
                </a:solidFill>
                <a:latin typeface="Franklin Gothic Book" panose="020B0503020102020204" pitchFamily="34" charset="0"/>
                <a:ea typeface="+mj-ea"/>
                <a:cs typeface="+mj-cs"/>
              </a:rPr>
              <a:t> </a:t>
            </a:r>
            <a:r>
              <a:rPr lang="hu-HU" sz="1200" dirty="0" err="1">
                <a:solidFill>
                  <a:schemeClr val="accent1">
                    <a:lumMod val="50000"/>
                  </a:schemeClr>
                </a:solidFill>
                <a:latin typeface="Franklin Gothic Book" panose="020B0503020102020204" pitchFamily="34" charset="0"/>
                <a:ea typeface="+mj-ea"/>
                <a:cs typeface="+mj-cs"/>
              </a:rPr>
              <a:t>without</a:t>
            </a:r>
            <a:r>
              <a:rPr lang="hu-HU" sz="1200" dirty="0">
                <a:solidFill>
                  <a:schemeClr val="accent1">
                    <a:lumMod val="50000"/>
                  </a:schemeClr>
                </a:solidFill>
                <a:latin typeface="Franklin Gothic Book" panose="020B0503020102020204" pitchFamily="34" charset="0"/>
                <a:ea typeface="+mj-ea"/>
                <a:cs typeface="+mj-cs"/>
              </a:rPr>
              <a:t> a </a:t>
            </a:r>
            <a:r>
              <a:rPr lang="hu-HU" sz="1200" dirty="0" err="1">
                <a:solidFill>
                  <a:schemeClr val="accent1">
                    <a:lumMod val="50000"/>
                  </a:schemeClr>
                </a:solidFill>
                <a:latin typeface="Franklin Gothic Book" panose="020B0503020102020204" pitchFamily="34" charset="0"/>
                <a:ea typeface="+mj-ea"/>
                <a:cs typeface="+mj-cs"/>
              </a:rPr>
              <a:t>qualification</a:t>
            </a:r>
            <a:r>
              <a:rPr lang="hu-HU" sz="1200" dirty="0">
                <a:solidFill>
                  <a:schemeClr val="accent1">
                    <a:lumMod val="50000"/>
                  </a:schemeClr>
                </a:solidFill>
                <a:latin typeface="Franklin Gothic Book" panose="020B0503020102020204" pitchFamily="34" charset="0"/>
                <a:ea typeface="+mj-ea"/>
                <a:cs typeface="+mj-cs"/>
              </a:rPr>
              <a:t>.</a:t>
            </a:r>
          </a:p>
          <a:p>
            <a:pPr>
              <a:lnSpc>
                <a:spcPct val="107000"/>
              </a:lnSpc>
              <a:spcAft>
                <a:spcPts val="800"/>
              </a:spcAft>
            </a:pPr>
            <a:endParaRPr lang="en-US" b="1" i="1" dirty="0">
              <a:solidFill>
                <a:srgbClr val="333333"/>
              </a:solidFill>
              <a:latin typeface="Franklin Gothic Book" panose="020B0503020102020204" pitchFamily="34" charset="0"/>
              <a:cs typeface="Times New Roman" panose="02020603050405020304" pitchFamily="18" charset="0"/>
            </a:endParaRP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5</a:t>
            </a:fld>
            <a:endParaRPr lang="hu-HU"/>
          </a:p>
        </p:txBody>
      </p:sp>
    </p:spTree>
    <p:extLst>
      <p:ext uri="{BB962C8B-B14F-4D97-AF65-F5344CB8AC3E}">
        <p14:creationId xmlns:p14="http://schemas.microsoft.com/office/powerpoint/2010/main" val="66135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Country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specific</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features</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related</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ESL and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dropping</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out </a:t>
            </a:r>
            <a:r>
              <a:rPr lang="hu-HU"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rates</a:t>
            </a:r>
            <a:r>
              <a:rPr lang="hu-HU"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a:t>
            </a:r>
          </a:p>
          <a:p>
            <a:pPr marL="285750" indent="-285750">
              <a:buFontTx/>
              <a:buChar char="-"/>
            </a:pP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ESL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rates</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are</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higher</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in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the</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rural</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areas</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respective</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there</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are</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great</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regional</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hu-HU" sz="1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disparities</a:t>
            </a:r>
            <a:r>
              <a:rPr lang="hu-HU" sz="1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6</a:t>
            </a:fld>
            <a:endParaRPr lang="hu-HU"/>
          </a:p>
        </p:txBody>
      </p:sp>
    </p:spTree>
    <p:extLst>
      <p:ext uri="{BB962C8B-B14F-4D97-AF65-F5344CB8AC3E}">
        <p14:creationId xmlns:p14="http://schemas.microsoft.com/office/powerpoint/2010/main" val="3339334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a:xfrm>
            <a:off x="685800" y="4400550"/>
            <a:ext cx="5081954" cy="4766896"/>
          </a:xfrm>
        </p:spPr>
        <p:txBody>
          <a:bodyPr/>
          <a:lstStyle/>
          <a:p>
            <a:r>
              <a:rPr lang="hu-HU" sz="1800" dirty="0" err="1">
                <a:effectLst/>
                <a:latin typeface="Calibri" panose="020F0502020204030204" pitchFamily="34" charset="0"/>
                <a:ea typeface="Calibri" panose="020F0502020204030204" pitchFamily="34" charset="0"/>
                <a:cs typeface="Times New Roman" panose="02020603050405020304" pitchFamily="18" charset="0"/>
              </a:rPr>
              <a:t>There</a:t>
            </a:r>
            <a:r>
              <a:rPr lang="hu-HU" sz="1800" dirty="0">
                <a:effectLst/>
                <a:latin typeface="Calibri" panose="020F0502020204030204" pitchFamily="34" charset="0"/>
                <a:ea typeface="Calibri" panose="020F0502020204030204" pitchFamily="34" charset="0"/>
                <a:cs typeface="Times New Roman" panose="02020603050405020304" pitchFamily="18" charset="0"/>
              </a:rPr>
              <a:t> is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generally</a:t>
            </a:r>
            <a:r>
              <a:rPr lang="hu-HU" sz="1800" dirty="0">
                <a:effectLst/>
                <a:latin typeface="Calibri" panose="020F0502020204030204" pitchFamily="34" charset="0"/>
                <a:ea typeface="Calibri" panose="020F0502020204030204" pitchFamily="34" charset="0"/>
                <a:cs typeface="Times New Roman" panose="02020603050405020304" pitchFamily="18" charset="0"/>
              </a:rPr>
              <a:t> a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significant</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correlation</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between</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the</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disadvantaged</a:t>
            </a:r>
            <a:r>
              <a:rPr lang="hu-HU" sz="1800" dirty="0">
                <a:effectLst/>
                <a:latin typeface="Calibri" panose="020F0502020204030204" pitchFamily="34" charset="0"/>
                <a:ea typeface="Calibri" panose="020F0502020204030204" pitchFamily="34" charset="0"/>
                <a:cs typeface="Times New Roman" panose="02020603050405020304" pitchFamily="18" charset="0"/>
              </a:rPr>
              <a:t> /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multiply</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disadvantaged</a:t>
            </a:r>
            <a:r>
              <a:rPr lang="hu-HU" sz="1800" dirty="0">
                <a:effectLst/>
                <a:latin typeface="Calibri" panose="020F0502020204030204" pitchFamily="34" charset="0"/>
                <a:ea typeface="Calibri" panose="020F0502020204030204" pitchFamily="34" charset="0"/>
                <a:cs typeface="Times New Roman" panose="02020603050405020304" pitchFamily="18" charset="0"/>
              </a:rPr>
              <a:t> status and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dropout</a:t>
            </a:r>
            <a:r>
              <a:rPr lang="hu-HU" sz="1800" dirty="0">
                <a:effectLst/>
                <a:latin typeface="Calibri" panose="020F0502020204030204" pitchFamily="34" charset="0"/>
                <a:ea typeface="Calibri" panose="020F0502020204030204" pitchFamily="34" charset="0"/>
                <a:cs typeface="Times New Roman" panose="02020603050405020304" pitchFamily="18" charset="0"/>
              </a:rPr>
              <a:t> </a:t>
            </a:r>
            <a:r>
              <a:rPr lang="hu-HU" sz="1800" dirty="0" err="1">
                <a:effectLst/>
                <a:latin typeface="Calibri" panose="020F0502020204030204" pitchFamily="34" charset="0"/>
                <a:ea typeface="Calibri" panose="020F0502020204030204" pitchFamily="34" charset="0"/>
                <a:cs typeface="Times New Roman" panose="02020603050405020304" pitchFamily="18" charset="0"/>
              </a:rPr>
              <a:t>rates</a:t>
            </a:r>
            <a:r>
              <a:rPr lang="hu-HU" sz="1800" dirty="0">
                <a:effectLst/>
                <a:latin typeface="Calibri" panose="020F0502020204030204" pitchFamily="34" charset="0"/>
                <a:ea typeface="Calibri" panose="020F0502020204030204" pitchFamily="34" charset="0"/>
                <a:cs typeface="Times New Roman" panose="02020603050405020304" pitchFamily="18" charset="0"/>
              </a:rPr>
              <a:t>.</a:t>
            </a:r>
          </a:p>
          <a:p>
            <a:r>
              <a:rPr lang="hu-HU" sz="1800" dirty="0" err="1">
                <a:latin typeface="Calibri" panose="020F0502020204030204" pitchFamily="34" charset="0"/>
                <a:cs typeface="Times New Roman" panose="02020603050405020304" pitchFamily="18" charset="0"/>
              </a:rPr>
              <a:t>According</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to</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the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Act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on</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national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public</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education</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the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definition</a:t>
            </a:r>
            <a:r>
              <a:rPr lang="hu-HU" sz="1800" dirty="0">
                <a:latin typeface="Calibri" panose="020F0502020204030204" pitchFamily="34" charset="0"/>
                <a:cs typeface="Times New Roman" panose="02020603050405020304" pitchFamily="18" charset="0"/>
              </a:rPr>
              <a:t> of  </a:t>
            </a:r>
            <a:r>
              <a:rPr lang="hu-HU" sz="1800" dirty="0" err="1">
                <a:latin typeface="Calibri" panose="020F0502020204030204" pitchFamily="34" charset="0"/>
                <a:cs typeface="Times New Roman" panose="02020603050405020304" pitchFamily="18" charset="0"/>
              </a:rPr>
              <a:t>student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risk</a:t>
            </a:r>
            <a:r>
              <a:rPr lang="hu-HU" sz="1800" dirty="0">
                <a:latin typeface="Calibri" panose="020F0502020204030204" pitchFamily="34" charset="0"/>
                <a:cs typeface="Times New Roman" panose="02020603050405020304" pitchFamily="18" charset="0"/>
              </a:rPr>
              <a:t> of </a:t>
            </a:r>
            <a:r>
              <a:rPr lang="hu-HU" sz="1800" dirty="0" err="1">
                <a:latin typeface="Calibri" panose="020F0502020204030204" pitchFamily="34" charset="0"/>
                <a:cs typeface="Times New Roman" panose="02020603050405020304" pitchFamily="18" charset="0"/>
              </a:rPr>
              <a:t>dropping</a:t>
            </a:r>
            <a:r>
              <a:rPr lang="hu-HU" sz="1800" dirty="0">
                <a:latin typeface="Calibri" panose="020F0502020204030204" pitchFamily="34" charset="0"/>
                <a:cs typeface="Times New Roman" panose="02020603050405020304" pitchFamily="18" charset="0"/>
              </a:rPr>
              <a:t> out is: a </a:t>
            </a:r>
            <a:r>
              <a:rPr lang="hu-HU" sz="1800" dirty="0" err="1">
                <a:latin typeface="Calibri" panose="020F0502020204030204" pitchFamily="34" charset="0"/>
                <a:cs typeface="Times New Roman" panose="02020603050405020304" pitchFamily="18" charset="0"/>
              </a:rPr>
              <a:t>student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whose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average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academic</a:t>
            </a:r>
            <a:r>
              <a:rPr lang="hu-HU" sz="1800" dirty="0">
                <a:latin typeface="Calibri" panose="020F0502020204030204" pitchFamily="34" charset="0"/>
                <a:cs typeface="Times New Roman" panose="02020603050405020304" pitchFamily="18" charset="0"/>
              </a:rPr>
              <a:t> performance in a </a:t>
            </a:r>
            <a:r>
              <a:rPr lang="hu-HU" sz="1800" dirty="0" err="1">
                <a:latin typeface="Calibri" panose="020F0502020204030204" pitchFamily="34" charset="0"/>
                <a:cs typeface="Times New Roman" panose="02020603050405020304" pitchFamily="18" charset="0"/>
              </a:rPr>
              <a:t>given</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school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year</a:t>
            </a:r>
            <a:r>
              <a:rPr lang="hu-HU" sz="1800" dirty="0">
                <a:latin typeface="Calibri" panose="020F0502020204030204" pitchFamily="34" charset="0"/>
                <a:cs typeface="Times New Roman" panose="02020603050405020304" pitchFamily="18" charset="0"/>
              </a:rPr>
              <a:t> is </a:t>
            </a:r>
            <a:r>
              <a:rPr lang="hu-HU" sz="1800" dirty="0" err="1">
                <a:latin typeface="Calibri" panose="020F0502020204030204" pitchFamily="34" charset="0"/>
                <a:cs typeface="Times New Roman" panose="02020603050405020304" pitchFamily="18" charset="0"/>
              </a:rPr>
              <a:t>below</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average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or</a:t>
            </a:r>
            <a:r>
              <a:rPr lang="hu-HU" sz="1800" dirty="0">
                <a:latin typeface="Calibri" panose="020F0502020204030204" pitchFamily="34" charset="0"/>
                <a:cs typeface="Times New Roman" panose="02020603050405020304" pitchFamily="18" charset="0"/>
              </a:rPr>
              <a:t> is </a:t>
            </a:r>
            <a:r>
              <a:rPr lang="hu-HU" sz="1800" dirty="0" err="1">
                <a:latin typeface="Calibri" panose="020F0502020204030204" pitchFamily="34" charset="0"/>
                <a:cs typeface="Times New Roman" panose="02020603050405020304" pitchFamily="18" charset="0"/>
              </a:rPr>
              <a:t>with</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least</a:t>
            </a:r>
            <a:r>
              <a:rPr lang="hu-HU" sz="1800" dirty="0">
                <a:latin typeface="Calibri" panose="020F0502020204030204" pitchFamily="34" charset="0"/>
                <a:cs typeface="Times New Roman" panose="02020603050405020304" pitchFamily="18" charset="0"/>
              </a:rPr>
              <a:t> 1.1 less </a:t>
            </a:r>
            <a:r>
              <a:rPr lang="hu-HU" sz="1800" dirty="0" err="1">
                <a:latin typeface="Calibri" panose="020F0502020204030204" pitchFamily="34" charset="0"/>
                <a:cs typeface="Times New Roman" panose="02020603050405020304" pitchFamily="18" charset="0"/>
              </a:rPr>
              <a:t>than</a:t>
            </a:r>
            <a:r>
              <a:rPr lang="hu-HU" sz="1800" dirty="0">
                <a:latin typeface="Calibri" panose="020F0502020204030204" pitchFamily="34" charset="0"/>
                <a:cs typeface="Times New Roman" panose="02020603050405020304" pitchFamily="18" charset="0"/>
              </a:rPr>
              <a:t> in </a:t>
            </a:r>
            <a:r>
              <a:rPr lang="hu-HU" sz="1800" dirty="0" err="1">
                <a:latin typeface="Calibri" panose="020F0502020204030204" pitchFamily="34" charset="0"/>
                <a:cs typeface="Times New Roman" panose="02020603050405020304" pitchFamily="18" charset="0"/>
              </a:rPr>
              <a:t>the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previous</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school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year</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we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have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grading</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system</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from</a:t>
            </a:r>
            <a:r>
              <a:rPr lang="hu-HU" sz="1800" dirty="0">
                <a:latin typeface="Calibri" panose="020F0502020204030204" pitchFamily="34" charset="0"/>
                <a:cs typeface="Times New Roman" panose="02020603050405020304" pitchFamily="18" charset="0"/>
              </a:rPr>
              <a:t> 1 </a:t>
            </a:r>
            <a:r>
              <a:rPr lang="hu-HU" sz="1800" dirty="0" err="1">
                <a:latin typeface="Calibri" panose="020F0502020204030204" pitchFamily="34" charset="0"/>
                <a:cs typeface="Times New Roman" panose="02020603050405020304" pitchFamily="18" charset="0"/>
              </a:rPr>
              <a:t>to</a:t>
            </a:r>
            <a:r>
              <a:rPr lang="hu-HU" sz="1800" dirty="0">
                <a:latin typeface="Calibri" panose="020F0502020204030204" pitchFamily="34" charset="0"/>
                <a:cs typeface="Times New Roman" panose="02020603050405020304" pitchFamily="18" charset="0"/>
              </a:rPr>
              <a:t> 5 </a:t>
            </a:r>
            <a:r>
              <a:rPr lang="hu-HU" sz="1800" dirty="0" err="1">
                <a:latin typeface="Calibri" panose="020F0502020204030204" pitchFamily="34" charset="0"/>
                <a:cs typeface="Times New Roman" panose="02020603050405020304" pitchFamily="18" charset="0"/>
              </a:rPr>
              <a:t>where</a:t>
            </a:r>
            <a:r>
              <a:rPr lang="hu-HU" sz="1800" dirty="0">
                <a:latin typeface="Calibri" panose="020F0502020204030204" pitchFamily="34" charset="0"/>
                <a:cs typeface="Times New Roman" panose="02020603050405020304" pitchFamily="18" charset="0"/>
              </a:rPr>
              <a:t> 5 is </a:t>
            </a:r>
            <a:r>
              <a:rPr lang="hu-HU" sz="1800" dirty="0" err="1">
                <a:latin typeface="Calibri" panose="020F0502020204030204" pitchFamily="34" charset="0"/>
                <a:cs typeface="Times New Roman" panose="02020603050405020304" pitchFamily="18" charset="0"/>
              </a:rPr>
              <a:t>excellent</a:t>
            </a:r>
            <a:r>
              <a:rPr lang="hu-HU" sz="1800" dirty="0">
                <a:latin typeface="Calibri" panose="020F0502020204030204" pitchFamily="34" charset="0"/>
                <a:cs typeface="Times New Roman" panose="02020603050405020304" pitchFamily="18" charset="0"/>
              </a:rPr>
              <a:t>, 4 – </a:t>
            </a:r>
            <a:r>
              <a:rPr lang="hu-HU" sz="1800" dirty="0" err="1">
                <a:latin typeface="Calibri" panose="020F0502020204030204" pitchFamily="34" charset="0"/>
                <a:cs typeface="Times New Roman" panose="02020603050405020304" pitchFamily="18" charset="0"/>
              </a:rPr>
              <a:t>good</a:t>
            </a:r>
            <a:r>
              <a:rPr lang="hu-HU" sz="1800" dirty="0">
                <a:latin typeface="Calibri" panose="020F0502020204030204" pitchFamily="34" charset="0"/>
                <a:cs typeface="Times New Roman" panose="02020603050405020304" pitchFamily="18" charset="0"/>
              </a:rPr>
              <a:t> – 3  - </a:t>
            </a:r>
            <a:r>
              <a:rPr lang="hu-HU" sz="1800" dirty="0" err="1">
                <a:latin typeface="Calibri" panose="020F0502020204030204" pitchFamily="34" charset="0"/>
                <a:cs typeface="Times New Roman" panose="02020603050405020304" pitchFamily="18" charset="0"/>
              </a:rPr>
              <a:t>average</a:t>
            </a:r>
            <a:r>
              <a:rPr lang="hu-HU" sz="1800" dirty="0">
                <a:latin typeface="Calibri" panose="020F0502020204030204" pitchFamily="34" charset="0"/>
                <a:cs typeface="Times New Roman" panose="02020603050405020304" pitchFamily="18" charset="0"/>
              </a:rPr>
              <a:t> and 2 </a:t>
            </a:r>
            <a:r>
              <a:rPr lang="hu-HU" sz="1800" dirty="0" err="1">
                <a:latin typeface="Calibri" panose="020F0502020204030204" pitchFamily="34" charset="0"/>
                <a:cs typeface="Times New Roman" panose="02020603050405020304" pitchFamily="18" charset="0"/>
              </a:rPr>
              <a:t>satisfactory</a:t>
            </a:r>
            <a:r>
              <a:rPr lang="hu-HU" sz="1800" dirty="0">
                <a:latin typeface="Calibri" panose="020F0502020204030204" pitchFamily="34" charset="0"/>
                <a:cs typeface="Times New Roman" panose="02020603050405020304" pitchFamily="18" charset="0"/>
              </a:rPr>
              <a:t> ) and </a:t>
            </a:r>
            <a:r>
              <a:rPr lang="hu-HU" sz="1800" dirty="0" err="1">
                <a:latin typeface="Calibri" panose="020F0502020204030204" pitchFamily="34" charset="0"/>
                <a:cs typeface="Times New Roman" panose="02020603050405020304" pitchFamily="18" charset="0"/>
              </a:rPr>
              <a:t>complex</a:t>
            </a:r>
            <a:r>
              <a:rPr lang="hu-HU" sz="1800" dirty="0">
                <a:latin typeface="Calibri" panose="020F0502020204030204" pitchFamily="34" charset="0"/>
                <a:cs typeface="Times New Roman" panose="02020603050405020304" pitchFamily="18" charset="0"/>
              </a:rPr>
              <a:t> and </a:t>
            </a:r>
            <a:r>
              <a:rPr lang="hu-HU" sz="1800" dirty="0" err="1">
                <a:latin typeface="Calibri" panose="020F0502020204030204" pitchFamily="34" charset="0"/>
                <a:cs typeface="Times New Roman" panose="02020603050405020304" pitchFamily="18" charset="0"/>
              </a:rPr>
              <a:t>systemic</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level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pedagogical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measures</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are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needed</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to</a:t>
            </a:r>
            <a:r>
              <a:rPr lang="hu-HU" sz="1800" dirty="0">
                <a:latin typeface="Calibri" panose="020F0502020204030204" pitchFamily="34" charset="0"/>
                <a:cs typeface="Times New Roman" panose="02020603050405020304" pitchFamily="18" charset="0"/>
              </a:rPr>
              <a:t> be </a:t>
            </a:r>
            <a:r>
              <a:rPr lang="hu-HU" sz="1800" dirty="0" err="1">
                <a:latin typeface="Calibri" panose="020F0502020204030204" pitchFamily="34" charset="0"/>
                <a:cs typeface="Times New Roman" panose="02020603050405020304" pitchFamily="18" charset="0"/>
              </a:rPr>
              <a:t>taken</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Dropping</a:t>
            </a:r>
            <a:r>
              <a:rPr lang="hu-HU" sz="1800" dirty="0">
                <a:latin typeface="Calibri" panose="020F0502020204030204" pitchFamily="34" charset="0"/>
                <a:cs typeface="Times New Roman" panose="02020603050405020304" pitchFamily="18" charset="0"/>
              </a:rPr>
              <a:t> out is </a:t>
            </a:r>
            <a:r>
              <a:rPr lang="hu-HU" sz="1800" dirty="0" err="1">
                <a:latin typeface="Calibri" panose="020F0502020204030204" pitchFamily="34" charset="0"/>
                <a:cs typeface="Times New Roman" panose="02020603050405020304" pitchFamily="18" charset="0"/>
              </a:rPr>
              <a:t>rather</a:t>
            </a:r>
            <a:r>
              <a:rPr lang="hu-HU" sz="1800" dirty="0">
                <a:latin typeface="Calibri" panose="020F0502020204030204" pitchFamily="34" charset="0"/>
                <a:cs typeface="Times New Roman" panose="02020603050405020304" pitchFamily="18" charset="0"/>
              </a:rPr>
              <a:t> a </a:t>
            </a:r>
            <a:r>
              <a:rPr lang="hu-HU" sz="1800" dirty="0" err="1">
                <a:latin typeface="Calibri" panose="020F0502020204030204" pitchFamily="34" charset="0"/>
                <a:cs typeface="Times New Roman" panose="02020603050405020304" pitchFamily="18" charset="0"/>
              </a:rPr>
              <a:t>process</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which</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complements</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early</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school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leaving</a:t>
            </a:r>
            <a:r>
              <a:rPr lang="hu-HU" sz="1800" dirty="0">
                <a:latin typeface="Calibri" panose="020F0502020204030204" pitchFamily="34" charset="0"/>
                <a:cs typeface="Times New Roman" panose="02020603050405020304" pitchFamily="18" charset="0"/>
              </a:rPr>
              <a:t>, and </a:t>
            </a:r>
            <a:r>
              <a:rPr lang="hu-HU" sz="1800" dirty="0" err="1">
                <a:latin typeface="Calibri" panose="020F0502020204030204" pitchFamily="34" charset="0"/>
                <a:cs typeface="Times New Roman" panose="02020603050405020304" pitchFamily="18" charset="0"/>
              </a:rPr>
              <a:t>leaving</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school</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without</a:t>
            </a:r>
            <a:r>
              <a:rPr lang="hu-HU" sz="1800" dirty="0">
                <a:latin typeface="Calibri" panose="020F0502020204030204" pitchFamily="34" charset="0"/>
                <a:cs typeface="Times New Roman" panose="02020603050405020304" pitchFamily="18" charset="0"/>
              </a:rPr>
              <a:t> a </a:t>
            </a:r>
            <a:r>
              <a:rPr lang="hu-HU" sz="1800" dirty="0" err="1">
                <a:latin typeface="Calibri" panose="020F0502020204030204" pitchFamily="34" charset="0"/>
                <a:cs typeface="Times New Roman" panose="02020603050405020304" pitchFamily="18" charset="0"/>
              </a:rPr>
              <a:t>qualification</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the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three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definitions</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complement</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each</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other</a:t>
            </a:r>
            <a:r>
              <a:rPr lang="hu-HU" sz="1800" dirty="0">
                <a:latin typeface="Calibri" panose="020F0502020204030204" pitchFamily="34" charset="0"/>
                <a:cs typeface="Times New Roman" panose="02020603050405020304" pitchFamily="18" charset="0"/>
              </a:rPr>
              <a:t> and </a:t>
            </a:r>
            <a:r>
              <a:rPr lang="hu-HU" sz="1800" dirty="0" err="1">
                <a:latin typeface="Calibri" panose="020F0502020204030204" pitchFamily="34" charset="0"/>
                <a:cs typeface="Times New Roman" panose="02020603050405020304" pitchFamily="18" charset="0"/>
              </a:rPr>
              <a:t>it</a:t>
            </a:r>
            <a:r>
              <a:rPr lang="hu-HU" sz="1800" dirty="0">
                <a:latin typeface="Calibri" panose="020F0502020204030204" pitchFamily="34" charset="0"/>
                <a:cs typeface="Times New Roman" panose="02020603050405020304" pitchFamily="18" charset="0"/>
              </a:rPr>
              <a:t> is </a:t>
            </a:r>
            <a:r>
              <a:rPr lang="hu-HU" sz="1800" dirty="0" err="1">
                <a:latin typeface="Calibri" panose="020F0502020204030204" pitchFamily="34" charset="0"/>
                <a:cs typeface="Times New Roman" panose="02020603050405020304" pitchFamily="18" charset="0"/>
              </a:rPr>
              <a:t>worth</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to</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eximane</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them</a:t>
            </a:r>
            <a:r>
              <a:rPr lang="hu-HU" sz="1800" dirty="0">
                <a:latin typeface="Calibri" panose="020F0502020204030204" pitchFamily="34" charset="0"/>
                <a:cs typeface="Times New Roman" panose="02020603050405020304" pitchFamily="18" charset="0"/>
              </a:rPr>
              <a:t> </a:t>
            </a:r>
            <a:r>
              <a:rPr lang="hu-HU" sz="1800" dirty="0" err="1">
                <a:latin typeface="Calibri" panose="020F0502020204030204" pitchFamily="34" charset="0"/>
                <a:cs typeface="Times New Roman" panose="02020603050405020304" pitchFamily="18" charset="0"/>
              </a:rPr>
              <a:t>together</a:t>
            </a:r>
            <a:r>
              <a:rPr lang="hu-HU" sz="1800" dirty="0">
                <a:latin typeface="Calibri" panose="020F0502020204030204" pitchFamily="34" charset="0"/>
                <a:cs typeface="Times New Roman" panose="02020603050405020304" pitchFamily="18" charset="0"/>
              </a:rPr>
              <a:t>. </a:t>
            </a:r>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7</a:t>
            </a:fld>
            <a:endParaRPr lang="hu-HU"/>
          </a:p>
        </p:txBody>
      </p:sp>
    </p:spTree>
    <p:extLst>
      <p:ext uri="{BB962C8B-B14F-4D97-AF65-F5344CB8AC3E}">
        <p14:creationId xmlns:p14="http://schemas.microsoft.com/office/powerpoint/2010/main" val="1630487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sz="1200" dirty="0">
                <a:solidFill>
                  <a:schemeClr val="accent1">
                    <a:lumMod val="50000"/>
                  </a:schemeClr>
                </a:solidFill>
                <a:latin typeface="Franklin Gothic Book" panose="020B0503020102020204" pitchFamily="34" charset="0"/>
                <a:ea typeface="+mj-ea"/>
                <a:cs typeface="+mj-cs"/>
              </a:rPr>
              <a:t>The „</a:t>
            </a:r>
            <a:r>
              <a:rPr lang="en-US" sz="1200" dirty="0" err="1">
                <a:solidFill>
                  <a:schemeClr val="accent1">
                    <a:lumMod val="50000"/>
                  </a:schemeClr>
                </a:solidFill>
                <a:latin typeface="Franklin Gothic Book" panose="020B0503020102020204" pitchFamily="34" charset="0"/>
                <a:ea typeface="+mj-ea"/>
                <a:cs typeface="+mj-cs"/>
              </a:rPr>
              <a:t>Dobbantó</a:t>
            </a:r>
            <a:r>
              <a:rPr lang="en-US" sz="1200" dirty="0">
                <a:solidFill>
                  <a:schemeClr val="accent1">
                    <a:lumMod val="50000"/>
                  </a:schemeClr>
                </a:solidFill>
                <a:latin typeface="Franklin Gothic Book" panose="020B0503020102020204" pitchFamily="34" charset="0"/>
                <a:ea typeface="+mj-ea"/>
                <a:cs typeface="+mj-cs"/>
              </a:rPr>
              <a:t>” </a:t>
            </a:r>
            <a:r>
              <a:rPr lang="en-US" sz="1200" dirty="0" err="1">
                <a:solidFill>
                  <a:schemeClr val="accent1">
                    <a:lumMod val="50000"/>
                  </a:schemeClr>
                </a:solidFill>
                <a:latin typeface="Franklin Gothic Book" panose="020B0503020102020204" pitchFamily="34" charset="0"/>
                <a:ea typeface="+mj-ea"/>
                <a:cs typeface="+mj-cs"/>
              </a:rPr>
              <a:t>programme</a:t>
            </a:r>
            <a:r>
              <a:rPr lang="en-US" sz="1200" dirty="0">
                <a:solidFill>
                  <a:schemeClr val="accent1">
                    <a:lumMod val="50000"/>
                  </a:schemeClr>
                </a:solidFill>
                <a:latin typeface="Franklin Gothic Book" panose="020B0503020102020204" pitchFamily="34" charset="0"/>
                <a:ea typeface="+mj-ea"/>
                <a:cs typeface="+mj-cs"/>
              </a:rPr>
              <a:t>  replaces the previous VET Bridging </a:t>
            </a:r>
            <a:r>
              <a:rPr lang="en-US" sz="1200" dirty="0" err="1">
                <a:solidFill>
                  <a:schemeClr val="accent1">
                    <a:lumMod val="50000"/>
                  </a:schemeClr>
                </a:solidFill>
                <a:latin typeface="Franklin Gothic Book" panose="020B0503020102020204" pitchFamily="34" charset="0"/>
                <a:ea typeface="+mj-ea"/>
                <a:cs typeface="+mj-cs"/>
              </a:rPr>
              <a:t>Programme</a:t>
            </a:r>
            <a:r>
              <a:rPr lang="en-US" sz="1200" dirty="0">
                <a:solidFill>
                  <a:schemeClr val="accent1">
                    <a:lumMod val="50000"/>
                  </a:schemeClr>
                </a:solidFill>
                <a:latin typeface="Franklin Gothic Book" panose="020B0503020102020204" pitchFamily="34" charset="0"/>
                <a:ea typeface="+mj-ea"/>
                <a:cs typeface="+mj-cs"/>
              </a:rPr>
              <a:t> (</a:t>
            </a:r>
            <a:r>
              <a:rPr lang="en-US" sz="1200" dirty="0" err="1">
                <a:solidFill>
                  <a:schemeClr val="accent1">
                    <a:lumMod val="50000"/>
                  </a:schemeClr>
                </a:solidFill>
                <a:latin typeface="Franklin Gothic Book" panose="020B0503020102020204" pitchFamily="34" charset="0"/>
                <a:ea typeface="+mj-ea"/>
                <a:cs typeface="+mj-cs"/>
              </a:rPr>
              <a:t>Szakképzési</a:t>
            </a:r>
            <a:r>
              <a:rPr lang="en-US" sz="1200" dirty="0">
                <a:solidFill>
                  <a:schemeClr val="accent1">
                    <a:lumMod val="50000"/>
                  </a:schemeClr>
                </a:solidFill>
                <a:latin typeface="Franklin Gothic Book" panose="020B0503020102020204" pitchFamily="34" charset="0"/>
                <a:ea typeface="+mj-ea"/>
                <a:cs typeface="+mj-cs"/>
              </a:rPr>
              <a:t> </a:t>
            </a:r>
            <a:r>
              <a:rPr lang="en-US" sz="1200" dirty="0" err="1">
                <a:solidFill>
                  <a:schemeClr val="accent1">
                    <a:lumMod val="50000"/>
                  </a:schemeClr>
                </a:solidFill>
                <a:latin typeface="Franklin Gothic Book" panose="020B0503020102020204" pitchFamily="34" charset="0"/>
                <a:ea typeface="+mj-ea"/>
                <a:cs typeface="+mj-cs"/>
              </a:rPr>
              <a:t>Híd</a:t>
            </a:r>
            <a:r>
              <a:rPr lang="en-US" sz="1200" dirty="0">
                <a:solidFill>
                  <a:schemeClr val="accent1">
                    <a:lumMod val="50000"/>
                  </a:schemeClr>
                </a:solidFill>
                <a:latin typeface="Franklin Gothic Book" panose="020B0503020102020204" pitchFamily="34" charset="0"/>
                <a:ea typeface="+mj-ea"/>
                <a:cs typeface="+mj-cs"/>
              </a:rPr>
              <a:t> Program) . The need to rethink the bridging </a:t>
            </a:r>
            <a:r>
              <a:rPr lang="en-US" sz="1200" dirty="0" err="1">
                <a:solidFill>
                  <a:schemeClr val="accent1">
                    <a:lumMod val="50000"/>
                  </a:schemeClr>
                </a:solidFill>
                <a:latin typeface="Franklin Gothic Book" panose="020B0503020102020204" pitchFamily="34" charset="0"/>
                <a:ea typeface="+mj-ea"/>
                <a:cs typeface="+mj-cs"/>
              </a:rPr>
              <a:t>programme</a:t>
            </a:r>
            <a:r>
              <a:rPr lang="en-US" sz="1200" dirty="0">
                <a:solidFill>
                  <a:schemeClr val="accent1">
                    <a:lumMod val="50000"/>
                  </a:schemeClr>
                </a:solidFill>
                <a:latin typeface="Franklin Gothic Book" panose="020B0503020102020204" pitchFamily="34" charset="0"/>
                <a:ea typeface="+mj-ea"/>
                <a:cs typeface="+mj-cs"/>
              </a:rPr>
              <a:t> was  that the number of dropping  outs </a:t>
            </a:r>
            <a:r>
              <a:rPr lang="hu-HU" dirty="0" err="1">
                <a:solidFill>
                  <a:schemeClr val="accent1">
                    <a:lumMod val="50000"/>
                  </a:schemeClr>
                </a:solidFill>
                <a:latin typeface="Franklin Gothic Book" panose="020B0503020102020204" pitchFamily="34" charset="0"/>
                <a:ea typeface="+mj-ea"/>
                <a:cs typeface="+mj-cs"/>
              </a:rPr>
              <a:t>remained</a:t>
            </a:r>
            <a:r>
              <a:rPr lang="hu-HU" dirty="0">
                <a:solidFill>
                  <a:schemeClr val="accent1">
                    <a:lumMod val="50000"/>
                  </a:schemeClr>
                </a:solidFill>
                <a:latin typeface="Franklin Gothic Book" panose="020B0503020102020204" pitchFamily="34" charset="0"/>
                <a:ea typeface="+mj-ea"/>
                <a:cs typeface="+mj-cs"/>
              </a:rPr>
              <a:t> </a:t>
            </a:r>
            <a:r>
              <a:rPr lang="en-US" sz="1200" dirty="0">
                <a:solidFill>
                  <a:schemeClr val="accent1">
                    <a:lumMod val="50000"/>
                  </a:schemeClr>
                </a:solidFill>
                <a:latin typeface="Franklin Gothic Book" panose="020B0503020102020204" pitchFamily="34" charset="0"/>
                <a:ea typeface="+mj-ea"/>
                <a:cs typeface="+mj-cs"/>
              </a:rPr>
              <a:t> high, partly due to the high number of general subjects (35/week) and inflexible school year schedule. (compulsory 2 years with central teaching curricula and assessment </a:t>
            </a:r>
            <a:r>
              <a:rPr lang="en-US" sz="1200" dirty="0" err="1">
                <a:solidFill>
                  <a:schemeClr val="accent1">
                    <a:lumMod val="50000"/>
                  </a:schemeClr>
                </a:solidFill>
                <a:latin typeface="Franklin Gothic Book" panose="020B0503020102020204" pitchFamily="34" charset="0"/>
                <a:ea typeface="+mj-ea"/>
                <a:cs typeface="+mj-cs"/>
              </a:rPr>
              <a:t>requ</a:t>
            </a:r>
            <a:r>
              <a:rPr lang="hu-HU" sz="1200" dirty="0">
                <a:solidFill>
                  <a:srgbClr val="C00000"/>
                </a:solidFill>
                <a:latin typeface="Franklin Gothic Book" panose="020B0503020102020204" pitchFamily="34" charset="0"/>
                <a:ea typeface="+mj-ea"/>
                <a:cs typeface="+mj-cs"/>
              </a:rPr>
              <a:t>i</a:t>
            </a:r>
            <a:r>
              <a:rPr lang="en-US" sz="1200" dirty="0" err="1">
                <a:solidFill>
                  <a:schemeClr val="accent1">
                    <a:lumMod val="50000"/>
                  </a:schemeClr>
                </a:solidFill>
                <a:latin typeface="Franklin Gothic Book" panose="020B0503020102020204" pitchFamily="34" charset="0"/>
                <a:ea typeface="+mj-ea"/>
                <a:cs typeface="+mj-cs"/>
              </a:rPr>
              <a:t>rements</a:t>
            </a:r>
            <a:r>
              <a:rPr lang="en-US" sz="1200" dirty="0">
                <a:solidFill>
                  <a:schemeClr val="accent1">
                    <a:lumMod val="50000"/>
                  </a:schemeClr>
                </a:solidFill>
                <a:latin typeface="Franklin Gothic Book" panose="020B0503020102020204" pitchFamily="34" charset="0"/>
                <a:ea typeface="+mj-ea"/>
                <a:cs typeface="+mj-cs"/>
              </a:rPr>
              <a:t>.  Teachers teaching in the VET Bridging </a:t>
            </a:r>
            <a:r>
              <a:rPr lang="en-US" sz="1200" dirty="0" err="1">
                <a:solidFill>
                  <a:schemeClr val="accent1">
                    <a:lumMod val="50000"/>
                  </a:schemeClr>
                </a:solidFill>
                <a:latin typeface="Franklin Gothic Book" panose="020B0503020102020204" pitchFamily="34" charset="0"/>
                <a:ea typeface="+mj-ea"/>
                <a:cs typeface="+mj-cs"/>
              </a:rPr>
              <a:t>Programme</a:t>
            </a:r>
            <a:r>
              <a:rPr lang="en-US" sz="1200" dirty="0">
                <a:solidFill>
                  <a:schemeClr val="accent1">
                    <a:lumMod val="50000"/>
                  </a:schemeClr>
                </a:solidFill>
                <a:latin typeface="Franklin Gothic Book" panose="020B0503020102020204" pitchFamily="34" charset="0"/>
                <a:ea typeface="+mj-ea"/>
                <a:cs typeface="+mj-cs"/>
              </a:rPr>
              <a:t> (which is in  a phasing out system  the school year 2020/2021 being the last one when the second year VET Bridging </a:t>
            </a:r>
            <a:r>
              <a:rPr lang="en-US" sz="1200" dirty="0" err="1">
                <a:solidFill>
                  <a:schemeClr val="accent1">
                    <a:lumMod val="50000"/>
                  </a:schemeClr>
                </a:solidFill>
                <a:latin typeface="Franklin Gothic Book" panose="020B0503020102020204" pitchFamily="34" charset="0"/>
                <a:ea typeface="+mj-ea"/>
                <a:cs typeface="+mj-cs"/>
              </a:rPr>
              <a:t>Programme</a:t>
            </a:r>
            <a:r>
              <a:rPr lang="en-US" sz="1200" dirty="0">
                <a:solidFill>
                  <a:schemeClr val="accent1">
                    <a:lumMod val="50000"/>
                  </a:schemeClr>
                </a:solidFill>
                <a:latin typeface="Franklin Gothic Book" panose="020B0503020102020204" pitchFamily="34" charset="0"/>
                <a:ea typeface="+mj-ea"/>
                <a:cs typeface="+mj-cs"/>
              </a:rPr>
              <a:t> students will finish their studies),  were able to choose between experience-based and frontal </a:t>
            </a:r>
            <a:r>
              <a:rPr lang="en-US" sz="1200" dirty="0" err="1">
                <a:solidFill>
                  <a:schemeClr val="accent1">
                    <a:lumMod val="50000"/>
                  </a:schemeClr>
                </a:solidFill>
                <a:latin typeface="Franklin Gothic Book" panose="020B0503020102020204" pitchFamily="34" charset="0"/>
                <a:ea typeface="+mj-ea"/>
                <a:cs typeface="+mj-cs"/>
              </a:rPr>
              <a:t>teachi</a:t>
            </a:r>
            <a:r>
              <a:rPr lang="hu-HU" sz="1200" dirty="0">
                <a:solidFill>
                  <a:schemeClr val="accent1">
                    <a:lumMod val="50000"/>
                  </a:schemeClr>
                </a:solidFill>
                <a:latin typeface="Franklin Gothic Book" panose="020B0503020102020204" pitchFamily="34" charset="0"/>
                <a:ea typeface="+mj-ea"/>
                <a:cs typeface="+mj-cs"/>
              </a:rPr>
              <a:t>n</a:t>
            </a:r>
            <a:r>
              <a:rPr lang="en-US" sz="1200" dirty="0">
                <a:solidFill>
                  <a:schemeClr val="accent1">
                    <a:lumMod val="50000"/>
                  </a:schemeClr>
                </a:solidFill>
                <a:latin typeface="Franklin Gothic Book" panose="020B0503020102020204" pitchFamily="34" charset="0"/>
                <a:ea typeface="+mj-ea"/>
                <a:cs typeface="+mj-cs"/>
              </a:rPr>
              <a:t>g </a:t>
            </a:r>
            <a:r>
              <a:rPr lang="en-US" sz="1200" dirty="0" err="1">
                <a:solidFill>
                  <a:schemeClr val="accent1">
                    <a:lumMod val="50000"/>
                  </a:schemeClr>
                </a:solidFill>
                <a:latin typeface="Franklin Gothic Book" panose="020B0503020102020204" pitchFamily="34" charset="0"/>
                <a:ea typeface="+mj-ea"/>
                <a:cs typeface="+mj-cs"/>
              </a:rPr>
              <a:t>methodolog</a:t>
            </a:r>
            <a:r>
              <a:rPr lang="hu-HU" sz="1200" dirty="0" err="1">
                <a:solidFill>
                  <a:schemeClr val="accent1">
                    <a:lumMod val="50000"/>
                  </a:schemeClr>
                </a:solidFill>
                <a:latin typeface="Franklin Gothic Book" panose="020B0503020102020204" pitchFamily="34" charset="0"/>
                <a:ea typeface="+mj-ea"/>
                <a:cs typeface="+mj-cs"/>
              </a:rPr>
              <a:t>ies</a:t>
            </a:r>
            <a:r>
              <a:rPr lang="en-US" sz="1200" dirty="0">
                <a:solidFill>
                  <a:schemeClr val="accent1">
                    <a:lumMod val="50000"/>
                  </a:schemeClr>
                </a:solidFill>
                <a:latin typeface="Franklin Gothic Book" panose="020B0503020102020204" pitchFamily="34" charset="0"/>
                <a:ea typeface="+mj-ea"/>
                <a:cs typeface="+mj-cs"/>
              </a:rPr>
              <a:t> or to mix them,  there was not any recommendation in this regard. </a:t>
            </a:r>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8</a:t>
            </a:fld>
            <a:endParaRPr lang="hu-HU"/>
          </a:p>
        </p:txBody>
      </p:sp>
    </p:spTree>
    <p:extLst>
      <p:ext uri="{BB962C8B-B14F-4D97-AF65-F5344CB8AC3E}">
        <p14:creationId xmlns:p14="http://schemas.microsoft.com/office/powerpoint/2010/main" val="3945157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err="1"/>
              <a:t>This</a:t>
            </a:r>
            <a:r>
              <a:rPr lang="hu-HU" dirty="0"/>
              <a:t> </a:t>
            </a:r>
            <a:r>
              <a:rPr lang="hu-HU" dirty="0" err="1"/>
              <a:t>programme</a:t>
            </a:r>
            <a:r>
              <a:rPr lang="hu-HU" dirty="0"/>
              <a:t> is </a:t>
            </a:r>
            <a:r>
              <a:rPr lang="hu-HU" dirty="0" err="1"/>
              <a:t>available</a:t>
            </a:r>
            <a:r>
              <a:rPr lang="hu-HU" dirty="0"/>
              <a:t> </a:t>
            </a:r>
            <a:r>
              <a:rPr lang="hu-HU" dirty="0" err="1"/>
              <a:t>not</a:t>
            </a:r>
            <a:r>
              <a:rPr lang="hu-HU" dirty="0"/>
              <a:t> </a:t>
            </a:r>
            <a:r>
              <a:rPr lang="hu-HU" dirty="0" err="1"/>
              <a:t>only</a:t>
            </a:r>
            <a:r>
              <a:rPr lang="hu-HU" dirty="0"/>
              <a:t> </a:t>
            </a:r>
            <a:r>
              <a:rPr lang="hu-HU" dirty="0" err="1"/>
              <a:t>for</a:t>
            </a:r>
            <a:r>
              <a:rPr lang="hu-HU" dirty="0"/>
              <a:t> </a:t>
            </a:r>
            <a:r>
              <a:rPr lang="hu-HU" dirty="0" err="1"/>
              <a:t>students</a:t>
            </a:r>
            <a:r>
              <a:rPr lang="hu-HU" dirty="0"/>
              <a:t> </a:t>
            </a:r>
            <a:r>
              <a:rPr lang="hu-HU" dirty="0" err="1"/>
              <a:t>finishing</a:t>
            </a:r>
            <a:r>
              <a:rPr lang="hu-HU" dirty="0"/>
              <a:t> </a:t>
            </a:r>
            <a:r>
              <a:rPr lang="hu-HU" dirty="0" err="1"/>
              <a:t>successfully</a:t>
            </a:r>
            <a:r>
              <a:rPr lang="hu-HU" dirty="0"/>
              <a:t> </a:t>
            </a:r>
            <a:r>
              <a:rPr lang="hu-HU" dirty="0" err="1"/>
              <a:t>the</a:t>
            </a:r>
            <a:r>
              <a:rPr lang="hu-HU" dirty="0"/>
              <a:t> „Dobbantó” </a:t>
            </a:r>
            <a:r>
              <a:rPr lang="hu-HU" dirty="0" err="1"/>
              <a:t>programme</a:t>
            </a:r>
            <a:r>
              <a:rPr lang="hu-HU" dirty="0"/>
              <a:t> </a:t>
            </a:r>
            <a:r>
              <a:rPr lang="hu-HU" dirty="0" err="1"/>
              <a:t>but</a:t>
            </a:r>
            <a:r>
              <a:rPr lang="hu-HU" dirty="0"/>
              <a:t> </a:t>
            </a:r>
            <a:r>
              <a:rPr lang="hu-HU" dirty="0" err="1"/>
              <a:t>for</a:t>
            </a:r>
            <a:r>
              <a:rPr lang="hu-HU" dirty="0"/>
              <a:t> </a:t>
            </a:r>
            <a:r>
              <a:rPr lang="hu-HU" dirty="0" err="1"/>
              <a:t>all</a:t>
            </a:r>
            <a:r>
              <a:rPr lang="hu-HU" dirty="0"/>
              <a:t> </a:t>
            </a:r>
            <a:r>
              <a:rPr lang="hu-HU" dirty="0" err="1"/>
              <a:t>students</a:t>
            </a:r>
            <a:r>
              <a:rPr lang="hu-HU" dirty="0"/>
              <a:t> </a:t>
            </a:r>
            <a:r>
              <a:rPr lang="hu-HU" dirty="0" err="1"/>
              <a:t>who</a:t>
            </a:r>
            <a:r>
              <a:rPr lang="hu-HU" dirty="0"/>
              <a:t> </a:t>
            </a:r>
            <a:r>
              <a:rPr lang="hu-HU" dirty="0" err="1"/>
              <a:t>would</a:t>
            </a:r>
            <a:r>
              <a:rPr lang="hu-HU" dirty="0"/>
              <a:t> like </a:t>
            </a:r>
            <a:r>
              <a:rPr lang="hu-HU" dirty="0" err="1"/>
              <a:t>to</a:t>
            </a:r>
            <a:r>
              <a:rPr lang="hu-HU" dirty="0"/>
              <a:t> </a:t>
            </a:r>
            <a:r>
              <a:rPr lang="hu-HU" dirty="0" err="1"/>
              <a:t>acquire</a:t>
            </a:r>
            <a:r>
              <a:rPr lang="hu-HU" dirty="0"/>
              <a:t> a </a:t>
            </a:r>
            <a:r>
              <a:rPr lang="hu-HU" dirty="0" err="1"/>
              <a:t>partial</a:t>
            </a:r>
            <a:r>
              <a:rPr lang="hu-HU" dirty="0"/>
              <a:t> </a:t>
            </a:r>
            <a:r>
              <a:rPr lang="hu-HU" dirty="0" err="1"/>
              <a:t>qualification</a:t>
            </a:r>
            <a:r>
              <a:rPr lang="hu-HU" dirty="0"/>
              <a:t>, </a:t>
            </a:r>
            <a:r>
              <a:rPr lang="hu-HU" dirty="0" err="1"/>
              <a:t>even</a:t>
            </a:r>
            <a:r>
              <a:rPr lang="hu-HU" dirty="0"/>
              <a:t> </a:t>
            </a:r>
            <a:r>
              <a:rPr lang="hu-HU" dirty="0" err="1"/>
              <a:t>those</a:t>
            </a:r>
            <a:r>
              <a:rPr lang="hu-HU" dirty="0"/>
              <a:t> </a:t>
            </a:r>
            <a:r>
              <a:rPr lang="hu-HU" dirty="0" err="1"/>
              <a:t>who</a:t>
            </a:r>
            <a:r>
              <a:rPr lang="hu-HU" dirty="0"/>
              <a:t> </a:t>
            </a:r>
            <a:r>
              <a:rPr lang="hu-HU" dirty="0" err="1"/>
              <a:t>have</a:t>
            </a:r>
            <a:r>
              <a:rPr lang="hu-HU" dirty="0"/>
              <a:t> a </a:t>
            </a:r>
            <a:r>
              <a:rPr lang="hu-HU" dirty="0" err="1"/>
              <a:t>secondary</a:t>
            </a:r>
            <a:r>
              <a:rPr lang="hu-HU" dirty="0"/>
              <a:t> </a:t>
            </a:r>
            <a:r>
              <a:rPr lang="hu-HU" dirty="0" err="1"/>
              <a:t>school</a:t>
            </a:r>
            <a:r>
              <a:rPr lang="hu-HU" dirty="0"/>
              <a:t> </a:t>
            </a:r>
            <a:r>
              <a:rPr lang="hu-HU" dirty="0" err="1"/>
              <a:t>leaving</a:t>
            </a:r>
            <a:r>
              <a:rPr lang="hu-HU" dirty="0"/>
              <a:t> </a:t>
            </a:r>
            <a:r>
              <a:rPr lang="hu-HU" dirty="0" err="1"/>
              <a:t>certificate</a:t>
            </a:r>
            <a:r>
              <a:rPr lang="hu-HU" dirty="0"/>
              <a:t> (</a:t>
            </a:r>
            <a:r>
              <a:rPr lang="hu-HU" dirty="0" err="1"/>
              <a:t>matura</a:t>
            </a:r>
            <a:r>
              <a:rPr lang="hu-HU" dirty="0"/>
              <a:t> </a:t>
            </a:r>
            <a:r>
              <a:rPr lang="hu-HU" dirty="0" err="1"/>
              <a:t>examination</a:t>
            </a:r>
            <a:r>
              <a:rPr lang="hu-HU" dirty="0"/>
              <a:t>) </a:t>
            </a:r>
            <a:r>
              <a:rPr lang="hu-HU" dirty="0" err="1"/>
              <a:t>or</a:t>
            </a:r>
            <a:r>
              <a:rPr lang="hu-HU" dirty="0"/>
              <a:t> </a:t>
            </a:r>
            <a:r>
              <a:rPr lang="hu-HU" dirty="0" err="1"/>
              <a:t>finishing</a:t>
            </a:r>
            <a:r>
              <a:rPr lang="hu-HU" dirty="0"/>
              <a:t> </a:t>
            </a:r>
            <a:r>
              <a:rPr lang="hu-HU" dirty="0" err="1"/>
              <a:t>the</a:t>
            </a:r>
            <a:r>
              <a:rPr lang="hu-HU" dirty="0"/>
              <a:t> </a:t>
            </a:r>
            <a:r>
              <a:rPr lang="hu-HU" dirty="0" err="1"/>
              <a:t>lower</a:t>
            </a:r>
            <a:r>
              <a:rPr lang="hu-HU" dirty="0"/>
              <a:t> </a:t>
            </a:r>
            <a:r>
              <a:rPr lang="hu-HU" dirty="0" err="1"/>
              <a:t>secondary</a:t>
            </a:r>
            <a:r>
              <a:rPr lang="hu-HU" dirty="0"/>
              <a:t> </a:t>
            </a:r>
            <a:r>
              <a:rPr lang="hu-HU" dirty="0" err="1"/>
              <a:t>education</a:t>
            </a:r>
            <a:r>
              <a:rPr lang="hu-HU" dirty="0"/>
              <a:t> </a:t>
            </a:r>
            <a:r>
              <a:rPr lang="hu-HU" dirty="0" err="1"/>
              <a:t>or</a:t>
            </a:r>
            <a:r>
              <a:rPr lang="hu-HU" dirty="0"/>
              <a:t> </a:t>
            </a:r>
            <a:r>
              <a:rPr lang="hu-HU" dirty="0" err="1"/>
              <a:t>the</a:t>
            </a:r>
            <a:r>
              <a:rPr lang="hu-HU" dirty="0"/>
              <a:t> </a:t>
            </a:r>
            <a:r>
              <a:rPr lang="hu-HU" dirty="0" err="1"/>
              <a:t>orientation</a:t>
            </a:r>
            <a:r>
              <a:rPr lang="hu-HU" dirty="0"/>
              <a:t> </a:t>
            </a:r>
            <a:r>
              <a:rPr lang="hu-HU" dirty="0" err="1"/>
              <a:t>year</a:t>
            </a:r>
            <a:r>
              <a:rPr lang="hu-HU" dirty="0"/>
              <a:t>. In </a:t>
            </a:r>
            <a:r>
              <a:rPr lang="hu-HU" dirty="0" err="1"/>
              <a:t>case</a:t>
            </a:r>
            <a:r>
              <a:rPr lang="hu-HU" dirty="0"/>
              <a:t> </a:t>
            </a:r>
            <a:r>
              <a:rPr lang="hu-HU" dirty="0" err="1"/>
              <a:t>if</a:t>
            </a:r>
            <a:r>
              <a:rPr lang="hu-HU" dirty="0"/>
              <a:t> </a:t>
            </a:r>
            <a:r>
              <a:rPr lang="hu-HU" dirty="0" err="1"/>
              <a:t>they</a:t>
            </a:r>
            <a:r>
              <a:rPr lang="hu-HU" dirty="0"/>
              <a:t> </a:t>
            </a:r>
            <a:r>
              <a:rPr lang="hu-HU" dirty="0" err="1"/>
              <a:t>have</a:t>
            </a:r>
            <a:r>
              <a:rPr lang="hu-HU" dirty="0"/>
              <a:t> </a:t>
            </a:r>
            <a:r>
              <a:rPr lang="hu-HU" dirty="0" err="1"/>
              <a:t>already</a:t>
            </a:r>
            <a:r>
              <a:rPr lang="hu-HU" dirty="0"/>
              <a:t> </a:t>
            </a:r>
            <a:r>
              <a:rPr lang="hu-HU" dirty="0" err="1"/>
              <a:t>acqured</a:t>
            </a:r>
            <a:r>
              <a:rPr lang="hu-HU" dirty="0"/>
              <a:t> </a:t>
            </a:r>
            <a:r>
              <a:rPr lang="hu-HU" dirty="0" err="1"/>
              <a:t>the</a:t>
            </a:r>
            <a:r>
              <a:rPr lang="hu-HU" dirty="0"/>
              <a:t> </a:t>
            </a:r>
            <a:r>
              <a:rPr lang="hu-HU" dirty="0" err="1"/>
              <a:t>certificate</a:t>
            </a:r>
            <a:r>
              <a:rPr lang="hu-HU" dirty="0"/>
              <a:t> </a:t>
            </a:r>
            <a:r>
              <a:rPr lang="hu-HU" dirty="0" err="1"/>
              <a:t>attesting</a:t>
            </a:r>
            <a:r>
              <a:rPr lang="hu-HU" dirty="0"/>
              <a:t> </a:t>
            </a:r>
            <a:r>
              <a:rPr lang="hu-HU" dirty="0" err="1"/>
              <a:t>lower</a:t>
            </a:r>
            <a:r>
              <a:rPr lang="hu-HU" dirty="0"/>
              <a:t> </a:t>
            </a:r>
            <a:r>
              <a:rPr lang="hu-HU" dirty="0" err="1"/>
              <a:t>secondary</a:t>
            </a:r>
            <a:r>
              <a:rPr lang="hu-HU" dirty="0"/>
              <a:t> </a:t>
            </a:r>
            <a:r>
              <a:rPr lang="hu-HU" dirty="0" err="1"/>
              <a:t>educational</a:t>
            </a:r>
            <a:r>
              <a:rPr lang="hu-HU" dirty="0"/>
              <a:t> </a:t>
            </a:r>
            <a:r>
              <a:rPr lang="hu-HU" dirty="0" err="1"/>
              <a:t>attainment</a:t>
            </a:r>
            <a:r>
              <a:rPr lang="hu-HU" dirty="0"/>
              <a:t> (</a:t>
            </a:r>
            <a:r>
              <a:rPr lang="hu-HU" dirty="0" err="1"/>
              <a:t>or</a:t>
            </a:r>
            <a:r>
              <a:rPr lang="hu-HU" dirty="0"/>
              <a:t> in </a:t>
            </a:r>
            <a:r>
              <a:rPr lang="hu-HU" dirty="0" err="1"/>
              <a:t>other</a:t>
            </a:r>
            <a:r>
              <a:rPr lang="hu-HU" dirty="0"/>
              <a:t> </a:t>
            </a:r>
            <a:r>
              <a:rPr lang="hu-HU" dirty="0" err="1"/>
              <a:t>words</a:t>
            </a:r>
            <a:r>
              <a:rPr lang="hu-HU" dirty="0"/>
              <a:t> 8 </a:t>
            </a:r>
            <a:r>
              <a:rPr lang="hu-HU" dirty="0" err="1"/>
              <a:t>grades</a:t>
            </a:r>
            <a:r>
              <a:rPr lang="hu-HU" dirty="0"/>
              <a:t> of </a:t>
            </a:r>
            <a:r>
              <a:rPr lang="hu-HU" dirty="0" err="1"/>
              <a:t>the</a:t>
            </a:r>
            <a:r>
              <a:rPr lang="hu-HU" dirty="0"/>
              <a:t> </a:t>
            </a:r>
            <a:r>
              <a:rPr lang="hu-HU" dirty="0" err="1"/>
              <a:t>elementary</a:t>
            </a:r>
            <a:r>
              <a:rPr lang="hu-HU" dirty="0"/>
              <a:t> </a:t>
            </a:r>
            <a:r>
              <a:rPr lang="hu-HU" dirty="0" err="1"/>
              <a:t>school</a:t>
            </a:r>
            <a:r>
              <a:rPr lang="hu-HU" dirty="0"/>
              <a:t>) </a:t>
            </a:r>
            <a:r>
              <a:rPr lang="hu-HU" dirty="0" err="1"/>
              <a:t>they</a:t>
            </a:r>
            <a:r>
              <a:rPr lang="hu-HU" dirty="0"/>
              <a:t> </a:t>
            </a:r>
            <a:r>
              <a:rPr lang="hu-HU" dirty="0" err="1"/>
              <a:t>receive</a:t>
            </a:r>
            <a:r>
              <a:rPr lang="hu-HU" dirty="0"/>
              <a:t> a </a:t>
            </a:r>
            <a:r>
              <a:rPr lang="hu-HU" dirty="0" err="1"/>
              <a:t>cetificate</a:t>
            </a:r>
            <a:r>
              <a:rPr lang="hu-HU" dirty="0"/>
              <a:t> </a:t>
            </a:r>
            <a:r>
              <a:rPr lang="hu-HU" dirty="0" err="1"/>
              <a:t>attesting</a:t>
            </a:r>
            <a:r>
              <a:rPr lang="hu-HU" dirty="0"/>
              <a:t> a </a:t>
            </a:r>
            <a:r>
              <a:rPr lang="hu-HU" dirty="0" err="1"/>
              <a:t>partial</a:t>
            </a:r>
            <a:r>
              <a:rPr lang="hu-HU" dirty="0"/>
              <a:t> </a:t>
            </a:r>
            <a:r>
              <a:rPr lang="hu-HU" dirty="0" err="1"/>
              <a:t>qualification</a:t>
            </a:r>
            <a:r>
              <a:rPr lang="hu-HU" dirty="0"/>
              <a:t>. </a:t>
            </a:r>
          </a:p>
          <a:p>
            <a:r>
              <a:rPr lang="hu-HU" dirty="0" err="1"/>
              <a:t>Unlike</a:t>
            </a:r>
            <a:r>
              <a:rPr lang="hu-HU" dirty="0"/>
              <a:t> in </a:t>
            </a:r>
            <a:r>
              <a:rPr lang="hu-HU" dirty="0" err="1"/>
              <a:t>the</a:t>
            </a:r>
            <a:r>
              <a:rPr lang="hu-HU" dirty="0"/>
              <a:t> „Dobbantó” </a:t>
            </a:r>
            <a:r>
              <a:rPr lang="hu-HU" dirty="0" err="1"/>
              <a:t>programme</a:t>
            </a:r>
            <a:r>
              <a:rPr lang="hu-HU" dirty="0"/>
              <a:t> in </a:t>
            </a:r>
            <a:r>
              <a:rPr lang="hu-HU" dirty="0" err="1"/>
              <a:t>this</a:t>
            </a:r>
            <a:r>
              <a:rPr lang="hu-HU" dirty="0"/>
              <a:t> </a:t>
            </a:r>
            <a:r>
              <a:rPr lang="hu-HU" dirty="0" err="1"/>
              <a:t>programme</a:t>
            </a:r>
            <a:r>
              <a:rPr lang="hu-HU" dirty="0"/>
              <a:t> </a:t>
            </a:r>
            <a:r>
              <a:rPr lang="hu-HU" dirty="0" err="1"/>
              <a:t>there</a:t>
            </a:r>
            <a:r>
              <a:rPr lang="hu-HU" dirty="0"/>
              <a:t> </a:t>
            </a:r>
            <a:r>
              <a:rPr lang="hu-HU" dirty="0" err="1"/>
              <a:t>are</a:t>
            </a:r>
            <a:r>
              <a:rPr lang="hu-HU" dirty="0"/>
              <a:t> </a:t>
            </a:r>
            <a:r>
              <a:rPr lang="hu-HU" dirty="0" err="1"/>
              <a:t>common</a:t>
            </a:r>
            <a:r>
              <a:rPr lang="hu-HU" dirty="0"/>
              <a:t> </a:t>
            </a:r>
            <a:r>
              <a:rPr lang="hu-HU" dirty="0" err="1"/>
              <a:t>learning</a:t>
            </a:r>
            <a:r>
              <a:rPr lang="hu-HU" dirty="0"/>
              <a:t> </a:t>
            </a:r>
            <a:r>
              <a:rPr lang="hu-HU" dirty="0" err="1"/>
              <a:t>outcome</a:t>
            </a:r>
            <a:r>
              <a:rPr lang="hu-HU" dirty="0"/>
              <a:t> </a:t>
            </a:r>
            <a:r>
              <a:rPr lang="hu-HU" dirty="0" err="1"/>
              <a:t>standards</a:t>
            </a:r>
            <a:r>
              <a:rPr lang="hu-HU" dirty="0"/>
              <a:t>  </a:t>
            </a:r>
            <a:r>
              <a:rPr lang="hu-HU" dirty="0" err="1"/>
              <a:t>assessing</a:t>
            </a:r>
            <a:r>
              <a:rPr lang="hu-HU" dirty="0"/>
              <a:t> </a:t>
            </a:r>
            <a:r>
              <a:rPr lang="hu-HU" dirty="0" err="1"/>
              <a:t>the</a:t>
            </a:r>
            <a:r>
              <a:rPr lang="hu-HU" dirty="0"/>
              <a:t> </a:t>
            </a:r>
            <a:r>
              <a:rPr lang="hu-HU" dirty="0" err="1"/>
              <a:t>students</a:t>
            </a:r>
            <a:r>
              <a:rPr lang="hu-HU" dirty="0"/>
              <a:t> </a:t>
            </a:r>
            <a:r>
              <a:rPr lang="hu-HU" dirty="0" err="1"/>
              <a:t>ability</a:t>
            </a:r>
            <a:r>
              <a:rPr lang="hu-HU" dirty="0"/>
              <a:t> </a:t>
            </a:r>
            <a:r>
              <a:rPr lang="hu-HU" dirty="0" err="1"/>
              <a:t>to</a:t>
            </a:r>
            <a:r>
              <a:rPr lang="hu-HU" dirty="0"/>
              <a:t> </a:t>
            </a:r>
            <a:r>
              <a:rPr lang="hu-HU" dirty="0" err="1"/>
              <a:t>perform</a:t>
            </a:r>
            <a:r>
              <a:rPr lang="hu-HU" dirty="0"/>
              <a:t> </a:t>
            </a:r>
            <a:r>
              <a:rPr lang="hu-HU" dirty="0" err="1"/>
              <a:t>the</a:t>
            </a:r>
            <a:r>
              <a:rPr lang="hu-HU" dirty="0"/>
              <a:t> </a:t>
            </a:r>
            <a:r>
              <a:rPr lang="hu-HU" dirty="0" err="1"/>
              <a:t>final</a:t>
            </a:r>
            <a:r>
              <a:rPr lang="hu-HU" dirty="0"/>
              <a:t> </a:t>
            </a:r>
            <a:r>
              <a:rPr lang="hu-HU" dirty="0" err="1"/>
              <a:t>examination</a:t>
            </a:r>
            <a:r>
              <a:rPr lang="hu-HU" dirty="0"/>
              <a:t> in </a:t>
            </a:r>
            <a:r>
              <a:rPr lang="hu-HU" dirty="0" err="1"/>
              <a:t>order</a:t>
            </a:r>
            <a:r>
              <a:rPr lang="hu-HU" dirty="0"/>
              <a:t> </a:t>
            </a:r>
            <a:r>
              <a:rPr lang="hu-HU" dirty="0" err="1"/>
              <a:t>to</a:t>
            </a:r>
            <a:r>
              <a:rPr lang="hu-HU" dirty="0"/>
              <a:t> </a:t>
            </a:r>
            <a:r>
              <a:rPr lang="hu-HU" dirty="0" err="1"/>
              <a:t>obtain</a:t>
            </a:r>
            <a:r>
              <a:rPr lang="hu-HU" dirty="0"/>
              <a:t> a </a:t>
            </a:r>
            <a:r>
              <a:rPr lang="hu-HU" dirty="0" err="1"/>
              <a:t>partial</a:t>
            </a:r>
            <a:r>
              <a:rPr lang="hu-HU" dirty="0"/>
              <a:t> </a:t>
            </a:r>
            <a:r>
              <a:rPr lang="hu-HU" dirty="0" err="1"/>
              <a:t>qualification</a:t>
            </a:r>
            <a:r>
              <a:rPr lang="hu-HU" dirty="0"/>
              <a:t>. </a:t>
            </a:r>
          </a:p>
        </p:txBody>
      </p:sp>
      <p:sp>
        <p:nvSpPr>
          <p:cNvPr id="4" name="Dia számának helye 3"/>
          <p:cNvSpPr>
            <a:spLocks noGrp="1"/>
          </p:cNvSpPr>
          <p:nvPr>
            <p:ph type="sldNum" sz="quarter" idx="5"/>
          </p:nvPr>
        </p:nvSpPr>
        <p:spPr/>
        <p:txBody>
          <a:bodyPr/>
          <a:lstStyle/>
          <a:p>
            <a:fld id="{CD640CFA-4107-43A2-BCFE-F201F4D42EFD}" type="slidenum">
              <a:rPr lang="hu-HU" smtClean="0"/>
              <a:t>10</a:t>
            </a:fld>
            <a:endParaRPr lang="hu-HU"/>
          </a:p>
        </p:txBody>
      </p:sp>
    </p:spTree>
    <p:extLst>
      <p:ext uri="{BB962C8B-B14F-4D97-AF65-F5344CB8AC3E}">
        <p14:creationId xmlns:p14="http://schemas.microsoft.com/office/powerpoint/2010/main" val="2944678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b="0" i="0" dirty="0">
                <a:solidFill>
                  <a:schemeClr val="accent1">
                    <a:lumMod val="50000"/>
                  </a:schemeClr>
                </a:solidFill>
                <a:effectLst/>
                <a:latin typeface="Franklin Gothic Book" panose="020B0503020102020204" pitchFamily="34" charset="0"/>
                <a:ea typeface="+mj-ea"/>
                <a:cs typeface="+mj-cs"/>
              </a:rPr>
              <a:t>In </a:t>
            </a:r>
            <a:r>
              <a:rPr lang="hu-HU" sz="1200" b="0" i="0" dirty="0" err="1">
                <a:solidFill>
                  <a:schemeClr val="accent1">
                    <a:lumMod val="50000"/>
                  </a:schemeClr>
                </a:solidFill>
                <a:effectLst/>
                <a:latin typeface="Franklin Gothic Book" panose="020B0503020102020204" pitchFamily="34" charset="0"/>
                <a:ea typeface="+mj-ea"/>
                <a:cs typeface="+mj-cs"/>
              </a:rPr>
              <a:t>the</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school</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year</a:t>
            </a:r>
            <a:r>
              <a:rPr lang="hu-HU" sz="1200" b="0" i="0" dirty="0">
                <a:solidFill>
                  <a:schemeClr val="accent1">
                    <a:lumMod val="50000"/>
                  </a:schemeClr>
                </a:solidFill>
                <a:effectLst/>
                <a:latin typeface="Franklin Gothic Book" panose="020B0503020102020204" pitchFamily="34" charset="0"/>
                <a:ea typeface="+mj-ea"/>
                <a:cs typeface="+mj-cs"/>
              </a:rPr>
              <a:t> 2020/2021 in 20 </a:t>
            </a:r>
            <a:r>
              <a:rPr lang="hu-HU" sz="1200" b="0" i="0" dirty="0" err="1">
                <a:solidFill>
                  <a:schemeClr val="accent1">
                    <a:lumMod val="50000"/>
                  </a:schemeClr>
                </a:solidFill>
                <a:effectLst/>
                <a:latin typeface="Franklin Gothic Book" panose="020B0503020102020204" pitchFamily="34" charset="0"/>
                <a:ea typeface="+mj-ea"/>
                <a:cs typeface="+mj-cs"/>
              </a:rPr>
              <a:t>upper</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secondary</a:t>
            </a:r>
            <a:r>
              <a:rPr lang="hu-HU" sz="1200" b="0" i="0" dirty="0">
                <a:solidFill>
                  <a:schemeClr val="accent1">
                    <a:lumMod val="50000"/>
                  </a:schemeClr>
                </a:solidFill>
                <a:effectLst/>
                <a:latin typeface="Franklin Gothic Book" panose="020B0503020102020204" pitchFamily="34" charset="0"/>
                <a:ea typeface="+mj-ea"/>
                <a:cs typeface="+mj-cs"/>
              </a:rPr>
              <a:t> VET </a:t>
            </a:r>
            <a:r>
              <a:rPr lang="hu-HU" sz="1200" b="0" i="0" dirty="0" err="1">
                <a:solidFill>
                  <a:schemeClr val="accent1">
                    <a:lumMod val="50000"/>
                  </a:schemeClr>
                </a:solidFill>
                <a:effectLst/>
                <a:latin typeface="Franklin Gothic Book" panose="020B0503020102020204" pitchFamily="34" charset="0"/>
                <a:ea typeface="+mj-ea"/>
                <a:cs typeface="+mj-cs"/>
              </a:rPr>
              <a:t>institutions</a:t>
            </a:r>
            <a:r>
              <a:rPr lang="hu-HU" sz="1200" b="0" i="0" dirty="0">
                <a:solidFill>
                  <a:schemeClr val="accent1">
                    <a:lumMod val="50000"/>
                  </a:schemeClr>
                </a:solidFill>
                <a:effectLst/>
                <a:latin typeface="Franklin Gothic Book" panose="020B0503020102020204" pitchFamily="34" charset="0"/>
                <a:ea typeface="+mj-ea"/>
                <a:cs typeface="+mj-cs"/>
              </a:rPr>
              <a:t> 264 </a:t>
            </a:r>
            <a:r>
              <a:rPr lang="hu-HU" sz="1200" b="0" i="0" dirty="0" err="1">
                <a:solidFill>
                  <a:schemeClr val="accent1">
                    <a:lumMod val="50000"/>
                  </a:schemeClr>
                </a:solidFill>
                <a:effectLst/>
                <a:latin typeface="Franklin Gothic Book" panose="020B0503020102020204" pitchFamily="34" charset="0"/>
                <a:ea typeface="+mj-ea"/>
                <a:cs typeface="+mj-cs"/>
              </a:rPr>
              <a:t>students</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learn</a:t>
            </a:r>
            <a:r>
              <a:rPr lang="hu-HU" sz="1200" b="0" i="0" dirty="0">
                <a:solidFill>
                  <a:schemeClr val="accent1">
                    <a:lumMod val="50000"/>
                  </a:schemeClr>
                </a:solidFill>
                <a:effectLst/>
                <a:latin typeface="Franklin Gothic Book" panose="020B0503020102020204" pitchFamily="34" charset="0"/>
                <a:ea typeface="+mj-ea"/>
                <a:cs typeface="+mj-cs"/>
              </a:rPr>
              <a:t> in an </a:t>
            </a:r>
            <a:r>
              <a:rPr lang="hu-HU" sz="1200" b="0" i="0" dirty="0" err="1">
                <a:solidFill>
                  <a:schemeClr val="accent1">
                    <a:lumMod val="50000"/>
                  </a:schemeClr>
                </a:solidFill>
                <a:effectLst/>
                <a:latin typeface="Franklin Gothic Book" panose="020B0503020102020204" pitchFamily="34" charset="0"/>
                <a:ea typeface="+mj-ea"/>
                <a:cs typeface="+mj-cs"/>
              </a:rPr>
              <a:t>orientation</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year</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For</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the</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next</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school</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year</a:t>
            </a:r>
            <a:r>
              <a:rPr lang="hu-HU" sz="1200" b="0" i="0" dirty="0">
                <a:solidFill>
                  <a:schemeClr val="accent1">
                    <a:lumMod val="50000"/>
                  </a:schemeClr>
                </a:solidFill>
                <a:effectLst/>
                <a:latin typeface="Franklin Gothic Book" panose="020B0503020102020204" pitchFamily="34" charset="0"/>
                <a:ea typeface="+mj-ea"/>
                <a:cs typeface="+mj-cs"/>
              </a:rPr>
              <a:t>  42 VET </a:t>
            </a:r>
            <a:r>
              <a:rPr lang="hu-HU" sz="1200" b="0" i="0" dirty="0" err="1">
                <a:solidFill>
                  <a:schemeClr val="accent1">
                    <a:lumMod val="50000"/>
                  </a:schemeClr>
                </a:solidFill>
                <a:effectLst/>
                <a:latin typeface="Franklin Gothic Book" panose="020B0503020102020204" pitchFamily="34" charset="0"/>
                <a:ea typeface="+mj-ea"/>
                <a:cs typeface="+mj-cs"/>
              </a:rPr>
              <a:t>institutions</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affiliated</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to</a:t>
            </a:r>
            <a:r>
              <a:rPr lang="hu-HU" sz="1200" b="0" i="0" dirty="0">
                <a:solidFill>
                  <a:schemeClr val="accent1">
                    <a:lumMod val="50000"/>
                  </a:schemeClr>
                </a:solidFill>
                <a:effectLst/>
                <a:latin typeface="Franklin Gothic Book" panose="020B0503020102020204" pitchFamily="34" charset="0"/>
                <a:ea typeface="+mj-ea"/>
                <a:cs typeface="+mj-cs"/>
              </a:rPr>
              <a:t> 27 VET </a:t>
            </a:r>
            <a:r>
              <a:rPr lang="hu-HU" sz="1200" b="0" i="0" dirty="0" err="1">
                <a:solidFill>
                  <a:schemeClr val="accent1">
                    <a:lumMod val="50000"/>
                  </a:schemeClr>
                </a:solidFill>
                <a:effectLst/>
                <a:latin typeface="Franklin Gothic Book" panose="020B0503020102020204" pitchFamily="34" charset="0"/>
                <a:ea typeface="+mj-ea"/>
                <a:cs typeface="+mj-cs"/>
              </a:rPr>
              <a:t>Centres</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plan</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to</a:t>
            </a:r>
            <a:r>
              <a:rPr lang="hu-HU" sz="1200" b="0" i="0" dirty="0">
                <a:solidFill>
                  <a:schemeClr val="accent1">
                    <a:lumMod val="50000"/>
                  </a:schemeClr>
                </a:solidFill>
                <a:effectLst/>
                <a:latin typeface="Franklin Gothic Book" panose="020B0503020102020204" pitchFamily="34" charset="0"/>
                <a:ea typeface="+mj-ea"/>
                <a:cs typeface="+mj-cs"/>
              </a:rPr>
              <a:t> start an </a:t>
            </a:r>
            <a:r>
              <a:rPr lang="hu-HU" sz="1200" b="0" i="0" dirty="0" err="1">
                <a:solidFill>
                  <a:schemeClr val="accent1">
                    <a:lumMod val="50000"/>
                  </a:schemeClr>
                </a:solidFill>
                <a:effectLst/>
                <a:latin typeface="Franklin Gothic Book" panose="020B0503020102020204" pitchFamily="34" charset="0"/>
                <a:ea typeface="+mj-ea"/>
                <a:cs typeface="+mj-cs"/>
              </a:rPr>
              <a:t>orientation</a:t>
            </a:r>
            <a:r>
              <a:rPr lang="hu-HU" sz="1200" b="0" i="0" dirty="0">
                <a:solidFill>
                  <a:schemeClr val="accent1">
                    <a:lumMod val="50000"/>
                  </a:schemeClr>
                </a:solidFill>
                <a:effectLst/>
                <a:latin typeface="Franklin Gothic Book" panose="020B0503020102020204" pitchFamily="34" charset="0"/>
                <a:ea typeface="+mj-ea"/>
                <a:cs typeface="+mj-cs"/>
              </a:rPr>
              <a:t> </a:t>
            </a:r>
            <a:r>
              <a:rPr lang="hu-HU" sz="1200" b="0" i="0" dirty="0" err="1">
                <a:solidFill>
                  <a:schemeClr val="accent1">
                    <a:lumMod val="50000"/>
                  </a:schemeClr>
                </a:solidFill>
                <a:effectLst/>
                <a:latin typeface="Franklin Gothic Book" panose="020B0503020102020204" pitchFamily="34" charset="0"/>
                <a:ea typeface="+mj-ea"/>
                <a:cs typeface="+mj-cs"/>
              </a:rPr>
              <a:t>year</a:t>
            </a:r>
            <a:r>
              <a:rPr lang="hu-HU" sz="1200" b="0" i="0" dirty="0">
                <a:solidFill>
                  <a:schemeClr val="accent1">
                    <a:lumMod val="50000"/>
                  </a:schemeClr>
                </a:solidFill>
                <a:effectLst/>
                <a:latin typeface="Franklin Gothic Book" panose="020B0503020102020204" pitchFamily="34" charset="0"/>
                <a:ea typeface="+mj-ea"/>
                <a:cs typeface="+mj-cs"/>
              </a:rPr>
              <a:t>.</a:t>
            </a:r>
            <a:r>
              <a:rPr lang="hu-HU" sz="1200" b="0" i="0" dirty="0">
                <a:solidFill>
                  <a:schemeClr val="accent1">
                    <a:lumMod val="50000"/>
                  </a:schemeClr>
                </a:solidFill>
                <a:effectLst/>
                <a:latin typeface="Franklin Gothic Book" panose="020B0503020102020204" pitchFamily="34" charset="0"/>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11</a:t>
            </a:fld>
            <a:endParaRPr lang="hu-HU"/>
          </a:p>
        </p:txBody>
      </p:sp>
    </p:spTree>
    <p:extLst>
      <p:ext uri="{BB962C8B-B14F-4D97-AF65-F5344CB8AC3E}">
        <p14:creationId xmlns:p14="http://schemas.microsoft.com/office/powerpoint/2010/main" val="1991157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a:spcBef>
                <a:spcPct val="0"/>
              </a:spcBef>
              <a:buFont typeface="Arial" panose="020B0604020202020204" pitchFamily="34" charset="0"/>
              <a:buChar char="•"/>
            </a:pPr>
            <a:r>
              <a:rPr lang="en-US" sz="1200" dirty="0">
                <a:solidFill>
                  <a:schemeClr val="accent1">
                    <a:lumMod val="50000"/>
                  </a:schemeClr>
                </a:solidFill>
                <a:latin typeface="+mj-lt"/>
                <a:ea typeface="+mj-ea"/>
                <a:cs typeface="+mj-cs"/>
              </a:rPr>
              <a:t>The goals of using these teaching </a:t>
            </a:r>
            <a:r>
              <a:rPr lang="en-US" sz="1200" dirty="0" err="1">
                <a:solidFill>
                  <a:schemeClr val="accent1">
                    <a:lumMod val="50000"/>
                  </a:schemeClr>
                </a:solidFill>
                <a:latin typeface="+mj-lt"/>
                <a:ea typeface="+mj-ea"/>
                <a:cs typeface="+mj-cs"/>
              </a:rPr>
              <a:t>methodolgies</a:t>
            </a:r>
            <a:r>
              <a:rPr lang="en-US" sz="1200" dirty="0">
                <a:solidFill>
                  <a:schemeClr val="accent1">
                    <a:lumMod val="50000"/>
                  </a:schemeClr>
                </a:solidFill>
                <a:latin typeface="+mj-lt"/>
                <a:ea typeface="+mj-ea"/>
                <a:cs typeface="+mj-cs"/>
              </a:rPr>
              <a:t> are:</a:t>
            </a:r>
          </a:p>
          <a:p>
            <a:pPr>
              <a:spcBef>
                <a:spcPct val="0"/>
              </a:spcBef>
              <a:buFont typeface="Arial" panose="020B0604020202020204" pitchFamily="34" charset="0"/>
              <a:buChar char="•"/>
            </a:pPr>
            <a:r>
              <a:rPr lang="en-US" sz="1200" dirty="0">
                <a:solidFill>
                  <a:schemeClr val="accent1">
                    <a:lumMod val="50000"/>
                  </a:schemeClr>
                </a:solidFill>
                <a:latin typeface="+mj-lt"/>
                <a:ea typeface="+mj-ea"/>
                <a:cs typeface="+mj-cs"/>
              </a:rPr>
              <a:t>Development of basic competences,</a:t>
            </a:r>
          </a:p>
          <a:p>
            <a:pPr>
              <a:spcBef>
                <a:spcPct val="0"/>
              </a:spcBef>
              <a:buFont typeface="Arial" panose="020B0604020202020204" pitchFamily="34" charset="0"/>
              <a:buChar char="•"/>
            </a:pPr>
            <a:r>
              <a:rPr lang="en-US" sz="1200" dirty="0">
                <a:solidFill>
                  <a:schemeClr val="accent1">
                    <a:lumMod val="50000"/>
                  </a:schemeClr>
                </a:solidFill>
                <a:latin typeface="+mj-lt"/>
                <a:ea typeface="+mj-ea"/>
                <a:cs typeface="+mj-cs"/>
              </a:rPr>
              <a:t>Reintegration into education, and </a:t>
            </a:r>
            <a:r>
              <a:rPr lang="hu-HU" sz="1200" dirty="0" err="1">
                <a:solidFill>
                  <a:schemeClr val="accent1">
                    <a:lumMod val="50000"/>
                  </a:schemeClr>
                </a:solidFill>
                <a:latin typeface="+mj-lt"/>
                <a:ea typeface="+mj-ea"/>
                <a:cs typeface="+mj-cs"/>
              </a:rPr>
              <a:t>labour</a:t>
            </a:r>
            <a:r>
              <a:rPr lang="hu-HU" sz="1200" dirty="0">
                <a:solidFill>
                  <a:schemeClr val="accent1">
                    <a:lumMod val="50000"/>
                  </a:schemeClr>
                </a:solidFill>
                <a:latin typeface="+mj-lt"/>
                <a:ea typeface="+mj-ea"/>
                <a:cs typeface="+mj-cs"/>
              </a:rPr>
              <a:t> market </a:t>
            </a:r>
            <a:endParaRPr lang="en-US" sz="1200" dirty="0">
              <a:solidFill>
                <a:schemeClr val="accent1">
                  <a:lumMod val="50000"/>
                </a:schemeClr>
              </a:solidFill>
              <a:latin typeface="+mj-lt"/>
              <a:ea typeface="+mj-ea"/>
              <a:cs typeface="+mj-cs"/>
            </a:endParaRPr>
          </a:p>
          <a:p>
            <a:pPr>
              <a:spcBef>
                <a:spcPct val="0"/>
              </a:spcBef>
              <a:buFont typeface="Arial" panose="020B0604020202020204" pitchFamily="34" charset="0"/>
              <a:buChar char="•"/>
            </a:pPr>
            <a:r>
              <a:rPr lang="en-US" sz="1200" dirty="0">
                <a:solidFill>
                  <a:schemeClr val="accent1">
                    <a:lumMod val="50000"/>
                  </a:schemeClr>
                </a:solidFill>
                <a:latin typeface="+mj-lt"/>
                <a:ea typeface="+mj-ea"/>
                <a:cs typeface="+mj-cs"/>
              </a:rPr>
              <a:t>Development of skills and competences necessary for the </a:t>
            </a:r>
            <a:r>
              <a:rPr lang="en-US" sz="1200" dirty="0" err="1">
                <a:solidFill>
                  <a:schemeClr val="accent1">
                    <a:lumMod val="50000"/>
                  </a:schemeClr>
                </a:solidFill>
                <a:latin typeface="+mj-lt"/>
                <a:ea typeface="+mj-ea"/>
                <a:cs typeface="+mj-cs"/>
              </a:rPr>
              <a:t>aquirement</a:t>
            </a:r>
            <a:r>
              <a:rPr lang="en-US" sz="1200" dirty="0">
                <a:solidFill>
                  <a:schemeClr val="accent1">
                    <a:lumMod val="50000"/>
                  </a:schemeClr>
                </a:solidFill>
                <a:latin typeface="+mj-lt"/>
                <a:ea typeface="+mj-ea"/>
                <a:cs typeface="+mj-cs"/>
              </a:rPr>
              <a:t> of a partial qualification.</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12</a:t>
            </a:fld>
            <a:endParaRPr lang="hu-HU"/>
          </a:p>
        </p:txBody>
      </p:sp>
    </p:spTree>
    <p:extLst>
      <p:ext uri="{BB962C8B-B14F-4D97-AF65-F5344CB8AC3E}">
        <p14:creationId xmlns:p14="http://schemas.microsoft.com/office/powerpoint/2010/main" val="2387469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b="1" dirty="0">
                <a:solidFill>
                  <a:schemeClr val="accent1">
                    <a:lumMod val="50000"/>
                  </a:schemeClr>
                </a:solidFill>
                <a:latin typeface="Franklin Gothic Book" panose="020B0503020102020204" pitchFamily="34" charset="0"/>
                <a:cs typeface="Times New Roman" panose="02020603050405020304" pitchFamily="18" charset="0"/>
              </a:rPr>
              <a:t>The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programmes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coordinated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two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agencies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Ministry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Innovation</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Technology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These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institutions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(National Office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VET and AL and IKK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Innovative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Training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Support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Center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Plc</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organise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continuously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workshops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bringing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together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VET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teacher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involved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programmes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giving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possibility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share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their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experiences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is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course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preparation  of a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Methodology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Manual</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determining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outcome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mentoring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competences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respective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creating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sharepoint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system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sharing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good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practices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13</a:t>
            </a:fld>
            <a:endParaRPr lang="hu-HU"/>
          </a:p>
        </p:txBody>
      </p:sp>
    </p:spTree>
    <p:extLst>
      <p:ext uri="{BB962C8B-B14F-4D97-AF65-F5344CB8AC3E}">
        <p14:creationId xmlns:p14="http://schemas.microsoft.com/office/powerpoint/2010/main" val="1000877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First</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results</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based</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on</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the</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interview</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with</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Magori Beáta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deputy</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school</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director</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and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head</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mentor of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the</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Siófoki SZC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Mathiász</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János Technikum és Gimnázium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Mathiász</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János”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Technicum</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and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Secondary</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Grammar</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School</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belonging</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to</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the</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VET Centre of Siófok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town</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14</a:t>
            </a:fld>
            <a:endParaRPr lang="hu-HU"/>
          </a:p>
        </p:txBody>
      </p:sp>
    </p:spTree>
    <p:extLst>
      <p:ext uri="{BB962C8B-B14F-4D97-AF65-F5344CB8AC3E}">
        <p14:creationId xmlns:p14="http://schemas.microsoft.com/office/powerpoint/2010/main" val="2522659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dirty="0">
                <a:solidFill>
                  <a:schemeClr val="accent1">
                    <a:lumMod val="50000"/>
                  </a:schemeClr>
                </a:solidFill>
                <a:latin typeface="Franklin Gothic Book" panose="020B0503020102020204" pitchFamily="34" charset="0"/>
                <a:cs typeface="Times New Roman" panose="02020603050405020304" pitchFamily="18" charset="0"/>
              </a:rPr>
              <a:t>Shifting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from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face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face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distance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between</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11 November 2020  - 10 May 2021)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challenge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because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families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even</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without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 mobile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phone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personally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went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each</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student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give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tasks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teaching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material</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based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on</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paper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collect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homeworks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also</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first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families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little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embarrassed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because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their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living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conditions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but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time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has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passed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grateful</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care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received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Personal</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care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means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lot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achieved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that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school</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non of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their</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left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behind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and  non of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them</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dropping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out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during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distance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imposed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by</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COVID-19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pandemic</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result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was</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not</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achieved</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VET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Bridiging</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1200" b="1" dirty="0" err="1">
                <a:solidFill>
                  <a:schemeClr val="accent1">
                    <a:lumMod val="50000"/>
                  </a:schemeClr>
                </a:solidFill>
                <a:latin typeface="Franklin Gothic Book" panose="020B0503020102020204" pitchFamily="34" charset="0"/>
                <a:cs typeface="Times New Roman" panose="02020603050405020304" pitchFamily="18" charset="0"/>
              </a:rPr>
              <a:t>Programme</a:t>
            </a:r>
            <a:r>
              <a:rPr lang="hu-HU" sz="1200" b="1" dirty="0">
                <a:solidFill>
                  <a:schemeClr val="accent1">
                    <a:lumMod val="50000"/>
                  </a:schemeClr>
                </a:solidFill>
                <a:latin typeface="Franklin Gothic Book" panose="020B0503020102020204" pitchFamily="34" charset="0"/>
                <a:cs typeface="Times New Roman" panose="02020603050405020304" pitchFamily="18" charset="0"/>
              </a:rPr>
              <a:t>. </a:t>
            </a:r>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15</a:t>
            </a:fld>
            <a:endParaRPr lang="hu-HU"/>
          </a:p>
        </p:txBody>
      </p:sp>
    </p:spTree>
    <p:extLst>
      <p:ext uri="{BB962C8B-B14F-4D97-AF65-F5344CB8AC3E}">
        <p14:creationId xmlns:p14="http://schemas.microsoft.com/office/powerpoint/2010/main" val="39571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Good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practices</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worked</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out in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the</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Siófoki SZC </a:t>
            </a:r>
            <a:r>
              <a:rPr lang="hu-HU" sz="12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Mathiász</a:t>
            </a:r>
            <a:r>
              <a:rPr lang="hu-HU" sz="12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János Technikum és Gimnázium:</a:t>
            </a:r>
          </a:p>
          <a:p>
            <a:pPr marL="0" marR="0" lvl="0" indent="0" algn="l" defTabSz="914400" rtl="0" eaLnBrk="1" fontAlgn="auto" latinLnBrk="0" hangingPunct="1">
              <a:lnSpc>
                <a:spcPct val="100000"/>
              </a:lnSpc>
              <a:spcBef>
                <a:spcPts val="0"/>
              </a:spcBef>
              <a:spcAft>
                <a:spcPts val="0"/>
              </a:spcAft>
              <a:buClrTx/>
              <a:buSzTx/>
              <a:buFontTx/>
              <a:buNone/>
              <a:tabLst/>
              <a:defRPr/>
            </a:pPr>
            <a:br>
              <a:rPr lang="hu-HU" sz="1200"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br>
            <a:r>
              <a:rPr lang="hu-HU" b="1" dirty="0">
                <a:solidFill>
                  <a:schemeClr val="accent1">
                    <a:lumMod val="50000"/>
                  </a:schemeClr>
                </a:solidFill>
                <a:latin typeface="Franklin Gothic Book" panose="020B0503020102020204" pitchFamily="34" charset="0"/>
                <a:cs typeface="Times New Roman" panose="02020603050405020304" pitchFamily="18" charset="0"/>
              </a:rPr>
              <a:t>The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experiences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during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pandemic</a:t>
            </a:r>
            <a:r>
              <a:rPr lang="hu-HU" b="1" dirty="0">
                <a:solidFill>
                  <a:schemeClr val="accent1">
                    <a:lumMod val="50000"/>
                  </a:schemeClr>
                </a:solidFill>
                <a:latin typeface="Franklin Gothic Book" panose="020B0503020102020204" pitchFamily="34" charset="0"/>
                <a:cs typeface="Times New Roman" panose="02020603050405020304" pitchFamily="18" charset="0"/>
              </a:rPr>
              <a:t> show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that</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even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with</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good</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capabilities</a:t>
            </a:r>
            <a:r>
              <a:rPr lang="hu-HU" b="1" dirty="0">
                <a:solidFill>
                  <a:schemeClr val="accent1">
                    <a:lumMod val="50000"/>
                  </a:schemeClr>
                </a:solidFill>
                <a:latin typeface="Franklin Gothic Book" panose="020B0503020102020204" pitchFamily="34" charset="0"/>
                <a:cs typeface="Times New Roman" panose="02020603050405020304" pitchFamily="18" charset="0"/>
              </a:rPr>
              <a:t> is a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challenge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shift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online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They</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need</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special</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attention</a:t>
            </a:r>
            <a:r>
              <a:rPr lang="hu-HU"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care</a:t>
            </a:r>
            <a:r>
              <a:rPr lang="hu-HU"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order</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not</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leave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programme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involved</a:t>
            </a:r>
            <a:r>
              <a:rPr lang="hu-HU"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these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programmes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generaly</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have</a:t>
            </a:r>
            <a:r>
              <a:rPr lang="hu-HU"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poor</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social</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background</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one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third</a:t>
            </a:r>
            <a:r>
              <a:rPr lang="hu-HU"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them</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do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not</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have</a:t>
            </a:r>
            <a:r>
              <a:rPr lang="hu-HU" b="1" dirty="0">
                <a:solidFill>
                  <a:schemeClr val="accent1">
                    <a:lumMod val="50000"/>
                  </a:schemeClr>
                </a:solidFill>
                <a:latin typeface="Franklin Gothic Book" panose="020B0503020102020204" pitchFamily="34" charset="0"/>
                <a:cs typeface="Times New Roman" panose="02020603050405020304" pitchFamily="18" charset="0"/>
              </a:rPr>
              <a:t> mobile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phone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families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whithout</a:t>
            </a:r>
            <a:r>
              <a:rPr lang="hu-HU" b="1" dirty="0">
                <a:solidFill>
                  <a:schemeClr val="accent1">
                    <a:lumMod val="50000"/>
                  </a:schemeClr>
                </a:solidFill>
                <a:latin typeface="Franklin Gothic Book" panose="020B0503020102020204" pitchFamily="34" charset="0"/>
                <a:cs typeface="Times New Roman" panose="02020603050405020304" pitchFamily="18" charset="0"/>
              </a:rPr>
              <a:t> mobile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phone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tackle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issue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b="1" dirty="0">
                <a:solidFill>
                  <a:schemeClr val="accent1">
                    <a:lumMod val="50000"/>
                  </a:schemeClr>
                </a:solidFill>
                <a:latin typeface="Franklin Gothic Book" panose="020B0503020102020204" pitchFamily="34" charset="0"/>
                <a:cs typeface="Times New Roman" panose="02020603050405020304" pitchFamily="18" charset="0"/>
              </a:rPr>
              <a:t> in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school</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worked</a:t>
            </a:r>
            <a:r>
              <a:rPr lang="hu-HU" b="1" dirty="0">
                <a:solidFill>
                  <a:schemeClr val="accent1">
                    <a:lumMod val="50000"/>
                  </a:schemeClr>
                </a:solidFill>
                <a:latin typeface="Franklin Gothic Book" panose="020B0503020102020204" pitchFamily="34" charset="0"/>
                <a:cs typeface="Times New Roman" panose="02020603050405020304" pitchFamily="18" charset="0"/>
              </a:rPr>
              <a:t> out an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action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plan</a:t>
            </a:r>
            <a:r>
              <a:rPr lang="hu-HU" b="1" dirty="0">
                <a:solidFill>
                  <a:schemeClr val="accent1">
                    <a:lumMod val="50000"/>
                  </a:schemeClr>
                </a:solidFill>
                <a:latin typeface="Franklin Gothic Book" panose="020B0503020102020204" pitchFamily="34" charset="0"/>
                <a:cs typeface="Times New Roman" panose="02020603050405020304" pitchFamily="18" charset="0"/>
              </a:rPr>
              <a:t>.</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16</a:t>
            </a:fld>
            <a:endParaRPr lang="hu-HU"/>
          </a:p>
        </p:txBody>
      </p:sp>
    </p:spTree>
    <p:extLst>
      <p:ext uri="{BB962C8B-B14F-4D97-AF65-F5344CB8AC3E}">
        <p14:creationId xmlns:p14="http://schemas.microsoft.com/office/powerpoint/2010/main" val="3856325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given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mainly</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practice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oriented</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task</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emphasising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sense</a:t>
            </a:r>
            <a:r>
              <a:rPr lang="hu-HU"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achivement</a:t>
            </a:r>
            <a:r>
              <a:rPr lang="hu-HU"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developing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their</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basic</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competences</a:t>
            </a:r>
            <a:r>
              <a:rPr lang="hu-HU" b="1" dirty="0">
                <a:solidFill>
                  <a:schemeClr val="accent1">
                    <a:lumMod val="50000"/>
                  </a:schemeClr>
                </a:solidFill>
                <a:latin typeface="Franklin Gothic Book" panose="020B0503020102020204" pitchFamily="34" charset="0"/>
                <a:cs typeface="Times New Roman" panose="02020603050405020304" pitchFamily="18" charset="0"/>
              </a:rPr>
              <a:t>. The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school</a:t>
            </a:r>
            <a:r>
              <a:rPr lang="hu-HU" b="1" dirty="0">
                <a:solidFill>
                  <a:schemeClr val="accent1">
                    <a:lumMod val="50000"/>
                  </a:schemeClr>
                </a:solidFill>
                <a:latin typeface="Franklin Gothic Book" panose="020B0503020102020204" pitchFamily="34" charset="0"/>
                <a:cs typeface="Times New Roman" panose="02020603050405020304" pitchFamily="18" charset="0"/>
              </a:rPr>
              <a:t> has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its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own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garden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maintained</a:t>
            </a:r>
            <a:r>
              <a:rPr lang="hu-HU" b="1" dirty="0">
                <a:solidFill>
                  <a:schemeClr val="accent1">
                    <a:lumMod val="50000"/>
                  </a:schemeClr>
                </a:solidFill>
                <a:latin typeface="Franklin Gothic Book" panose="020B0503020102020204" pitchFamily="34" charset="0"/>
                <a:cs typeface="Times New Roman" panose="02020603050405020304" pitchFamily="18" charset="0"/>
              </a:rPr>
              <a:t>  in non-</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pandemic</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time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by</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vegetables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fruits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growing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there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given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even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made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cookies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from</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this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fruits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Thus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were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able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link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teaching</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materials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related</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healthy</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foods</a:t>
            </a:r>
            <a:r>
              <a:rPr lang="hu-HU"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alimentation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seasons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plants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The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possibility</a:t>
            </a:r>
            <a:r>
              <a:rPr lang="hu-HU"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own</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experiences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gives</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students</a:t>
            </a:r>
            <a:r>
              <a:rPr lang="hu-HU" b="1" dirty="0">
                <a:solidFill>
                  <a:schemeClr val="accent1">
                    <a:lumMod val="50000"/>
                  </a:schemeClr>
                </a:solidFill>
                <a:latin typeface="Franklin Gothic Book" panose="020B0503020102020204" pitchFamily="34" charset="0"/>
                <a:cs typeface="Times New Roman" panose="02020603050405020304" pitchFamily="18" charset="0"/>
              </a:rPr>
              <a:t> a flow </a:t>
            </a:r>
            <a:r>
              <a:rPr lang="hu-HU" b="1" dirty="0" err="1">
                <a:solidFill>
                  <a:schemeClr val="accent1">
                    <a:lumMod val="50000"/>
                  </a:schemeClr>
                </a:solidFill>
                <a:latin typeface="Franklin Gothic Book" panose="020B0503020102020204" pitchFamily="34" charset="0"/>
                <a:cs typeface="Times New Roman" panose="02020603050405020304" pitchFamily="18" charset="0"/>
              </a:rPr>
              <a:t>sense</a:t>
            </a:r>
            <a:r>
              <a:rPr lang="hu-HU" b="1" dirty="0">
                <a:solidFill>
                  <a:schemeClr val="accent1">
                    <a:lumMod val="50000"/>
                  </a:schemeClr>
                </a:solidFill>
                <a:latin typeface="Franklin Gothic Book" panose="020B0503020102020204" pitchFamily="34" charset="0"/>
                <a:cs typeface="Times New Roman" panose="02020603050405020304" pitchFamily="18" charset="0"/>
              </a:rPr>
              <a:t>.  </a:t>
            </a:r>
          </a:p>
          <a:p>
            <a:endParaRPr lang="hu-HU" dirty="0"/>
          </a:p>
        </p:txBody>
      </p:sp>
      <p:sp>
        <p:nvSpPr>
          <p:cNvPr id="4" name="Dia számának helye 3"/>
          <p:cNvSpPr>
            <a:spLocks noGrp="1"/>
          </p:cNvSpPr>
          <p:nvPr>
            <p:ph type="sldNum" sz="quarter" idx="5"/>
          </p:nvPr>
        </p:nvSpPr>
        <p:spPr/>
        <p:txBody>
          <a:bodyPr/>
          <a:lstStyle/>
          <a:p>
            <a:fld id="{CD640CFA-4107-43A2-BCFE-F201F4D42EFD}" type="slidenum">
              <a:rPr lang="hu-HU" smtClean="0"/>
              <a:t>17</a:t>
            </a:fld>
            <a:endParaRPr lang="hu-HU"/>
          </a:p>
        </p:txBody>
      </p:sp>
    </p:spTree>
    <p:extLst>
      <p:ext uri="{BB962C8B-B14F-4D97-AF65-F5344CB8AC3E}">
        <p14:creationId xmlns:p14="http://schemas.microsoft.com/office/powerpoint/2010/main" val="2668444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u-HU"/>
              <a:t>Mintacím szerkesztése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4276792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360986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u-HU"/>
              <a:t>Mintacím szerkesztése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3136829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2291778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8" name="Footer Placeholder 7"/>
          <p:cNvSpPr>
            <a:spLocks noGrp="1"/>
          </p:cNvSpPr>
          <p:nvPr>
            <p:ph type="ftr" sz="quarter" idx="11"/>
          </p:nvPr>
        </p:nvSpPr>
        <p:spPr/>
        <p:txBody>
          <a:bodyPr/>
          <a:lstStyle/>
          <a:p>
            <a:endParaRPr lang="hu-HU" dirty="0"/>
          </a:p>
        </p:txBody>
      </p:sp>
      <p:sp>
        <p:nvSpPr>
          <p:cNvPr id="9" name="Slide Number Placeholder 8"/>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162506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4" name="Footer Placeholder 3"/>
          <p:cNvSpPr>
            <a:spLocks noGrp="1"/>
          </p:cNvSpPr>
          <p:nvPr>
            <p:ph type="ftr" sz="quarter" idx="11"/>
          </p:nvPr>
        </p:nvSpPr>
        <p:spPr/>
        <p:txBody>
          <a:bodyPr/>
          <a:lstStyle/>
          <a:p>
            <a:endParaRPr lang="hu-HU" dirty="0"/>
          </a:p>
        </p:txBody>
      </p:sp>
      <p:sp>
        <p:nvSpPr>
          <p:cNvPr id="5" name="Slide Number Placeholder 4"/>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2655988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3" name="Footer Placeholder 2"/>
          <p:cNvSpPr>
            <a:spLocks noGrp="1"/>
          </p:cNvSpPr>
          <p:nvPr>
            <p:ph type="ftr" sz="quarter" idx="11"/>
          </p:nvPr>
        </p:nvSpPr>
        <p:spPr/>
        <p:txBody>
          <a:bodyPr/>
          <a:lstStyle/>
          <a:p>
            <a:endParaRPr lang="hu-HU" dirty="0"/>
          </a:p>
        </p:txBody>
      </p:sp>
      <p:sp>
        <p:nvSpPr>
          <p:cNvPr id="4" name="Slide Number Placeholder 3"/>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2002448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u-HU"/>
              <a:t>Mintacím szerkesztése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645697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dirty="0"/>
              <a:t>Kép beszúrásához kattintson az ikonra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6" name="Footer Placeholder 5"/>
          <p:cNvSpPr>
            <a:spLocks noGrp="1"/>
          </p:cNvSpPr>
          <p:nvPr>
            <p:ph type="ftr" sz="quarter" idx="11"/>
          </p:nvPr>
        </p:nvSpPr>
        <p:spPr/>
        <p:txBody>
          <a:bodyPr/>
          <a:lstStyle/>
          <a:p>
            <a:endParaRPr lang="hu-HU" dirty="0"/>
          </a:p>
        </p:txBody>
      </p:sp>
      <p:sp>
        <p:nvSpPr>
          <p:cNvPr id="7" name="Slide Number Placeholder 6"/>
          <p:cNvSpPr>
            <a:spLocks noGrp="1"/>
          </p:cNvSpPr>
          <p:nvPr>
            <p:ph type="sldNum" sz="quarter" idx="12"/>
          </p:nvPr>
        </p:nvSpPr>
        <p:spPr/>
        <p:txBody>
          <a:bodyPr/>
          <a:lstStyle/>
          <a:p>
            <a:fld id="{CD99FEF0-1293-481C-8BC2-A9C752958337}" type="slidenum">
              <a:rPr lang="hu-HU" smtClean="0"/>
              <a:t>‹#›</a:t>
            </a:fld>
            <a:endParaRPr lang="hu-HU" dirty="0"/>
          </a:p>
        </p:txBody>
      </p:sp>
      <p:sp>
        <p:nvSpPr>
          <p:cNvPr id="5" name="Date Placeholder 4"/>
          <p:cNvSpPr>
            <a:spLocks noGrp="1"/>
          </p:cNvSpPr>
          <p:nvPr>
            <p:ph type="dt" sz="half" idx="10"/>
          </p:nvPr>
        </p:nvSpPr>
        <p:spPr/>
        <p:txBody>
          <a:bodyPr/>
          <a:lstStyle/>
          <a:p>
            <a:fld id="{9CF60262-021B-4148-A53B-69A5244E036C}" type="datetimeFigureOut">
              <a:rPr lang="hu-HU" smtClean="0"/>
              <a:t>2021. 05. 26.</a:t>
            </a:fld>
            <a:endParaRPr lang="hu-HU" dirty="0"/>
          </a:p>
        </p:txBody>
      </p:sp>
    </p:spTree>
    <p:extLst>
      <p:ext uri="{BB962C8B-B14F-4D97-AF65-F5344CB8AC3E}">
        <p14:creationId xmlns:p14="http://schemas.microsoft.com/office/powerpoint/2010/main" val="2171381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u-HU"/>
              <a:t>Mintacím szerkesztése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1956163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99029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u-HU"/>
              <a:t>Mintacím szerkesztése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2664331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1560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1398671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208600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u-HU"/>
              <a:t>Mintacím szerkesztése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9CF60262-021B-4148-A53B-69A5244E036C}" type="datetimeFigureOut">
              <a:rPr lang="hu-HU" smtClean="0"/>
              <a:t>2021. 05. 26.</a:t>
            </a:fld>
            <a:endParaRPr lang="hu-HU" dirty="0"/>
          </a:p>
        </p:txBody>
      </p:sp>
      <p:sp>
        <p:nvSpPr>
          <p:cNvPr id="5" name="Footer Placeholder 4"/>
          <p:cNvSpPr>
            <a:spLocks noGrp="1"/>
          </p:cNvSpPr>
          <p:nvPr>
            <p:ph type="ftr" sz="quarter" idx="11"/>
          </p:nvPr>
        </p:nvSpPr>
        <p:spPr/>
        <p:txBody>
          <a:bodyPr/>
          <a:lstStyle/>
          <a:p>
            <a:endParaRPr lang="hu-HU" dirty="0"/>
          </a:p>
        </p:txBody>
      </p:sp>
      <p:sp>
        <p:nvSpPr>
          <p:cNvPr id="6" name="Slide Number Placeholder 5"/>
          <p:cNvSpPr>
            <a:spLocks noGrp="1"/>
          </p:cNvSpPr>
          <p:nvPr>
            <p:ph type="sldNum" sz="quarter" idx="12"/>
          </p:nvPr>
        </p:nvSpPr>
        <p:spPr/>
        <p:txBody>
          <a:bodyPr/>
          <a:lstStyle/>
          <a:p>
            <a:fld id="{CD99FEF0-1293-481C-8BC2-A9C752958337}" type="slidenum">
              <a:rPr lang="hu-HU" smtClean="0"/>
              <a:t>‹#›</a:t>
            </a:fld>
            <a:endParaRPr lang="hu-HU" dirty="0"/>
          </a:p>
        </p:txBody>
      </p:sp>
    </p:spTree>
    <p:extLst>
      <p:ext uri="{BB962C8B-B14F-4D97-AF65-F5344CB8AC3E}">
        <p14:creationId xmlns:p14="http://schemas.microsoft.com/office/powerpoint/2010/main" val="3482561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u-HU"/>
              <a:t>Mintacím szerkesztése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60262-021B-4148-A53B-69A5244E036C}" type="datetimeFigureOut">
              <a:rPr lang="hu-HU" smtClean="0"/>
              <a:t>2021. 05. 26.</a:t>
            </a:fld>
            <a:endParaRPr lang="hu-HU"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u-HU"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99FEF0-1293-481C-8BC2-A9C752958337}" type="slidenum">
              <a:rPr lang="hu-HU" smtClean="0"/>
              <a:t>‹#›</a:t>
            </a:fld>
            <a:endParaRPr lang="hu-HU" dirty="0"/>
          </a:p>
        </p:txBody>
      </p:sp>
    </p:spTree>
    <p:extLst>
      <p:ext uri="{BB962C8B-B14F-4D97-AF65-F5344CB8AC3E}">
        <p14:creationId xmlns:p14="http://schemas.microsoft.com/office/powerpoint/2010/main" val="211705739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ksh.hu/docs/hun/xftp/idoszaki/oktat/oktatas2021e/index.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kilato.piarista.hu/english/"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mek.oszk.hu/15600/15627/15627.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hyperlink" Target="mailto:olasz.judit@ikk.h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BBEC78B-93A7-42FB-B875-827879DE8DF6}"/>
              </a:ext>
            </a:extLst>
          </p:cNvPr>
          <p:cNvSpPr>
            <a:spLocks noGrp="1"/>
          </p:cNvSpPr>
          <p:nvPr>
            <p:ph type="ctrTitle"/>
          </p:nvPr>
        </p:nvSpPr>
        <p:spPr>
          <a:xfrm>
            <a:off x="6094855" y="1261331"/>
            <a:ext cx="3497565" cy="3002662"/>
          </a:xfrm>
        </p:spPr>
        <p:txBody>
          <a:bodyPr>
            <a:normAutofit/>
          </a:bodyPr>
          <a:lstStyle/>
          <a:p>
            <a:pPr lvl="0">
              <a:lnSpc>
                <a:spcPct val="107000"/>
              </a:lnSpc>
              <a:spcAft>
                <a:spcPts val="600"/>
              </a:spcAft>
            </a:pPr>
            <a:r>
              <a:rPr lang="en-GB" sz="1800" b="1" dirty="0">
                <a:solidFill>
                  <a:schemeClr val="accent1">
                    <a:lumMod val="50000"/>
                  </a:schemeClr>
                </a:solidFill>
                <a:latin typeface="Franklin Gothic Book" panose="020B0503020102020204" pitchFamily="34" charset="0"/>
                <a:ea typeface="+mn-ea"/>
                <a:cs typeface="+mn-cs"/>
              </a:rPr>
              <a:t>First result</a:t>
            </a:r>
            <a:r>
              <a:rPr lang="hu-HU" sz="1800" b="1" dirty="0">
                <a:solidFill>
                  <a:schemeClr val="accent1">
                    <a:lumMod val="50000"/>
                  </a:schemeClr>
                </a:solidFill>
                <a:latin typeface="Franklin Gothic Book" panose="020B0503020102020204" pitchFamily="34" charset="0"/>
                <a:ea typeface="+mn-ea"/>
                <a:cs typeface="+mn-cs"/>
              </a:rPr>
              <a:t>s</a:t>
            </a:r>
            <a:r>
              <a:rPr lang="en-GB" sz="1800" b="1" dirty="0">
                <a:solidFill>
                  <a:schemeClr val="accent1">
                    <a:lumMod val="50000"/>
                  </a:schemeClr>
                </a:solidFill>
                <a:latin typeface="Franklin Gothic Book" panose="020B0503020102020204" pitchFamily="34" charset="0"/>
                <a:ea typeface="+mn-ea"/>
                <a:cs typeface="+mn-cs"/>
              </a:rPr>
              <a:t> of the “</a:t>
            </a:r>
            <a:r>
              <a:rPr lang="en-GB" sz="1800" b="1" dirty="0" err="1">
                <a:solidFill>
                  <a:schemeClr val="accent1">
                    <a:lumMod val="50000"/>
                  </a:schemeClr>
                </a:solidFill>
                <a:latin typeface="Franklin Gothic Book" panose="020B0503020102020204" pitchFamily="34" charset="0"/>
                <a:ea typeface="+mn-ea"/>
                <a:cs typeface="+mn-cs"/>
              </a:rPr>
              <a:t>Dobban</a:t>
            </a:r>
            <a:r>
              <a:rPr lang="hu-HU" sz="1800" b="1" dirty="0">
                <a:solidFill>
                  <a:schemeClr val="accent1">
                    <a:lumMod val="50000"/>
                  </a:schemeClr>
                </a:solidFill>
                <a:latin typeface="Franklin Gothic Book" panose="020B0503020102020204" pitchFamily="34" charset="0"/>
                <a:ea typeface="+mn-ea"/>
                <a:cs typeface="+mn-cs"/>
              </a:rPr>
              <a:t>tó</a:t>
            </a:r>
            <a:r>
              <a:rPr lang="en-GB" sz="1800" b="1" dirty="0">
                <a:solidFill>
                  <a:schemeClr val="accent1">
                    <a:lumMod val="50000"/>
                  </a:schemeClr>
                </a:solidFill>
                <a:latin typeface="Franklin Gothic Book" panose="020B0503020102020204" pitchFamily="34" charset="0"/>
                <a:ea typeface="+mn-ea"/>
                <a:cs typeface="+mn-cs"/>
              </a:rPr>
              <a:t>”  </a:t>
            </a:r>
            <a:r>
              <a:rPr lang="hu-HU" sz="1800" b="1" dirty="0" err="1">
                <a:solidFill>
                  <a:schemeClr val="accent1">
                    <a:lumMod val="50000"/>
                  </a:schemeClr>
                </a:solidFill>
                <a:latin typeface="Franklin Gothic Book" panose="020B0503020102020204" pitchFamily="34" charset="0"/>
                <a:ea typeface="+mn-ea"/>
                <a:cs typeface="+mn-cs"/>
              </a:rPr>
              <a:t>basic</a:t>
            </a:r>
            <a:r>
              <a:rPr lang="hu-HU" sz="1800" b="1" dirty="0">
                <a:solidFill>
                  <a:schemeClr val="accent1">
                    <a:lumMod val="50000"/>
                  </a:schemeClr>
                </a:solidFill>
                <a:latin typeface="Franklin Gothic Book" panose="020B0503020102020204" pitchFamily="34" charset="0"/>
                <a:ea typeface="+mn-ea"/>
                <a:cs typeface="+mn-cs"/>
              </a:rPr>
              <a:t> </a:t>
            </a:r>
            <a:r>
              <a:rPr lang="hu-HU" sz="1800" b="1" dirty="0" err="1">
                <a:solidFill>
                  <a:schemeClr val="accent1">
                    <a:lumMod val="50000"/>
                  </a:schemeClr>
                </a:solidFill>
                <a:latin typeface="Franklin Gothic Book" panose="020B0503020102020204" pitchFamily="34" charset="0"/>
                <a:ea typeface="+mn-ea"/>
                <a:cs typeface="+mn-cs"/>
              </a:rPr>
              <a:t>competency</a:t>
            </a:r>
            <a:r>
              <a:rPr lang="hu-HU" sz="1800" b="1" dirty="0">
                <a:solidFill>
                  <a:schemeClr val="accent1">
                    <a:lumMod val="50000"/>
                  </a:schemeClr>
                </a:solidFill>
                <a:latin typeface="Franklin Gothic Book" panose="020B0503020102020204" pitchFamily="34" charset="0"/>
                <a:ea typeface="+mn-ea"/>
                <a:cs typeface="+mn-cs"/>
              </a:rPr>
              <a:t>- </a:t>
            </a:r>
            <a:r>
              <a:rPr lang="hu-HU" sz="1800" b="1" dirty="0" err="1">
                <a:solidFill>
                  <a:schemeClr val="accent1">
                    <a:lumMod val="50000"/>
                  </a:schemeClr>
                </a:solidFill>
                <a:latin typeface="Franklin Gothic Book" panose="020B0503020102020204" pitchFamily="34" charset="0"/>
                <a:ea typeface="+mn-ea"/>
                <a:cs typeface="+mn-cs"/>
              </a:rPr>
              <a:t>development</a:t>
            </a:r>
            <a:r>
              <a:rPr lang="hu-HU" sz="1800" b="1" dirty="0">
                <a:solidFill>
                  <a:schemeClr val="accent1">
                    <a:lumMod val="50000"/>
                  </a:schemeClr>
                </a:solidFill>
                <a:latin typeface="Franklin Gothic Book" panose="020B0503020102020204" pitchFamily="34" charset="0"/>
                <a:ea typeface="+mn-ea"/>
                <a:cs typeface="+mn-cs"/>
              </a:rPr>
              <a:t> </a:t>
            </a:r>
            <a:r>
              <a:rPr lang="en-GB" sz="1800" b="1" dirty="0">
                <a:solidFill>
                  <a:schemeClr val="accent1">
                    <a:lumMod val="50000"/>
                  </a:schemeClr>
                </a:solidFill>
                <a:latin typeface="Franklin Gothic Book" panose="020B0503020102020204" pitchFamily="34" charset="0"/>
                <a:ea typeface="+mn-ea"/>
                <a:cs typeface="+mn-cs"/>
              </a:rPr>
              <a:t>programme</a:t>
            </a:r>
            <a:br>
              <a:rPr lang="hu-HU" sz="1800" b="1" dirty="0">
                <a:solidFill>
                  <a:schemeClr val="accent1">
                    <a:lumMod val="50000"/>
                  </a:schemeClr>
                </a:solidFill>
                <a:latin typeface="Franklin Gothic Book" panose="020B0503020102020204" pitchFamily="34" charset="0"/>
                <a:ea typeface="+mn-ea"/>
                <a:cs typeface="+mn-cs"/>
              </a:rPr>
            </a:br>
            <a:br>
              <a:rPr lang="hu-HU" sz="1800" b="1" dirty="0">
                <a:solidFill>
                  <a:schemeClr val="accent1">
                    <a:lumMod val="50000"/>
                  </a:schemeClr>
                </a:solidFill>
                <a:latin typeface="Franklin Gothic Book" panose="020B0503020102020204" pitchFamily="34" charset="0"/>
                <a:ea typeface="+mn-ea"/>
                <a:cs typeface="+mn-cs"/>
              </a:rPr>
            </a:br>
            <a:r>
              <a:rPr lang="en-GB" sz="1600" i="1" dirty="0">
                <a:solidFill>
                  <a:schemeClr val="accent1">
                    <a:lumMod val="50000"/>
                  </a:schemeClr>
                </a:solidFill>
                <a:latin typeface="Franklin Gothic Book" panose="020B0503020102020204" pitchFamily="34" charset="0"/>
                <a:ea typeface="+mn-ea"/>
                <a:cs typeface="+mn-cs"/>
              </a:rPr>
              <a:t>Reducing early school leaving, promoting inclusion and development of basic competences and soft respective transversal skills</a:t>
            </a:r>
            <a:r>
              <a:rPr lang="en-GB" sz="1600" dirty="0">
                <a:solidFill>
                  <a:schemeClr val="accent1">
                    <a:lumMod val="50000"/>
                  </a:schemeClr>
                </a:solidFill>
                <a:latin typeface="Franklin Gothic Book" panose="020B0503020102020204" pitchFamily="34" charset="0"/>
                <a:ea typeface="+mn-ea"/>
                <a:cs typeface="+mn-cs"/>
              </a:rPr>
              <a:t>’</a:t>
            </a:r>
            <a:br>
              <a:rPr lang="hu-HU" sz="1600" dirty="0">
                <a:solidFill>
                  <a:schemeClr val="accent1">
                    <a:lumMod val="50000"/>
                  </a:schemeClr>
                </a:solidFill>
                <a:latin typeface="Franklin Gothic Book" panose="020B0503020102020204" pitchFamily="34" charset="0"/>
                <a:ea typeface="+mn-ea"/>
                <a:cs typeface="+mn-cs"/>
              </a:rPr>
            </a:br>
            <a:br>
              <a:rPr lang="hu-HU" sz="1600" dirty="0">
                <a:solidFill>
                  <a:schemeClr val="accent1">
                    <a:lumMod val="50000"/>
                  </a:schemeClr>
                </a:solidFill>
                <a:latin typeface="Franklin Gothic Book" panose="020B0503020102020204" pitchFamily="34" charset="0"/>
                <a:ea typeface="+mn-ea"/>
                <a:cs typeface="+mn-cs"/>
              </a:rPr>
            </a:br>
            <a:endParaRPr lang="hu-HU" sz="1600" dirty="0">
              <a:solidFill>
                <a:schemeClr val="accent1">
                  <a:lumMod val="50000"/>
                </a:schemeClr>
              </a:solidFill>
              <a:latin typeface="Franklin Gothic Book" panose="020B0503020102020204" pitchFamily="34" charset="0"/>
              <a:ea typeface="+mn-ea"/>
              <a:cs typeface="+mn-cs"/>
            </a:endParaRPr>
          </a:p>
        </p:txBody>
      </p:sp>
      <p:sp>
        <p:nvSpPr>
          <p:cNvPr id="3" name="Alcím 2">
            <a:extLst>
              <a:ext uri="{FF2B5EF4-FFF2-40B4-BE49-F238E27FC236}">
                <a16:creationId xmlns:a16="http://schemas.microsoft.com/office/drawing/2014/main" id="{71270F9D-B477-4608-B4D9-D78CFC190F52}"/>
              </a:ext>
            </a:extLst>
          </p:cNvPr>
          <p:cNvSpPr>
            <a:spLocks noGrp="1"/>
          </p:cNvSpPr>
          <p:nvPr>
            <p:ph type="subTitle" idx="1"/>
          </p:nvPr>
        </p:nvSpPr>
        <p:spPr>
          <a:xfrm>
            <a:off x="6094375" y="4263992"/>
            <a:ext cx="3179628" cy="1325857"/>
          </a:xfrm>
        </p:spPr>
        <p:txBody>
          <a:bodyPr>
            <a:normAutofit/>
          </a:bodyPr>
          <a:lstStyle/>
          <a:p>
            <a:pPr algn="l"/>
            <a:endParaRPr lang="hu-HU" dirty="0"/>
          </a:p>
          <a:p>
            <a:pPr algn="l"/>
            <a:endParaRPr lang="hu-HU" dirty="0"/>
          </a:p>
          <a:p>
            <a:pPr algn="l"/>
            <a:endParaRPr lang="hu-HU" dirty="0"/>
          </a:p>
        </p:txBody>
      </p:sp>
      <p:pic>
        <p:nvPicPr>
          <p:cNvPr id="29" name="Kép 28">
            <a:extLst>
              <a:ext uri="{FF2B5EF4-FFF2-40B4-BE49-F238E27FC236}">
                <a16:creationId xmlns:a16="http://schemas.microsoft.com/office/drawing/2014/main" id="{0847A32D-7915-46BF-AD70-B317C93D9704}"/>
              </a:ext>
            </a:extLst>
          </p:cNvPr>
          <p:cNvPicPr/>
          <p:nvPr/>
        </p:nvPicPr>
        <p:blipFill>
          <a:blip r:embed="rId3"/>
          <a:stretch>
            <a:fillRect/>
          </a:stretch>
        </p:blipFill>
        <p:spPr>
          <a:xfrm>
            <a:off x="845771" y="3117430"/>
            <a:ext cx="4887354" cy="623137"/>
          </a:xfrm>
          <a:prstGeom prst="rect">
            <a:avLst/>
          </a:prstGeom>
        </p:spPr>
      </p:pic>
      <p:sp>
        <p:nvSpPr>
          <p:cNvPr id="25" name="Szövegdoboz 24">
            <a:extLst>
              <a:ext uri="{FF2B5EF4-FFF2-40B4-BE49-F238E27FC236}">
                <a16:creationId xmlns:a16="http://schemas.microsoft.com/office/drawing/2014/main" id="{4DB2B448-1179-4CD5-9FA5-43C6416219ED}"/>
              </a:ext>
            </a:extLst>
          </p:cNvPr>
          <p:cNvSpPr txBox="1"/>
          <p:nvPr/>
        </p:nvSpPr>
        <p:spPr>
          <a:xfrm>
            <a:off x="3096662" y="3740567"/>
            <a:ext cx="6324600" cy="2446824"/>
          </a:xfrm>
          <a:prstGeom prst="rect">
            <a:avLst/>
          </a:prstGeom>
          <a:noFill/>
        </p:spPr>
        <p:txBody>
          <a:bodyPr wrap="square">
            <a:spAutoFit/>
          </a:bodyPr>
          <a:lstStyle/>
          <a:p>
            <a:pPr>
              <a:spcAft>
                <a:spcPts val="600"/>
              </a:spcAft>
            </a:pPr>
            <a:endParaRPr lang="hu-HU" b="1" dirty="0"/>
          </a:p>
          <a:p>
            <a:pPr>
              <a:spcAft>
                <a:spcPts val="600"/>
              </a:spcAft>
            </a:pPr>
            <a:endParaRPr lang="hu-HU" dirty="0"/>
          </a:p>
          <a:p>
            <a:pPr algn="r">
              <a:spcAft>
                <a:spcPts val="600"/>
              </a:spcAft>
            </a:pPr>
            <a:endParaRPr lang="hu-HU" dirty="0">
              <a:latin typeface="Franklin Gothic Book" panose="020B0503020102020204" pitchFamily="34" charset="0"/>
            </a:endParaRPr>
          </a:p>
          <a:p>
            <a:pPr algn="r">
              <a:spcAft>
                <a:spcPts val="600"/>
              </a:spcAft>
            </a:pPr>
            <a:r>
              <a:rPr lang="hu-HU" sz="1600" dirty="0" err="1">
                <a:solidFill>
                  <a:schemeClr val="accent1">
                    <a:lumMod val="50000"/>
                  </a:schemeClr>
                </a:solidFill>
                <a:latin typeface="Franklin Gothic Book" panose="020B0503020102020204" pitchFamily="34" charset="0"/>
              </a:rPr>
              <a:t>ReferNet</a:t>
            </a:r>
            <a:r>
              <a:rPr lang="hu-HU" sz="1600" dirty="0">
                <a:solidFill>
                  <a:schemeClr val="accent1">
                    <a:lumMod val="50000"/>
                  </a:schemeClr>
                </a:solidFill>
                <a:latin typeface="Franklin Gothic Book" panose="020B0503020102020204" pitchFamily="34" charset="0"/>
              </a:rPr>
              <a:t> </a:t>
            </a:r>
            <a:r>
              <a:rPr lang="hu-HU" sz="1600" dirty="0" err="1">
                <a:solidFill>
                  <a:schemeClr val="accent1">
                    <a:lumMod val="50000"/>
                  </a:schemeClr>
                </a:solidFill>
                <a:latin typeface="Franklin Gothic Book" panose="020B0503020102020204" pitchFamily="34" charset="0"/>
              </a:rPr>
              <a:t>Partnership</a:t>
            </a:r>
            <a:r>
              <a:rPr lang="hu-HU" sz="1600" dirty="0">
                <a:solidFill>
                  <a:schemeClr val="accent1">
                    <a:lumMod val="50000"/>
                  </a:schemeClr>
                </a:solidFill>
                <a:latin typeface="Franklin Gothic Book" panose="020B0503020102020204" pitchFamily="34" charset="0"/>
              </a:rPr>
              <a:t> Forum</a:t>
            </a:r>
          </a:p>
          <a:p>
            <a:pPr algn="r">
              <a:spcAft>
                <a:spcPts val="600"/>
              </a:spcAft>
            </a:pPr>
            <a:r>
              <a:rPr lang="hu-HU" sz="1200" dirty="0">
                <a:solidFill>
                  <a:schemeClr val="accent1">
                    <a:lumMod val="50000"/>
                  </a:schemeClr>
                </a:solidFill>
                <a:latin typeface="Franklin Gothic Book" panose="020B0503020102020204" pitchFamily="34" charset="0"/>
              </a:rPr>
              <a:t>26 May 2021</a:t>
            </a:r>
          </a:p>
          <a:p>
            <a:pPr algn="r">
              <a:spcAft>
                <a:spcPts val="600"/>
              </a:spcAft>
            </a:pPr>
            <a:endParaRPr lang="hu-HU" sz="1200" dirty="0">
              <a:solidFill>
                <a:schemeClr val="accent1">
                  <a:lumMod val="50000"/>
                </a:schemeClr>
              </a:solidFill>
              <a:latin typeface="Franklin Gothic Book" panose="020B0503020102020204" pitchFamily="34" charset="0"/>
            </a:endParaRPr>
          </a:p>
          <a:p>
            <a:pPr algn="r">
              <a:spcAft>
                <a:spcPts val="600"/>
              </a:spcAft>
            </a:pPr>
            <a:r>
              <a:rPr lang="hu-HU" sz="1200" dirty="0">
                <a:solidFill>
                  <a:schemeClr val="accent1">
                    <a:lumMod val="50000"/>
                  </a:schemeClr>
                </a:solidFill>
                <a:latin typeface="Franklin Gothic Book" panose="020B0503020102020204" pitchFamily="34" charset="0"/>
              </a:rPr>
              <a:t>Judit Gömöriné Olasz </a:t>
            </a:r>
          </a:p>
          <a:p>
            <a:pPr algn="r">
              <a:spcAft>
                <a:spcPts val="600"/>
              </a:spcAft>
            </a:pPr>
            <a:r>
              <a:rPr lang="hu-HU" sz="1200" dirty="0" err="1">
                <a:solidFill>
                  <a:schemeClr val="accent1">
                    <a:lumMod val="50000"/>
                  </a:schemeClr>
                </a:solidFill>
                <a:latin typeface="Franklin Gothic Book" panose="020B0503020102020204" pitchFamily="34" charset="0"/>
              </a:rPr>
              <a:t>ReferNet</a:t>
            </a:r>
            <a:r>
              <a:rPr lang="hu-HU" sz="1200" dirty="0">
                <a:solidFill>
                  <a:schemeClr val="accent1">
                    <a:lumMod val="50000"/>
                  </a:schemeClr>
                </a:solidFill>
                <a:latin typeface="Franklin Gothic Book" panose="020B0503020102020204" pitchFamily="34" charset="0"/>
              </a:rPr>
              <a:t> project  </a:t>
            </a:r>
            <a:r>
              <a:rPr lang="hu-HU" sz="1200" dirty="0" err="1">
                <a:solidFill>
                  <a:schemeClr val="accent1">
                    <a:lumMod val="50000"/>
                  </a:schemeClr>
                </a:solidFill>
                <a:latin typeface="Franklin Gothic Book" panose="020B0503020102020204" pitchFamily="34" charset="0"/>
              </a:rPr>
              <a:t>coordinator</a:t>
            </a:r>
            <a:r>
              <a:rPr lang="hu-HU" sz="1200" dirty="0">
                <a:solidFill>
                  <a:schemeClr val="accent1">
                    <a:lumMod val="50000"/>
                  </a:schemeClr>
                </a:solidFill>
                <a:latin typeface="Franklin Gothic Book" panose="020B0503020102020204" pitchFamily="34" charset="0"/>
              </a:rPr>
              <a:t>, </a:t>
            </a:r>
            <a:r>
              <a:rPr lang="hu-HU" sz="1200" dirty="0" err="1">
                <a:solidFill>
                  <a:schemeClr val="accent1">
                    <a:lumMod val="50000"/>
                  </a:schemeClr>
                </a:solidFill>
                <a:latin typeface="Franklin Gothic Book" panose="020B0503020102020204" pitchFamily="34" charset="0"/>
              </a:rPr>
              <a:t>HUngary</a:t>
            </a:r>
            <a:endParaRPr lang="hu-HU" sz="1200" dirty="0">
              <a:solidFill>
                <a:schemeClr val="accent1">
                  <a:lumMod val="50000"/>
                </a:schemeClr>
              </a:solidFill>
              <a:latin typeface="Franklin Gothic Book" panose="020B0503020102020204" pitchFamily="34" charset="0"/>
            </a:endParaRPr>
          </a:p>
        </p:txBody>
      </p:sp>
      <p:pic>
        <p:nvPicPr>
          <p:cNvPr id="7" name="Kép 6">
            <a:extLst>
              <a:ext uri="{FF2B5EF4-FFF2-40B4-BE49-F238E27FC236}">
                <a16:creationId xmlns:a16="http://schemas.microsoft.com/office/drawing/2014/main" id="{E71F6A42-49C9-493D-8DB4-204815F7ED56}"/>
              </a:ext>
            </a:extLst>
          </p:cNvPr>
          <p:cNvPicPr/>
          <p:nvPr/>
        </p:nvPicPr>
        <p:blipFill>
          <a:blip r:embed="rId3"/>
          <a:stretch>
            <a:fillRect/>
          </a:stretch>
        </p:blipFill>
        <p:spPr>
          <a:xfrm>
            <a:off x="845771" y="3117430"/>
            <a:ext cx="4887354" cy="623137"/>
          </a:xfrm>
          <a:prstGeom prst="rect">
            <a:avLst/>
          </a:prstGeom>
        </p:spPr>
      </p:pic>
      <p:pic>
        <p:nvPicPr>
          <p:cNvPr id="8" name="Kép 7">
            <a:extLst>
              <a:ext uri="{FF2B5EF4-FFF2-40B4-BE49-F238E27FC236}">
                <a16:creationId xmlns:a16="http://schemas.microsoft.com/office/drawing/2014/main" id="{0149E6BE-06A2-4982-A149-8090C481ADDA}"/>
              </a:ext>
            </a:extLst>
          </p:cNvPr>
          <p:cNvPicPr/>
          <p:nvPr/>
        </p:nvPicPr>
        <p:blipFill>
          <a:blip r:embed="rId3"/>
          <a:stretch>
            <a:fillRect/>
          </a:stretch>
        </p:blipFill>
        <p:spPr>
          <a:xfrm>
            <a:off x="845771" y="3117431"/>
            <a:ext cx="5087269" cy="785062"/>
          </a:xfrm>
          <a:prstGeom prst="rect">
            <a:avLst/>
          </a:prstGeom>
        </p:spPr>
      </p:pic>
    </p:spTree>
    <p:extLst>
      <p:ext uri="{BB962C8B-B14F-4D97-AF65-F5344CB8AC3E}">
        <p14:creationId xmlns:p14="http://schemas.microsoft.com/office/powerpoint/2010/main" val="12394438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390D402-5A7D-46B3-9793-A0F916C17EAA}"/>
              </a:ext>
            </a:extLst>
          </p:cNvPr>
          <p:cNvSpPr>
            <a:spLocks noGrp="1"/>
          </p:cNvSpPr>
          <p:nvPr>
            <p:ph type="title"/>
          </p:nvPr>
        </p:nvSpPr>
        <p:spPr>
          <a:xfrm>
            <a:off x="677334" y="609600"/>
            <a:ext cx="8596668" cy="851555"/>
          </a:xfrm>
        </p:spPr>
        <p:txBody>
          <a:bodyPr>
            <a:normAutofit/>
          </a:bodyPr>
          <a:lstStyle/>
          <a:p>
            <a:r>
              <a:rPr lang="hu-HU" sz="2000" b="1" dirty="0" err="1">
                <a:solidFill>
                  <a:schemeClr val="accent1">
                    <a:lumMod val="50000"/>
                  </a:schemeClr>
                </a:solidFill>
                <a:latin typeface="Franklin Gothic Book" panose="020B0503020102020204" pitchFamily="34" charset="0"/>
              </a:rPr>
              <a:t>Bridging</a:t>
            </a:r>
            <a:r>
              <a:rPr lang="hu-HU" sz="2000" b="1" dirty="0">
                <a:solidFill>
                  <a:schemeClr val="accent1">
                    <a:lumMod val="50000"/>
                  </a:schemeClr>
                </a:solidFill>
                <a:latin typeface="Franklin Gothic Book" panose="020B0503020102020204" pitchFamily="34" charset="0"/>
              </a:rPr>
              <a:t> </a:t>
            </a:r>
            <a:r>
              <a:rPr lang="hu-HU" sz="2000" b="1" dirty="0" err="1">
                <a:solidFill>
                  <a:schemeClr val="accent1">
                    <a:lumMod val="50000"/>
                  </a:schemeClr>
                </a:solidFill>
                <a:latin typeface="Franklin Gothic Book" panose="020B0503020102020204" pitchFamily="34" charset="0"/>
              </a:rPr>
              <a:t>competence-development</a:t>
            </a:r>
            <a:r>
              <a:rPr lang="hu-HU" sz="2000" b="1" dirty="0">
                <a:solidFill>
                  <a:schemeClr val="accent1">
                    <a:lumMod val="50000"/>
                  </a:schemeClr>
                </a:solidFill>
                <a:latin typeface="Franklin Gothic Book" panose="020B0503020102020204" pitchFamily="34" charset="0"/>
              </a:rPr>
              <a:t> </a:t>
            </a:r>
            <a:r>
              <a:rPr lang="hu-HU" sz="2000" b="1" dirty="0" err="1">
                <a:solidFill>
                  <a:schemeClr val="accent1">
                    <a:lumMod val="50000"/>
                  </a:schemeClr>
                </a:solidFill>
                <a:latin typeface="Franklin Gothic Book" panose="020B0503020102020204" pitchFamily="34" charset="0"/>
              </a:rPr>
              <a:t>programmes</a:t>
            </a:r>
            <a:r>
              <a:rPr lang="hu-HU" sz="2000" b="1" dirty="0">
                <a:solidFill>
                  <a:schemeClr val="accent1">
                    <a:lumMod val="50000"/>
                  </a:schemeClr>
                </a:solidFill>
                <a:latin typeface="Franklin Gothic Book" panose="020B0503020102020204" pitchFamily="34" charset="0"/>
              </a:rPr>
              <a:t> in IVET – </a:t>
            </a:r>
            <a:r>
              <a:rPr lang="hu-HU" sz="2000" b="1" dirty="0" err="1">
                <a:solidFill>
                  <a:schemeClr val="accent1">
                    <a:lumMod val="50000"/>
                  </a:schemeClr>
                </a:solidFill>
                <a:latin typeface="Franklin Gothic Book" panose="020B0503020102020204" pitchFamily="34" charset="0"/>
              </a:rPr>
              <a:t>Legislative</a:t>
            </a:r>
            <a:r>
              <a:rPr lang="hu-HU" sz="2000" b="1" dirty="0">
                <a:solidFill>
                  <a:schemeClr val="accent1">
                    <a:lumMod val="50000"/>
                  </a:schemeClr>
                </a:solidFill>
                <a:latin typeface="Franklin Gothic Book" panose="020B0503020102020204" pitchFamily="34" charset="0"/>
              </a:rPr>
              <a:t> </a:t>
            </a:r>
            <a:r>
              <a:rPr lang="hu-HU" sz="2000" b="1" dirty="0" err="1">
                <a:solidFill>
                  <a:schemeClr val="accent1">
                    <a:lumMod val="50000"/>
                  </a:schemeClr>
                </a:solidFill>
                <a:latin typeface="Franklin Gothic Book" panose="020B0503020102020204" pitchFamily="34" charset="0"/>
              </a:rPr>
              <a:t>background</a:t>
            </a:r>
            <a:r>
              <a:rPr lang="hu-HU" sz="2000" b="1" dirty="0">
                <a:solidFill>
                  <a:schemeClr val="accent1">
                    <a:lumMod val="50000"/>
                  </a:schemeClr>
                </a:solidFill>
                <a:latin typeface="Franklin Gothic Book" panose="020B0503020102020204" pitchFamily="34" charset="0"/>
              </a:rPr>
              <a:t> </a:t>
            </a:r>
            <a:endParaRPr lang="hu-HU" sz="2000" dirty="0"/>
          </a:p>
        </p:txBody>
      </p:sp>
      <p:sp>
        <p:nvSpPr>
          <p:cNvPr id="3" name="Tartalom helye 2">
            <a:extLst>
              <a:ext uri="{FF2B5EF4-FFF2-40B4-BE49-F238E27FC236}">
                <a16:creationId xmlns:a16="http://schemas.microsoft.com/office/drawing/2014/main" id="{5798406C-8747-4084-AEBF-5806186CAF83}"/>
              </a:ext>
            </a:extLst>
          </p:cNvPr>
          <p:cNvSpPr>
            <a:spLocks noGrp="1"/>
          </p:cNvSpPr>
          <p:nvPr>
            <p:ph idx="1"/>
          </p:nvPr>
        </p:nvSpPr>
        <p:spPr/>
        <p:txBody>
          <a:bodyPr>
            <a:normAutofit fontScale="25000" lnSpcReduction="20000"/>
          </a:bodyPr>
          <a:lstStyle/>
          <a:p>
            <a:pPr marL="0" indent="0">
              <a:lnSpc>
                <a:spcPct val="107000"/>
              </a:lnSpc>
              <a:spcBef>
                <a:spcPct val="0"/>
              </a:spcBef>
              <a:spcAft>
                <a:spcPts val="800"/>
              </a:spcAft>
              <a:buNone/>
            </a:pPr>
            <a:r>
              <a:rPr lang="hu-HU" sz="5200" b="1" dirty="0">
                <a:solidFill>
                  <a:schemeClr val="accent1">
                    <a:lumMod val="50000"/>
                  </a:schemeClr>
                </a:solidFill>
                <a:latin typeface="Franklin Gothic Book" panose="020B0503020102020204" pitchFamily="34" charset="0"/>
                <a:ea typeface="+mj-ea"/>
                <a:cs typeface="+mj-cs"/>
              </a:rPr>
              <a:t>Hungary in 2019 </a:t>
            </a:r>
            <a:r>
              <a:rPr lang="hu-HU" sz="5200" b="1" dirty="0" err="1">
                <a:solidFill>
                  <a:schemeClr val="accent1">
                    <a:lumMod val="50000"/>
                  </a:schemeClr>
                </a:solidFill>
                <a:latin typeface="Franklin Gothic Book" panose="020B0503020102020204" pitchFamily="34" charset="0"/>
                <a:ea typeface="+mj-ea"/>
                <a:cs typeface="+mj-cs"/>
              </a:rPr>
              <a:t>adopted</a:t>
            </a:r>
            <a:r>
              <a:rPr lang="hu-HU" sz="5200" b="1" dirty="0">
                <a:solidFill>
                  <a:schemeClr val="accent1">
                    <a:lumMod val="50000"/>
                  </a:schemeClr>
                </a:solidFill>
                <a:latin typeface="Franklin Gothic Book" panose="020B0503020102020204" pitchFamily="34" charset="0"/>
                <a:ea typeface="+mj-ea"/>
                <a:cs typeface="+mj-cs"/>
              </a:rPr>
              <a:t> a </a:t>
            </a:r>
          </a:p>
          <a:p>
            <a:pPr marL="0" indent="0" algn="ctr">
              <a:lnSpc>
                <a:spcPct val="107000"/>
              </a:lnSpc>
              <a:spcAft>
                <a:spcPts val="800"/>
              </a:spcAft>
              <a:buNone/>
            </a:pPr>
            <a:endParaRPr lang="hu-HU" sz="5200" b="1" dirty="0">
              <a:solidFill>
                <a:schemeClr val="accent1">
                  <a:lumMod val="50000"/>
                </a:schemeClr>
              </a:solidFill>
              <a:latin typeface="Franklin Gothic Book" panose="020B0503020102020204" pitchFamily="34" charset="0"/>
              <a:ea typeface="+mj-ea"/>
              <a:cs typeface="+mj-cs"/>
            </a:endParaRPr>
          </a:p>
          <a:p>
            <a:pPr marL="0" indent="0" algn="ctr">
              <a:lnSpc>
                <a:spcPct val="107000"/>
              </a:lnSpc>
              <a:spcAft>
                <a:spcPts val="800"/>
              </a:spcAft>
              <a:buNone/>
            </a:pPr>
            <a:r>
              <a:rPr lang="hu-HU" sz="5000" b="1" dirty="0">
                <a:solidFill>
                  <a:schemeClr val="accent1">
                    <a:lumMod val="50000"/>
                  </a:schemeClr>
                </a:solidFill>
                <a:latin typeface="Franklin Gothic Book" panose="020B0503020102020204" pitchFamily="34" charset="0"/>
                <a:ea typeface="+mj-ea"/>
                <a:cs typeface="+mj-cs"/>
              </a:rPr>
              <a:t>MEDIUM TERM POLICY STRATEGY FOR THE RENEWAL OF VOCATIONAL EDUCATION AND TRANING </a:t>
            </a:r>
            <a:br>
              <a:rPr lang="hu-HU" sz="5000" b="1" dirty="0">
                <a:solidFill>
                  <a:schemeClr val="accent1">
                    <a:lumMod val="50000"/>
                  </a:schemeClr>
                </a:solidFill>
                <a:latin typeface="Franklin Gothic Book" panose="020B0503020102020204" pitchFamily="34" charset="0"/>
                <a:ea typeface="+mj-ea"/>
                <a:cs typeface="+mj-cs"/>
              </a:rPr>
            </a:br>
            <a:r>
              <a:rPr lang="hu-HU" sz="5000" b="1" dirty="0">
                <a:solidFill>
                  <a:schemeClr val="accent1">
                    <a:lumMod val="50000"/>
                  </a:schemeClr>
                </a:solidFill>
                <a:latin typeface="Franklin Gothic Book" panose="020B0503020102020204" pitchFamily="34" charset="0"/>
                <a:ea typeface="+mj-ea"/>
                <a:cs typeface="+mj-cs"/>
              </a:rPr>
              <a:t>AND ADULT EDUCATION </a:t>
            </a:r>
          </a:p>
          <a:p>
            <a:pPr marL="0" indent="0" algn="ctr">
              <a:lnSpc>
                <a:spcPct val="107000"/>
              </a:lnSpc>
              <a:spcAft>
                <a:spcPts val="800"/>
              </a:spcAft>
              <a:buNone/>
            </a:pPr>
            <a:r>
              <a:rPr lang="hu-HU" sz="5000" b="1" dirty="0">
                <a:solidFill>
                  <a:schemeClr val="accent1">
                    <a:lumMod val="50000"/>
                  </a:schemeClr>
                </a:solidFill>
                <a:latin typeface="Franklin Gothic Book" panose="020B0503020102020204" pitchFamily="34" charset="0"/>
                <a:ea typeface="+mj-ea"/>
                <a:cs typeface="+mj-cs"/>
              </a:rPr>
              <a:t>RESPONSES OF THE VET SYSTEM TO</a:t>
            </a:r>
            <a:br>
              <a:rPr lang="hu-HU" sz="5000" b="1" dirty="0">
                <a:solidFill>
                  <a:schemeClr val="accent1">
                    <a:lumMod val="50000"/>
                  </a:schemeClr>
                </a:solidFill>
                <a:latin typeface="Franklin Gothic Book" panose="020B0503020102020204" pitchFamily="34" charset="0"/>
                <a:ea typeface="+mj-ea"/>
                <a:cs typeface="+mj-cs"/>
              </a:rPr>
            </a:br>
            <a:r>
              <a:rPr lang="hu-HU" sz="5000" b="1" dirty="0">
                <a:solidFill>
                  <a:schemeClr val="accent1">
                    <a:lumMod val="50000"/>
                  </a:schemeClr>
                </a:solidFill>
                <a:latin typeface="Franklin Gothic Book" panose="020B0503020102020204" pitchFamily="34" charset="0"/>
                <a:ea typeface="+mj-ea"/>
                <a:cs typeface="+mj-cs"/>
              </a:rPr>
              <a:t>              THE CHALLENGES OF THE FOURTH INDUSTRIAL REVOLUTION</a:t>
            </a:r>
            <a:endParaRPr lang="hu-HU" sz="5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hu-HU" sz="5000" b="1" dirty="0">
                <a:solidFill>
                  <a:schemeClr val="accent1">
                    <a:lumMod val="50000"/>
                  </a:schemeClr>
                </a:solidFill>
                <a:latin typeface="Franklin Gothic Book" panose="020B0503020102020204" pitchFamily="34" charset="0"/>
                <a:ea typeface="+mj-ea"/>
                <a:cs typeface="+mj-cs"/>
              </a:rPr>
              <a:t>AND BASED ON THIS IN NOVEMBER 2019 </a:t>
            </a:r>
          </a:p>
          <a:p>
            <a:pPr marL="0" indent="0" algn="ctr">
              <a:lnSpc>
                <a:spcPct val="107000"/>
              </a:lnSpc>
              <a:spcAft>
                <a:spcPts val="800"/>
              </a:spcAft>
              <a:buNone/>
            </a:pPr>
            <a:r>
              <a:rPr lang="hu-HU" sz="5000" b="1" dirty="0">
                <a:solidFill>
                  <a:schemeClr val="accent1">
                    <a:lumMod val="50000"/>
                  </a:schemeClr>
                </a:solidFill>
                <a:latin typeface="Franklin Gothic Book" panose="020B0503020102020204" pitchFamily="34" charset="0"/>
                <a:ea typeface="+mj-ea"/>
                <a:cs typeface="+mj-cs"/>
              </a:rPr>
              <a:t>ACT LXXX/2019 ON VET</a:t>
            </a:r>
          </a:p>
          <a:p>
            <a:pPr marL="0" indent="0" algn="ctr">
              <a:lnSpc>
                <a:spcPct val="107000"/>
              </a:lnSpc>
              <a:spcAft>
                <a:spcPts val="800"/>
              </a:spcAft>
              <a:buNone/>
            </a:pPr>
            <a:endParaRPr lang="hu-HU" sz="5000" b="1" dirty="0">
              <a:solidFill>
                <a:schemeClr val="accent1">
                  <a:lumMod val="50000"/>
                </a:schemeClr>
              </a:solidFill>
              <a:latin typeface="Franklin Gothic Book" panose="020B0503020102020204" pitchFamily="34" charset="0"/>
              <a:ea typeface="+mj-ea"/>
              <a:cs typeface="+mj-cs"/>
            </a:endParaRPr>
          </a:p>
          <a:p>
            <a:pPr marL="0" indent="0" algn="ctr">
              <a:lnSpc>
                <a:spcPct val="107000"/>
              </a:lnSpc>
              <a:spcAft>
                <a:spcPts val="800"/>
              </a:spcAft>
              <a:buNone/>
            </a:pPr>
            <a:endParaRPr lang="hu-HU" sz="5000" b="1" dirty="0">
              <a:solidFill>
                <a:schemeClr val="accent1">
                  <a:lumMod val="50000"/>
                </a:schemeClr>
              </a:solidFill>
              <a:latin typeface="Franklin Gothic Book" panose="020B0503020102020204" pitchFamily="34" charset="0"/>
              <a:ea typeface="+mj-ea"/>
              <a:cs typeface="+mj-cs"/>
            </a:endParaRPr>
          </a:p>
          <a:p>
            <a:pPr marL="0" indent="0" algn="ctr">
              <a:lnSpc>
                <a:spcPct val="107000"/>
              </a:lnSpc>
              <a:spcAft>
                <a:spcPts val="800"/>
              </a:spcAft>
              <a:buNone/>
            </a:pPr>
            <a:r>
              <a:rPr lang="hu-HU" sz="5000"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A </a:t>
            </a:r>
            <a:endParaRPr lang="hu-HU" sz="50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lnSpc>
                <a:spcPct val="107000"/>
              </a:lnSpc>
              <a:spcBef>
                <a:spcPct val="0"/>
              </a:spcBef>
              <a:spcAft>
                <a:spcPts val="800"/>
              </a:spcAft>
              <a:buNone/>
            </a:pPr>
            <a:endParaRPr lang="hu-HU" sz="1800" dirty="0">
              <a:solidFill>
                <a:schemeClr val="accent1">
                  <a:lumMod val="50000"/>
                </a:schemeClr>
              </a:solidFill>
              <a:latin typeface="Franklin Gothic Book" panose="020B0503020102020204" pitchFamily="34" charset="0"/>
              <a:ea typeface="+mj-ea"/>
              <a:cs typeface="+mj-cs"/>
            </a:endParaRPr>
          </a:p>
          <a:p>
            <a:pPr marL="0" indent="0">
              <a:buNone/>
            </a:pPr>
            <a:endParaRPr lang="hu-HU" dirty="0"/>
          </a:p>
        </p:txBody>
      </p:sp>
    </p:spTree>
    <p:extLst>
      <p:ext uri="{BB962C8B-B14F-4D97-AF65-F5344CB8AC3E}">
        <p14:creationId xmlns:p14="http://schemas.microsoft.com/office/powerpoint/2010/main" val="2600898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DD2A135-B3C5-4509-9FC6-E550B706BF1A}"/>
              </a:ext>
            </a:extLst>
          </p:cNvPr>
          <p:cNvSpPr>
            <a:spLocks noGrp="1"/>
          </p:cNvSpPr>
          <p:nvPr>
            <p:ph type="title"/>
          </p:nvPr>
        </p:nvSpPr>
        <p:spPr>
          <a:xfrm>
            <a:off x="677334" y="355108"/>
            <a:ext cx="8445884" cy="648069"/>
          </a:xfrm>
        </p:spPr>
        <p:txBody>
          <a:bodyPr>
            <a:normAutofit/>
          </a:bodyPr>
          <a:lstStyle/>
          <a:p>
            <a:r>
              <a:rPr lang="hu-HU" sz="2400" b="1" dirty="0" err="1">
                <a:solidFill>
                  <a:schemeClr val="accent1">
                    <a:lumMod val="50000"/>
                  </a:schemeClr>
                </a:solidFill>
                <a:latin typeface="Franklin Gothic Book" panose="020B0503020102020204" pitchFamily="34" charset="0"/>
              </a:rPr>
              <a:t>Number</a:t>
            </a:r>
            <a:r>
              <a:rPr lang="hu-HU" sz="2400" b="1" dirty="0">
                <a:solidFill>
                  <a:schemeClr val="accent1">
                    <a:lumMod val="50000"/>
                  </a:schemeClr>
                </a:solidFill>
                <a:latin typeface="Franklin Gothic Book" panose="020B0503020102020204" pitchFamily="34" charset="0"/>
              </a:rPr>
              <a:t> of </a:t>
            </a:r>
            <a:r>
              <a:rPr lang="hu-HU" sz="2400" b="1" dirty="0" err="1">
                <a:solidFill>
                  <a:schemeClr val="accent1">
                    <a:lumMod val="50000"/>
                  </a:schemeClr>
                </a:solidFill>
                <a:latin typeface="Franklin Gothic Book" panose="020B0503020102020204" pitchFamily="34" charset="0"/>
              </a:rPr>
              <a:t>students</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studying</a:t>
            </a:r>
            <a:r>
              <a:rPr lang="hu-HU" sz="2400" b="1" dirty="0">
                <a:solidFill>
                  <a:schemeClr val="accent1">
                    <a:lumMod val="50000"/>
                  </a:schemeClr>
                </a:solidFill>
                <a:latin typeface="Franklin Gothic Book" panose="020B0503020102020204" pitchFamily="34" charset="0"/>
              </a:rPr>
              <a:t> in IVET</a:t>
            </a:r>
          </a:p>
        </p:txBody>
      </p:sp>
      <p:sp>
        <p:nvSpPr>
          <p:cNvPr id="6" name="Tartalom helye 5">
            <a:extLst>
              <a:ext uri="{FF2B5EF4-FFF2-40B4-BE49-F238E27FC236}">
                <a16:creationId xmlns:a16="http://schemas.microsoft.com/office/drawing/2014/main" id="{CE9CBB7B-C04D-4ACF-8052-F6C82002DC5A}"/>
              </a:ext>
            </a:extLst>
          </p:cNvPr>
          <p:cNvSpPr>
            <a:spLocks noGrp="1"/>
          </p:cNvSpPr>
          <p:nvPr>
            <p:ph idx="1"/>
          </p:nvPr>
        </p:nvSpPr>
        <p:spPr>
          <a:xfrm>
            <a:off x="677334" y="870012"/>
            <a:ext cx="8596668" cy="5530787"/>
          </a:xfrm>
        </p:spPr>
        <p:txBody>
          <a:bodyPr>
            <a:normAutofit fontScale="40000" lnSpcReduction="20000"/>
          </a:bodyPr>
          <a:lstStyle/>
          <a:p>
            <a:pPr algn="just"/>
            <a:endParaRPr lang="hu-HU" sz="6400" dirty="0">
              <a:solidFill>
                <a:schemeClr val="accent1">
                  <a:lumMod val="50000"/>
                </a:schemeClr>
              </a:solidFill>
              <a:latin typeface="Franklin Gothic Book" panose="020B0503020102020204" pitchFamily="34" charset="0"/>
              <a:ea typeface="+mj-ea"/>
              <a:cs typeface="+mj-cs"/>
            </a:endParaRPr>
          </a:p>
          <a:p>
            <a:pPr algn="just"/>
            <a:r>
              <a:rPr lang="hu-HU" sz="6000" dirty="0" err="1">
                <a:solidFill>
                  <a:schemeClr val="accent1">
                    <a:lumMod val="50000"/>
                  </a:schemeClr>
                </a:solidFill>
                <a:latin typeface="Franklin Gothic Book" panose="020B0503020102020204" pitchFamily="34" charset="0"/>
                <a:ea typeface="+mj-ea"/>
                <a:cs typeface="+mj-cs"/>
              </a:rPr>
              <a:t>According</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to</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the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Hungarian</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Central</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Statistical</a:t>
            </a:r>
            <a:r>
              <a:rPr lang="hu-HU" sz="6000" dirty="0">
                <a:solidFill>
                  <a:schemeClr val="accent1">
                    <a:lumMod val="50000"/>
                  </a:schemeClr>
                </a:solidFill>
                <a:latin typeface="Franklin Gothic Book" panose="020B0503020102020204" pitchFamily="34" charset="0"/>
                <a:ea typeface="+mj-ea"/>
                <a:cs typeface="+mj-cs"/>
              </a:rPr>
              <a:t> Office – Központi Statisztikai Hivatal – KSH)  </a:t>
            </a:r>
            <a:r>
              <a:rPr lang="hu-HU" sz="6000" dirty="0" err="1">
                <a:solidFill>
                  <a:schemeClr val="accent1">
                    <a:lumMod val="50000"/>
                  </a:schemeClr>
                </a:solidFill>
                <a:latin typeface="Franklin Gothic Book" panose="020B0503020102020204" pitchFamily="34" charset="0"/>
                <a:ea typeface="+mj-ea"/>
                <a:cs typeface="+mj-cs"/>
              </a:rPr>
              <a:t>the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share</a:t>
            </a:r>
            <a:r>
              <a:rPr lang="hu-HU" sz="6000" dirty="0">
                <a:solidFill>
                  <a:schemeClr val="accent1">
                    <a:lumMod val="50000"/>
                  </a:schemeClr>
                </a:solidFill>
                <a:latin typeface="Franklin Gothic Book" panose="020B0503020102020204" pitchFamily="34" charset="0"/>
                <a:ea typeface="+mj-ea"/>
                <a:cs typeface="+mj-cs"/>
              </a:rPr>
              <a:t> of </a:t>
            </a:r>
            <a:r>
              <a:rPr lang="hu-HU" sz="6000" dirty="0" err="1">
                <a:solidFill>
                  <a:schemeClr val="accent1">
                    <a:lumMod val="50000"/>
                  </a:schemeClr>
                </a:solidFill>
                <a:latin typeface="Franklin Gothic Book" panose="020B0503020102020204" pitchFamily="34" charset="0"/>
                <a:ea typeface="+mj-ea"/>
                <a:cs typeface="+mj-cs"/>
              </a:rPr>
              <a:t>upper-secondary</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students</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studying</a:t>
            </a:r>
            <a:r>
              <a:rPr lang="hu-HU" sz="6000" dirty="0">
                <a:solidFill>
                  <a:schemeClr val="accent1">
                    <a:lumMod val="50000"/>
                  </a:schemeClr>
                </a:solidFill>
                <a:latin typeface="Franklin Gothic Book" panose="020B0503020102020204" pitchFamily="34" charset="0"/>
                <a:ea typeface="+mj-ea"/>
                <a:cs typeface="+mj-cs"/>
              </a:rPr>
              <a:t> a VET </a:t>
            </a:r>
            <a:r>
              <a:rPr lang="hu-HU" sz="6000" dirty="0" err="1">
                <a:solidFill>
                  <a:schemeClr val="accent1">
                    <a:lumMod val="50000"/>
                  </a:schemeClr>
                </a:solidFill>
                <a:latin typeface="Franklin Gothic Book" panose="020B0503020102020204" pitchFamily="34" charset="0"/>
                <a:ea typeface="+mj-ea"/>
                <a:cs typeface="+mj-cs"/>
              </a:rPr>
              <a:t>programme</a:t>
            </a:r>
            <a:r>
              <a:rPr lang="hu-HU" sz="6000" dirty="0">
                <a:solidFill>
                  <a:schemeClr val="accent1">
                    <a:lumMod val="50000"/>
                  </a:schemeClr>
                </a:solidFill>
                <a:latin typeface="Franklin Gothic Book" panose="020B0503020102020204" pitchFamily="34" charset="0"/>
                <a:ea typeface="+mj-ea"/>
                <a:cs typeface="+mj-cs"/>
              </a:rPr>
              <a:t> is 50.33 % in </a:t>
            </a:r>
            <a:r>
              <a:rPr lang="hu-HU" sz="6000" dirty="0" err="1">
                <a:solidFill>
                  <a:schemeClr val="accent1">
                    <a:lumMod val="50000"/>
                  </a:schemeClr>
                </a:solidFill>
                <a:latin typeface="Franklin Gothic Book" panose="020B0503020102020204" pitchFamily="34" charset="0"/>
                <a:ea typeface="+mj-ea"/>
                <a:cs typeface="+mj-cs"/>
              </a:rPr>
              <a:t>the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school</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year</a:t>
            </a:r>
            <a:r>
              <a:rPr lang="hu-HU" sz="6000" dirty="0">
                <a:solidFill>
                  <a:schemeClr val="accent1">
                    <a:lumMod val="50000"/>
                  </a:schemeClr>
                </a:solidFill>
                <a:latin typeface="Franklin Gothic Book" panose="020B0503020102020204" pitchFamily="34" charset="0"/>
                <a:ea typeface="+mj-ea"/>
                <a:cs typeface="+mj-cs"/>
              </a:rPr>
              <a:t> 2020/2021.  (out of </a:t>
            </a:r>
            <a:r>
              <a:rPr lang="hu-HU" sz="6000" dirty="0" err="1">
                <a:solidFill>
                  <a:schemeClr val="accent1">
                    <a:lumMod val="50000"/>
                  </a:schemeClr>
                </a:solidFill>
                <a:latin typeface="Franklin Gothic Book" panose="020B0503020102020204" pitchFamily="34" charset="0"/>
                <a:ea typeface="+mj-ea"/>
                <a:cs typeface="+mj-cs"/>
              </a:rPr>
              <a:t>altogether</a:t>
            </a:r>
            <a:r>
              <a:rPr lang="hu-HU" sz="6000" dirty="0">
                <a:solidFill>
                  <a:schemeClr val="accent1">
                    <a:lumMod val="50000"/>
                  </a:schemeClr>
                </a:solidFill>
                <a:latin typeface="Franklin Gothic Book" panose="020B0503020102020204" pitchFamily="34" charset="0"/>
                <a:ea typeface="+mj-ea"/>
                <a:cs typeface="+mj-cs"/>
              </a:rPr>
              <a:t> 398,300  </a:t>
            </a:r>
            <a:r>
              <a:rPr lang="hu-HU" sz="6000" dirty="0" err="1">
                <a:solidFill>
                  <a:schemeClr val="accent1">
                    <a:lumMod val="50000"/>
                  </a:schemeClr>
                </a:solidFill>
                <a:latin typeface="Franklin Gothic Book" panose="020B0503020102020204" pitchFamily="34" charset="0"/>
                <a:ea typeface="+mj-ea"/>
                <a:cs typeface="+mj-cs"/>
              </a:rPr>
              <a:t>students</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studying</a:t>
            </a:r>
            <a:r>
              <a:rPr lang="hu-HU" sz="6000" dirty="0">
                <a:solidFill>
                  <a:schemeClr val="accent1">
                    <a:lumMod val="50000"/>
                  </a:schemeClr>
                </a:solidFill>
                <a:latin typeface="Franklin Gothic Book" panose="020B0503020102020204" pitchFamily="34" charset="0"/>
                <a:ea typeface="+mj-ea"/>
                <a:cs typeface="+mj-cs"/>
              </a:rPr>
              <a:t> in an </a:t>
            </a:r>
            <a:r>
              <a:rPr lang="hu-HU" sz="6000" dirty="0" err="1">
                <a:solidFill>
                  <a:schemeClr val="accent1">
                    <a:lumMod val="50000"/>
                  </a:schemeClr>
                </a:solidFill>
                <a:latin typeface="Franklin Gothic Book" panose="020B0503020102020204" pitchFamily="34" charset="0"/>
                <a:ea typeface="+mj-ea"/>
                <a:cs typeface="+mj-cs"/>
              </a:rPr>
              <a:t>upper</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secondary</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programme</a:t>
            </a:r>
            <a:r>
              <a:rPr lang="hu-HU" sz="6000" dirty="0">
                <a:solidFill>
                  <a:schemeClr val="accent1">
                    <a:lumMod val="50000"/>
                  </a:schemeClr>
                </a:solidFill>
                <a:latin typeface="Franklin Gothic Book" panose="020B0503020102020204" pitchFamily="34" charset="0"/>
                <a:ea typeface="+mj-ea"/>
                <a:cs typeface="+mj-cs"/>
              </a:rPr>
              <a:t> in Hungary 200,500  </a:t>
            </a:r>
            <a:r>
              <a:rPr lang="hu-HU" sz="6000" dirty="0" err="1">
                <a:solidFill>
                  <a:schemeClr val="accent1">
                    <a:lumMod val="50000"/>
                  </a:schemeClr>
                </a:solidFill>
                <a:latin typeface="Franklin Gothic Book" panose="020B0503020102020204" pitchFamily="34" charset="0"/>
                <a:ea typeface="+mj-ea"/>
                <a:cs typeface="+mj-cs"/>
              </a:rPr>
              <a:t>students</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have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been</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studying</a:t>
            </a:r>
            <a:r>
              <a:rPr lang="hu-HU" sz="6000" dirty="0">
                <a:solidFill>
                  <a:schemeClr val="accent1">
                    <a:lumMod val="50000"/>
                  </a:schemeClr>
                </a:solidFill>
                <a:latin typeface="Franklin Gothic Book" panose="020B0503020102020204" pitchFamily="34" charset="0"/>
                <a:ea typeface="+mj-ea"/>
                <a:cs typeface="+mj-cs"/>
              </a:rPr>
              <a:t>  in an </a:t>
            </a:r>
            <a:r>
              <a:rPr lang="hu-HU" sz="6000" dirty="0" err="1">
                <a:solidFill>
                  <a:schemeClr val="accent1">
                    <a:lumMod val="50000"/>
                  </a:schemeClr>
                </a:solidFill>
                <a:latin typeface="Franklin Gothic Book" panose="020B0503020102020204" pitchFamily="34" charset="0"/>
                <a:ea typeface="+mj-ea"/>
                <a:cs typeface="+mj-cs"/>
              </a:rPr>
              <a:t>upper</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secondary</a:t>
            </a:r>
            <a:r>
              <a:rPr lang="hu-HU" sz="6000" dirty="0">
                <a:solidFill>
                  <a:schemeClr val="accent1">
                    <a:lumMod val="50000"/>
                  </a:schemeClr>
                </a:solidFill>
                <a:latin typeface="Franklin Gothic Book" panose="020B0503020102020204" pitchFamily="34" charset="0"/>
                <a:ea typeface="+mj-ea"/>
                <a:cs typeface="+mj-cs"/>
              </a:rPr>
              <a:t> VET </a:t>
            </a:r>
            <a:r>
              <a:rPr lang="hu-HU" sz="6000" dirty="0" err="1">
                <a:solidFill>
                  <a:schemeClr val="accent1">
                    <a:lumMod val="50000"/>
                  </a:schemeClr>
                </a:solidFill>
                <a:latin typeface="Franklin Gothic Book" panose="020B0503020102020204" pitchFamily="34" charset="0"/>
                <a:ea typeface="+mj-ea"/>
                <a:cs typeface="+mj-cs"/>
              </a:rPr>
              <a:t>programme</a:t>
            </a:r>
            <a:r>
              <a:rPr lang="hu-HU" sz="6000" dirty="0">
                <a:solidFill>
                  <a:schemeClr val="accent1">
                    <a:lumMod val="50000"/>
                  </a:schemeClr>
                </a:solidFill>
                <a:latin typeface="Franklin Gothic Book" panose="020B0503020102020204" pitchFamily="34" charset="0"/>
                <a:ea typeface="+mj-ea"/>
                <a:cs typeface="+mj-cs"/>
              </a:rPr>
              <a:t>.  </a:t>
            </a:r>
          </a:p>
          <a:p>
            <a:pPr marL="0" indent="0" algn="just">
              <a:buNone/>
            </a:pPr>
            <a:r>
              <a:rPr lang="hu-HU" sz="6000" dirty="0">
                <a:solidFill>
                  <a:schemeClr val="accent1">
                    <a:lumMod val="50000"/>
                  </a:schemeClr>
                </a:solidFill>
                <a:latin typeface="Franklin Gothic Book" panose="020B0503020102020204" pitchFamily="34" charset="0"/>
                <a:ea typeface="+mj-ea"/>
                <a:cs typeface="+mj-cs"/>
              </a:rPr>
              <a:t>Link: </a:t>
            </a:r>
            <a:r>
              <a:rPr lang="hu-HU" sz="6000" dirty="0">
                <a:solidFill>
                  <a:schemeClr val="accent1">
                    <a:lumMod val="50000"/>
                  </a:schemeClr>
                </a:solidFill>
                <a:latin typeface="Franklin Gothic Book" panose="020B0503020102020204" pitchFamily="34" charset="0"/>
                <a:ea typeface="+mj-ea"/>
                <a:cs typeface="+mj-cs"/>
                <a:hlinkClick r:id="rId2">
                  <a:extLst>
                    <a:ext uri="{A12FA001-AC4F-418D-AE19-62706E023703}">
                      <ahyp:hlinkClr xmlns:ahyp="http://schemas.microsoft.com/office/drawing/2018/hyperlinkcolor" val="tx"/>
                    </a:ext>
                  </a:extLst>
                </a:hlinkClick>
              </a:rPr>
              <a:t>http://www.ksh.hu/docs/hun/xftp/idoszaki/oktat/oktatas2021e/index.html</a:t>
            </a:r>
            <a:r>
              <a:rPr lang="hu-HU" sz="6000" dirty="0">
                <a:solidFill>
                  <a:schemeClr val="accent1">
                    <a:lumMod val="50000"/>
                  </a:schemeClr>
                </a:solidFill>
                <a:latin typeface="Franklin Gothic Book" panose="020B0503020102020204" pitchFamily="34" charset="0"/>
                <a:ea typeface="+mj-ea"/>
                <a:cs typeface="+mj-cs"/>
              </a:rPr>
              <a:t> </a:t>
            </a:r>
          </a:p>
          <a:p>
            <a:pPr algn="just"/>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Compared</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with</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the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previous</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year</a:t>
            </a:r>
            <a:r>
              <a:rPr lang="hu-HU" sz="6000" dirty="0">
                <a:solidFill>
                  <a:schemeClr val="accent1">
                    <a:lumMod val="50000"/>
                  </a:schemeClr>
                </a:solidFill>
                <a:latin typeface="Franklin Gothic Book" panose="020B0503020102020204" pitchFamily="34" charset="0"/>
                <a:ea typeface="+mj-ea"/>
                <a:cs typeface="+mj-cs"/>
              </a:rPr>
              <a:t> in 2021 </a:t>
            </a:r>
            <a:r>
              <a:rPr lang="hu-HU" sz="6000" dirty="0" err="1">
                <a:solidFill>
                  <a:schemeClr val="accent1">
                    <a:lumMod val="50000"/>
                  </a:schemeClr>
                </a:solidFill>
                <a:latin typeface="Franklin Gothic Book" panose="020B0503020102020204" pitchFamily="34" charset="0"/>
                <a:ea typeface="+mj-ea"/>
                <a:cs typeface="+mj-cs"/>
              </a:rPr>
              <a:t>the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number</a:t>
            </a:r>
            <a:r>
              <a:rPr lang="hu-HU" sz="6000" dirty="0">
                <a:solidFill>
                  <a:schemeClr val="accent1">
                    <a:lumMod val="50000"/>
                  </a:schemeClr>
                </a:solidFill>
                <a:latin typeface="Franklin Gothic Book" panose="020B0503020102020204" pitchFamily="34" charset="0"/>
                <a:ea typeface="+mj-ea"/>
                <a:cs typeface="+mj-cs"/>
              </a:rPr>
              <a:t> of </a:t>
            </a:r>
            <a:r>
              <a:rPr lang="hu-HU" sz="6000" dirty="0" err="1">
                <a:solidFill>
                  <a:schemeClr val="accent1">
                    <a:lumMod val="50000"/>
                  </a:schemeClr>
                </a:solidFill>
                <a:latin typeface="Franklin Gothic Book" panose="020B0503020102020204" pitchFamily="34" charset="0"/>
                <a:ea typeface="+mj-ea"/>
                <a:cs typeface="+mj-cs"/>
              </a:rPr>
              <a:t>students</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applying</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for</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upper</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secondary</a:t>
            </a:r>
            <a:r>
              <a:rPr lang="hu-HU" sz="6000" dirty="0">
                <a:solidFill>
                  <a:schemeClr val="accent1">
                    <a:lumMod val="50000"/>
                  </a:schemeClr>
                </a:solidFill>
                <a:latin typeface="Franklin Gothic Book" panose="020B0503020102020204" pitchFamily="34" charset="0"/>
                <a:ea typeface="+mj-ea"/>
                <a:cs typeface="+mj-cs"/>
              </a:rPr>
              <a:t> VET </a:t>
            </a:r>
            <a:r>
              <a:rPr lang="hu-HU" sz="6000" dirty="0" err="1">
                <a:solidFill>
                  <a:schemeClr val="accent1">
                    <a:lumMod val="50000"/>
                  </a:schemeClr>
                </a:solidFill>
                <a:latin typeface="Franklin Gothic Book" panose="020B0503020102020204" pitchFamily="34" charset="0"/>
                <a:ea typeface="+mj-ea"/>
                <a:cs typeface="+mj-cs"/>
              </a:rPr>
              <a:t>programmes</a:t>
            </a:r>
            <a:r>
              <a:rPr lang="hu-HU" sz="6000" dirty="0">
                <a:solidFill>
                  <a:schemeClr val="accent1">
                    <a:lumMod val="50000"/>
                  </a:schemeClr>
                </a:solidFill>
                <a:latin typeface="Franklin Gothic Book" panose="020B0503020102020204" pitchFamily="34" charset="0"/>
                <a:ea typeface="+mj-ea"/>
                <a:cs typeface="+mj-cs"/>
              </a:rPr>
              <a:t>  has </a:t>
            </a:r>
            <a:r>
              <a:rPr lang="hu-HU" sz="6000" dirty="0" err="1">
                <a:solidFill>
                  <a:schemeClr val="accent1">
                    <a:lumMod val="50000"/>
                  </a:schemeClr>
                </a:solidFill>
                <a:latin typeface="Franklin Gothic Book" panose="020B0503020102020204" pitchFamily="34" charset="0"/>
                <a:ea typeface="+mj-ea"/>
                <a:cs typeface="+mj-cs"/>
              </a:rPr>
              <a:t>increased</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on</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average</a:t>
            </a:r>
            <a:r>
              <a:rPr lang="hu-HU" sz="6000" dirty="0">
                <a:solidFill>
                  <a:schemeClr val="accent1">
                    <a:lumMod val="50000"/>
                  </a:schemeClr>
                </a:solidFill>
                <a:latin typeface="Franklin Gothic Book" panose="020B0503020102020204" pitchFamily="34" charset="0"/>
                <a:ea typeface="+mj-ea"/>
                <a:cs typeface="+mj-cs"/>
              </a:rPr>
              <a:t> </a:t>
            </a:r>
            <a:r>
              <a:rPr lang="hu-HU" sz="6000" dirty="0" err="1">
                <a:solidFill>
                  <a:schemeClr val="accent1">
                    <a:lumMod val="50000"/>
                  </a:schemeClr>
                </a:solidFill>
                <a:latin typeface="Franklin Gothic Book" panose="020B0503020102020204" pitchFamily="34" charset="0"/>
                <a:ea typeface="+mj-ea"/>
                <a:cs typeface="+mj-cs"/>
              </a:rPr>
              <a:t>with</a:t>
            </a:r>
            <a:r>
              <a:rPr lang="hu-HU" sz="6000" dirty="0">
                <a:solidFill>
                  <a:schemeClr val="accent1">
                    <a:lumMod val="50000"/>
                  </a:schemeClr>
                </a:solidFill>
                <a:latin typeface="Franklin Gothic Book" panose="020B0503020102020204" pitchFamily="34" charset="0"/>
                <a:ea typeface="+mj-ea"/>
                <a:cs typeface="+mj-cs"/>
              </a:rPr>
              <a:t>  10% . </a:t>
            </a:r>
          </a:p>
          <a:p>
            <a:pPr marL="0" indent="0" algn="just">
              <a:buNone/>
            </a:pPr>
            <a:endParaRPr lang="hu-HU" sz="6000" dirty="0">
              <a:solidFill>
                <a:schemeClr val="accent1">
                  <a:lumMod val="50000"/>
                </a:schemeClr>
              </a:solidFill>
              <a:latin typeface="Franklin Gothic Book" panose="020B0503020102020204" pitchFamily="34" charset="0"/>
              <a:ea typeface="+mj-ea"/>
              <a:cs typeface="+mj-cs"/>
            </a:endParaRPr>
          </a:p>
          <a:p>
            <a:endParaRPr lang="hu-HU" dirty="0"/>
          </a:p>
        </p:txBody>
      </p:sp>
    </p:spTree>
    <p:extLst>
      <p:ext uri="{BB962C8B-B14F-4D97-AF65-F5344CB8AC3E}">
        <p14:creationId xmlns:p14="http://schemas.microsoft.com/office/powerpoint/2010/main" val="30270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A28A36E-BFAD-4D6B-8B18-1F9956BEB204}"/>
              </a:ext>
            </a:extLst>
          </p:cNvPr>
          <p:cNvSpPr>
            <a:spLocks noGrp="1"/>
          </p:cNvSpPr>
          <p:nvPr>
            <p:ph type="title"/>
          </p:nvPr>
        </p:nvSpPr>
        <p:spPr>
          <a:xfrm>
            <a:off x="985969" y="5029200"/>
            <a:ext cx="8288032" cy="1285874"/>
          </a:xfrm>
        </p:spPr>
        <p:txBody>
          <a:bodyPr vert="horz" lIns="91440" tIns="45720" rIns="91440" bIns="45720" rtlCol="0" anchor="b">
            <a:normAutofit/>
          </a:bodyPr>
          <a:lstStyle/>
          <a:p>
            <a:pPr algn="ctr">
              <a:lnSpc>
                <a:spcPct val="90000"/>
              </a:lnSpc>
            </a:pPr>
            <a:r>
              <a:rPr lang="en-US" sz="2300" dirty="0">
                <a:solidFill>
                  <a:schemeClr val="accent1">
                    <a:lumMod val="50000"/>
                  </a:schemeClr>
                </a:solidFill>
              </a:rPr>
              <a:t>Special functions were added to the</a:t>
            </a:r>
            <a:r>
              <a:rPr lang="hu-HU" sz="2300" dirty="0">
                <a:solidFill>
                  <a:schemeClr val="accent1">
                    <a:lumMod val="50000"/>
                  </a:schemeClr>
                </a:solidFill>
              </a:rPr>
              <a:t> </a:t>
            </a:r>
            <a:r>
              <a:rPr lang="hu-HU" sz="2300" dirty="0" err="1">
                <a:solidFill>
                  <a:schemeClr val="accent1">
                    <a:lumMod val="50000"/>
                  </a:schemeClr>
                </a:solidFill>
              </a:rPr>
              <a:t>new</a:t>
            </a:r>
            <a:r>
              <a:rPr lang="en-US" sz="2300" dirty="0">
                <a:solidFill>
                  <a:schemeClr val="accent1">
                    <a:lumMod val="50000"/>
                  </a:schemeClr>
                </a:solidFill>
              </a:rPr>
              <a:t> IVET system. . These functions primarily aim at reducing the lack of competences and leaving school without a qualification.</a:t>
            </a:r>
          </a:p>
        </p:txBody>
      </p:sp>
      <p:pic>
        <p:nvPicPr>
          <p:cNvPr id="4" name="Tartalom helye 3">
            <a:extLst>
              <a:ext uri="{FF2B5EF4-FFF2-40B4-BE49-F238E27FC236}">
                <a16:creationId xmlns:a16="http://schemas.microsoft.com/office/drawing/2014/main" id="{A0B92316-8737-49DD-9019-71BBECDD2B1E}"/>
              </a:ext>
            </a:extLst>
          </p:cNvPr>
          <p:cNvPicPr>
            <a:picLocks noGrp="1" noChangeAspect="1"/>
          </p:cNvPicPr>
          <p:nvPr>
            <p:ph idx="1"/>
          </p:nvPr>
        </p:nvPicPr>
        <p:blipFill>
          <a:blip r:embed="rId3"/>
          <a:stretch>
            <a:fillRect/>
          </a:stretch>
        </p:blipFill>
        <p:spPr>
          <a:xfrm>
            <a:off x="863600" y="133226"/>
            <a:ext cx="8314703" cy="4677022"/>
          </a:xfrm>
          <a:prstGeom prst="rect">
            <a:avLst/>
          </a:prstGeom>
        </p:spPr>
      </p:pic>
    </p:spTree>
    <p:extLst>
      <p:ext uri="{BB962C8B-B14F-4D97-AF65-F5344CB8AC3E}">
        <p14:creationId xmlns:p14="http://schemas.microsoft.com/office/powerpoint/2010/main" val="1306730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FF06E51-66B5-455C-BAF3-EF451275935B}"/>
              </a:ext>
            </a:extLst>
          </p:cNvPr>
          <p:cNvSpPr>
            <a:spLocks noGrp="1"/>
          </p:cNvSpPr>
          <p:nvPr>
            <p:ph type="title"/>
          </p:nvPr>
        </p:nvSpPr>
        <p:spPr>
          <a:xfrm>
            <a:off x="677334" y="609600"/>
            <a:ext cx="8596668" cy="935115"/>
          </a:xfrm>
        </p:spPr>
        <p:txBody>
          <a:bodyPr>
            <a:normAutofit/>
          </a:bodyPr>
          <a:lstStyle/>
          <a:p>
            <a:r>
              <a:rPr lang="hu-HU" sz="2400" b="1" dirty="0" err="1">
                <a:solidFill>
                  <a:schemeClr val="accent1">
                    <a:lumMod val="50000"/>
                  </a:schemeClr>
                </a:solidFill>
                <a:latin typeface="Franklin Gothic Book" panose="020B0503020102020204" pitchFamily="34" charset="0"/>
              </a:rPr>
              <a:t>Reasons</a:t>
            </a:r>
            <a:r>
              <a:rPr lang="hu-HU" sz="2400" b="1" dirty="0">
                <a:solidFill>
                  <a:schemeClr val="accent1">
                    <a:lumMod val="50000"/>
                  </a:schemeClr>
                </a:solidFill>
                <a:latin typeface="Franklin Gothic Book" panose="020B0503020102020204" pitchFamily="34" charset="0"/>
              </a:rPr>
              <a:t> of </a:t>
            </a:r>
            <a:r>
              <a:rPr lang="hu-HU" sz="2400" b="1" dirty="0" err="1">
                <a:solidFill>
                  <a:schemeClr val="accent1">
                    <a:lumMod val="50000"/>
                  </a:schemeClr>
                </a:solidFill>
                <a:latin typeface="Franklin Gothic Book" panose="020B0503020102020204" pitchFamily="34" charset="0"/>
              </a:rPr>
              <a:t>introducing</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the</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new</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competence-devolopment</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programmes</a:t>
            </a:r>
            <a:endParaRPr lang="hu-HU" sz="2400" b="1" dirty="0">
              <a:solidFill>
                <a:schemeClr val="accent1">
                  <a:lumMod val="50000"/>
                </a:schemeClr>
              </a:solidFill>
              <a:latin typeface="Franklin Gothic Book" panose="020B0503020102020204" pitchFamily="34" charset="0"/>
            </a:endParaRPr>
          </a:p>
        </p:txBody>
      </p:sp>
      <p:sp>
        <p:nvSpPr>
          <p:cNvPr id="3" name="Tartalom helye 2">
            <a:extLst>
              <a:ext uri="{FF2B5EF4-FFF2-40B4-BE49-F238E27FC236}">
                <a16:creationId xmlns:a16="http://schemas.microsoft.com/office/drawing/2014/main" id="{193ADDE6-0A8C-41AA-9AAC-076983A404F5}"/>
              </a:ext>
            </a:extLst>
          </p:cNvPr>
          <p:cNvSpPr>
            <a:spLocks noGrp="1"/>
          </p:cNvSpPr>
          <p:nvPr>
            <p:ph idx="1"/>
          </p:nvPr>
        </p:nvSpPr>
        <p:spPr>
          <a:xfrm>
            <a:off x="677334" y="1544715"/>
            <a:ext cx="8457788" cy="4971495"/>
          </a:xfrm>
        </p:spPr>
        <p:txBody>
          <a:bodyPr>
            <a:noAutofit/>
          </a:bodyPr>
          <a:lstStyle/>
          <a:p>
            <a:pPr fontAlgn="base">
              <a:spcBef>
                <a:spcPct val="0"/>
              </a:spcBef>
            </a:pPr>
            <a:r>
              <a:rPr lang="en-US" sz="1600" dirty="0">
                <a:solidFill>
                  <a:schemeClr val="accent1">
                    <a:lumMod val="50000"/>
                  </a:schemeClr>
                </a:solidFill>
                <a:latin typeface="Franklin Gothic Book" panose="020B0503020102020204" pitchFamily="34" charset="0"/>
                <a:ea typeface="+mj-ea"/>
                <a:cs typeface="+mj-cs"/>
              </a:rPr>
              <a:t>An increasing part of the students (nearly 30%) arrive to upper secondary VET from the elementary school with severe lack of competences </a:t>
            </a:r>
            <a:r>
              <a:rPr lang="hu-HU" sz="1600" dirty="0">
                <a:solidFill>
                  <a:schemeClr val="accent1">
                    <a:lumMod val="50000"/>
                  </a:schemeClr>
                </a:solidFill>
                <a:latin typeface="Franklin Gothic Book" panose="020B0503020102020204" pitchFamily="34" charset="0"/>
                <a:ea typeface="+mj-ea"/>
                <a:cs typeface="+mj-cs"/>
              </a:rPr>
              <a:t>(</a:t>
            </a:r>
            <a:r>
              <a:rPr lang="hu-HU" sz="1600" dirty="0" err="1">
                <a:solidFill>
                  <a:schemeClr val="accent1">
                    <a:lumMod val="50000"/>
                  </a:schemeClr>
                </a:solidFill>
                <a:latin typeface="Franklin Gothic Book" panose="020B0503020102020204" pitchFamily="34" charset="0"/>
                <a:ea typeface="+mj-ea"/>
                <a:cs typeface="+mj-cs"/>
              </a:rPr>
              <a:t>confirmed</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by</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results</a:t>
            </a:r>
            <a:r>
              <a:rPr lang="hu-HU" sz="1600" dirty="0">
                <a:solidFill>
                  <a:schemeClr val="accent1">
                    <a:lumMod val="50000"/>
                  </a:schemeClr>
                </a:solidFill>
                <a:latin typeface="Franklin Gothic Book" panose="020B0503020102020204" pitchFamily="34" charset="0"/>
                <a:ea typeface="+mj-ea"/>
                <a:cs typeface="+mj-cs"/>
              </a:rPr>
              <a:t> of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PISA </a:t>
            </a:r>
            <a:r>
              <a:rPr lang="hu-HU" sz="1600" dirty="0" err="1">
                <a:solidFill>
                  <a:schemeClr val="accent1">
                    <a:lumMod val="50000"/>
                  </a:schemeClr>
                </a:solidFill>
                <a:latin typeface="Franklin Gothic Book" panose="020B0503020102020204" pitchFamily="34" charset="0"/>
                <a:ea typeface="+mj-ea"/>
                <a:cs typeface="+mj-cs"/>
              </a:rPr>
              <a:t>assessment</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too</a:t>
            </a:r>
            <a:r>
              <a:rPr lang="hu-HU" sz="1600" dirty="0">
                <a:solidFill>
                  <a:schemeClr val="accent1">
                    <a:lumMod val="50000"/>
                  </a:schemeClr>
                </a:solidFill>
                <a:latin typeface="Franklin Gothic Book" panose="020B0503020102020204" pitchFamily="34" charset="0"/>
                <a:ea typeface="+mj-ea"/>
                <a:cs typeface="+mj-cs"/>
              </a:rPr>
              <a:t>) </a:t>
            </a:r>
            <a:r>
              <a:rPr lang="en-US" sz="1600" dirty="0">
                <a:solidFill>
                  <a:schemeClr val="accent1">
                    <a:lumMod val="50000"/>
                  </a:schemeClr>
                </a:solidFill>
                <a:latin typeface="Franklin Gothic Book" panose="020B0503020102020204" pitchFamily="34" charset="0"/>
                <a:ea typeface="+mj-ea"/>
                <a:cs typeface="+mj-cs"/>
              </a:rPr>
              <a:t>which do not enable them to obtain competitive knowledge. Even if these young people formally obtain the qualification at school, they </a:t>
            </a:r>
            <a:r>
              <a:rPr lang="hu-HU" sz="1600" dirty="0" err="1">
                <a:solidFill>
                  <a:schemeClr val="accent1">
                    <a:lumMod val="50000"/>
                  </a:schemeClr>
                </a:solidFill>
                <a:latin typeface="Franklin Gothic Book" panose="020B0503020102020204" pitchFamily="34" charset="0"/>
                <a:ea typeface="+mj-ea"/>
                <a:cs typeface="+mj-cs"/>
              </a:rPr>
              <a:t>are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not</a:t>
            </a:r>
            <a:r>
              <a:rPr lang="hu-HU" sz="1600" dirty="0">
                <a:solidFill>
                  <a:schemeClr val="accent1">
                    <a:lumMod val="50000"/>
                  </a:schemeClr>
                </a:solidFill>
                <a:latin typeface="Franklin Gothic Book" panose="020B0503020102020204" pitchFamily="34" charset="0"/>
                <a:ea typeface="+mj-ea"/>
                <a:cs typeface="+mj-cs"/>
              </a:rPr>
              <a:t> </a:t>
            </a:r>
            <a:r>
              <a:rPr lang="en-US" sz="1600" dirty="0">
                <a:solidFill>
                  <a:schemeClr val="accent1">
                    <a:lumMod val="50000"/>
                  </a:schemeClr>
                </a:solidFill>
                <a:latin typeface="Franklin Gothic Book" panose="020B0503020102020204" pitchFamily="34" charset="0"/>
                <a:ea typeface="+mj-ea"/>
                <a:cs typeface="+mj-cs"/>
              </a:rPr>
              <a:t>able to develop and adapt to the changing technologies.</a:t>
            </a:r>
            <a:r>
              <a:rPr lang="hu-HU" sz="1600" dirty="0">
                <a:solidFill>
                  <a:schemeClr val="accent1">
                    <a:lumMod val="50000"/>
                  </a:schemeClr>
                </a:solidFill>
                <a:latin typeface="Franklin Gothic Book" panose="020B0503020102020204" pitchFamily="34" charset="0"/>
                <a:ea typeface="+mj-ea"/>
                <a:cs typeface="+mj-cs"/>
              </a:rPr>
              <a:t>;</a:t>
            </a:r>
          </a:p>
          <a:p>
            <a:pPr fontAlgn="base">
              <a:spcBef>
                <a:spcPct val="0"/>
              </a:spcBef>
            </a:pPr>
            <a:endParaRPr lang="hu-HU" sz="1600" dirty="0">
              <a:solidFill>
                <a:schemeClr val="accent1">
                  <a:lumMod val="50000"/>
                </a:schemeClr>
              </a:solidFill>
              <a:latin typeface="Franklin Gothic Book" panose="020B0503020102020204" pitchFamily="34" charset="0"/>
              <a:ea typeface="+mj-ea"/>
              <a:cs typeface="+mj-cs"/>
            </a:endParaRPr>
          </a:p>
          <a:p>
            <a:pPr fontAlgn="base">
              <a:spcBef>
                <a:spcPct val="0"/>
              </a:spcBef>
            </a:pPr>
            <a:r>
              <a:rPr lang="en-US" sz="1600" dirty="0">
                <a:solidFill>
                  <a:schemeClr val="accent1">
                    <a:lumMod val="50000"/>
                  </a:schemeClr>
                </a:solidFill>
                <a:latin typeface="Franklin Gothic Book" panose="020B0503020102020204" pitchFamily="34" charset="0"/>
                <a:ea typeface="+mj-ea"/>
                <a:cs typeface="+mj-cs"/>
              </a:rPr>
              <a:t>Furthermore, there is, unfortunately still a significant difference in the performance of students coming from better and worse family backgrounds. The objective is to decrease </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this</a:t>
            </a:r>
            <a:r>
              <a:rPr lang="hu-HU" sz="1600" dirty="0">
                <a:solidFill>
                  <a:schemeClr val="accent1">
                    <a:lumMod val="50000"/>
                  </a:schemeClr>
                </a:solidFill>
                <a:latin typeface="Franklin Gothic Book" panose="020B0503020102020204" pitchFamily="34" charset="0"/>
                <a:ea typeface="+mj-ea"/>
                <a:cs typeface="+mj-cs"/>
              </a:rPr>
              <a:t> </a:t>
            </a:r>
            <a:r>
              <a:rPr lang="en-US" sz="1600" dirty="0">
                <a:solidFill>
                  <a:schemeClr val="accent1">
                    <a:lumMod val="50000"/>
                  </a:schemeClr>
                </a:solidFill>
                <a:latin typeface="Franklin Gothic Book" panose="020B0503020102020204" pitchFamily="34" charset="0"/>
                <a:ea typeface="+mj-ea"/>
                <a:cs typeface="+mj-cs"/>
              </a:rPr>
              <a:t>differences.</a:t>
            </a:r>
            <a:r>
              <a:rPr lang="hu-HU" sz="1600" dirty="0">
                <a:solidFill>
                  <a:schemeClr val="accent1">
                    <a:lumMod val="50000"/>
                  </a:schemeClr>
                </a:solidFill>
                <a:latin typeface="Franklin Gothic Book" panose="020B0503020102020204" pitchFamily="34" charset="0"/>
                <a:ea typeface="+mj-ea"/>
                <a:cs typeface="+mj-cs"/>
              </a:rPr>
              <a:t> </a:t>
            </a:r>
            <a:endParaRPr lang="en-US" sz="1600" dirty="0">
              <a:solidFill>
                <a:schemeClr val="accent1">
                  <a:lumMod val="50000"/>
                </a:schemeClr>
              </a:solidFill>
              <a:latin typeface="Franklin Gothic Book" panose="020B0503020102020204" pitchFamily="34" charset="0"/>
              <a:ea typeface="+mj-ea"/>
              <a:cs typeface="+mj-cs"/>
            </a:endParaRPr>
          </a:p>
          <a:p>
            <a:pPr marL="0" indent="0" fontAlgn="base">
              <a:spcBef>
                <a:spcPct val="0"/>
              </a:spcBef>
              <a:buNone/>
            </a:pPr>
            <a:endParaRPr lang="hu-HU" sz="1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300"/>
              </a:spcAft>
              <a:tabLst>
                <a:tab pos="228600" algn="l"/>
              </a:tabLst>
            </a:pPr>
            <a:r>
              <a:rPr lang="hu-HU" sz="1600" dirty="0">
                <a:solidFill>
                  <a:schemeClr val="accent1">
                    <a:lumMod val="50000"/>
                  </a:schemeClr>
                </a:solidFill>
                <a:latin typeface="Franklin Gothic Book" panose="020B0503020102020204" pitchFamily="34" charset="0"/>
                <a:ea typeface="+mj-ea"/>
                <a:cs typeface="+mj-cs"/>
              </a:rPr>
              <a:t>In 2019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share</a:t>
            </a:r>
            <a:r>
              <a:rPr lang="hu-HU" sz="1600" dirty="0">
                <a:solidFill>
                  <a:schemeClr val="accent1">
                    <a:lumMod val="50000"/>
                  </a:schemeClr>
                </a:solidFill>
                <a:latin typeface="Franklin Gothic Book" panose="020B0503020102020204" pitchFamily="34" charset="0"/>
                <a:ea typeface="+mj-ea"/>
                <a:cs typeface="+mj-cs"/>
              </a:rPr>
              <a:t> of ESL in Hungary  </a:t>
            </a:r>
            <a:r>
              <a:rPr lang="hu-HU" sz="1600" dirty="0" err="1">
                <a:solidFill>
                  <a:schemeClr val="accent1">
                    <a:lumMod val="50000"/>
                  </a:schemeClr>
                </a:solidFill>
                <a:latin typeface="Franklin Gothic Book" panose="020B0503020102020204" pitchFamily="34" charset="0"/>
                <a:ea typeface="+mj-ea"/>
                <a:cs typeface="+mj-cs"/>
              </a:rPr>
              <a:t>was</a:t>
            </a:r>
            <a:r>
              <a:rPr lang="hu-HU" sz="1600" dirty="0">
                <a:solidFill>
                  <a:schemeClr val="accent1">
                    <a:lumMod val="50000"/>
                  </a:schemeClr>
                </a:solidFill>
                <a:latin typeface="Franklin Gothic Book" panose="020B0503020102020204" pitchFamily="34" charset="0"/>
                <a:ea typeface="+mj-ea"/>
                <a:cs typeface="+mj-cs"/>
              </a:rPr>
              <a:t> 11.8% (</a:t>
            </a:r>
            <a:r>
              <a:rPr lang="hu-HU" sz="1600" dirty="0" err="1">
                <a:solidFill>
                  <a:schemeClr val="accent1">
                    <a:lumMod val="50000"/>
                  </a:schemeClr>
                </a:solidFill>
                <a:latin typeface="Franklin Gothic Book" panose="020B0503020102020204" pitchFamily="34" charset="0"/>
                <a:ea typeface="+mj-ea"/>
                <a:cs typeface="+mj-cs"/>
              </a:rPr>
              <a:t>men</a:t>
            </a:r>
            <a:r>
              <a:rPr lang="hu-HU" sz="1600" dirty="0">
                <a:solidFill>
                  <a:schemeClr val="accent1">
                    <a:lumMod val="50000"/>
                  </a:schemeClr>
                </a:solidFill>
                <a:latin typeface="Franklin Gothic Book" panose="020B0503020102020204" pitchFamily="34" charset="0"/>
                <a:ea typeface="+mj-ea"/>
                <a:cs typeface="+mj-cs"/>
              </a:rPr>
              <a:t>: 12.7%, </a:t>
            </a:r>
            <a:r>
              <a:rPr lang="hu-HU" sz="1600" dirty="0" err="1">
                <a:solidFill>
                  <a:schemeClr val="accent1">
                    <a:lumMod val="50000"/>
                  </a:schemeClr>
                </a:solidFill>
                <a:latin typeface="Franklin Gothic Book" panose="020B0503020102020204" pitchFamily="34" charset="0"/>
                <a:ea typeface="+mj-ea"/>
                <a:cs typeface="+mj-cs"/>
              </a:rPr>
              <a:t>women</a:t>
            </a:r>
            <a:r>
              <a:rPr lang="hu-HU" sz="1600" dirty="0">
                <a:solidFill>
                  <a:schemeClr val="accent1">
                    <a:lumMod val="50000"/>
                  </a:schemeClr>
                </a:solidFill>
                <a:latin typeface="Franklin Gothic Book" panose="020B0503020102020204" pitchFamily="34" charset="0"/>
                <a:ea typeface="+mj-ea"/>
                <a:cs typeface="+mj-cs"/>
              </a:rPr>
              <a:t>: 10.9%) </a:t>
            </a:r>
            <a:r>
              <a:rPr lang="hu-HU" sz="1600" dirty="0" err="1">
                <a:solidFill>
                  <a:schemeClr val="accent1">
                    <a:lumMod val="50000"/>
                  </a:schemeClr>
                </a:solidFill>
                <a:latin typeface="Franklin Gothic Book" panose="020B0503020102020204" pitchFamily="34" charset="0"/>
                <a:ea typeface="+mj-ea"/>
                <a:cs typeface="+mj-cs"/>
              </a:rPr>
              <a:t>which</a:t>
            </a:r>
            <a:r>
              <a:rPr lang="hu-HU" sz="1600" dirty="0">
                <a:solidFill>
                  <a:schemeClr val="accent1">
                    <a:lumMod val="50000"/>
                  </a:schemeClr>
                </a:solidFill>
                <a:latin typeface="Franklin Gothic Book" panose="020B0503020102020204" pitchFamily="34" charset="0"/>
                <a:ea typeface="+mj-ea"/>
                <a:cs typeface="+mj-cs"/>
              </a:rPr>
              <a:t> is </a:t>
            </a:r>
            <a:r>
              <a:rPr lang="hu-HU" sz="1600" dirty="0" err="1">
                <a:solidFill>
                  <a:schemeClr val="accent1">
                    <a:lumMod val="50000"/>
                  </a:schemeClr>
                </a:solidFill>
                <a:latin typeface="Franklin Gothic Book" panose="020B0503020102020204" pitchFamily="34" charset="0"/>
                <a:ea typeface="+mj-ea"/>
                <a:cs typeface="+mj-cs"/>
              </a:rPr>
              <a:t>above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EU </a:t>
            </a:r>
            <a:r>
              <a:rPr lang="hu-HU" sz="1600" dirty="0" err="1">
                <a:solidFill>
                  <a:schemeClr val="accent1">
                    <a:lumMod val="50000"/>
                  </a:schemeClr>
                </a:solidFill>
                <a:latin typeface="Franklin Gothic Book" panose="020B0503020102020204" pitchFamily="34" charset="0"/>
                <a:ea typeface="+mj-ea"/>
                <a:cs typeface="+mj-cs"/>
              </a:rPr>
              <a:t>average</a:t>
            </a:r>
            <a:r>
              <a:rPr lang="hu-HU" sz="16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spcAft>
                <a:spcPts val="300"/>
              </a:spcAft>
              <a:tabLst>
                <a:tab pos="228600" algn="l"/>
              </a:tabLst>
            </a:pPr>
            <a:endParaRPr lang="hu-HU" sz="1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300"/>
              </a:spcAft>
              <a:tabLst>
                <a:tab pos="228600" algn="l"/>
              </a:tabLst>
            </a:pPr>
            <a:r>
              <a:rPr lang="hu-HU" sz="1600" dirty="0" err="1">
                <a:solidFill>
                  <a:schemeClr val="accent1">
                    <a:lumMod val="50000"/>
                  </a:schemeClr>
                </a:solidFill>
                <a:latin typeface="Franklin Gothic Book" panose="020B0503020102020204" pitchFamily="34" charset="0"/>
                <a:ea typeface="+mj-ea"/>
                <a:cs typeface="+mj-cs"/>
              </a:rPr>
              <a:t>Due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to</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previous</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inflexible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regulation</a:t>
            </a:r>
            <a:r>
              <a:rPr lang="hu-HU" sz="1600" dirty="0">
                <a:solidFill>
                  <a:schemeClr val="accent1">
                    <a:lumMod val="50000"/>
                  </a:schemeClr>
                </a:solidFill>
                <a:latin typeface="Franklin Gothic Book" panose="020B0503020102020204" pitchFamily="34" charset="0"/>
                <a:ea typeface="+mj-ea"/>
                <a:cs typeface="+mj-cs"/>
              </a:rPr>
              <a:t>  of </a:t>
            </a:r>
            <a:r>
              <a:rPr lang="hu-HU" sz="1600" dirty="0" err="1">
                <a:solidFill>
                  <a:schemeClr val="accent1">
                    <a:lumMod val="50000"/>
                  </a:schemeClr>
                </a:solidFill>
                <a:latin typeface="Franklin Gothic Book" panose="020B0503020102020204" pitchFamily="34" charset="0"/>
                <a:ea typeface="+mj-ea"/>
                <a:cs typeface="+mj-cs"/>
              </a:rPr>
              <a:t>compulsory</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education</a:t>
            </a:r>
            <a:r>
              <a:rPr lang="hu-HU" sz="1600" dirty="0">
                <a:solidFill>
                  <a:schemeClr val="accent1">
                    <a:lumMod val="50000"/>
                  </a:schemeClr>
                </a:solidFill>
                <a:latin typeface="Franklin Gothic Book" panose="020B0503020102020204" pitchFamily="34" charset="0"/>
                <a:ea typeface="+mj-ea"/>
                <a:cs typeface="+mj-cs"/>
              </a:rPr>
              <a:t>, a </a:t>
            </a:r>
            <a:r>
              <a:rPr lang="hu-HU" sz="1600" dirty="0" err="1">
                <a:solidFill>
                  <a:schemeClr val="accent1">
                    <a:lumMod val="50000"/>
                  </a:schemeClr>
                </a:solidFill>
                <a:latin typeface="Franklin Gothic Book" panose="020B0503020102020204" pitchFamily="34" charset="0"/>
                <a:ea typeface="+mj-ea"/>
                <a:cs typeface="+mj-cs"/>
              </a:rPr>
              <a:t>significant</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proportion</a:t>
            </a:r>
            <a:r>
              <a:rPr lang="hu-HU" sz="1600" dirty="0">
                <a:solidFill>
                  <a:schemeClr val="accent1">
                    <a:lumMod val="50000"/>
                  </a:schemeClr>
                </a:solidFill>
                <a:latin typeface="Franklin Gothic Book" panose="020B0503020102020204" pitchFamily="34" charset="0"/>
                <a:ea typeface="+mj-ea"/>
                <a:cs typeface="+mj-cs"/>
              </a:rPr>
              <a:t> of </a:t>
            </a:r>
            <a:r>
              <a:rPr lang="hu-HU" sz="1600" dirty="0" err="1">
                <a:solidFill>
                  <a:schemeClr val="accent1">
                    <a:lumMod val="50000"/>
                  </a:schemeClr>
                </a:solidFill>
                <a:latin typeface="Franklin Gothic Book" panose="020B0503020102020204" pitchFamily="34" charset="0"/>
                <a:ea typeface="+mj-ea"/>
                <a:cs typeface="+mj-cs"/>
              </a:rPr>
              <a:t>young</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people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particularly</a:t>
            </a:r>
            <a:r>
              <a:rPr lang="hu-HU" sz="1600" dirty="0">
                <a:solidFill>
                  <a:schemeClr val="accent1">
                    <a:lumMod val="50000"/>
                  </a:schemeClr>
                </a:solidFill>
                <a:latin typeface="Franklin Gothic Book" panose="020B0503020102020204" pitchFamily="34" charset="0"/>
                <a:ea typeface="+mj-ea"/>
                <a:cs typeface="+mj-cs"/>
              </a:rPr>
              <a:t> in </a:t>
            </a:r>
            <a:r>
              <a:rPr lang="hu-HU" sz="1600" dirty="0" err="1">
                <a:solidFill>
                  <a:schemeClr val="accent1">
                    <a:lumMod val="50000"/>
                  </a:schemeClr>
                </a:solidFill>
                <a:latin typeface="Franklin Gothic Book" panose="020B0503020102020204" pitchFamily="34" charset="0"/>
                <a:ea typeface="+mj-ea"/>
                <a:cs typeface="+mj-cs"/>
              </a:rPr>
              <a:t>disadvantaged</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regions</a:t>
            </a:r>
            <a:r>
              <a:rPr lang="hu-HU" sz="1600" dirty="0">
                <a:solidFill>
                  <a:schemeClr val="accent1">
                    <a:lumMod val="50000"/>
                  </a:schemeClr>
                </a:solidFill>
                <a:latin typeface="Franklin Gothic Book" panose="020B0503020102020204" pitchFamily="34" charset="0"/>
                <a:ea typeface="+mj-ea"/>
                <a:cs typeface="+mj-cs"/>
              </a:rPr>
              <a:t> - </a:t>
            </a:r>
            <a:r>
              <a:rPr lang="hu-HU" sz="1600" dirty="0" err="1">
                <a:solidFill>
                  <a:schemeClr val="accent1">
                    <a:lumMod val="50000"/>
                  </a:schemeClr>
                </a:solidFill>
                <a:latin typeface="Franklin Gothic Book" panose="020B0503020102020204" pitchFamily="34" charset="0"/>
                <a:ea typeface="+mj-ea"/>
                <a:cs typeface="+mj-cs"/>
              </a:rPr>
              <a:t>leave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school</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early</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to</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earn</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income</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from</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unskilled</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work</a:t>
            </a:r>
            <a:r>
              <a:rPr lang="hu-HU" sz="1600" dirty="0">
                <a:solidFill>
                  <a:schemeClr val="accent1">
                    <a:lumMod val="50000"/>
                  </a:schemeClr>
                </a:solidFill>
                <a:latin typeface="Franklin Gothic Book" panose="020B0503020102020204" pitchFamily="34" charset="0"/>
                <a:ea typeface="+mj-ea"/>
                <a:cs typeface="+mj-cs"/>
              </a:rPr>
              <a:t>.</a:t>
            </a:r>
          </a:p>
          <a:p>
            <a:pPr>
              <a:lnSpc>
                <a:spcPct val="107000"/>
              </a:lnSpc>
              <a:spcBef>
                <a:spcPct val="0"/>
              </a:spcBef>
              <a:spcAft>
                <a:spcPts val="300"/>
              </a:spcAft>
              <a:tabLst>
                <a:tab pos="228600" algn="l"/>
              </a:tabLst>
            </a:pPr>
            <a:endParaRPr lang="hu-HU" sz="1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300"/>
              </a:spcAft>
              <a:tabLst>
                <a:tab pos="228600" algn="l"/>
              </a:tabLst>
            </a:pPr>
            <a:r>
              <a:rPr lang="hu-HU" sz="1600" dirty="0">
                <a:solidFill>
                  <a:schemeClr val="accent1">
                    <a:lumMod val="50000"/>
                  </a:schemeClr>
                </a:solidFill>
                <a:latin typeface="Franklin Gothic Book" panose="020B0503020102020204" pitchFamily="34" charset="0"/>
                <a:ea typeface="+mj-ea"/>
                <a:cs typeface="+mj-cs"/>
              </a:rPr>
              <a:t>The </a:t>
            </a:r>
            <a:r>
              <a:rPr lang="hu-HU" sz="1600" dirty="0" err="1">
                <a:solidFill>
                  <a:schemeClr val="accent1">
                    <a:lumMod val="50000"/>
                  </a:schemeClr>
                </a:solidFill>
                <a:latin typeface="Franklin Gothic Book" panose="020B0503020102020204" pitchFamily="34" charset="0"/>
                <a:ea typeface="+mj-ea"/>
                <a:cs typeface="+mj-cs"/>
              </a:rPr>
              <a:t>result</a:t>
            </a:r>
            <a:r>
              <a:rPr lang="hu-HU" sz="1600" dirty="0">
                <a:solidFill>
                  <a:schemeClr val="accent1">
                    <a:lumMod val="50000"/>
                  </a:schemeClr>
                </a:solidFill>
                <a:latin typeface="Franklin Gothic Book" panose="020B0503020102020204" pitchFamily="34" charset="0"/>
                <a:ea typeface="+mj-ea"/>
                <a:cs typeface="+mj-cs"/>
              </a:rPr>
              <a:t> of </a:t>
            </a:r>
            <a:r>
              <a:rPr lang="hu-HU" sz="1600" dirty="0" err="1">
                <a:solidFill>
                  <a:schemeClr val="accent1">
                    <a:lumMod val="50000"/>
                  </a:schemeClr>
                </a:solidFill>
                <a:latin typeface="Franklin Gothic Book" panose="020B0503020102020204" pitchFamily="34" charset="0"/>
                <a:ea typeface="+mj-ea"/>
                <a:cs typeface="+mj-cs"/>
              </a:rPr>
              <a:t>the</a:t>
            </a:r>
            <a:r>
              <a:rPr lang="hu-HU" sz="1600" dirty="0">
                <a:solidFill>
                  <a:schemeClr val="accent1">
                    <a:lumMod val="50000"/>
                  </a:schemeClr>
                </a:solidFill>
                <a:latin typeface="Franklin Gothic Book" panose="020B0503020102020204" pitchFamily="34" charset="0"/>
                <a:ea typeface="+mj-ea"/>
                <a:cs typeface="+mj-cs"/>
              </a:rPr>
              <a:t> ESL </a:t>
            </a:r>
            <a:r>
              <a:rPr lang="hu-HU" sz="1600" dirty="0" err="1">
                <a:solidFill>
                  <a:schemeClr val="accent1">
                    <a:lumMod val="50000"/>
                  </a:schemeClr>
                </a:solidFill>
                <a:latin typeface="Franklin Gothic Book" panose="020B0503020102020204" pitchFamily="34" charset="0"/>
                <a:ea typeface="+mj-ea"/>
                <a:cs typeface="+mj-cs"/>
              </a:rPr>
              <a:t>early</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warning</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system</a:t>
            </a:r>
            <a:r>
              <a:rPr lang="hu-HU" sz="1600" dirty="0">
                <a:solidFill>
                  <a:schemeClr val="accent1">
                    <a:lumMod val="50000"/>
                  </a:schemeClr>
                </a:solidFill>
                <a:latin typeface="Franklin Gothic Book" panose="020B0503020102020204" pitchFamily="34" charset="0"/>
                <a:ea typeface="+mj-ea"/>
                <a:cs typeface="+mj-cs"/>
              </a:rPr>
              <a:t> </a:t>
            </a:r>
            <a:r>
              <a:rPr lang="hu-HU" sz="1600" dirty="0" err="1">
                <a:solidFill>
                  <a:schemeClr val="accent1">
                    <a:lumMod val="50000"/>
                  </a:schemeClr>
                </a:solidFill>
                <a:latin typeface="Franklin Gothic Book" panose="020B0503020102020204" pitchFamily="34" charset="0"/>
                <a:ea typeface="+mj-ea"/>
                <a:cs typeface="+mj-cs"/>
              </a:rPr>
              <a:t>module</a:t>
            </a:r>
            <a:endParaRPr lang="hu-HU" sz="1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300"/>
              </a:spcAft>
              <a:tabLst>
                <a:tab pos="228600" algn="l"/>
              </a:tabLst>
            </a:pPr>
            <a:endParaRPr lang="hu-HU" sz="1600" dirty="0">
              <a:solidFill>
                <a:schemeClr val="accent1"/>
              </a:solidFill>
              <a:latin typeface="Franklin Gothic Book" panose="020B0503020102020204" pitchFamily="34" charset="0"/>
              <a:ea typeface="+mj-ea"/>
              <a:cs typeface="+mj-cs"/>
            </a:endParaRPr>
          </a:p>
        </p:txBody>
      </p:sp>
    </p:spTree>
    <p:extLst>
      <p:ext uri="{BB962C8B-B14F-4D97-AF65-F5344CB8AC3E}">
        <p14:creationId xmlns:p14="http://schemas.microsoft.com/office/powerpoint/2010/main" val="4089263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EEA4995-51A5-4DF5-B51C-15D663AEDFE3}"/>
              </a:ext>
            </a:extLst>
          </p:cNvPr>
          <p:cNvSpPr>
            <a:spLocks noGrp="1"/>
          </p:cNvSpPr>
          <p:nvPr>
            <p:ph type="title"/>
          </p:nvPr>
        </p:nvSpPr>
        <p:spPr>
          <a:xfrm>
            <a:off x="677334" y="609600"/>
            <a:ext cx="8596668" cy="571130"/>
          </a:xfrm>
        </p:spPr>
        <p:txBody>
          <a:bodyPr anchor="t">
            <a:normAutofit/>
          </a:bodyPr>
          <a:lstStyle/>
          <a:p>
            <a:r>
              <a:rPr lang="hu-HU" sz="2800" dirty="0" err="1">
                <a:solidFill>
                  <a:schemeClr val="accent1">
                    <a:lumMod val="50000"/>
                  </a:schemeClr>
                </a:solidFill>
                <a:latin typeface="Franklin Gothic Book" panose="020B0503020102020204" pitchFamily="34" charset="0"/>
              </a:rPr>
              <a:t>Share</a:t>
            </a:r>
            <a:r>
              <a:rPr lang="hu-HU" sz="2800" dirty="0">
                <a:solidFill>
                  <a:schemeClr val="accent1">
                    <a:lumMod val="50000"/>
                  </a:schemeClr>
                </a:solidFill>
                <a:latin typeface="Franklin Gothic Book" panose="020B0503020102020204" pitchFamily="34" charset="0"/>
              </a:rPr>
              <a:t> of </a:t>
            </a:r>
            <a:r>
              <a:rPr lang="hu-HU" sz="2800" dirty="0" err="1">
                <a:solidFill>
                  <a:schemeClr val="accent1">
                    <a:lumMod val="50000"/>
                  </a:schemeClr>
                </a:solidFill>
                <a:latin typeface="Franklin Gothic Book" panose="020B0503020102020204" pitchFamily="34" charset="0"/>
              </a:rPr>
              <a:t>early</a:t>
            </a:r>
            <a:r>
              <a:rPr lang="hu-HU" sz="2800" dirty="0">
                <a:solidFill>
                  <a:schemeClr val="accent1">
                    <a:lumMod val="50000"/>
                  </a:schemeClr>
                </a:solidFill>
                <a:latin typeface="Franklin Gothic Book" panose="020B0503020102020204" pitchFamily="34" charset="0"/>
              </a:rPr>
              <a:t> </a:t>
            </a:r>
            <a:r>
              <a:rPr lang="hu-HU" sz="2800" dirty="0" err="1">
                <a:solidFill>
                  <a:schemeClr val="accent1">
                    <a:lumMod val="50000"/>
                  </a:schemeClr>
                </a:solidFill>
                <a:latin typeface="Franklin Gothic Book" panose="020B0503020102020204" pitchFamily="34" charset="0"/>
              </a:rPr>
              <a:t>school</a:t>
            </a:r>
            <a:r>
              <a:rPr lang="hu-HU" sz="2800" dirty="0">
                <a:solidFill>
                  <a:schemeClr val="accent1">
                    <a:lumMod val="50000"/>
                  </a:schemeClr>
                </a:solidFill>
                <a:latin typeface="Franklin Gothic Book" panose="020B0503020102020204" pitchFamily="34" charset="0"/>
              </a:rPr>
              <a:t> </a:t>
            </a:r>
            <a:r>
              <a:rPr lang="hu-HU" sz="2800" dirty="0" err="1">
                <a:solidFill>
                  <a:schemeClr val="accent1">
                    <a:lumMod val="50000"/>
                  </a:schemeClr>
                </a:solidFill>
                <a:latin typeface="Franklin Gothic Book" panose="020B0503020102020204" pitchFamily="34" charset="0"/>
              </a:rPr>
              <a:t>leavers</a:t>
            </a:r>
            <a:r>
              <a:rPr lang="hu-HU" sz="2800" dirty="0">
                <a:solidFill>
                  <a:schemeClr val="accent1">
                    <a:lumMod val="50000"/>
                  </a:schemeClr>
                </a:solidFill>
                <a:latin typeface="Franklin Gothic Book" panose="020B0503020102020204" pitchFamily="34" charset="0"/>
              </a:rPr>
              <a:t> </a:t>
            </a:r>
            <a:r>
              <a:rPr lang="hu-HU" sz="2800" dirty="0" err="1">
                <a:solidFill>
                  <a:schemeClr val="accent1">
                    <a:lumMod val="50000"/>
                  </a:schemeClr>
                </a:solidFill>
                <a:latin typeface="Franklin Gothic Book" panose="020B0503020102020204" pitchFamily="34" charset="0"/>
              </a:rPr>
              <a:t>between</a:t>
            </a:r>
            <a:r>
              <a:rPr lang="hu-HU" sz="2800" dirty="0">
                <a:solidFill>
                  <a:schemeClr val="accent1">
                    <a:lumMod val="50000"/>
                  </a:schemeClr>
                </a:solidFill>
                <a:latin typeface="Franklin Gothic Book" panose="020B0503020102020204" pitchFamily="34" charset="0"/>
              </a:rPr>
              <a:t> 2003-2019</a:t>
            </a:r>
          </a:p>
        </p:txBody>
      </p:sp>
      <p:sp>
        <p:nvSpPr>
          <p:cNvPr id="8" name="Content Placeholder 7">
            <a:extLst>
              <a:ext uri="{FF2B5EF4-FFF2-40B4-BE49-F238E27FC236}">
                <a16:creationId xmlns:a16="http://schemas.microsoft.com/office/drawing/2014/main" id="{8488DBC0-C13D-4189-AE28-472D54448A20}"/>
              </a:ext>
            </a:extLst>
          </p:cNvPr>
          <p:cNvSpPr>
            <a:spLocks noGrp="1"/>
          </p:cNvSpPr>
          <p:nvPr>
            <p:ph idx="1"/>
          </p:nvPr>
        </p:nvSpPr>
        <p:spPr>
          <a:xfrm>
            <a:off x="7368465" y="1397681"/>
            <a:ext cx="1902535" cy="4643681"/>
          </a:xfrm>
        </p:spPr>
        <p:txBody>
          <a:bodyPr>
            <a:normAutofit fontScale="55000" lnSpcReduction="20000"/>
          </a:bodyPr>
          <a:lstStyle/>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endParaRPr lang="hu-HU" sz="1600" dirty="0">
              <a:latin typeface="Franklin Gothic Book" panose="020B0503020102020204" pitchFamily="34" charset="0"/>
            </a:endParaRPr>
          </a:p>
          <a:p>
            <a:pPr marL="0" indent="0">
              <a:buNone/>
            </a:pPr>
            <a:r>
              <a:rPr lang="hu-HU" sz="1600" dirty="0">
                <a:latin typeface="Franklin Gothic Book" panose="020B0503020102020204" pitchFamily="34" charset="0"/>
              </a:rPr>
              <a:t>ESL </a:t>
            </a:r>
            <a:r>
              <a:rPr lang="hu-HU" sz="1600" b="1" dirty="0">
                <a:latin typeface="Franklin Gothic Book" panose="020B0503020102020204" pitchFamily="34" charset="0"/>
              </a:rPr>
              <a:t>2019:</a:t>
            </a:r>
          </a:p>
          <a:p>
            <a:pPr marL="0" indent="0">
              <a:buNone/>
            </a:pPr>
            <a:r>
              <a:rPr lang="hu-HU" sz="1600" dirty="0">
                <a:latin typeface="Franklin Gothic Book" panose="020B0503020102020204" pitchFamily="34" charset="0"/>
              </a:rPr>
              <a:t>Total: </a:t>
            </a:r>
            <a:r>
              <a:rPr lang="hu-HU" sz="1600" b="1" dirty="0">
                <a:latin typeface="Franklin Gothic Book" panose="020B0503020102020204" pitchFamily="34" charset="0"/>
              </a:rPr>
              <a:t>11.8%</a:t>
            </a:r>
          </a:p>
          <a:p>
            <a:pPr marL="0" indent="0">
              <a:buNone/>
            </a:pPr>
            <a:r>
              <a:rPr lang="hu-HU" sz="1600" dirty="0" err="1">
                <a:latin typeface="Franklin Gothic Book" panose="020B0503020102020204" pitchFamily="34" charset="0"/>
              </a:rPr>
              <a:t>Men</a:t>
            </a:r>
            <a:r>
              <a:rPr lang="hu-HU" sz="1600" dirty="0">
                <a:latin typeface="Franklin Gothic Book" panose="020B0503020102020204" pitchFamily="34" charset="0"/>
              </a:rPr>
              <a:t>: </a:t>
            </a:r>
            <a:r>
              <a:rPr lang="hu-HU" sz="1600" b="1" dirty="0">
                <a:latin typeface="Franklin Gothic Book" panose="020B0503020102020204" pitchFamily="34" charset="0"/>
              </a:rPr>
              <a:t>12.7%</a:t>
            </a:r>
          </a:p>
          <a:p>
            <a:pPr marL="0" indent="0">
              <a:buNone/>
            </a:pPr>
            <a:r>
              <a:rPr lang="hu-HU" sz="1600" dirty="0" err="1">
                <a:latin typeface="Franklin Gothic Book" panose="020B0503020102020204" pitchFamily="34" charset="0"/>
              </a:rPr>
              <a:t>Women</a:t>
            </a:r>
            <a:r>
              <a:rPr lang="hu-HU" sz="1600" dirty="0">
                <a:latin typeface="Franklin Gothic Book" panose="020B0503020102020204" pitchFamily="34" charset="0"/>
              </a:rPr>
              <a:t>: </a:t>
            </a:r>
            <a:r>
              <a:rPr lang="hu-HU" sz="1600" b="1" dirty="0">
                <a:latin typeface="Franklin Gothic Book" panose="020B0503020102020204" pitchFamily="34" charset="0"/>
              </a:rPr>
              <a:t>10.9%</a:t>
            </a:r>
          </a:p>
          <a:p>
            <a:endParaRPr lang="hu-HU" dirty="0"/>
          </a:p>
        </p:txBody>
      </p:sp>
      <p:pic>
        <p:nvPicPr>
          <p:cNvPr id="4" name="Tartalom helye 3">
            <a:extLst>
              <a:ext uri="{FF2B5EF4-FFF2-40B4-BE49-F238E27FC236}">
                <a16:creationId xmlns:a16="http://schemas.microsoft.com/office/drawing/2014/main" id="{C353CDA0-C84B-49C9-B013-65C217359CAE}"/>
              </a:ext>
            </a:extLst>
          </p:cNvPr>
          <p:cNvPicPr>
            <a:picLocks noChangeAspect="1"/>
          </p:cNvPicPr>
          <p:nvPr/>
        </p:nvPicPr>
        <p:blipFill rotWithShape="1">
          <a:blip r:embed="rId3"/>
          <a:srcRect r="21422"/>
          <a:stretch/>
        </p:blipFill>
        <p:spPr>
          <a:xfrm>
            <a:off x="677334" y="1397681"/>
            <a:ext cx="6486946" cy="4643681"/>
          </a:xfrm>
          <a:prstGeom prst="rect">
            <a:avLst/>
          </a:prstGeom>
          <a:solidFill>
            <a:schemeClr val="bg1"/>
          </a:solidFill>
        </p:spPr>
      </p:pic>
    </p:spTree>
    <p:extLst>
      <p:ext uri="{BB962C8B-B14F-4D97-AF65-F5344CB8AC3E}">
        <p14:creationId xmlns:p14="http://schemas.microsoft.com/office/powerpoint/2010/main" val="410392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85C2136B-77EC-41E9-BDB6-58A4AE142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33800"/>
            <a:ext cx="762000" cy="3124200"/>
          </a:xfrm>
          <a:custGeom>
            <a:avLst/>
            <a:gdLst>
              <a:gd name="connsiteX0" fmla="*/ 0 w 762000"/>
              <a:gd name="connsiteY0" fmla="*/ 0 h 3124200"/>
              <a:gd name="connsiteX1" fmla="*/ 762000 w 762000"/>
              <a:gd name="connsiteY1" fmla="*/ 3124200 h 3124200"/>
              <a:gd name="connsiteX2" fmla="*/ 0 w 762000"/>
              <a:gd name="connsiteY2" fmla="*/ 3124200 h 3124200"/>
            </a:gdLst>
            <a:ahLst/>
            <a:cxnLst>
              <a:cxn ang="0">
                <a:pos x="connsiteX0" y="connsiteY0"/>
              </a:cxn>
              <a:cxn ang="0">
                <a:pos x="connsiteX1" y="connsiteY1"/>
              </a:cxn>
              <a:cxn ang="0">
                <a:pos x="connsiteX2" y="connsiteY2"/>
              </a:cxn>
            </a:cxnLst>
            <a:rect l="l" t="t" r="r" b="b"/>
            <a:pathLst>
              <a:path w="762000" h="3124200">
                <a:moveTo>
                  <a:pt x="0" y="0"/>
                </a:moveTo>
                <a:lnTo>
                  <a:pt x="762000" y="3124200"/>
                </a:lnTo>
                <a:lnTo>
                  <a:pt x="0" y="31242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2" name="Straight Connector 21">
            <a:extLst>
              <a:ext uri="{FF2B5EF4-FFF2-40B4-BE49-F238E27FC236}">
                <a16:creationId xmlns:a16="http://schemas.microsoft.com/office/drawing/2014/main" id="{E55891F3-A5E2-4418-8950-25FA2B7312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274002" y="4502552"/>
            <a:ext cx="2917998" cy="23554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B1FCEB1-A7E1-417C-A7EF-AA30D5A08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3500" y="-16625"/>
            <a:ext cx="2667482" cy="6874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7FBCF2A6-1F18-4B68-B5D2-5B763ED4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923" y="-16625"/>
            <a:ext cx="1269077" cy="6874625"/>
          </a:xfrm>
          <a:custGeom>
            <a:avLst/>
            <a:gdLst>
              <a:gd name="connsiteX0" fmla="*/ 714894 w 1269077"/>
              <a:gd name="connsiteY0" fmla="*/ 0 h 6874625"/>
              <a:gd name="connsiteX1" fmla="*/ 1269077 w 1269077"/>
              <a:gd name="connsiteY1" fmla="*/ 16625 h 6874625"/>
              <a:gd name="connsiteX2" fmla="*/ 1269077 w 1269077"/>
              <a:gd name="connsiteY2" fmla="*/ 6874625 h 6874625"/>
              <a:gd name="connsiteX3" fmla="*/ 0 w 1269077"/>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269077" h="6874625">
                <a:moveTo>
                  <a:pt x="714894" y="0"/>
                </a:moveTo>
                <a:lnTo>
                  <a:pt x="1269077" y="16625"/>
                </a:lnTo>
                <a:lnTo>
                  <a:pt x="1269077" y="6874625"/>
                </a:lnTo>
                <a:lnTo>
                  <a:pt x="0" y="687462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FF3A27FB-A693-4A75-951E-0C77CD98F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374" y="-16624"/>
            <a:ext cx="1983626" cy="6874625"/>
          </a:xfrm>
          <a:custGeom>
            <a:avLst/>
            <a:gdLst>
              <a:gd name="connsiteX0" fmla="*/ 0 w 1983626"/>
              <a:gd name="connsiteY0" fmla="*/ 0 h 6874625"/>
              <a:gd name="connsiteX1" fmla="*/ 1983626 w 1983626"/>
              <a:gd name="connsiteY1" fmla="*/ 0 h 6874625"/>
              <a:gd name="connsiteX2" fmla="*/ 1983626 w 1983626"/>
              <a:gd name="connsiteY2" fmla="*/ 6874625 h 6874625"/>
              <a:gd name="connsiteX3" fmla="*/ 1522181 w 1983626"/>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983626" h="6874625">
                <a:moveTo>
                  <a:pt x="0" y="0"/>
                </a:moveTo>
                <a:lnTo>
                  <a:pt x="1983626" y="0"/>
                </a:lnTo>
                <a:lnTo>
                  <a:pt x="1983626" y="6874625"/>
                </a:lnTo>
                <a:lnTo>
                  <a:pt x="1522181" y="6874625"/>
                </a:lnTo>
                <a:close/>
              </a:path>
            </a:pathLst>
          </a:cu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Kép 4">
            <a:extLst>
              <a:ext uri="{FF2B5EF4-FFF2-40B4-BE49-F238E27FC236}">
                <a16:creationId xmlns:a16="http://schemas.microsoft.com/office/drawing/2014/main" id="{0AABE0C8-155B-49CA-9EDD-4985E706CC6B}"/>
              </a:ext>
            </a:extLst>
          </p:cNvPr>
          <p:cNvPicPr>
            <a:picLocks noChangeAspect="1"/>
          </p:cNvPicPr>
          <p:nvPr/>
        </p:nvPicPr>
        <p:blipFill>
          <a:blip r:embed="rId3"/>
          <a:stretch>
            <a:fillRect/>
          </a:stretch>
        </p:blipFill>
        <p:spPr>
          <a:xfrm>
            <a:off x="762000" y="4732086"/>
            <a:ext cx="1254874" cy="1836401"/>
          </a:xfrm>
          <a:prstGeom prst="rect">
            <a:avLst/>
          </a:prstGeom>
        </p:spPr>
      </p:pic>
      <p:pic>
        <p:nvPicPr>
          <p:cNvPr id="6" name="Kép 5">
            <a:extLst>
              <a:ext uri="{FF2B5EF4-FFF2-40B4-BE49-F238E27FC236}">
                <a16:creationId xmlns:a16="http://schemas.microsoft.com/office/drawing/2014/main" id="{943DE9AC-CC5C-49B7-8FA2-27B4346B7DEB}"/>
              </a:ext>
            </a:extLst>
          </p:cNvPr>
          <p:cNvPicPr>
            <a:picLocks noChangeAspect="1"/>
          </p:cNvPicPr>
          <p:nvPr/>
        </p:nvPicPr>
        <p:blipFill>
          <a:blip r:embed="rId4"/>
          <a:stretch>
            <a:fillRect/>
          </a:stretch>
        </p:blipFill>
        <p:spPr>
          <a:xfrm>
            <a:off x="284085" y="413417"/>
            <a:ext cx="8028003" cy="4408639"/>
          </a:xfrm>
          <a:prstGeom prst="rect">
            <a:avLst/>
          </a:prstGeom>
        </p:spPr>
      </p:pic>
      <p:sp>
        <p:nvSpPr>
          <p:cNvPr id="18" name="Szövegdoboz 17">
            <a:extLst>
              <a:ext uri="{FF2B5EF4-FFF2-40B4-BE49-F238E27FC236}">
                <a16:creationId xmlns:a16="http://schemas.microsoft.com/office/drawing/2014/main" id="{E89C3F65-1039-4746-A7C0-5F68077D65B5}"/>
              </a:ext>
            </a:extLst>
          </p:cNvPr>
          <p:cNvSpPr txBox="1"/>
          <p:nvPr/>
        </p:nvSpPr>
        <p:spPr>
          <a:xfrm>
            <a:off x="3322412" y="5378363"/>
            <a:ext cx="6103398" cy="923330"/>
          </a:xfrm>
          <a:prstGeom prst="rect">
            <a:avLst/>
          </a:prstGeom>
          <a:noFill/>
        </p:spPr>
        <p:txBody>
          <a:bodyPr wrap="square">
            <a:spAutoFit/>
          </a:bodyPr>
          <a:lstStyle/>
          <a:p>
            <a:r>
              <a:rPr lang="en-US" dirty="0">
                <a:solidFill>
                  <a:schemeClr val="accent1">
                    <a:lumMod val="50000"/>
                  </a:schemeClr>
                </a:solidFill>
                <a:latin typeface="Franklin Gothic Book" panose="020B0503020102020204" pitchFamily="34" charset="0"/>
              </a:rPr>
              <a:t>Percentage of disadvantaged upper secondary school students per districts in </a:t>
            </a:r>
          </a:p>
          <a:p>
            <a:r>
              <a:rPr lang="en-US" dirty="0">
                <a:solidFill>
                  <a:schemeClr val="accent1">
                    <a:lumMod val="50000"/>
                  </a:schemeClr>
                </a:solidFill>
                <a:latin typeface="Franklin Gothic Book" panose="020B0503020102020204" pitchFamily="34" charset="0"/>
              </a:rPr>
              <a:t>the school year 2016/2017</a:t>
            </a:r>
          </a:p>
        </p:txBody>
      </p:sp>
    </p:spTree>
    <p:extLst>
      <p:ext uri="{BB962C8B-B14F-4D97-AF65-F5344CB8AC3E}">
        <p14:creationId xmlns:p14="http://schemas.microsoft.com/office/powerpoint/2010/main" val="409584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81FD717-39D2-47E2-AB36-46D59818B8C2}"/>
              </a:ext>
            </a:extLst>
          </p:cNvPr>
          <p:cNvSpPr>
            <a:spLocks noGrp="1"/>
          </p:cNvSpPr>
          <p:nvPr>
            <p:ph type="title"/>
          </p:nvPr>
        </p:nvSpPr>
        <p:spPr>
          <a:xfrm>
            <a:off x="677334" y="609600"/>
            <a:ext cx="8596668" cy="704295"/>
          </a:xfrm>
        </p:spPr>
        <p:txBody>
          <a:bodyPr>
            <a:normAutofit fontScale="90000"/>
          </a:bodyPr>
          <a:lstStyle/>
          <a:p>
            <a:r>
              <a:rPr lang="hu-HU" sz="2800" b="1" dirty="0" err="1">
                <a:solidFill>
                  <a:schemeClr val="accent1">
                    <a:lumMod val="50000"/>
                  </a:schemeClr>
                </a:solidFill>
                <a:latin typeface="Franklin Gothic Book" panose="020B0503020102020204" pitchFamily="34" charset="0"/>
              </a:rPr>
              <a:t>Features</a:t>
            </a:r>
            <a:r>
              <a:rPr lang="hu-HU" sz="2800" b="1" dirty="0">
                <a:solidFill>
                  <a:schemeClr val="accent1">
                    <a:lumMod val="50000"/>
                  </a:schemeClr>
                </a:solidFill>
                <a:latin typeface="Franklin Gothic Book" panose="020B0503020102020204" pitchFamily="34" charset="0"/>
              </a:rPr>
              <a:t> of </a:t>
            </a:r>
            <a:r>
              <a:rPr lang="hu-HU" sz="2800" b="1" dirty="0" err="1">
                <a:solidFill>
                  <a:schemeClr val="accent1">
                    <a:lumMod val="50000"/>
                  </a:schemeClr>
                </a:solidFill>
                <a:latin typeface="Franklin Gothic Book" panose="020B0503020102020204" pitchFamily="34" charset="0"/>
              </a:rPr>
              <a:t>the</a:t>
            </a:r>
            <a:r>
              <a:rPr lang="hu-HU" sz="2800" b="1" dirty="0">
                <a:solidFill>
                  <a:schemeClr val="accent1">
                    <a:lumMod val="50000"/>
                  </a:schemeClr>
                </a:solidFill>
                <a:latin typeface="Franklin Gothic Book" panose="020B0503020102020204" pitchFamily="34" charset="0"/>
              </a:rPr>
              <a:t> „Dobbantó” </a:t>
            </a:r>
            <a:r>
              <a:rPr lang="hu-HU" sz="2800" b="1" dirty="0" err="1">
                <a:solidFill>
                  <a:schemeClr val="accent1">
                    <a:lumMod val="50000"/>
                  </a:schemeClr>
                </a:solidFill>
                <a:latin typeface="Franklin Gothic Book" panose="020B0503020102020204" pitchFamily="34" charset="0"/>
              </a:rPr>
              <a:t>Programme</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Springboard</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Class</a:t>
            </a:r>
            <a:r>
              <a:rPr lang="hu-HU" sz="2800" b="1" dirty="0">
                <a:solidFill>
                  <a:schemeClr val="accent1">
                    <a:lumMod val="50000"/>
                  </a:schemeClr>
                </a:solidFill>
                <a:latin typeface="Franklin Gothic Book" panose="020B0503020102020204" pitchFamily="34" charset="0"/>
              </a:rPr>
              <a:t>)</a:t>
            </a:r>
          </a:p>
        </p:txBody>
      </p:sp>
      <p:sp>
        <p:nvSpPr>
          <p:cNvPr id="3" name="Tartalom helye 2">
            <a:extLst>
              <a:ext uri="{FF2B5EF4-FFF2-40B4-BE49-F238E27FC236}">
                <a16:creationId xmlns:a16="http://schemas.microsoft.com/office/drawing/2014/main" id="{E5819915-BE89-4C52-B567-B807766E299C}"/>
              </a:ext>
            </a:extLst>
          </p:cNvPr>
          <p:cNvSpPr>
            <a:spLocks noGrp="1"/>
          </p:cNvSpPr>
          <p:nvPr>
            <p:ph idx="1"/>
          </p:nvPr>
        </p:nvSpPr>
        <p:spPr>
          <a:xfrm>
            <a:off x="677334" y="1136342"/>
            <a:ext cx="8596668" cy="5175681"/>
          </a:xfrm>
        </p:spPr>
        <p:txBody>
          <a:bodyPr>
            <a:normAutofit fontScale="40000" lnSpcReduction="20000"/>
          </a:bodyPr>
          <a:lstStyle/>
          <a:p>
            <a:pPr>
              <a:spcBef>
                <a:spcPct val="0"/>
              </a:spcBef>
            </a:pPr>
            <a:r>
              <a:rPr lang="hu-HU" sz="7200" dirty="0">
                <a:solidFill>
                  <a:schemeClr val="accent1">
                    <a:lumMod val="50000"/>
                  </a:schemeClr>
                </a:solidFill>
                <a:latin typeface="Franklin Gothic Book" panose="020B0503020102020204" pitchFamily="34" charset="0"/>
                <a:ea typeface="+mj-ea"/>
                <a:cs typeface="+mj-cs"/>
              </a:rPr>
              <a:t>The „Dobbantó” </a:t>
            </a:r>
            <a:r>
              <a:rPr lang="hu-HU" sz="7200" dirty="0" err="1">
                <a:solidFill>
                  <a:schemeClr val="accent1">
                    <a:lumMod val="50000"/>
                  </a:schemeClr>
                </a:solidFill>
                <a:latin typeface="Franklin Gothic Book" panose="020B0503020102020204" pitchFamily="34" charset="0"/>
                <a:ea typeface="+mj-ea"/>
                <a:cs typeface="+mj-cs"/>
              </a:rPr>
              <a:t>programme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was</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introduced</a:t>
            </a:r>
            <a:r>
              <a:rPr lang="hu-HU" sz="7200" dirty="0">
                <a:solidFill>
                  <a:schemeClr val="accent1">
                    <a:lumMod val="50000"/>
                  </a:schemeClr>
                </a:solidFill>
                <a:latin typeface="Franklin Gothic Book" panose="020B0503020102020204" pitchFamily="34" charset="0"/>
                <a:ea typeface="+mj-ea"/>
                <a:cs typeface="+mj-cs"/>
              </a:rPr>
              <a:t> in </a:t>
            </a:r>
            <a:r>
              <a:rPr lang="hu-HU" sz="7200" dirty="0" err="1">
                <a:solidFill>
                  <a:schemeClr val="accent1">
                    <a:lumMod val="50000"/>
                  </a:schemeClr>
                </a:solidFill>
                <a:latin typeface="Franklin Gothic Book" panose="020B0503020102020204" pitchFamily="34" charset="0"/>
                <a:ea typeface="+mj-ea"/>
                <a:cs typeface="+mj-cs"/>
              </a:rPr>
              <a:t>the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school</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year</a:t>
            </a:r>
            <a:r>
              <a:rPr lang="hu-HU" sz="7200" dirty="0">
                <a:solidFill>
                  <a:schemeClr val="accent1">
                    <a:lumMod val="50000"/>
                  </a:schemeClr>
                </a:solidFill>
                <a:latin typeface="Franklin Gothic Book" panose="020B0503020102020204" pitchFamily="34" charset="0"/>
                <a:ea typeface="+mj-ea"/>
                <a:cs typeface="+mj-cs"/>
              </a:rPr>
              <a:t> 2020/2021 </a:t>
            </a:r>
            <a:r>
              <a:rPr lang="hu-HU" sz="7200" dirty="0" err="1">
                <a:solidFill>
                  <a:schemeClr val="accent1">
                    <a:lumMod val="50000"/>
                  </a:schemeClr>
                </a:solidFill>
                <a:latin typeface="Franklin Gothic Book" panose="020B0503020102020204" pitchFamily="34" charset="0"/>
                <a:ea typeface="+mj-ea"/>
                <a:cs typeface="+mj-cs"/>
              </a:rPr>
              <a:t>so</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now</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we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are</a:t>
            </a:r>
            <a:r>
              <a:rPr lang="hu-HU" sz="7200" dirty="0">
                <a:solidFill>
                  <a:schemeClr val="accent1">
                    <a:lumMod val="50000"/>
                  </a:schemeClr>
                </a:solidFill>
                <a:latin typeface="Franklin Gothic Book" panose="020B0503020102020204" pitchFamily="34" charset="0"/>
                <a:ea typeface="+mj-ea"/>
                <a:cs typeface="+mj-cs"/>
              </a:rPr>
              <a:t> in a  piloting </a:t>
            </a:r>
            <a:r>
              <a:rPr lang="hu-HU" sz="7200" dirty="0" err="1">
                <a:solidFill>
                  <a:schemeClr val="accent1">
                    <a:lumMod val="50000"/>
                  </a:schemeClr>
                </a:solidFill>
                <a:latin typeface="Franklin Gothic Book" panose="020B0503020102020204" pitchFamily="34" charset="0"/>
                <a:ea typeface="+mj-ea"/>
                <a:cs typeface="+mj-cs"/>
              </a:rPr>
              <a:t>period</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It</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does</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not</a:t>
            </a:r>
            <a:r>
              <a:rPr lang="hu-HU" sz="7200" dirty="0">
                <a:solidFill>
                  <a:schemeClr val="accent1">
                    <a:lumMod val="50000"/>
                  </a:schemeClr>
                </a:solidFill>
                <a:latin typeface="Franklin Gothic Book" panose="020B0503020102020204" pitchFamily="34" charset="0"/>
                <a:ea typeface="+mj-ea"/>
                <a:cs typeface="+mj-cs"/>
              </a:rPr>
              <a:t> lead </a:t>
            </a:r>
            <a:r>
              <a:rPr lang="hu-HU" sz="7200" dirty="0" err="1">
                <a:solidFill>
                  <a:schemeClr val="accent1">
                    <a:lumMod val="50000"/>
                  </a:schemeClr>
                </a:solidFill>
                <a:latin typeface="Franklin Gothic Book" panose="020B0503020102020204" pitchFamily="34" charset="0"/>
                <a:ea typeface="+mj-ea"/>
                <a:cs typeface="+mj-cs"/>
              </a:rPr>
              <a:t>to</a:t>
            </a:r>
            <a:r>
              <a:rPr lang="hu-HU" sz="7200" dirty="0">
                <a:solidFill>
                  <a:schemeClr val="accent1">
                    <a:lumMod val="50000"/>
                  </a:schemeClr>
                </a:solidFill>
                <a:latin typeface="Franklin Gothic Book" panose="020B0503020102020204" pitchFamily="34" charset="0"/>
                <a:ea typeface="+mj-ea"/>
                <a:cs typeface="+mj-cs"/>
              </a:rPr>
              <a:t> a </a:t>
            </a:r>
            <a:r>
              <a:rPr lang="hu-HU" sz="7200" dirty="0" err="1">
                <a:solidFill>
                  <a:schemeClr val="accent1">
                    <a:lumMod val="50000"/>
                  </a:schemeClr>
                </a:solidFill>
                <a:latin typeface="Franklin Gothic Book" panose="020B0503020102020204" pitchFamily="34" charset="0"/>
                <a:ea typeface="+mj-ea"/>
                <a:cs typeface="+mj-cs"/>
              </a:rPr>
              <a:t>qualification</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but</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it</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provides</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basic</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competence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development</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for</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those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students</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who</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need</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it</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to</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reintegrate</a:t>
            </a:r>
            <a:r>
              <a:rPr lang="hu-HU" sz="7200" dirty="0">
                <a:solidFill>
                  <a:schemeClr val="accent1">
                    <a:lumMod val="50000"/>
                  </a:schemeClr>
                </a:solidFill>
                <a:latin typeface="Franklin Gothic Book" panose="020B0503020102020204" pitchFamily="34" charset="0"/>
                <a:ea typeface="+mj-ea"/>
                <a:cs typeface="+mj-cs"/>
              </a:rPr>
              <a:t> in </a:t>
            </a:r>
            <a:r>
              <a:rPr lang="hu-HU" sz="7200" dirty="0" err="1">
                <a:solidFill>
                  <a:schemeClr val="accent1">
                    <a:lumMod val="50000"/>
                  </a:schemeClr>
                </a:solidFill>
                <a:latin typeface="Franklin Gothic Book" panose="020B0503020102020204" pitchFamily="34" charset="0"/>
                <a:ea typeface="+mj-ea"/>
                <a:cs typeface="+mj-cs"/>
              </a:rPr>
              <a:t>education</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or</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who</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needs</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competence-development</a:t>
            </a:r>
            <a:r>
              <a:rPr lang="hu-HU" sz="7200" dirty="0">
                <a:solidFill>
                  <a:schemeClr val="accent1">
                    <a:lumMod val="50000"/>
                  </a:schemeClr>
                </a:solidFill>
                <a:latin typeface="Franklin Gothic Book" panose="020B0503020102020204" pitchFamily="34" charset="0"/>
                <a:ea typeface="+mj-ea"/>
                <a:cs typeface="+mj-cs"/>
              </a:rPr>
              <a:t>. </a:t>
            </a:r>
          </a:p>
          <a:p>
            <a:pPr marL="342900" indent="-342900">
              <a:spcBef>
                <a:spcPct val="0"/>
              </a:spcBef>
              <a:buFont typeface="Franklin Gothic Book" panose="020B0503020102020204" pitchFamily="34" charset="0"/>
              <a:buChar char="►"/>
            </a:pPr>
            <a:r>
              <a:rPr lang="en-US" sz="7200" dirty="0">
                <a:solidFill>
                  <a:schemeClr val="accent1">
                    <a:lumMod val="50000"/>
                  </a:schemeClr>
                </a:solidFill>
                <a:latin typeface="Franklin Gothic Book" panose="020B0503020102020204" pitchFamily="34" charset="0"/>
                <a:ea typeface="+mj-ea"/>
                <a:cs typeface="+mj-cs"/>
              </a:rPr>
              <a:t>It is for students older than 16 years and without any qualification  or who have already dropped out from the school system.</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There</a:t>
            </a:r>
            <a:r>
              <a:rPr lang="hu-HU" sz="7200" dirty="0">
                <a:solidFill>
                  <a:schemeClr val="accent1">
                    <a:lumMod val="50000"/>
                  </a:schemeClr>
                </a:solidFill>
                <a:latin typeface="Franklin Gothic Book" panose="020B0503020102020204" pitchFamily="34" charset="0"/>
                <a:ea typeface="+mj-ea"/>
                <a:cs typeface="+mj-cs"/>
              </a:rPr>
              <a:t> is no </a:t>
            </a:r>
            <a:r>
              <a:rPr lang="hu-HU" sz="7200" dirty="0" err="1">
                <a:solidFill>
                  <a:schemeClr val="accent1">
                    <a:lumMod val="50000"/>
                  </a:schemeClr>
                </a:solidFill>
                <a:latin typeface="Franklin Gothic Book" panose="020B0503020102020204" pitchFamily="34" charset="0"/>
                <a:ea typeface="+mj-ea"/>
                <a:cs typeface="+mj-cs"/>
              </a:rPr>
              <a:t>upper</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age</a:t>
            </a:r>
            <a:r>
              <a:rPr lang="hu-HU" sz="7200" dirty="0">
                <a:solidFill>
                  <a:schemeClr val="accent1">
                    <a:lumMod val="50000"/>
                  </a:schemeClr>
                </a:solidFill>
                <a:latin typeface="Franklin Gothic Book" panose="020B0503020102020204" pitchFamily="34" charset="0"/>
                <a:ea typeface="+mj-ea"/>
                <a:cs typeface="+mj-cs"/>
              </a:rPr>
              <a:t> limit </a:t>
            </a:r>
            <a:r>
              <a:rPr lang="hu-HU" sz="7200" dirty="0" err="1">
                <a:solidFill>
                  <a:schemeClr val="accent1">
                    <a:lumMod val="50000"/>
                  </a:schemeClr>
                </a:solidFill>
                <a:latin typeface="Franklin Gothic Book" panose="020B0503020102020204" pitchFamily="34" charset="0"/>
                <a:ea typeface="+mj-ea"/>
                <a:cs typeface="+mj-cs"/>
              </a:rPr>
              <a:t>for</a:t>
            </a:r>
            <a:r>
              <a:rPr lang="hu-HU" sz="7200" dirty="0">
                <a:solidFill>
                  <a:schemeClr val="accent1">
                    <a:lumMod val="50000"/>
                  </a:schemeClr>
                </a:solidFill>
                <a:latin typeface="Franklin Gothic Book" panose="020B0503020102020204" pitchFamily="34" charset="0"/>
                <a:ea typeface="+mj-ea"/>
                <a:cs typeface="+mj-cs"/>
              </a:rPr>
              <a:t> entering </a:t>
            </a:r>
            <a:r>
              <a:rPr lang="hu-HU" sz="7200" dirty="0" err="1">
                <a:solidFill>
                  <a:schemeClr val="accent1">
                    <a:lumMod val="50000"/>
                  </a:schemeClr>
                </a:solidFill>
                <a:latin typeface="Franklin Gothic Book" panose="020B0503020102020204" pitchFamily="34" charset="0"/>
                <a:ea typeface="+mj-ea"/>
                <a:cs typeface="+mj-cs"/>
              </a:rPr>
              <a:t>the</a:t>
            </a:r>
            <a:r>
              <a:rPr lang="hu-HU" sz="7200" dirty="0">
                <a:solidFill>
                  <a:schemeClr val="accent1">
                    <a:lumMod val="50000"/>
                  </a:schemeClr>
                </a:solidFill>
                <a:latin typeface="Franklin Gothic Book" panose="020B0503020102020204" pitchFamily="34" charset="0"/>
                <a:ea typeface="+mj-ea"/>
                <a:cs typeface="+mj-cs"/>
              </a:rPr>
              <a:t> </a:t>
            </a:r>
            <a:r>
              <a:rPr lang="hu-HU" sz="7200" dirty="0" err="1">
                <a:solidFill>
                  <a:schemeClr val="accent1">
                    <a:lumMod val="50000"/>
                  </a:schemeClr>
                </a:solidFill>
                <a:latin typeface="Franklin Gothic Book" panose="020B0503020102020204" pitchFamily="34" charset="0"/>
                <a:ea typeface="+mj-ea"/>
                <a:cs typeface="+mj-cs"/>
              </a:rPr>
              <a:t>programme</a:t>
            </a:r>
            <a:r>
              <a:rPr lang="hu-HU" sz="7200" dirty="0">
                <a:solidFill>
                  <a:schemeClr val="accent1">
                    <a:lumMod val="50000"/>
                  </a:schemeClr>
                </a:solidFill>
                <a:latin typeface="Franklin Gothic Book" panose="020B0503020102020204" pitchFamily="34" charset="0"/>
                <a:ea typeface="+mj-ea"/>
                <a:cs typeface="+mj-cs"/>
              </a:rPr>
              <a:t>. </a:t>
            </a:r>
          </a:p>
          <a:p>
            <a:pPr marL="342900" indent="-342900">
              <a:spcBef>
                <a:spcPct val="0"/>
              </a:spcBef>
              <a:buFont typeface="Franklin Gothic Book" panose="020B0503020102020204" pitchFamily="34" charset="0"/>
              <a:buChar char="►"/>
            </a:pPr>
            <a:r>
              <a:rPr lang="en-US" sz="7200" dirty="0">
                <a:solidFill>
                  <a:schemeClr val="accent1">
                    <a:lumMod val="50000"/>
                  </a:schemeClr>
                </a:solidFill>
                <a:latin typeface="Franklin Gothic Book" panose="020B0503020102020204" pitchFamily="34" charset="0"/>
                <a:ea typeface="+mj-ea"/>
                <a:cs typeface="+mj-cs"/>
              </a:rPr>
              <a:t>It does not lead to a qualification or certificate but it provides basic competence development for those students who need it to learn further in the School workshop </a:t>
            </a:r>
            <a:r>
              <a:rPr lang="en-US" sz="7200" dirty="0" err="1">
                <a:solidFill>
                  <a:schemeClr val="accent1">
                    <a:lumMod val="50000"/>
                  </a:schemeClr>
                </a:solidFill>
                <a:latin typeface="Franklin Gothic Book" panose="020B0503020102020204" pitchFamily="34" charset="0"/>
                <a:ea typeface="+mj-ea"/>
                <a:cs typeface="+mj-cs"/>
              </a:rPr>
              <a:t>programme</a:t>
            </a:r>
            <a:r>
              <a:rPr lang="en-US" sz="7200" dirty="0">
                <a:solidFill>
                  <a:schemeClr val="accent1">
                    <a:lumMod val="50000"/>
                  </a:schemeClr>
                </a:solidFill>
                <a:latin typeface="Franklin Gothic Book" panose="020B0503020102020204" pitchFamily="34" charset="0"/>
                <a:ea typeface="+mj-ea"/>
                <a:cs typeface="+mj-cs"/>
              </a:rPr>
              <a:t>.  </a:t>
            </a:r>
            <a:endParaRPr lang="hu-HU" sz="7200" dirty="0">
              <a:solidFill>
                <a:schemeClr val="accent1">
                  <a:lumMod val="50000"/>
                </a:schemeClr>
              </a:solidFill>
              <a:latin typeface="Franklin Gothic Book" panose="020B0503020102020204" pitchFamily="34" charset="0"/>
              <a:ea typeface="+mj-ea"/>
              <a:cs typeface="+mj-cs"/>
            </a:endParaRPr>
          </a:p>
          <a:p>
            <a:pPr>
              <a:spcBef>
                <a:spcPct val="0"/>
              </a:spcBef>
            </a:pPr>
            <a:endParaRPr lang="hu-HU" sz="7200" dirty="0">
              <a:solidFill>
                <a:schemeClr val="accent1">
                  <a:lumMod val="50000"/>
                </a:schemeClr>
              </a:solidFill>
              <a:latin typeface="Franklin Gothic Book" panose="020B0503020102020204" pitchFamily="34" charset="0"/>
              <a:ea typeface="+mj-ea"/>
              <a:cs typeface="+mj-cs"/>
            </a:endParaRPr>
          </a:p>
          <a:p>
            <a:pPr>
              <a:spcBef>
                <a:spcPct val="0"/>
              </a:spcBef>
            </a:pPr>
            <a:endParaRPr lang="hu-HU" sz="7200" dirty="0">
              <a:solidFill>
                <a:schemeClr val="accent1">
                  <a:lumMod val="50000"/>
                </a:schemeClr>
              </a:solidFill>
              <a:latin typeface="Franklin Gothic Book" panose="020B0503020102020204" pitchFamily="34" charset="0"/>
              <a:ea typeface="+mj-ea"/>
              <a:cs typeface="+mj-cs"/>
            </a:endParaRPr>
          </a:p>
          <a:p>
            <a:endParaRPr lang="hu-HU" dirty="0"/>
          </a:p>
        </p:txBody>
      </p:sp>
    </p:spTree>
    <p:extLst>
      <p:ext uri="{BB962C8B-B14F-4D97-AF65-F5344CB8AC3E}">
        <p14:creationId xmlns:p14="http://schemas.microsoft.com/office/powerpoint/2010/main" val="1625560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77334" y="1171852"/>
            <a:ext cx="8596668" cy="5269588"/>
          </a:xfrm>
        </p:spPr>
        <p:txBody>
          <a:bodyPr>
            <a:normAutofit/>
          </a:bodyPr>
          <a:lstStyle/>
          <a:p>
            <a:pPr marL="0" indent="0">
              <a:lnSpc>
                <a:spcPct val="107000"/>
              </a:lnSpc>
              <a:spcAft>
                <a:spcPts val="800"/>
              </a:spcAft>
              <a:buNone/>
            </a:pPr>
            <a:endParaRPr lang="hu-HU" dirty="0">
              <a:solidFill>
                <a:srgbClr val="000000"/>
              </a:solidFill>
              <a:latin typeface="Franklin Gothic Book" panose="020B0503020102020204" pitchFamily="34" charset="0"/>
            </a:endParaRPr>
          </a:p>
          <a:p>
            <a:pPr marL="0" indent="0">
              <a:lnSpc>
                <a:spcPct val="107000"/>
              </a:lnSpc>
              <a:spcAft>
                <a:spcPts val="800"/>
              </a:spcAft>
              <a:buNone/>
            </a:pPr>
            <a:endParaRPr lang="hu-HU" dirty="0">
              <a:solidFill>
                <a:srgbClr val="000000"/>
              </a:solidFill>
              <a:latin typeface="Franklin Gothic Book" panose="020B0503020102020204" pitchFamily="34" charset="0"/>
            </a:endParaRPr>
          </a:p>
        </p:txBody>
      </p:sp>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263951"/>
            <a:ext cx="8596668" cy="509047"/>
          </a:xfrm>
        </p:spPr>
        <p:txBody>
          <a:bodyPr>
            <a:normAutofit/>
          </a:bodyPr>
          <a:lstStyle/>
          <a:p>
            <a:r>
              <a:rPr lang="hu-HU" sz="2400" b="1" dirty="0" err="1">
                <a:solidFill>
                  <a:schemeClr val="accent1">
                    <a:lumMod val="50000"/>
                  </a:schemeClr>
                </a:solidFill>
                <a:latin typeface="Franklin Gothic Book" panose="020B0503020102020204" pitchFamily="34" charset="0"/>
              </a:rPr>
              <a:t>Features</a:t>
            </a:r>
            <a:r>
              <a:rPr lang="hu-HU" sz="2400" b="1" dirty="0">
                <a:solidFill>
                  <a:schemeClr val="accent1">
                    <a:lumMod val="50000"/>
                  </a:schemeClr>
                </a:solidFill>
                <a:latin typeface="Franklin Gothic Book" panose="020B0503020102020204" pitchFamily="34" charset="0"/>
              </a:rPr>
              <a:t> of </a:t>
            </a:r>
            <a:r>
              <a:rPr lang="hu-HU" sz="2400" b="1" dirty="0" err="1">
                <a:solidFill>
                  <a:schemeClr val="accent1">
                    <a:lumMod val="50000"/>
                  </a:schemeClr>
                </a:solidFill>
                <a:latin typeface="Franklin Gothic Book" panose="020B0503020102020204" pitchFamily="34" charset="0"/>
              </a:rPr>
              <a:t>the</a:t>
            </a:r>
            <a:r>
              <a:rPr lang="hu-HU" sz="2400" b="1" dirty="0">
                <a:solidFill>
                  <a:schemeClr val="accent1">
                    <a:lumMod val="50000"/>
                  </a:schemeClr>
                </a:solidFill>
                <a:latin typeface="Franklin Gothic Book" panose="020B0503020102020204" pitchFamily="34" charset="0"/>
              </a:rPr>
              <a:t> Dobbantó </a:t>
            </a:r>
            <a:r>
              <a:rPr lang="hu-HU" sz="2400" b="1" dirty="0" err="1">
                <a:solidFill>
                  <a:schemeClr val="accent1">
                    <a:lumMod val="50000"/>
                  </a:schemeClr>
                </a:solidFill>
                <a:latin typeface="Franklin Gothic Book" panose="020B0503020102020204" pitchFamily="34" charset="0"/>
              </a:rPr>
              <a:t>Programme</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Springboard</a:t>
            </a:r>
            <a:r>
              <a:rPr lang="hu-HU" sz="2400" b="1" dirty="0">
                <a:solidFill>
                  <a:schemeClr val="accent1">
                    <a:lumMod val="50000"/>
                  </a:schemeClr>
                </a:solidFill>
                <a:latin typeface="Franklin Gothic Book" panose="020B0503020102020204" pitchFamily="34" charset="0"/>
              </a:rPr>
              <a:t> </a:t>
            </a:r>
            <a:r>
              <a:rPr lang="hu-HU" sz="2400" b="1" dirty="0" err="1">
                <a:solidFill>
                  <a:schemeClr val="accent1">
                    <a:lumMod val="50000"/>
                  </a:schemeClr>
                </a:solidFill>
                <a:latin typeface="Franklin Gothic Book" panose="020B0503020102020204" pitchFamily="34" charset="0"/>
              </a:rPr>
              <a:t>Class</a:t>
            </a:r>
            <a:r>
              <a:rPr lang="hu-HU" sz="2400" b="1" dirty="0">
                <a:solidFill>
                  <a:schemeClr val="accent1">
                    <a:lumMod val="50000"/>
                  </a:schemeClr>
                </a:solidFill>
                <a:latin typeface="Franklin Gothic Book" panose="020B0503020102020204" pitchFamily="34" charset="0"/>
              </a:rPr>
              <a:t>)</a:t>
            </a:r>
          </a:p>
        </p:txBody>
      </p:sp>
      <p:sp>
        <p:nvSpPr>
          <p:cNvPr id="6" name="Szövegdoboz 5">
            <a:extLst>
              <a:ext uri="{FF2B5EF4-FFF2-40B4-BE49-F238E27FC236}">
                <a16:creationId xmlns:a16="http://schemas.microsoft.com/office/drawing/2014/main" id="{1EBB13C9-BBDA-4A24-BE95-C4489D54355D}"/>
              </a:ext>
            </a:extLst>
          </p:cNvPr>
          <p:cNvSpPr txBox="1"/>
          <p:nvPr/>
        </p:nvSpPr>
        <p:spPr>
          <a:xfrm>
            <a:off x="310718" y="1171852"/>
            <a:ext cx="8837720" cy="5539978"/>
          </a:xfrm>
          <a:prstGeom prst="rect">
            <a:avLst/>
          </a:prstGeom>
          <a:noFill/>
        </p:spPr>
        <p:txBody>
          <a:bodyPr wrap="square">
            <a:spAutoFit/>
          </a:bodyPr>
          <a:lstStyle/>
          <a:p>
            <a:pPr marL="342900" indent="-342900">
              <a:spcBef>
                <a:spcPct val="0"/>
              </a:spcBef>
              <a:buFont typeface="Franklin Gothic Book" panose="020B0503020102020204" pitchFamily="34" charset="0"/>
              <a:buChar char="►"/>
            </a:pPr>
            <a:r>
              <a:rPr lang="en-US" sz="2400" dirty="0">
                <a:solidFill>
                  <a:schemeClr val="accent1">
                    <a:lumMod val="50000"/>
                  </a:schemeClr>
                </a:solidFill>
                <a:latin typeface="Franklin Gothic Book" panose="020B0503020102020204" pitchFamily="34" charset="0"/>
                <a:ea typeface="+mj-ea"/>
                <a:cs typeface="+mj-cs"/>
              </a:rPr>
              <a:t>The </a:t>
            </a:r>
            <a:r>
              <a:rPr lang="en-US" sz="2400" dirty="0" err="1">
                <a:solidFill>
                  <a:schemeClr val="accent1">
                    <a:lumMod val="50000"/>
                  </a:schemeClr>
                </a:solidFill>
                <a:latin typeface="Franklin Gothic Book" panose="020B0503020102020204" pitchFamily="34" charset="0"/>
                <a:ea typeface="+mj-ea"/>
                <a:cs typeface="+mj-cs"/>
              </a:rPr>
              <a:t>programme</a:t>
            </a:r>
            <a:r>
              <a:rPr lang="en-US" sz="2400" dirty="0">
                <a:solidFill>
                  <a:schemeClr val="accent1">
                    <a:lumMod val="50000"/>
                  </a:schemeClr>
                </a:solidFill>
                <a:latin typeface="Franklin Gothic Book" panose="020B0503020102020204" pitchFamily="34" charset="0"/>
                <a:ea typeface="+mj-ea"/>
                <a:cs typeface="+mj-cs"/>
              </a:rPr>
              <a:t> is flexible it does not bound to the school year schedule  as the previous 2 years length VET Bridging </a:t>
            </a:r>
            <a:r>
              <a:rPr lang="en-US" sz="2400" dirty="0" err="1">
                <a:solidFill>
                  <a:schemeClr val="accent1">
                    <a:lumMod val="50000"/>
                  </a:schemeClr>
                </a:solidFill>
                <a:latin typeface="Franklin Gothic Book" panose="020B0503020102020204" pitchFamily="34" charset="0"/>
                <a:ea typeface="+mj-ea"/>
                <a:cs typeface="+mj-cs"/>
              </a:rPr>
              <a:t>programme</a:t>
            </a:r>
            <a:r>
              <a:rPr lang="en-US" sz="2400" dirty="0">
                <a:solidFill>
                  <a:schemeClr val="accent1">
                    <a:lumMod val="50000"/>
                  </a:schemeClr>
                </a:solidFill>
                <a:latin typeface="Franklin Gothic Book" panose="020B0503020102020204" pitchFamily="34" charset="0"/>
                <a:ea typeface="+mj-ea"/>
                <a:cs typeface="+mj-cs"/>
              </a:rPr>
              <a:t>. When the student reaches the competence level required to move forward to the „School workshop” </a:t>
            </a:r>
            <a:r>
              <a:rPr lang="en-US" sz="2400" dirty="0" err="1">
                <a:solidFill>
                  <a:schemeClr val="accent1">
                    <a:lumMod val="50000"/>
                  </a:schemeClr>
                </a:solidFill>
                <a:latin typeface="Franklin Gothic Book" panose="020B0503020102020204" pitchFamily="34" charset="0"/>
                <a:ea typeface="+mj-ea"/>
                <a:cs typeface="+mj-cs"/>
              </a:rPr>
              <a:t>programme</a:t>
            </a:r>
            <a:r>
              <a:rPr lang="en-US" sz="2400" dirty="0">
                <a:solidFill>
                  <a:schemeClr val="accent1">
                    <a:lumMod val="50000"/>
                  </a:schemeClr>
                </a:solidFill>
                <a:latin typeface="Franklin Gothic Book" panose="020B0503020102020204" pitchFamily="34" charset="0"/>
                <a:ea typeface="+mj-ea"/>
                <a:cs typeface="+mj-cs"/>
              </a:rPr>
              <a:t>  (being capable to acquire a partial qualification)  he/she can do it. The capability is attested by his/her mentor. </a:t>
            </a:r>
            <a:endParaRPr lang="hu-HU" sz="2400" dirty="0">
              <a:solidFill>
                <a:schemeClr val="accent1">
                  <a:lumMod val="50000"/>
                </a:schemeClr>
              </a:solidFill>
              <a:latin typeface="Franklin Gothic Book" panose="020B0503020102020204" pitchFamily="34" charset="0"/>
              <a:ea typeface="+mj-ea"/>
              <a:cs typeface="+mj-cs"/>
            </a:endParaRPr>
          </a:p>
          <a:p>
            <a:pPr marL="342900" indent="-342900">
              <a:spcBef>
                <a:spcPct val="0"/>
              </a:spcBef>
              <a:buFont typeface="Franklin Gothic Book" panose="020B0503020102020204" pitchFamily="34" charset="0"/>
              <a:buChar char="►"/>
            </a:pPr>
            <a:r>
              <a:rPr lang="en-US" sz="2400" dirty="0">
                <a:solidFill>
                  <a:schemeClr val="accent1">
                    <a:lumMod val="50000"/>
                  </a:schemeClr>
                </a:solidFill>
                <a:latin typeface="Franklin Gothic Book" panose="020B0503020102020204" pitchFamily="34" charset="0"/>
                <a:ea typeface="+mj-ea"/>
                <a:cs typeface="+mj-cs"/>
              </a:rPr>
              <a:t>The education happens in small groups of 3-8 learners,</a:t>
            </a:r>
            <a:endParaRPr lang="hu-HU" sz="2400" dirty="0">
              <a:solidFill>
                <a:schemeClr val="accent1">
                  <a:lumMod val="50000"/>
                </a:schemeClr>
              </a:solidFill>
              <a:latin typeface="Franklin Gothic Book" panose="020B0503020102020204" pitchFamily="34" charset="0"/>
              <a:ea typeface="+mj-ea"/>
              <a:cs typeface="+mj-cs"/>
            </a:endParaRPr>
          </a:p>
          <a:p>
            <a:pPr marL="342900" indent="-342900">
              <a:spcBef>
                <a:spcPct val="0"/>
              </a:spcBef>
              <a:buFont typeface="Franklin Gothic Book" panose="020B0503020102020204" pitchFamily="34" charset="0"/>
              <a:buChar char="►"/>
            </a:pPr>
            <a:r>
              <a:rPr lang="en-US" sz="2400" dirty="0">
                <a:solidFill>
                  <a:schemeClr val="accent1">
                    <a:lumMod val="50000"/>
                  </a:schemeClr>
                </a:solidFill>
                <a:latin typeface="Franklin Gothic Book" panose="020B0503020102020204" pitchFamily="34" charset="0"/>
                <a:ea typeface="+mj-ea"/>
                <a:cs typeface="+mj-cs"/>
              </a:rPr>
              <a:t>At the begin</a:t>
            </a:r>
            <a:r>
              <a:rPr lang="hu-HU" sz="2400" dirty="0">
                <a:solidFill>
                  <a:schemeClr val="accent1">
                    <a:lumMod val="50000"/>
                  </a:schemeClr>
                </a:solidFill>
                <a:latin typeface="Franklin Gothic Book" panose="020B0503020102020204" pitchFamily="34" charset="0"/>
                <a:ea typeface="+mj-ea"/>
                <a:cs typeface="+mj-cs"/>
              </a:rPr>
              <a:t>n</a:t>
            </a:r>
            <a:r>
              <a:rPr lang="en-US" sz="2400" dirty="0" err="1">
                <a:solidFill>
                  <a:schemeClr val="accent1">
                    <a:lumMod val="50000"/>
                  </a:schemeClr>
                </a:solidFill>
                <a:latin typeface="Franklin Gothic Book" panose="020B0503020102020204" pitchFamily="34" charset="0"/>
                <a:ea typeface="+mj-ea"/>
                <a:cs typeface="+mj-cs"/>
              </a:rPr>
              <a:t>ing</a:t>
            </a:r>
            <a:r>
              <a:rPr lang="en-US" sz="2400" dirty="0">
                <a:solidFill>
                  <a:schemeClr val="accent1">
                    <a:lumMod val="50000"/>
                  </a:schemeClr>
                </a:solidFill>
                <a:latin typeface="Franklin Gothic Book" panose="020B0503020102020204" pitchFamily="34" charset="0"/>
                <a:ea typeface="+mj-ea"/>
                <a:cs typeface="+mj-cs"/>
              </a:rPr>
              <a:t> of the </a:t>
            </a:r>
            <a:r>
              <a:rPr lang="en-US" sz="2400" dirty="0" err="1">
                <a:solidFill>
                  <a:schemeClr val="accent1">
                    <a:lumMod val="50000"/>
                  </a:schemeClr>
                </a:solidFill>
                <a:latin typeface="Franklin Gothic Book" panose="020B0503020102020204" pitchFamily="34" charset="0"/>
                <a:ea typeface="+mj-ea"/>
                <a:cs typeface="+mj-cs"/>
              </a:rPr>
              <a:t>programme</a:t>
            </a:r>
            <a:r>
              <a:rPr lang="en-US" sz="2400" dirty="0">
                <a:solidFill>
                  <a:schemeClr val="accent1">
                    <a:lumMod val="50000"/>
                  </a:schemeClr>
                </a:solidFill>
                <a:latin typeface="Franklin Gothic Book" panose="020B0503020102020204" pitchFamily="34" charset="0"/>
                <a:ea typeface="+mj-ea"/>
                <a:cs typeface="+mj-cs"/>
              </a:rPr>
              <a:t> an individual development plan is made for each student, and the </a:t>
            </a:r>
            <a:r>
              <a:rPr lang="en-US" sz="2400" dirty="0" err="1">
                <a:solidFill>
                  <a:schemeClr val="accent1">
                    <a:lumMod val="50000"/>
                  </a:schemeClr>
                </a:solidFill>
                <a:latin typeface="Franklin Gothic Book" panose="020B0503020102020204" pitchFamily="34" charset="0"/>
                <a:ea typeface="+mj-ea"/>
                <a:cs typeface="+mj-cs"/>
              </a:rPr>
              <a:t>developme</a:t>
            </a:r>
            <a:r>
              <a:rPr lang="hu-HU" sz="2400" dirty="0">
                <a:solidFill>
                  <a:schemeClr val="accent1">
                    <a:lumMod val="50000"/>
                  </a:schemeClr>
                </a:solidFill>
                <a:latin typeface="Franklin Gothic Book" panose="020B0503020102020204" pitchFamily="34" charset="0"/>
                <a:ea typeface="+mj-ea"/>
                <a:cs typeface="+mj-cs"/>
              </a:rPr>
              <a:t>n</a:t>
            </a:r>
            <a:r>
              <a:rPr lang="en-US" sz="2400" dirty="0">
                <a:solidFill>
                  <a:schemeClr val="accent1">
                    <a:lumMod val="50000"/>
                  </a:schemeClr>
                </a:solidFill>
                <a:latin typeface="Franklin Gothic Book" panose="020B0503020102020204" pitchFamily="34" charset="0"/>
                <a:ea typeface="+mj-ea"/>
                <a:cs typeface="+mj-cs"/>
              </a:rPr>
              <a:t>t is being implemented along this line,</a:t>
            </a:r>
            <a:endParaRPr lang="hu-HU" sz="2400" dirty="0">
              <a:solidFill>
                <a:schemeClr val="accent1">
                  <a:lumMod val="50000"/>
                </a:schemeClr>
              </a:solidFill>
              <a:latin typeface="Franklin Gothic Book" panose="020B0503020102020204" pitchFamily="34" charset="0"/>
              <a:ea typeface="+mj-ea"/>
              <a:cs typeface="+mj-cs"/>
            </a:endParaRPr>
          </a:p>
          <a:p>
            <a:pPr marL="342900" indent="-342900">
              <a:spcBef>
                <a:spcPct val="0"/>
              </a:spcBef>
              <a:buFont typeface="Franklin Gothic Book" panose="020B0503020102020204" pitchFamily="34" charset="0"/>
              <a:buChar char="►"/>
            </a:pPr>
            <a:r>
              <a:rPr lang="en-US" sz="2400" dirty="0">
                <a:solidFill>
                  <a:schemeClr val="accent1">
                    <a:lumMod val="50000"/>
                  </a:schemeClr>
                </a:solidFill>
                <a:latin typeface="Franklin Gothic Book" panose="020B0503020102020204" pitchFamily="34" charset="0"/>
                <a:ea typeface="+mj-ea"/>
                <a:cs typeface="+mj-cs"/>
              </a:rPr>
              <a:t>There are no school lessons, there are dedicated school activities,</a:t>
            </a:r>
            <a:endParaRPr lang="hu-HU" sz="2400" dirty="0">
              <a:solidFill>
                <a:schemeClr val="accent1">
                  <a:lumMod val="50000"/>
                </a:schemeClr>
              </a:solidFill>
              <a:latin typeface="Franklin Gothic Book" panose="020B0503020102020204" pitchFamily="34" charset="0"/>
              <a:ea typeface="+mj-ea"/>
              <a:cs typeface="+mj-cs"/>
            </a:endParaRPr>
          </a:p>
          <a:p>
            <a:pPr marL="342900" indent="-342900">
              <a:spcBef>
                <a:spcPct val="0"/>
              </a:spcBef>
              <a:buFont typeface="Franklin Gothic Book" panose="020B0503020102020204" pitchFamily="34" charset="0"/>
              <a:buChar char="►"/>
            </a:pPr>
            <a:r>
              <a:rPr lang="en-US" sz="2400" dirty="0">
                <a:solidFill>
                  <a:schemeClr val="accent1">
                    <a:lumMod val="50000"/>
                  </a:schemeClr>
                </a:solidFill>
                <a:latin typeface="Franklin Gothic Book" panose="020B0503020102020204" pitchFamily="34" charset="0"/>
                <a:ea typeface="+mj-ea"/>
                <a:cs typeface="+mj-cs"/>
              </a:rPr>
              <a:t>Each student has a mentor.</a:t>
            </a:r>
            <a:endParaRPr lang="hu-HU" sz="2400" dirty="0">
              <a:solidFill>
                <a:schemeClr val="accent1">
                  <a:lumMod val="50000"/>
                </a:schemeClr>
              </a:solidFill>
              <a:latin typeface="Franklin Gothic Book" panose="020B0503020102020204" pitchFamily="34" charset="0"/>
              <a:ea typeface="+mj-ea"/>
              <a:cs typeface="+mj-cs"/>
            </a:endParaRPr>
          </a:p>
          <a:p>
            <a:pPr marL="342900" indent="-342900">
              <a:spcBef>
                <a:spcPct val="0"/>
              </a:spcBef>
              <a:buFont typeface="Franklin Gothic Book" panose="020B0503020102020204" pitchFamily="34" charset="0"/>
              <a:buChar char="►"/>
            </a:pPr>
            <a:r>
              <a:rPr lang="hu-HU" sz="2400" dirty="0" err="1">
                <a:solidFill>
                  <a:schemeClr val="accent1">
                    <a:lumMod val="50000"/>
                  </a:schemeClr>
                </a:solidFill>
                <a:latin typeface="Franklin Gothic Book" panose="020B0503020102020204" pitchFamily="34" charset="0"/>
                <a:ea typeface="+mj-ea"/>
                <a:cs typeface="+mj-cs"/>
              </a:rPr>
              <a:t>Each</a:t>
            </a:r>
            <a:r>
              <a:rPr lang="hu-HU" sz="2400" dirty="0">
                <a:solidFill>
                  <a:schemeClr val="accent1">
                    <a:lumMod val="50000"/>
                  </a:schemeClr>
                </a:solidFill>
                <a:latin typeface="Franklin Gothic Book" panose="020B0503020102020204" pitchFamily="34" charset="0"/>
                <a:ea typeface="+mj-ea"/>
                <a:cs typeface="+mj-cs"/>
              </a:rPr>
              <a:t> </a:t>
            </a:r>
            <a:r>
              <a:rPr lang="hu-HU" sz="2400" dirty="0" err="1">
                <a:solidFill>
                  <a:schemeClr val="accent1">
                    <a:lumMod val="50000"/>
                  </a:schemeClr>
                </a:solidFill>
                <a:latin typeface="Franklin Gothic Book" panose="020B0503020102020204" pitchFamily="34" charset="0"/>
                <a:ea typeface="+mj-ea"/>
                <a:cs typeface="+mj-cs"/>
              </a:rPr>
              <a:t>students</a:t>
            </a:r>
            <a:r>
              <a:rPr lang="hu-HU" sz="2400" dirty="0">
                <a:solidFill>
                  <a:schemeClr val="accent1">
                    <a:lumMod val="50000"/>
                  </a:schemeClr>
                </a:solidFill>
                <a:latin typeface="Franklin Gothic Book" panose="020B0503020102020204" pitchFamily="34" charset="0"/>
                <a:ea typeface="+mj-ea"/>
                <a:cs typeface="+mj-cs"/>
              </a:rPr>
              <a:t> </a:t>
            </a:r>
            <a:r>
              <a:rPr lang="hu-HU" sz="2400" dirty="0" err="1">
                <a:solidFill>
                  <a:schemeClr val="accent1">
                    <a:lumMod val="50000"/>
                  </a:schemeClr>
                </a:solidFill>
                <a:latin typeface="Franklin Gothic Book" panose="020B0503020102020204" pitchFamily="34" charset="0"/>
                <a:ea typeface="+mj-ea"/>
                <a:cs typeface="+mj-cs"/>
              </a:rPr>
              <a:t>receives</a:t>
            </a:r>
            <a:r>
              <a:rPr lang="hu-HU" sz="2400" dirty="0">
                <a:solidFill>
                  <a:schemeClr val="accent1">
                    <a:lumMod val="50000"/>
                  </a:schemeClr>
                </a:solidFill>
                <a:latin typeface="Franklin Gothic Book" panose="020B0503020102020204" pitchFamily="34" charset="0"/>
                <a:ea typeface="+mj-ea"/>
                <a:cs typeface="+mj-cs"/>
              </a:rPr>
              <a:t> a </a:t>
            </a:r>
            <a:r>
              <a:rPr lang="hu-HU" sz="2400" dirty="0" err="1">
                <a:solidFill>
                  <a:schemeClr val="accent1">
                    <a:lumMod val="50000"/>
                  </a:schemeClr>
                </a:solidFill>
                <a:latin typeface="Franklin Gothic Book" panose="020B0503020102020204" pitchFamily="34" charset="0"/>
                <a:ea typeface="+mj-ea"/>
                <a:cs typeface="+mj-cs"/>
              </a:rPr>
              <a:t>scholarship</a:t>
            </a:r>
            <a:endParaRPr lang="en-US" sz="2400" dirty="0">
              <a:solidFill>
                <a:schemeClr val="accent1">
                  <a:lumMod val="50000"/>
                </a:schemeClr>
              </a:solidFill>
              <a:latin typeface="Franklin Gothic Book" panose="020B0503020102020204" pitchFamily="34" charset="0"/>
              <a:ea typeface="+mj-ea"/>
              <a:cs typeface="+mj-cs"/>
            </a:endParaRPr>
          </a:p>
          <a:p>
            <a:endParaRPr lang="en-US" dirty="0"/>
          </a:p>
        </p:txBody>
      </p:sp>
    </p:spTree>
    <p:extLst>
      <p:ext uri="{BB962C8B-B14F-4D97-AF65-F5344CB8AC3E}">
        <p14:creationId xmlns:p14="http://schemas.microsoft.com/office/powerpoint/2010/main" val="3264722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77334" y="569626"/>
            <a:ext cx="8596668" cy="5871814"/>
          </a:xfrm>
        </p:spPr>
        <p:txBody>
          <a:bodyPr>
            <a:noAutofit/>
          </a:bodyPr>
          <a:lstStyle/>
          <a:p>
            <a:pPr>
              <a:lnSpc>
                <a:spcPct val="107000"/>
              </a:lnSpc>
              <a:spcBef>
                <a:spcPct val="0"/>
              </a:spcBef>
            </a:pPr>
            <a:r>
              <a:rPr lang="hu-HU" sz="2000" dirty="0" err="1">
                <a:solidFill>
                  <a:schemeClr val="accent1">
                    <a:lumMod val="50000"/>
                  </a:schemeClr>
                </a:solidFill>
                <a:latin typeface="Franklin Gothic Book" panose="020B0503020102020204" pitchFamily="34" charset="0"/>
                <a:ea typeface="+mj-ea"/>
                <a:cs typeface="+mj-cs"/>
              </a:rPr>
              <a:t>It</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can</a:t>
            </a:r>
            <a:r>
              <a:rPr lang="hu-HU" sz="2000" dirty="0">
                <a:solidFill>
                  <a:schemeClr val="accent1">
                    <a:lumMod val="50000"/>
                  </a:schemeClr>
                </a:solidFill>
                <a:latin typeface="Franklin Gothic Book" panose="020B0503020102020204" pitchFamily="34" charset="0"/>
                <a:ea typeface="+mj-ea"/>
                <a:cs typeface="+mj-cs"/>
              </a:rPr>
              <a:t> be </a:t>
            </a:r>
            <a:r>
              <a:rPr lang="hu-HU" sz="2000" dirty="0" err="1">
                <a:solidFill>
                  <a:schemeClr val="accent1">
                    <a:lumMod val="50000"/>
                  </a:schemeClr>
                </a:solidFill>
                <a:latin typeface="Franklin Gothic Book" panose="020B0503020102020204" pitchFamily="34" charset="0"/>
                <a:ea typeface="+mj-ea"/>
                <a:cs typeface="+mj-cs"/>
              </a:rPr>
              <a:t>started</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above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age</a:t>
            </a:r>
            <a:r>
              <a:rPr lang="hu-HU" sz="2000" dirty="0">
                <a:solidFill>
                  <a:schemeClr val="accent1">
                    <a:lumMod val="50000"/>
                  </a:schemeClr>
                </a:solidFill>
                <a:latin typeface="Franklin Gothic Book" panose="020B0503020102020204" pitchFamily="34" charset="0"/>
                <a:ea typeface="+mj-ea"/>
                <a:cs typeface="+mj-cs"/>
              </a:rPr>
              <a:t> of 16</a:t>
            </a:r>
          </a:p>
          <a:p>
            <a:pPr>
              <a:lnSpc>
                <a:spcPct val="107000"/>
              </a:lnSpc>
              <a:spcBef>
                <a:spcPct val="0"/>
              </a:spcBef>
            </a:pPr>
            <a:r>
              <a:rPr lang="hu-HU" sz="2000" dirty="0" err="1">
                <a:solidFill>
                  <a:schemeClr val="accent1">
                    <a:lumMod val="50000"/>
                  </a:schemeClr>
                </a:solidFill>
                <a:latin typeface="Franklin Gothic Book" panose="020B0503020102020204" pitchFamily="34" charset="0"/>
                <a:ea typeface="+mj-ea"/>
                <a:cs typeface="+mj-cs"/>
              </a:rPr>
              <a:t>Its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lenght</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varies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between</a:t>
            </a:r>
            <a:r>
              <a:rPr lang="hu-HU" sz="2000" dirty="0">
                <a:solidFill>
                  <a:schemeClr val="accent1">
                    <a:lumMod val="50000"/>
                  </a:schemeClr>
                </a:solidFill>
                <a:latin typeface="Franklin Gothic Book" panose="020B0503020102020204" pitchFamily="34" charset="0"/>
                <a:ea typeface="+mj-ea"/>
                <a:cs typeface="+mj-cs"/>
              </a:rPr>
              <a:t> 6-24 </a:t>
            </a:r>
            <a:r>
              <a:rPr lang="hu-HU" sz="2000" dirty="0" err="1">
                <a:solidFill>
                  <a:schemeClr val="accent1">
                    <a:lumMod val="50000"/>
                  </a:schemeClr>
                </a:solidFill>
                <a:latin typeface="Franklin Gothic Book" panose="020B0503020102020204" pitchFamily="34" charset="0"/>
                <a:ea typeface="+mj-ea"/>
                <a:cs typeface="+mj-cs"/>
              </a:rPr>
              <a:t>months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depending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on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performance of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student</a:t>
            </a:r>
            <a:endParaRPr lang="hu-HU" sz="20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pPr>
            <a:r>
              <a:rPr lang="hu-HU" sz="2000" dirty="0" err="1">
                <a:solidFill>
                  <a:schemeClr val="accent1">
                    <a:lumMod val="50000"/>
                  </a:schemeClr>
                </a:solidFill>
                <a:latin typeface="Franklin Gothic Book" panose="020B0503020102020204" pitchFamily="34" charset="0"/>
                <a:ea typeface="+mj-ea"/>
                <a:cs typeface="+mj-cs"/>
              </a:rPr>
              <a:t>If</a:t>
            </a:r>
            <a:r>
              <a:rPr lang="hu-HU" sz="2000" dirty="0">
                <a:solidFill>
                  <a:schemeClr val="accent1">
                    <a:lumMod val="50000"/>
                  </a:schemeClr>
                </a:solidFill>
                <a:latin typeface="Franklin Gothic Book" panose="020B0503020102020204" pitchFamily="34" charset="0"/>
                <a:ea typeface="+mj-ea"/>
                <a:cs typeface="+mj-cs"/>
              </a:rPr>
              <a:t> a </a:t>
            </a:r>
            <a:r>
              <a:rPr lang="hu-HU" sz="2000" dirty="0" err="1">
                <a:solidFill>
                  <a:schemeClr val="accent1">
                    <a:lumMod val="50000"/>
                  </a:schemeClr>
                </a:solidFill>
                <a:latin typeface="Franklin Gothic Book" panose="020B0503020102020204" pitchFamily="34" charset="0"/>
                <a:ea typeface="+mj-ea"/>
                <a:cs typeface="+mj-cs"/>
              </a:rPr>
              <a:t>student</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fulfill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successfully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this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programme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aquires</a:t>
            </a:r>
            <a:r>
              <a:rPr lang="hu-HU" sz="2000" dirty="0">
                <a:solidFill>
                  <a:schemeClr val="accent1">
                    <a:lumMod val="50000"/>
                  </a:schemeClr>
                </a:solidFill>
                <a:latin typeface="Franklin Gothic Book" panose="020B0503020102020204" pitchFamily="34" charset="0"/>
                <a:ea typeface="+mj-ea"/>
                <a:cs typeface="+mj-cs"/>
              </a:rPr>
              <a:t> a </a:t>
            </a:r>
            <a:r>
              <a:rPr lang="hu-HU" sz="2000" dirty="0" err="1">
                <a:solidFill>
                  <a:schemeClr val="accent1">
                    <a:lumMod val="50000"/>
                  </a:schemeClr>
                </a:solidFill>
                <a:latin typeface="Franklin Gothic Book" panose="020B0503020102020204" pitchFamily="34" charset="0"/>
                <a:ea typeface="+mj-ea"/>
                <a:cs typeface="+mj-cs"/>
              </a:rPr>
              <a:t>partial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qualification</a:t>
            </a:r>
            <a:r>
              <a:rPr lang="hu-HU" sz="2000" dirty="0">
                <a:solidFill>
                  <a:schemeClr val="accent1">
                    <a:lumMod val="50000"/>
                  </a:schemeClr>
                </a:solidFill>
                <a:latin typeface="Franklin Gothic Book" panose="020B0503020102020204" pitchFamily="34" charset="0"/>
                <a:ea typeface="+mj-ea"/>
                <a:cs typeface="+mj-cs"/>
              </a:rPr>
              <a:t> and a </a:t>
            </a:r>
            <a:r>
              <a:rPr lang="hu-HU" sz="2000" dirty="0" err="1">
                <a:solidFill>
                  <a:schemeClr val="accent1">
                    <a:lumMod val="50000"/>
                  </a:schemeClr>
                </a:solidFill>
                <a:latin typeface="Franklin Gothic Book" panose="020B0503020102020204" pitchFamily="34" charset="0"/>
                <a:ea typeface="+mj-ea"/>
                <a:cs typeface="+mj-cs"/>
              </a:rPr>
              <a:t>certificate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attesting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lower</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secondary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school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attainment</a:t>
            </a:r>
            <a:r>
              <a:rPr lang="hu-HU" sz="20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pP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Beside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this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students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can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pursue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further</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studies</a:t>
            </a:r>
            <a:r>
              <a:rPr lang="hu-HU" sz="2000" dirty="0">
                <a:solidFill>
                  <a:schemeClr val="accent1">
                    <a:lumMod val="50000"/>
                  </a:schemeClr>
                </a:solidFill>
                <a:latin typeface="Franklin Gothic Book" panose="020B0503020102020204" pitchFamily="34" charset="0"/>
                <a:ea typeface="+mj-ea"/>
                <a:cs typeface="+mj-cs"/>
              </a:rPr>
              <a:t> in </a:t>
            </a:r>
            <a:r>
              <a:rPr lang="hu-HU" sz="2000" dirty="0" err="1">
                <a:solidFill>
                  <a:schemeClr val="accent1">
                    <a:lumMod val="50000"/>
                  </a:schemeClr>
                </a:solidFill>
                <a:latin typeface="Franklin Gothic Book" panose="020B0503020102020204" pitchFamily="34" charset="0"/>
                <a:ea typeface="+mj-ea"/>
                <a:cs typeface="+mj-cs"/>
              </a:rPr>
              <a:t>upper</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secondary</a:t>
            </a:r>
            <a:r>
              <a:rPr lang="hu-HU" sz="2000" dirty="0">
                <a:solidFill>
                  <a:schemeClr val="accent1">
                    <a:lumMod val="50000"/>
                  </a:schemeClr>
                </a:solidFill>
                <a:latin typeface="Franklin Gothic Book" panose="020B0503020102020204" pitchFamily="34" charset="0"/>
                <a:ea typeface="+mj-ea"/>
                <a:cs typeface="+mj-cs"/>
              </a:rPr>
              <a:t> IVET, </a:t>
            </a:r>
            <a:r>
              <a:rPr lang="hu-HU" sz="2000" dirty="0" err="1">
                <a:solidFill>
                  <a:schemeClr val="accent1">
                    <a:lumMod val="50000"/>
                  </a:schemeClr>
                </a:solidFill>
                <a:latin typeface="Franklin Gothic Book" panose="020B0503020102020204" pitchFamily="34" charset="0"/>
                <a:ea typeface="+mj-ea"/>
                <a:cs typeface="+mj-cs"/>
              </a:rPr>
              <a:t>both</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technicums</a:t>
            </a:r>
            <a:r>
              <a:rPr lang="hu-HU" sz="2000" dirty="0">
                <a:solidFill>
                  <a:schemeClr val="accent1">
                    <a:lumMod val="50000"/>
                  </a:schemeClr>
                </a:solidFill>
                <a:latin typeface="Franklin Gothic Book" panose="020B0503020102020204" pitchFamily="34" charset="0"/>
                <a:ea typeface="+mj-ea"/>
                <a:cs typeface="+mj-cs"/>
              </a:rPr>
              <a:t> and VET </a:t>
            </a:r>
            <a:r>
              <a:rPr lang="hu-HU" sz="2000" dirty="0" err="1">
                <a:solidFill>
                  <a:schemeClr val="accent1">
                    <a:lumMod val="50000"/>
                  </a:schemeClr>
                </a:solidFill>
                <a:latin typeface="Franklin Gothic Book" panose="020B0503020102020204" pitchFamily="34" charset="0"/>
                <a:ea typeface="+mj-ea"/>
                <a:cs typeface="+mj-cs"/>
              </a:rPr>
              <a:t>Schools</a:t>
            </a:r>
            <a:r>
              <a:rPr lang="hu-HU" sz="20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pPr>
            <a:r>
              <a:rPr lang="hu-HU" sz="2000" dirty="0" err="1">
                <a:solidFill>
                  <a:schemeClr val="accent1">
                    <a:lumMod val="50000"/>
                  </a:schemeClr>
                </a:solidFill>
                <a:latin typeface="Franklin Gothic Book" panose="020B0503020102020204" pitchFamily="34" charset="0"/>
                <a:ea typeface="+mj-ea"/>
                <a:cs typeface="+mj-cs"/>
              </a:rPr>
              <a:t>They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acquire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partial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qualification</a:t>
            </a:r>
            <a:r>
              <a:rPr lang="hu-HU" sz="2000" dirty="0">
                <a:solidFill>
                  <a:schemeClr val="accent1">
                    <a:lumMod val="50000"/>
                  </a:schemeClr>
                </a:solidFill>
                <a:latin typeface="Franklin Gothic Book" panose="020B0503020102020204" pitchFamily="34" charset="0"/>
                <a:ea typeface="+mj-ea"/>
                <a:cs typeface="+mj-cs"/>
              </a:rPr>
              <a:t> in a </a:t>
            </a:r>
            <a:r>
              <a:rPr lang="hu-HU" sz="2000" dirty="0" err="1">
                <a:solidFill>
                  <a:schemeClr val="accent1">
                    <a:lumMod val="50000"/>
                  </a:schemeClr>
                </a:solidFill>
                <a:latin typeface="Franklin Gothic Book" panose="020B0503020102020204" pitchFamily="34" charset="0"/>
                <a:ea typeface="+mj-ea"/>
                <a:cs typeface="+mj-cs"/>
              </a:rPr>
              <a:t>school</a:t>
            </a:r>
            <a:r>
              <a:rPr lang="hu-HU" sz="2000" dirty="0">
                <a:solidFill>
                  <a:schemeClr val="accent1">
                    <a:lumMod val="50000"/>
                  </a:schemeClr>
                </a:solidFill>
                <a:latin typeface="Franklin Gothic Book" panose="020B0503020102020204" pitchFamily="34" charset="0"/>
                <a:ea typeface="+mj-ea"/>
                <a:cs typeface="+mj-cs"/>
              </a:rPr>
              <a:t> workshop </a:t>
            </a:r>
            <a:r>
              <a:rPr lang="hu-HU" sz="2000" dirty="0" err="1">
                <a:solidFill>
                  <a:schemeClr val="accent1">
                    <a:lumMod val="50000"/>
                  </a:schemeClr>
                </a:solidFill>
                <a:latin typeface="Franklin Gothic Book" panose="020B0503020102020204" pitchFamily="34" charset="0"/>
                <a:ea typeface="+mj-ea"/>
                <a:cs typeface="+mj-cs"/>
              </a:rPr>
              <a:t>but</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it</a:t>
            </a:r>
            <a:r>
              <a:rPr lang="hu-HU" sz="2000" dirty="0">
                <a:solidFill>
                  <a:schemeClr val="accent1">
                    <a:lumMod val="50000"/>
                  </a:schemeClr>
                </a:solidFill>
                <a:latin typeface="Franklin Gothic Book" panose="020B0503020102020204" pitchFamily="34" charset="0"/>
                <a:ea typeface="+mj-ea"/>
                <a:cs typeface="+mj-cs"/>
              </a:rPr>
              <a:t> is </a:t>
            </a:r>
            <a:r>
              <a:rPr lang="hu-HU" sz="2000" dirty="0" err="1">
                <a:solidFill>
                  <a:schemeClr val="accent1">
                    <a:lumMod val="50000"/>
                  </a:schemeClr>
                </a:solidFill>
                <a:latin typeface="Franklin Gothic Book" panose="020B0503020102020204" pitchFamily="34" charset="0"/>
                <a:ea typeface="+mj-ea"/>
                <a:cs typeface="+mj-cs"/>
              </a:rPr>
              <a:t>preferable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to</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acquire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it</a:t>
            </a:r>
            <a:r>
              <a:rPr lang="hu-HU" sz="2000" dirty="0">
                <a:solidFill>
                  <a:schemeClr val="accent1">
                    <a:lumMod val="50000"/>
                  </a:schemeClr>
                </a:solidFill>
                <a:latin typeface="Franklin Gothic Book" panose="020B0503020102020204" pitchFamily="34" charset="0"/>
                <a:ea typeface="+mj-ea"/>
                <a:cs typeface="+mj-cs"/>
              </a:rPr>
              <a:t> in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framework</a:t>
            </a:r>
            <a:r>
              <a:rPr lang="hu-HU" sz="2000" dirty="0">
                <a:solidFill>
                  <a:schemeClr val="accent1">
                    <a:lumMod val="50000"/>
                  </a:schemeClr>
                </a:solidFill>
                <a:latin typeface="Franklin Gothic Book" panose="020B0503020102020204" pitchFamily="34" charset="0"/>
                <a:ea typeface="+mj-ea"/>
                <a:cs typeface="+mj-cs"/>
              </a:rPr>
              <a:t> of </a:t>
            </a:r>
            <a:r>
              <a:rPr lang="hu-HU" sz="2000" dirty="0" err="1">
                <a:solidFill>
                  <a:schemeClr val="accent1">
                    <a:lumMod val="50000"/>
                  </a:schemeClr>
                </a:solidFill>
                <a:latin typeface="Franklin Gothic Book" panose="020B0503020102020204" pitchFamily="34" charset="0"/>
                <a:ea typeface="+mj-ea"/>
                <a:cs typeface="+mj-cs"/>
              </a:rPr>
              <a:t>dual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training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at</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companies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work</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placements</a:t>
            </a:r>
            <a:r>
              <a:rPr lang="hu-HU" sz="20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pPr>
            <a:r>
              <a:rPr lang="hu-HU" sz="2000" dirty="0">
                <a:solidFill>
                  <a:schemeClr val="accent1">
                    <a:lumMod val="50000"/>
                  </a:schemeClr>
                </a:solidFill>
                <a:latin typeface="Franklin Gothic Book" panose="020B0503020102020204" pitchFamily="34" charset="0"/>
                <a:ea typeface="+mj-ea"/>
                <a:cs typeface="+mj-cs"/>
              </a:rPr>
              <a:t>The </a:t>
            </a:r>
            <a:r>
              <a:rPr lang="hu-HU" sz="2000" dirty="0" err="1">
                <a:solidFill>
                  <a:schemeClr val="accent1">
                    <a:lumMod val="50000"/>
                  </a:schemeClr>
                </a:solidFill>
                <a:latin typeface="Franklin Gothic Book" panose="020B0503020102020204" pitchFamily="34" charset="0"/>
                <a:ea typeface="+mj-ea"/>
                <a:cs typeface="+mj-cs"/>
              </a:rPr>
              <a:t>education</a:t>
            </a:r>
            <a:r>
              <a:rPr lang="hu-HU" sz="2000" dirty="0">
                <a:solidFill>
                  <a:schemeClr val="accent1">
                    <a:lumMod val="50000"/>
                  </a:schemeClr>
                </a:solidFill>
                <a:latin typeface="Franklin Gothic Book" panose="020B0503020102020204" pitchFamily="34" charset="0"/>
                <a:ea typeface="+mj-ea"/>
                <a:cs typeface="+mj-cs"/>
              </a:rPr>
              <a:t> and </a:t>
            </a:r>
            <a:r>
              <a:rPr lang="hu-HU" sz="2000" dirty="0" err="1">
                <a:solidFill>
                  <a:schemeClr val="accent1">
                    <a:lumMod val="50000"/>
                  </a:schemeClr>
                </a:solidFill>
                <a:latin typeface="Franklin Gothic Book" panose="020B0503020102020204" pitchFamily="34" charset="0"/>
                <a:ea typeface="+mj-ea"/>
                <a:cs typeface="+mj-cs"/>
              </a:rPr>
              <a:t>training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happens</a:t>
            </a:r>
            <a:r>
              <a:rPr lang="hu-HU" sz="2000" dirty="0">
                <a:solidFill>
                  <a:schemeClr val="accent1">
                    <a:lumMod val="50000"/>
                  </a:schemeClr>
                </a:solidFill>
                <a:latin typeface="Franklin Gothic Book" panose="020B0503020102020204" pitchFamily="34" charset="0"/>
                <a:ea typeface="+mj-ea"/>
                <a:cs typeface="+mj-cs"/>
              </a:rPr>
              <a:t> in </a:t>
            </a:r>
            <a:r>
              <a:rPr lang="hu-HU" sz="2000" dirty="0" err="1">
                <a:solidFill>
                  <a:schemeClr val="accent1">
                    <a:lumMod val="50000"/>
                  </a:schemeClr>
                </a:solidFill>
                <a:latin typeface="Franklin Gothic Book" panose="020B0503020102020204" pitchFamily="34" charset="0"/>
                <a:ea typeface="+mj-ea"/>
                <a:cs typeface="+mj-cs"/>
              </a:rPr>
              <a:t>small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groups</a:t>
            </a:r>
            <a:r>
              <a:rPr lang="hu-HU" sz="2000" dirty="0">
                <a:solidFill>
                  <a:schemeClr val="accent1">
                    <a:lumMod val="50000"/>
                  </a:schemeClr>
                </a:solidFill>
                <a:latin typeface="Franklin Gothic Book" panose="020B0503020102020204" pitchFamily="34" charset="0"/>
                <a:ea typeface="+mj-ea"/>
                <a:cs typeface="+mj-cs"/>
              </a:rPr>
              <a:t> of 1-5 </a:t>
            </a:r>
            <a:r>
              <a:rPr lang="hu-HU" sz="2000" dirty="0" err="1">
                <a:solidFill>
                  <a:schemeClr val="accent1">
                    <a:lumMod val="50000"/>
                  </a:schemeClr>
                </a:solidFill>
                <a:latin typeface="Franklin Gothic Book" panose="020B0503020102020204" pitchFamily="34" charset="0"/>
                <a:ea typeface="+mj-ea"/>
                <a:cs typeface="+mj-cs"/>
              </a:rPr>
              <a:t>students</a:t>
            </a:r>
            <a:endParaRPr lang="hu-HU" sz="20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pPr>
            <a:r>
              <a:rPr lang="hu-HU" sz="2000" dirty="0">
                <a:solidFill>
                  <a:schemeClr val="accent1">
                    <a:lumMod val="50000"/>
                  </a:schemeClr>
                </a:solidFill>
                <a:latin typeface="Franklin Gothic Book" panose="020B0503020102020204" pitchFamily="34" charset="0"/>
                <a:ea typeface="+mj-ea"/>
                <a:cs typeface="+mj-cs"/>
              </a:rPr>
              <a:t>In </a:t>
            </a:r>
            <a:r>
              <a:rPr lang="hu-HU" sz="2000" dirty="0" err="1">
                <a:solidFill>
                  <a:schemeClr val="accent1">
                    <a:lumMod val="50000"/>
                  </a:schemeClr>
                </a:solidFill>
                <a:latin typeface="Franklin Gothic Book" panose="020B0503020102020204" pitchFamily="34" charset="0"/>
                <a:ea typeface="+mj-ea"/>
                <a:cs typeface="+mj-cs"/>
              </a:rPr>
              <a:t>this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programme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as</a:t>
            </a:r>
            <a:r>
              <a:rPr lang="hu-HU" sz="2000" dirty="0">
                <a:solidFill>
                  <a:schemeClr val="accent1">
                    <a:lumMod val="50000"/>
                  </a:schemeClr>
                </a:solidFill>
                <a:latin typeface="Franklin Gothic Book" panose="020B0503020102020204" pitchFamily="34" charset="0"/>
                <a:ea typeface="+mj-ea"/>
                <a:cs typeface="+mj-cs"/>
              </a:rPr>
              <a:t> in „Dobbantó” </a:t>
            </a:r>
            <a:r>
              <a:rPr lang="hu-HU" sz="2000" dirty="0" err="1">
                <a:solidFill>
                  <a:schemeClr val="accent1">
                    <a:lumMod val="50000"/>
                  </a:schemeClr>
                </a:solidFill>
                <a:latin typeface="Franklin Gothic Book" panose="020B0503020102020204" pitchFamily="34" charset="0"/>
                <a:ea typeface="+mj-ea"/>
                <a:cs typeface="+mj-cs"/>
              </a:rPr>
              <a:t>one</a:t>
            </a:r>
            <a:r>
              <a:rPr lang="hu-HU" sz="2000" dirty="0">
                <a:solidFill>
                  <a:schemeClr val="accent1">
                    <a:lumMod val="50000"/>
                  </a:schemeClr>
                </a:solidFill>
                <a:latin typeface="Franklin Gothic Book" panose="020B0503020102020204" pitchFamily="34" charset="0"/>
                <a:ea typeface="+mj-ea"/>
                <a:cs typeface="+mj-cs"/>
              </a:rPr>
              <a:t> VET </a:t>
            </a:r>
            <a:r>
              <a:rPr lang="hu-HU" sz="2000" dirty="0" err="1">
                <a:solidFill>
                  <a:schemeClr val="accent1">
                    <a:lumMod val="50000"/>
                  </a:schemeClr>
                </a:solidFill>
                <a:latin typeface="Franklin Gothic Book" panose="020B0503020102020204" pitchFamily="34" charset="0"/>
                <a:ea typeface="+mj-ea"/>
                <a:cs typeface="+mj-cs"/>
              </a:rPr>
              <a:t>teachers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focus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on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individual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skills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development</a:t>
            </a:r>
            <a:r>
              <a:rPr lang="hu-HU" sz="2000" dirty="0">
                <a:solidFill>
                  <a:schemeClr val="accent1">
                    <a:lumMod val="50000"/>
                  </a:schemeClr>
                </a:solidFill>
                <a:latin typeface="Franklin Gothic Book" panose="020B0503020102020204" pitchFamily="34" charset="0"/>
                <a:ea typeface="+mj-ea"/>
                <a:cs typeface="+mj-cs"/>
              </a:rPr>
              <a:t> of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students</a:t>
            </a:r>
            <a:r>
              <a:rPr lang="hu-HU" sz="2000" dirty="0">
                <a:solidFill>
                  <a:schemeClr val="accent1">
                    <a:lumMod val="50000"/>
                  </a:schemeClr>
                </a:solidFill>
                <a:latin typeface="Franklin Gothic Book" panose="020B0503020102020204" pitchFamily="34" charset="0"/>
                <a:ea typeface="+mj-ea"/>
                <a:cs typeface="+mj-cs"/>
              </a:rPr>
              <a:t>. *</a:t>
            </a:r>
          </a:p>
          <a:p>
            <a:pPr>
              <a:lnSpc>
                <a:spcPct val="107000"/>
              </a:lnSpc>
              <a:spcBef>
                <a:spcPct val="0"/>
              </a:spcBef>
            </a:pPr>
            <a:r>
              <a:rPr lang="hu-HU" sz="2000" dirty="0" err="1">
                <a:solidFill>
                  <a:schemeClr val="accent1">
                    <a:lumMod val="50000"/>
                  </a:schemeClr>
                </a:solidFill>
                <a:latin typeface="Franklin Gothic Book" panose="020B0503020102020204" pitchFamily="34" charset="0"/>
                <a:ea typeface="+mj-ea"/>
                <a:cs typeface="+mj-cs"/>
              </a:rPr>
              <a:t>Teachers</a:t>
            </a:r>
            <a:r>
              <a:rPr lang="hu-HU" sz="2000" dirty="0">
                <a:solidFill>
                  <a:schemeClr val="accent1">
                    <a:lumMod val="50000"/>
                  </a:schemeClr>
                </a:solidFill>
                <a:latin typeface="Franklin Gothic Book" panose="020B0503020102020204" pitchFamily="34" charset="0"/>
                <a:ea typeface="+mj-ea"/>
                <a:cs typeface="+mj-cs"/>
              </a:rPr>
              <a:t> and </a:t>
            </a:r>
            <a:r>
              <a:rPr lang="hu-HU" sz="2000" dirty="0" err="1">
                <a:solidFill>
                  <a:schemeClr val="accent1">
                    <a:lumMod val="50000"/>
                  </a:schemeClr>
                </a:solidFill>
                <a:latin typeface="Franklin Gothic Book" panose="020B0503020102020204" pitchFamily="34" charset="0"/>
                <a:ea typeface="+mj-ea"/>
                <a:cs typeface="+mj-cs"/>
              </a:rPr>
              <a:t>instructors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follow</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closely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students</a:t>
            </a:r>
            <a:r>
              <a:rPr lang="hu-HU" sz="2000" dirty="0">
                <a:solidFill>
                  <a:schemeClr val="accent1">
                    <a:lumMod val="50000"/>
                  </a:schemeClr>
                </a:solidFill>
                <a:latin typeface="Franklin Gothic Book" panose="020B0503020102020204" pitchFamily="34" charset="0"/>
                <a:ea typeface="+mj-ea"/>
                <a:cs typeface="+mj-cs"/>
              </a:rPr>
              <a:t>  performance </a:t>
            </a:r>
            <a:r>
              <a:rPr lang="hu-HU" sz="2000" dirty="0" err="1">
                <a:solidFill>
                  <a:schemeClr val="accent1">
                    <a:lumMod val="50000"/>
                  </a:schemeClr>
                </a:solidFill>
                <a:latin typeface="Franklin Gothic Book" panose="020B0503020102020204" pitchFamily="34" charset="0"/>
                <a:ea typeface="+mj-ea"/>
                <a:cs typeface="+mj-cs"/>
              </a:rPr>
              <a:t>supporting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them</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mentors</a:t>
            </a:r>
            <a:r>
              <a:rPr lang="hu-HU" sz="2000" dirty="0">
                <a:solidFill>
                  <a:schemeClr val="accent1">
                    <a:lumMod val="50000"/>
                  </a:schemeClr>
                </a:solidFill>
                <a:latin typeface="Franklin Gothic Book" panose="020B0503020102020204" pitchFamily="34" charset="0"/>
                <a:ea typeface="+mj-ea"/>
                <a:cs typeface="+mj-cs"/>
              </a:rPr>
              <a:t> and  </a:t>
            </a:r>
            <a:r>
              <a:rPr lang="hu-HU" sz="2000" dirty="0" err="1">
                <a:solidFill>
                  <a:schemeClr val="accent1">
                    <a:lumMod val="50000"/>
                  </a:schemeClr>
                </a:solidFill>
                <a:latin typeface="Franklin Gothic Book" panose="020B0503020102020204" pitchFamily="34" charset="0"/>
                <a:ea typeface="+mj-ea"/>
                <a:cs typeface="+mj-cs"/>
              </a:rPr>
              <a:t>telling</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them</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if</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acquired</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necessary</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skills</a:t>
            </a:r>
            <a:r>
              <a:rPr lang="hu-HU" sz="2000" dirty="0">
                <a:solidFill>
                  <a:schemeClr val="accent1">
                    <a:lumMod val="50000"/>
                  </a:schemeClr>
                </a:solidFill>
                <a:latin typeface="Franklin Gothic Book" panose="020B0503020102020204" pitchFamily="34" charset="0"/>
                <a:ea typeface="+mj-ea"/>
                <a:cs typeface="+mj-cs"/>
              </a:rPr>
              <a:t> and </a:t>
            </a:r>
            <a:r>
              <a:rPr lang="hu-HU" sz="2000" dirty="0" err="1">
                <a:solidFill>
                  <a:schemeClr val="accent1">
                    <a:lumMod val="50000"/>
                  </a:schemeClr>
                </a:solidFill>
                <a:latin typeface="Franklin Gothic Book" panose="020B0503020102020204" pitchFamily="34" charset="0"/>
                <a:ea typeface="+mj-ea"/>
                <a:cs typeface="+mj-cs"/>
              </a:rPr>
              <a:t>competences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required</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for</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the</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final</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examination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This</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can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happen</a:t>
            </a:r>
            <a:r>
              <a:rPr lang="hu-HU" sz="2000" dirty="0">
                <a:solidFill>
                  <a:schemeClr val="accent1">
                    <a:lumMod val="50000"/>
                  </a:schemeClr>
                </a:solidFill>
                <a:latin typeface="Franklin Gothic Book" panose="020B0503020102020204" pitchFamily="34" charset="0"/>
                <a:ea typeface="+mj-ea"/>
                <a:cs typeface="+mj-cs"/>
              </a:rPr>
              <a:t> </a:t>
            </a:r>
            <a:r>
              <a:rPr lang="hu-HU" sz="2000" dirty="0" err="1">
                <a:solidFill>
                  <a:schemeClr val="accent1">
                    <a:lumMod val="50000"/>
                  </a:schemeClr>
                </a:solidFill>
                <a:latin typeface="Franklin Gothic Book" panose="020B0503020102020204" pitchFamily="34" charset="0"/>
                <a:ea typeface="+mj-ea"/>
                <a:cs typeface="+mj-cs"/>
              </a:rPr>
              <a:t>within</a:t>
            </a:r>
            <a:r>
              <a:rPr lang="hu-HU" sz="2000" dirty="0">
                <a:solidFill>
                  <a:schemeClr val="accent1">
                    <a:lumMod val="50000"/>
                  </a:schemeClr>
                </a:solidFill>
                <a:latin typeface="Franklin Gothic Book" panose="020B0503020102020204" pitchFamily="34" charset="0"/>
                <a:ea typeface="+mj-ea"/>
                <a:cs typeface="+mj-cs"/>
              </a:rPr>
              <a:t> 6-24 </a:t>
            </a:r>
            <a:r>
              <a:rPr lang="hu-HU" sz="2000" dirty="0" err="1">
                <a:solidFill>
                  <a:schemeClr val="accent1">
                    <a:lumMod val="50000"/>
                  </a:schemeClr>
                </a:solidFill>
                <a:latin typeface="Franklin Gothic Book" panose="020B0503020102020204" pitchFamily="34" charset="0"/>
                <a:ea typeface="+mj-ea"/>
                <a:cs typeface="+mj-cs"/>
              </a:rPr>
              <a:t>months</a:t>
            </a:r>
            <a:r>
              <a:rPr lang="hu-HU" sz="2000" dirty="0">
                <a:solidFill>
                  <a:schemeClr val="accent1">
                    <a:lumMod val="50000"/>
                  </a:schemeClr>
                </a:solidFill>
                <a:latin typeface="Franklin Gothic Book" panose="020B0503020102020204" pitchFamily="34" charset="0"/>
                <a:ea typeface="+mj-ea"/>
                <a:cs typeface="+mj-cs"/>
              </a:rPr>
              <a:t>. </a:t>
            </a:r>
          </a:p>
        </p:txBody>
      </p:sp>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0"/>
            <a:ext cx="8596668" cy="569626"/>
          </a:xfrm>
        </p:spPr>
        <p:txBody>
          <a:bodyPr>
            <a:normAutofit/>
          </a:bodyPr>
          <a:lstStyle/>
          <a:p>
            <a:r>
              <a:rPr lang="hu-HU" sz="2400" b="1" dirty="0" err="1">
                <a:solidFill>
                  <a:schemeClr val="accent1">
                    <a:lumMod val="50000"/>
                  </a:schemeClr>
                </a:solidFill>
                <a:latin typeface="Franklin Gothic Book" panose="020B0503020102020204" pitchFamily="34" charset="0"/>
              </a:rPr>
              <a:t>Features</a:t>
            </a:r>
            <a:r>
              <a:rPr lang="hu-HU" sz="2400" b="1" dirty="0">
                <a:solidFill>
                  <a:schemeClr val="accent1">
                    <a:lumMod val="50000"/>
                  </a:schemeClr>
                </a:solidFill>
                <a:latin typeface="Franklin Gothic Book" panose="020B0503020102020204" pitchFamily="34" charset="0"/>
              </a:rPr>
              <a:t> of </a:t>
            </a:r>
            <a:r>
              <a:rPr lang="hu-HU" sz="2400" b="1" dirty="0" err="1">
                <a:solidFill>
                  <a:schemeClr val="accent1">
                    <a:lumMod val="50000"/>
                  </a:schemeClr>
                </a:solidFill>
                <a:latin typeface="Franklin Gothic Book" panose="020B0503020102020204" pitchFamily="34" charset="0"/>
              </a:rPr>
              <a:t>the</a:t>
            </a:r>
            <a:r>
              <a:rPr lang="hu-HU" sz="2400" b="1" dirty="0">
                <a:solidFill>
                  <a:schemeClr val="accent1">
                    <a:lumMod val="50000"/>
                  </a:schemeClr>
                </a:solidFill>
                <a:latin typeface="Franklin Gothic Book" panose="020B0503020102020204" pitchFamily="34" charset="0"/>
              </a:rPr>
              <a:t> Műhelyiskolai („</a:t>
            </a:r>
            <a:r>
              <a:rPr lang="hu-HU" sz="2400" b="1" dirty="0" err="1">
                <a:solidFill>
                  <a:schemeClr val="accent1">
                    <a:lumMod val="50000"/>
                  </a:schemeClr>
                </a:solidFill>
                <a:latin typeface="Franklin Gothic Book" panose="020B0503020102020204" pitchFamily="34" charset="0"/>
              </a:rPr>
              <a:t>School</a:t>
            </a:r>
            <a:r>
              <a:rPr lang="hu-HU" sz="2400" b="1" dirty="0">
                <a:solidFill>
                  <a:schemeClr val="accent1">
                    <a:lumMod val="50000"/>
                  </a:schemeClr>
                </a:solidFill>
                <a:latin typeface="Franklin Gothic Book" panose="020B0503020102020204" pitchFamily="34" charset="0"/>
              </a:rPr>
              <a:t> workshop” </a:t>
            </a:r>
            <a:r>
              <a:rPr lang="hu-HU" sz="2400" b="1" dirty="0" err="1">
                <a:solidFill>
                  <a:schemeClr val="accent1">
                    <a:lumMod val="50000"/>
                  </a:schemeClr>
                </a:solidFill>
                <a:latin typeface="Franklin Gothic Book" panose="020B0503020102020204" pitchFamily="34" charset="0"/>
              </a:rPr>
              <a:t>Programme</a:t>
            </a:r>
            <a:r>
              <a:rPr lang="hu-HU" sz="2400" b="1" dirty="0">
                <a:solidFill>
                  <a:schemeClr val="accent1">
                    <a:lumMod val="50000"/>
                  </a:schemeClr>
                </a:solidFill>
                <a:latin typeface="Franklin Gothic Book" panose="020B0503020102020204" pitchFamily="34" charset="0"/>
              </a:rPr>
              <a:t> </a:t>
            </a:r>
          </a:p>
        </p:txBody>
      </p:sp>
    </p:spTree>
    <p:extLst>
      <p:ext uri="{BB962C8B-B14F-4D97-AF65-F5344CB8AC3E}">
        <p14:creationId xmlns:p14="http://schemas.microsoft.com/office/powerpoint/2010/main" val="1786786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06313" y="896645"/>
            <a:ext cx="8528809" cy="5592931"/>
          </a:xfrm>
        </p:spPr>
        <p:txBody>
          <a:bodyPr>
            <a:normAutofit fontScale="25000" lnSpcReduction="20000"/>
          </a:bodyPr>
          <a:lstStyle/>
          <a:p>
            <a:pPr marL="0" indent="0">
              <a:lnSpc>
                <a:spcPct val="107000"/>
              </a:lnSpc>
              <a:spcAft>
                <a:spcPts val="800"/>
              </a:spcAft>
              <a:buNone/>
            </a:pPr>
            <a:endParaRPr lang="en-US" dirty="0">
              <a:solidFill>
                <a:srgbClr val="000000"/>
              </a:solidFill>
              <a:latin typeface="Franklin Gothic Book" panose="020B0503020102020204" pitchFamily="34" charset="0"/>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It is a  competency-developing year which is addressed for those young people who are uncertain in their career choice or who finished the lower secondary education  with lack of competences.  I</a:t>
            </a:r>
            <a:r>
              <a:rPr lang="hu-HU" sz="5600" dirty="0">
                <a:solidFill>
                  <a:schemeClr val="accent1">
                    <a:lumMod val="50000"/>
                  </a:schemeClr>
                </a:solidFill>
                <a:latin typeface="Franklin Gothic Book" panose="020B0503020102020204" pitchFamily="34" charset="0"/>
                <a:ea typeface="+mj-ea"/>
                <a:cs typeface="+mj-cs"/>
              </a:rPr>
              <a:t>t </a:t>
            </a:r>
            <a:r>
              <a:rPr lang="hu-HU" sz="5600" dirty="0" err="1">
                <a:solidFill>
                  <a:schemeClr val="accent1">
                    <a:lumMod val="50000"/>
                  </a:schemeClr>
                </a:solidFill>
                <a:latin typeface="Franklin Gothic Book" panose="020B0503020102020204" pitchFamily="34" charset="0"/>
                <a:ea typeface="+mj-ea"/>
                <a:cs typeface="+mj-cs"/>
              </a:rPr>
              <a:t>was</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introduced</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from</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the</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school</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year</a:t>
            </a:r>
            <a:r>
              <a:rPr lang="hu-HU" sz="5600" dirty="0">
                <a:solidFill>
                  <a:schemeClr val="accent1">
                    <a:lumMod val="50000"/>
                  </a:schemeClr>
                </a:solidFill>
                <a:latin typeface="Franklin Gothic Book" panose="020B0503020102020204" pitchFamily="34" charset="0"/>
                <a:ea typeface="+mj-ea"/>
                <a:cs typeface="+mj-cs"/>
              </a:rPr>
              <a:t> 2018/2019 </a:t>
            </a:r>
            <a:r>
              <a:rPr lang="hu-HU" sz="5600" dirty="0" err="1">
                <a:solidFill>
                  <a:schemeClr val="accent1">
                    <a:lumMod val="50000"/>
                  </a:schemeClr>
                </a:solidFill>
                <a:latin typeface="Franklin Gothic Book" panose="020B0503020102020204" pitchFamily="34" charset="0"/>
                <a:ea typeface="+mj-ea"/>
                <a:cs typeface="+mj-cs"/>
              </a:rPr>
              <a:t>as</a:t>
            </a:r>
            <a:r>
              <a:rPr lang="hu-HU" sz="5600" dirty="0">
                <a:solidFill>
                  <a:schemeClr val="accent1">
                    <a:lumMod val="50000"/>
                  </a:schemeClr>
                </a:solidFill>
                <a:latin typeface="Franklin Gothic Book" panose="020B0503020102020204" pitchFamily="34" charset="0"/>
                <a:ea typeface="+mj-ea"/>
                <a:cs typeface="+mj-cs"/>
              </a:rPr>
              <a:t> an </a:t>
            </a:r>
            <a:r>
              <a:rPr lang="hu-HU" sz="5600" dirty="0" err="1">
                <a:solidFill>
                  <a:schemeClr val="accent1">
                    <a:lumMod val="50000"/>
                  </a:schemeClr>
                </a:solidFill>
                <a:latin typeface="Franklin Gothic Book" panose="020B0503020102020204" pitchFamily="34" charset="0"/>
                <a:ea typeface="+mj-ea"/>
                <a:cs typeface="+mj-cs"/>
              </a:rPr>
              <a:t>experimeental</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programme</a:t>
            </a:r>
            <a:r>
              <a:rPr lang="hu-HU" sz="5600" dirty="0">
                <a:solidFill>
                  <a:schemeClr val="accent1">
                    <a:lumMod val="50000"/>
                  </a:schemeClr>
                </a:solidFill>
                <a:latin typeface="Franklin Gothic Book" panose="020B0503020102020204" pitchFamily="34" charset="0"/>
                <a:ea typeface="+mj-ea"/>
                <a:cs typeface="+mj-cs"/>
              </a:rPr>
              <a:t> lead </a:t>
            </a:r>
            <a:r>
              <a:rPr lang="hu-HU" sz="5600" dirty="0" err="1">
                <a:solidFill>
                  <a:schemeClr val="accent1">
                    <a:lumMod val="50000"/>
                  </a:schemeClr>
                </a:solidFill>
                <a:latin typeface="Franklin Gothic Book" panose="020B0503020102020204" pitchFamily="34" charset="0"/>
                <a:ea typeface="+mj-ea"/>
                <a:cs typeface="+mj-cs"/>
              </a:rPr>
              <a:t>by</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the</a:t>
            </a:r>
            <a:r>
              <a:rPr lang="hu-HU" sz="5600" dirty="0">
                <a:solidFill>
                  <a:schemeClr val="accent1">
                    <a:lumMod val="50000"/>
                  </a:schemeClr>
                </a:solidFill>
                <a:latin typeface="Franklin Gothic Book" panose="020B0503020102020204" pitchFamily="34" charset="0"/>
                <a:ea typeface="+mj-ea"/>
                <a:cs typeface="+mj-cs"/>
              </a:rPr>
              <a:t> </a:t>
            </a:r>
            <a:r>
              <a:rPr lang="en-US" sz="5600" dirty="0">
                <a:solidFill>
                  <a:schemeClr val="accent1">
                    <a:lumMod val="50000"/>
                  </a:schemeClr>
                </a:solidFill>
                <a:latin typeface="Franklin Gothic Book" panose="020B0503020102020204" pitchFamily="34" charset="0"/>
                <a:ea typeface="+mj-ea"/>
                <a:cs typeface="+mj-cs"/>
              </a:rPr>
              <a:t>Piarist Outlook Career Guidance and Labor Market Development, Methodological Center </a:t>
            </a:r>
            <a:r>
              <a:rPr lang="hu-HU" sz="5600" dirty="0">
                <a:solidFill>
                  <a:schemeClr val="accent1">
                    <a:lumMod val="50000"/>
                  </a:schemeClr>
                </a:solidFill>
                <a:latin typeface="Franklin Gothic Book" panose="020B0503020102020204" pitchFamily="34" charset="0"/>
                <a:ea typeface="+mj-ea"/>
                <a:cs typeface="+mj-cs"/>
              </a:rPr>
              <a:t>(link: </a:t>
            </a:r>
            <a:r>
              <a:rPr lang="hu-HU" sz="5600" dirty="0">
                <a:solidFill>
                  <a:schemeClr val="accent1">
                    <a:lumMod val="50000"/>
                  </a:schemeClr>
                </a:solidFill>
                <a:latin typeface="Franklin Gothic Book" panose="020B0503020102020204" pitchFamily="34" charset="0"/>
                <a:ea typeface="+mj-ea"/>
                <a:cs typeface="+mj-cs"/>
                <a:hlinkClick r:id="rId3"/>
              </a:rPr>
              <a:t>https://www.kilato.piarista.hu/english/</a:t>
            </a:r>
            <a:r>
              <a:rPr lang="hu-HU" sz="5600" dirty="0">
                <a:solidFill>
                  <a:schemeClr val="accent1">
                    <a:lumMod val="50000"/>
                  </a:schemeClr>
                </a:solidFill>
                <a:latin typeface="Franklin Gothic Book" panose="020B0503020102020204" pitchFamily="34" charset="0"/>
                <a:ea typeface="+mj-ea"/>
                <a:cs typeface="+mj-cs"/>
              </a:rPr>
              <a:t> )</a:t>
            </a:r>
            <a:endParaRPr lang="en-US"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Its aim is that based on the assessment of the student’s  individual competences to provide them personalized development, which enables them to deepen their self knowledge, skills and competences. Beside this it gives students career orientation and guidance, and the possibility to  get acquainted in practical circumstances with the occupations which can be acquired in the framework of vocational education.  </a:t>
            </a: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The condition for the student to enter  upper secondary IVET </a:t>
            </a:r>
            <a:r>
              <a:rPr lang="en-US" sz="5600" dirty="0" err="1">
                <a:solidFill>
                  <a:schemeClr val="accent1">
                    <a:lumMod val="50000"/>
                  </a:schemeClr>
                </a:solidFill>
                <a:latin typeface="Franklin Gothic Book" panose="020B0503020102020204" pitchFamily="34" charset="0"/>
                <a:ea typeface="+mj-ea"/>
                <a:cs typeface="+mj-cs"/>
              </a:rPr>
              <a:t>programmes</a:t>
            </a:r>
            <a:r>
              <a:rPr lang="en-US" sz="5600" dirty="0">
                <a:solidFill>
                  <a:schemeClr val="accent1">
                    <a:lumMod val="50000"/>
                  </a:schemeClr>
                </a:solidFill>
                <a:latin typeface="Franklin Gothic Book" panose="020B0503020102020204" pitchFamily="34" charset="0"/>
                <a:ea typeface="+mj-ea"/>
                <a:cs typeface="+mj-cs"/>
              </a:rPr>
              <a:t> is to possess those basic competences which are  needed to successfully finish a VET </a:t>
            </a:r>
            <a:r>
              <a:rPr lang="en-US" sz="5600" dirty="0" err="1">
                <a:solidFill>
                  <a:schemeClr val="accent1">
                    <a:lumMod val="50000"/>
                  </a:schemeClr>
                </a:solidFill>
                <a:latin typeface="Franklin Gothic Book" panose="020B0503020102020204" pitchFamily="34" charset="0"/>
                <a:ea typeface="+mj-ea"/>
                <a:cs typeface="+mj-cs"/>
              </a:rPr>
              <a:t>programme</a:t>
            </a:r>
            <a:r>
              <a:rPr lang="en-US" sz="5600" dirty="0">
                <a:solidFill>
                  <a:schemeClr val="accent1">
                    <a:lumMod val="50000"/>
                  </a:schemeClr>
                </a:solidFill>
                <a:latin typeface="Franklin Gothic Book" panose="020B0503020102020204" pitchFamily="34" charset="0"/>
                <a:ea typeface="+mj-ea"/>
                <a:cs typeface="+mj-cs"/>
              </a:rPr>
              <a:t> and obtain a vocational occupation.</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The education happens in small groups of 6-15 students</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There are 30 lessons/week (general education subjects, career guidance, competence development, </a:t>
            </a:r>
            <a:r>
              <a:rPr lang="hu-HU" sz="5600" dirty="0">
                <a:solidFill>
                  <a:schemeClr val="accent1">
                    <a:lumMod val="50000"/>
                  </a:schemeClr>
                </a:solidFill>
                <a:latin typeface="Franklin Gothic Book" panose="020B0503020102020204" pitchFamily="34" charset="0"/>
                <a:ea typeface="+mj-ea"/>
                <a:cs typeface="+mj-cs"/>
              </a:rPr>
              <a:t>m</a:t>
            </a:r>
            <a:r>
              <a:rPr lang="en-US" sz="5600" dirty="0" err="1">
                <a:solidFill>
                  <a:schemeClr val="accent1">
                    <a:lumMod val="50000"/>
                  </a:schemeClr>
                </a:solidFill>
                <a:latin typeface="Franklin Gothic Book" panose="020B0503020102020204" pitchFamily="34" charset="0"/>
                <a:ea typeface="+mj-ea"/>
                <a:cs typeface="+mj-cs"/>
              </a:rPr>
              <a:t>entoring</a:t>
            </a:r>
            <a:r>
              <a:rPr lang="en-US" sz="5600" dirty="0">
                <a:solidFill>
                  <a:schemeClr val="accent1">
                    <a:lumMod val="50000"/>
                  </a:schemeClr>
                </a:solidFill>
                <a:latin typeface="Franklin Gothic Book" panose="020B0503020102020204" pitchFamily="34" charset="0"/>
                <a:ea typeface="+mj-ea"/>
                <a:cs typeface="+mj-cs"/>
              </a:rPr>
              <a:t> activities)</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The education is based on an individual development plan</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Each student has his/her own mentor</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There are JOB SHADOWING activities (on site company visits, orientation)</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Finishing successfully the orientation year students can continue their studies without any further  entry examination in upper secondary VET.</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en-US" sz="5600" dirty="0">
                <a:solidFill>
                  <a:schemeClr val="accent1">
                    <a:lumMod val="50000"/>
                  </a:schemeClr>
                </a:solidFill>
                <a:latin typeface="Franklin Gothic Book" panose="020B0503020102020204" pitchFamily="34" charset="0"/>
                <a:ea typeface="+mj-ea"/>
                <a:cs typeface="+mj-cs"/>
              </a:rPr>
              <a:t>It is practice oriented.</a:t>
            </a:r>
            <a:endParaRPr lang="hu-HU" sz="5600" dirty="0">
              <a:solidFill>
                <a:schemeClr val="accent1">
                  <a:lumMod val="50000"/>
                </a:schemeClr>
              </a:solidFill>
              <a:latin typeface="Franklin Gothic Book" panose="020B0503020102020204" pitchFamily="34" charset="0"/>
              <a:ea typeface="+mj-ea"/>
              <a:cs typeface="+mj-cs"/>
            </a:endParaRPr>
          </a:p>
          <a:p>
            <a:pPr>
              <a:lnSpc>
                <a:spcPct val="107000"/>
              </a:lnSpc>
              <a:spcBef>
                <a:spcPct val="0"/>
              </a:spcBef>
              <a:spcAft>
                <a:spcPts val="800"/>
              </a:spcAft>
            </a:pPr>
            <a:r>
              <a:rPr lang="hu-HU" sz="5600" dirty="0" err="1">
                <a:solidFill>
                  <a:schemeClr val="accent1">
                    <a:lumMod val="50000"/>
                  </a:schemeClr>
                </a:solidFill>
                <a:latin typeface="Franklin Gothic Book" panose="020B0503020102020204" pitchFamily="34" charset="0"/>
                <a:ea typeface="+mj-ea"/>
                <a:cs typeface="+mj-cs"/>
              </a:rPr>
              <a:t>Each</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student</a:t>
            </a:r>
            <a:r>
              <a:rPr lang="hu-HU" sz="5600" dirty="0">
                <a:solidFill>
                  <a:schemeClr val="accent1">
                    <a:lumMod val="50000"/>
                  </a:schemeClr>
                </a:solidFill>
                <a:latin typeface="Franklin Gothic Book" panose="020B0503020102020204" pitchFamily="34" charset="0"/>
                <a:ea typeface="+mj-ea"/>
                <a:cs typeface="+mj-cs"/>
              </a:rPr>
              <a:t> </a:t>
            </a:r>
            <a:r>
              <a:rPr lang="hu-HU" sz="5600" dirty="0" err="1">
                <a:solidFill>
                  <a:schemeClr val="accent1">
                    <a:lumMod val="50000"/>
                  </a:schemeClr>
                </a:solidFill>
                <a:latin typeface="Franklin Gothic Book" panose="020B0503020102020204" pitchFamily="34" charset="0"/>
                <a:ea typeface="+mj-ea"/>
                <a:cs typeface="+mj-cs"/>
              </a:rPr>
              <a:t>recives</a:t>
            </a:r>
            <a:r>
              <a:rPr lang="hu-HU" sz="5600" dirty="0">
                <a:solidFill>
                  <a:schemeClr val="accent1">
                    <a:lumMod val="50000"/>
                  </a:schemeClr>
                </a:solidFill>
                <a:latin typeface="Franklin Gothic Book" panose="020B0503020102020204" pitchFamily="34" charset="0"/>
                <a:ea typeface="+mj-ea"/>
                <a:cs typeface="+mj-cs"/>
              </a:rPr>
              <a:t> a </a:t>
            </a:r>
            <a:r>
              <a:rPr lang="hu-HU" sz="5600" dirty="0" err="1">
                <a:solidFill>
                  <a:schemeClr val="accent1">
                    <a:lumMod val="50000"/>
                  </a:schemeClr>
                </a:solidFill>
                <a:latin typeface="Franklin Gothic Book" panose="020B0503020102020204" pitchFamily="34" charset="0"/>
                <a:ea typeface="+mj-ea"/>
                <a:cs typeface="+mj-cs"/>
              </a:rPr>
              <a:t>scholarship</a:t>
            </a:r>
            <a:r>
              <a:rPr lang="hu-HU" sz="5600" dirty="0">
                <a:solidFill>
                  <a:schemeClr val="accent1">
                    <a:lumMod val="50000"/>
                  </a:schemeClr>
                </a:solidFill>
                <a:latin typeface="Franklin Gothic Book" panose="020B0503020102020204" pitchFamily="34" charset="0"/>
                <a:ea typeface="+mj-ea"/>
                <a:cs typeface="+mj-cs"/>
              </a:rPr>
              <a:t>.</a:t>
            </a:r>
          </a:p>
          <a:p>
            <a:pPr marL="0" indent="0">
              <a:lnSpc>
                <a:spcPct val="107000"/>
              </a:lnSpc>
              <a:spcBef>
                <a:spcPct val="0"/>
              </a:spcBef>
              <a:spcAft>
                <a:spcPts val="800"/>
              </a:spcAft>
              <a:buNone/>
            </a:pPr>
            <a:endParaRPr lang="en-US" sz="4300" dirty="0">
              <a:solidFill>
                <a:schemeClr val="accent1"/>
              </a:solidFill>
              <a:latin typeface="Franklin Gothic Book" panose="020B0503020102020204" pitchFamily="34" charset="0"/>
              <a:ea typeface="+mj-ea"/>
              <a:cs typeface="+mj-cs"/>
            </a:endParaRPr>
          </a:p>
          <a:p>
            <a:pPr>
              <a:lnSpc>
                <a:spcPct val="107000"/>
              </a:lnSpc>
              <a:spcAft>
                <a:spcPts val="800"/>
              </a:spcAft>
            </a:pPr>
            <a:endParaRPr lang="hu-HU" sz="4300" dirty="0">
              <a:solidFill>
                <a:srgbClr val="000000"/>
              </a:solidFill>
              <a:latin typeface="Franklin Gothic Book" panose="020B0503020102020204" pitchFamily="34" charset="0"/>
            </a:endParaRPr>
          </a:p>
          <a:p>
            <a:pPr marL="0" indent="0">
              <a:lnSpc>
                <a:spcPct val="107000"/>
              </a:lnSpc>
              <a:spcAft>
                <a:spcPts val="800"/>
              </a:spcAft>
              <a:buNone/>
            </a:pPr>
            <a:endParaRPr lang="hu-HU" dirty="0">
              <a:solidFill>
                <a:srgbClr val="000000"/>
              </a:solidFill>
              <a:latin typeface="Franklin Gothic Book" panose="020B0503020102020204" pitchFamily="34" charset="0"/>
            </a:endParaRPr>
          </a:p>
        </p:txBody>
      </p:sp>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248576"/>
            <a:ext cx="8836365" cy="530913"/>
          </a:xfrm>
        </p:spPr>
        <p:txBody>
          <a:bodyPr>
            <a:normAutofit/>
          </a:bodyPr>
          <a:lstStyle/>
          <a:p>
            <a:r>
              <a:rPr lang="hu-HU" sz="2800" b="1" dirty="0" err="1">
                <a:solidFill>
                  <a:schemeClr val="accent1">
                    <a:lumMod val="50000"/>
                  </a:schemeClr>
                </a:solidFill>
                <a:latin typeface="Franklin Gothic Book" panose="020B0503020102020204" pitchFamily="34" charset="0"/>
              </a:rPr>
              <a:t>Features</a:t>
            </a:r>
            <a:r>
              <a:rPr lang="hu-HU" sz="2800" b="1" dirty="0">
                <a:solidFill>
                  <a:schemeClr val="accent1">
                    <a:lumMod val="50000"/>
                  </a:schemeClr>
                </a:solidFill>
                <a:latin typeface="Franklin Gothic Book" panose="020B0503020102020204" pitchFamily="34" charset="0"/>
              </a:rPr>
              <a:t> of </a:t>
            </a:r>
            <a:r>
              <a:rPr lang="hu-HU" sz="2800" b="1" dirty="0" err="1">
                <a:solidFill>
                  <a:schemeClr val="accent1">
                    <a:lumMod val="50000"/>
                  </a:schemeClr>
                </a:solidFill>
                <a:latin typeface="Franklin Gothic Book" panose="020B0503020102020204" pitchFamily="34" charset="0"/>
              </a:rPr>
              <a:t>the</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orientation</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year</a:t>
            </a:r>
            <a:r>
              <a:rPr lang="hu-HU" sz="2800" b="1" dirty="0">
                <a:solidFill>
                  <a:schemeClr val="accent1">
                    <a:lumMod val="50000"/>
                  </a:schemeClr>
                </a:solidFill>
                <a:latin typeface="Franklin Gothic Book" panose="020B0503020102020204" pitchFamily="34" charset="0"/>
              </a:rPr>
              <a:t> </a:t>
            </a:r>
          </a:p>
        </p:txBody>
      </p:sp>
    </p:spTree>
    <p:extLst>
      <p:ext uri="{BB962C8B-B14F-4D97-AF65-F5344CB8AC3E}">
        <p14:creationId xmlns:p14="http://schemas.microsoft.com/office/powerpoint/2010/main" val="606040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EBE7131-F90E-4C1F-8DB1-5A78058ECA7B}"/>
              </a:ext>
            </a:extLst>
          </p:cNvPr>
          <p:cNvSpPr>
            <a:spLocks noGrp="1"/>
          </p:cNvSpPr>
          <p:nvPr>
            <p:ph type="title"/>
          </p:nvPr>
        </p:nvSpPr>
        <p:spPr/>
        <p:txBody>
          <a:bodyPr/>
          <a:lstStyle/>
          <a:p>
            <a:r>
              <a:rPr lang="hu-HU" sz="2800" dirty="0" err="1">
                <a:solidFill>
                  <a:schemeClr val="accent1">
                    <a:lumMod val="50000"/>
                  </a:schemeClr>
                </a:solidFill>
              </a:rPr>
              <a:t>Common</a:t>
            </a:r>
            <a:r>
              <a:rPr lang="hu-HU" sz="2800" dirty="0">
                <a:solidFill>
                  <a:schemeClr val="accent1">
                    <a:lumMod val="50000"/>
                  </a:schemeClr>
                </a:solidFill>
              </a:rPr>
              <a:t> </a:t>
            </a:r>
            <a:r>
              <a:rPr lang="hu-HU" sz="2800" dirty="0" err="1">
                <a:solidFill>
                  <a:schemeClr val="accent1">
                    <a:lumMod val="50000"/>
                  </a:schemeClr>
                </a:solidFill>
              </a:rPr>
              <a:t>Features</a:t>
            </a:r>
            <a:r>
              <a:rPr lang="hu-HU" sz="2800" dirty="0">
                <a:solidFill>
                  <a:schemeClr val="accent1">
                    <a:lumMod val="50000"/>
                  </a:schemeClr>
                </a:solidFill>
              </a:rPr>
              <a:t> of </a:t>
            </a:r>
            <a:r>
              <a:rPr lang="hu-HU" sz="2800" dirty="0" err="1">
                <a:solidFill>
                  <a:schemeClr val="accent1">
                    <a:lumMod val="50000"/>
                  </a:schemeClr>
                </a:solidFill>
              </a:rPr>
              <a:t>the</a:t>
            </a:r>
            <a:r>
              <a:rPr lang="hu-HU" sz="2800" dirty="0">
                <a:solidFill>
                  <a:schemeClr val="accent1">
                    <a:lumMod val="50000"/>
                  </a:schemeClr>
                </a:solidFill>
              </a:rPr>
              <a:t> </a:t>
            </a:r>
            <a:r>
              <a:rPr lang="hu-HU" sz="2800" dirty="0" err="1">
                <a:solidFill>
                  <a:schemeClr val="accent1">
                    <a:lumMod val="50000"/>
                  </a:schemeClr>
                </a:solidFill>
              </a:rPr>
              <a:t>programmes</a:t>
            </a:r>
            <a:br>
              <a:rPr lang="hu-HU" dirty="0">
                <a:solidFill>
                  <a:schemeClr val="accent1">
                    <a:lumMod val="50000"/>
                  </a:schemeClr>
                </a:solidFill>
              </a:rPr>
            </a:br>
            <a:endParaRPr lang="hu-HU" dirty="0">
              <a:solidFill>
                <a:schemeClr val="accent1">
                  <a:lumMod val="50000"/>
                </a:schemeClr>
              </a:solidFill>
            </a:endParaRPr>
          </a:p>
        </p:txBody>
      </p:sp>
      <p:sp>
        <p:nvSpPr>
          <p:cNvPr id="3" name="Tartalom helye 2">
            <a:extLst>
              <a:ext uri="{FF2B5EF4-FFF2-40B4-BE49-F238E27FC236}">
                <a16:creationId xmlns:a16="http://schemas.microsoft.com/office/drawing/2014/main" id="{9DC2C0FC-11A0-4906-B66D-139E22965594}"/>
              </a:ext>
            </a:extLst>
          </p:cNvPr>
          <p:cNvSpPr>
            <a:spLocks noGrp="1"/>
          </p:cNvSpPr>
          <p:nvPr>
            <p:ph idx="1"/>
          </p:nvPr>
        </p:nvSpPr>
        <p:spPr>
          <a:xfrm>
            <a:off x="677334" y="1216241"/>
            <a:ext cx="8596668" cy="4825122"/>
          </a:xfrm>
        </p:spPr>
        <p:txBody>
          <a:bodyPr>
            <a:normAutofit fontScale="40000" lnSpcReduction="20000"/>
          </a:bodyPr>
          <a:lstStyle/>
          <a:p>
            <a:pPr marL="0" indent="0">
              <a:buNone/>
            </a:pPr>
            <a:endParaRPr lang="en-US" dirty="0"/>
          </a:p>
          <a:p>
            <a:r>
              <a:rPr lang="en-US" sz="3600" dirty="0">
                <a:solidFill>
                  <a:schemeClr val="accent1">
                    <a:lumMod val="50000"/>
                  </a:schemeClr>
                </a:solidFill>
                <a:latin typeface="+mj-lt"/>
                <a:ea typeface="+mj-ea"/>
                <a:cs typeface="+mj-cs"/>
              </a:rPr>
              <a:t>Experience-based learning,</a:t>
            </a:r>
          </a:p>
          <a:p>
            <a:r>
              <a:rPr lang="en-US" sz="3600" dirty="0">
                <a:solidFill>
                  <a:schemeClr val="accent1">
                    <a:lumMod val="50000"/>
                  </a:schemeClr>
                </a:solidFill>
                <a:latin typeface="+mj-lt"/>
                <a:ea typeface="+mj-ea"/>
                <a:cs typeface="+mj-cs"/>
              </a:rPr>
              <a:t>Team work,</a:t>
            </a:r>
          </a:p>
          <a:p>
            <a:r>
              <a:rPr lang="en-US" sz="3600" dirty="0">
                <a:solidFill>
                  <a:schemeClr val="accent1">
                    <a:lumMod val="50000"/>
                  </a:schemeClr>
                </a:solidFill>
                <a:latin typeface="+mj-lt"/>
                <a:ea typeface="+mj-ea"/>
                <a:cs typeface="+mj-cs"/>
              </a:rPr>
              <a:t>Project based tasks, </a:t>
            </a:r>
          </a:p>
          <a:p>
            <a:r>
              <a:rPr lang="en-US" sz="3600" dirty="0">
                <a:solidFill>
                  <a:schemeClr val="accent1">
                    <a:lumMod val="50000"/>
                  </a:schemeClr>
                </a:solidFill>
                <a:latin typeface="+mj-lt"/>
                <a:ea typeface="+mj-ea"/>
                <a:cs typeface="+mj-cs"/>
              </a:rPr>
              <a:t>Individual mentoring for each student</a:t>
            </a:r>
          </a:p>
          <a:p>
            <a:r>
              <a:rPr lang="en-US" sz="3600" dirty="0">
                <a:solidFill>
                  <a:schemeClr val="accent1">
                    <a:lumMod val="50000"/>
                  </a:schemeClr>
                </a:solidFill>
                <a:latin typeface="+mj-lt"/>
                <a:ea typeface="+mj-ea"/>
                <a:cs typeface="+mj-cs"/>
              </a:rPr>
              <a:t>Developmental assessment,</a:t>
            </a:r>
          </a:p>
          <a:p>
            <a:r>
              <a:rPr lang="en-US" sz="3600" dirty="0">
                <a:solidFill>
                  <a:schemeClr val="accent1">
                    <a:lumMod val="50000"/>
                  </a:schemeClr>
                </a:solidFill>
                <a:latin typeface="+mj-lt"/>
                <a:ea typeface="+mj-ea"/>
                <a:cs typeface="+mj-cs"/>
              </a:rPr>
              <a:t>There is no grade retention (grade repetition),</a:t>
            </a:r>
          </a:p>
          <a:p>
            <a:r>
              <a:rPr lang="en-US" sz="3600" dirty="0">
                <a:solidFill>
                  <a:schemeClr val="accent1">
                    <a:lumMod val="50000"/>
                  </a:schemeClr>
                </a:solidFill>
                <a:latin typeface="+mj-lt"/>
                <a:ea typeface="+mj-ea"/>
                <a:cs typeface="+mj-cs"/>
              </a:rPr>
              <a:t>Co</a:t>
            </a:r>
            <a:r>
              <a:rPr lang="hu-HU" sz="3600" dirty="0">
                <a:solidFill>
                  <a:schemeClr val="accent1">
                    <a:lumMod val="50000"/>
                  </a:schemeClr>
                </a:solidFill>
                <a:latin typeface="+mj-lt"/>
                <a:ea typeface="+mj-ea"/>
                <a:cs typeface="+mj-cs"/>
              </a:rPr>
              <a:t>-</a:t>
            </a:r>
            <a:r>
              <a:rPr lang="en-US" sz="3600" dirty="0">
                <a:solidFill>
                  <a:schemeClr val="accent1">
                    <a:lumMod val="50000"/>
                  </a:schemeClr>
                </a:solidFill>
                <a:latin typeface="+mj-lt"/>
                <a:ea typeface="+mj-ea"/>
                <a:cs typeface="+mj-cs"/>
              </a:rPr>
              <a:t>operative and not </a:t>
            </a:r>
            <a:r>
              <a:rPr lang="en-US" sz="3700" dirty="0">
                <a:solidFill>
                  <a:schemeClr val="accent1">
                    <a:lumMod val="50000"/>
                  </a:schemeClr>
                </a:solidFill>
                <a:latin typeface="+mj-lt"/>
                <a:ea typeface="+mj-ea"/>
                <a:cs typeface="+mj-cs"/>
              </a:rPr>
              <a:t>frontal teaching methods (</a:t>
            </a:r>
            <a:r>
              <a:rPr lang="en-US" sz="3700" dirty="0" err="1">
                <a:solidFill>
                  <a:schemeClr val="accent1">
                    <a:lumMod val="50000"/>
                  </a:schemeClr>
                </a:solidFill>
                <a:latin typeface="+mj-lt"/>
                <a:ea typeface="+mj-ea"/>
                <a:cs typeface="+mj-cs"/>
              </a:rPr>
              <a:t>streng</a:t>
            </a:r>
            <a:r>
              <a:rPr lang="hu-HU" sz="3700" dirty="0">
                <a:solidFill>
                  <a:schemeClr val="accent1">
                    <a:lumMod val="50000"/>
                  </a:schemeClr>
                </a:solidFill>
                <a:latin typeface="+mj-lt"/>
                <a:ea typeface="+mj-ea"/>
                <a:cs typeface="+mj-cs"/>
              </a:rPr>
              <a:t>t</a:t>
            </a:r>
            <a:r>
              <a:rPr lang="en-US" sz="3700" dirty="0" err="1">
                <a:solidFill>
                  <a:schemeClr val="accent1">
                    <a:lumMod val="50000"/>
                  </a:schemeClr>
                </a:solidFill>
                <a:latin typeface="+mj-lt"/>
                <a:ea typeface="+mj-ea"/>
                <a:cs typeface="+mj-cs"/>
              </a:rPr>
              <a:t>hening</a:t>
            </a:r>
            <a:r>
              <a:rPr lang="en-US" sz="3700" dirty="0">
                <a:solidFill>
                  <a:schemeClr val="accent1">
                    <a:lumMod val="50000"/>
                  </a:schemeClr>
                </a:solidFill>
                <a:latin typeface="+mj-lt"/>
                <a:ea typeface="+mj-ea"/>
                <a:cs typeface="+mj-cs"/>
              </a:rPr>
              <a:t> attachment bound and building trust)  </a:t>
            </a:r>
          </a:p>
          <a:p>
            <a:r>
              <a:rPr lang="en-US" sz="3600" dirty="0">
                <a:solidFill>
                  <a:schemeClr val="accent1">
                    <a:lumMod val="50000"/>
                  </a:schemeClr>
                </a:solidFill>
                <a:latin typeface="+mj-lt"/>
                <a:ea typeface="+mj-ea"/>
                <a:cs typeface="+mj-cs"/>
              </a:rPr>
              <a:t>Teachers and learners perform together project-based tasks, team building trainings, thus creating a good community. </a:t>
            </a:r>
            <a:endParaRPr lang="hu-HU" sz="3600" dirty="0">
              <a:solidFill>
                <a:schemeClr val="accent1">
                  <a:lumMod val="50000"/>
                </a:schemeClr>
              </a:solidFill>
              <a:latin typeface="+mj-lt"/>
              <a:ea typeface="+mj-ea"/>
              <a:cs typeface="+mj-cs"/>
            </a:endParaRPr>
          </a:p>
          <a:p>
            <a:endParaRPr lang="hu-HU" sz="3600" dirty="0">
              <a:solidFill>
                <a:schemeClr val="accent1">
                  <a:lumMod val="50000"/>
                </a:schemeClr>
              </a:solidFill>
              <a:latin typeface="+mj-lt"/>
              <a:ea typeface="+mj-ea"/>
              <a:cs typeface="+mj-cs"/>
            </a:endParaRPr>
          </a:p>
          <a:p>
            <a:pPr>
              <a:spcBef>
                <a:spcPct val="0"/>
              </a:spcBef>
            </a:pPr>
            <a:r>
              <a:rPr lang="en-US" sz="3500" dirty="0">
                <a:solidFill>
                  <a:schemeClr val="accent1">
                    <a:lumMod val="50000"/>
                  </a:schemeClr>
                </a:solidFill>
                <a:latin typeface="+mj-lt"/>
                <a:ea typeface="+mj-ea"/>
                <a:cs typeface="+mj-cs"/>
              </a:rPr>
              <a:t>In the new  „</a:t>
            </a:r>
            <a:r>
              <a:rPr lang="en-US" sz="3500" dirty="0" err="1">
                <a:solidFill>
                  <a:schemeClr val="accent1">
                    <a:lumMod val="50000"/>
                  </a:schemeClr>
                </a:solidFill>
                <a:latin typeface="+mj-lt"/>
                <a:ea typeface="+mj-ea"/>
                <a:cs typeface="+mj-cs"/>
              </a:rPr>
              <a:t>Dobbantó</a:t>
            </a:r>
            <a:r>
              <a:rPr lang="en-US" sz="3500" dirty="0">
                <a:solidFill>
                  <a:schemeClr val="accent1">
                    <a:lumMod val="50000"/>
                  </a:schemeClr>
                </a:solidFill>
                <a:latin typeface="+mj-lt"/>
                <a:ea typeface="+mj-ea"/>
                <a:cs typeface="+mj-cs"/>
              </a:rPr>
              <a:t>” </a:t>
            </a:r>
            <a:r>
              <a:rPr lang="en-US" sz="3500" dirty="0" err="1">
                <a:solidFill>
                  <a:schemeClr val="accent1">
                    <a:lumMod val="50000"/>
                  </a:schemeClr>
                </a:solidFill>
                <a:latin typeface="+mj-lt"/>
                <a:ea typeface="+mj-ea"/>
                <a:cs typeface="+mj-cs"/>
              </a:rPr>
              <a:t>programme</a:t>
            </a:r>
            <a:r>
              <a:rPr lang="en-US" sz="3500" dirty="0">
                <a:solidFill>
                  <a:schemeClr val="accent1">
                    <a:lumMod val="50000"/>
                  </a:schemeClr>
                </a:solidFill>
                <a:latin typeface="+mj-lt"/>
                <a:ea typeface="+mj-ea"/>
                <a:cs typeface="+mj-cs"/>
              </a:rPr>
              <a:t> the teachers approach is of key importance, they have to use  </a:t>
            </a:r>
            <a:r>
              <a:rPr lang="hu-HU" sz="3500" dirty="0" err="1">
                <a:solidFill>
                  <a:schemeClr val="accent1">
                    <a:lumMod val="50000"/>
                  </a:schemeClr>
                </a:solidFill>
                <a:latin typeface="+mj-lt"/>
                <a:ea typeface="+mj-ea"/>
                <a:cs typeface="+mj-cs"/>
              </a:rPr>
              <a:t>innovative</a:t>
            </a:r>
            <a:r>
              <a:rPr lang="hu-HU" sz="3500" dirty="0">
                <a:solidFill>
                  <a:schemeClr val="accent1">
                    <a:lumMod val="50000"/>
                  </a:schemeClr>
                </a:solidFill>
                <a:latin typeface="+mj-lt"/>
                <a:ea typeface="+mj-ea"/>
                <a:cs typeface="+mj-cs"/>
              </a:rPr>
              <a:t> </a:t>
            </a:r>
            <a:r>
              <a:rPr lang="en-US" sz="3500" dirty="0">
                <a:solidFill>
                  <a:schemeClr val="accent1">
                    <a:lumMod val="50000"/>
                  </a:schemeClr>
                </a:solidFill>
                <a:latin typeface="+mj-lt"/>
                <a:ea typeface="+mj-ea"/>
                <a:cs typeface="+mj-cs"/>
              </a:rPr>
              <a:t>teaching </a:t>
            </a:r>
            <a:r>
              <a:rPr lang="en-US" sz="3500" dirty="0" err="1">
                <a:solidFill>
                  <a:schemeClr val="accent1">
                    <a:lumMod val="50000"/>
                  </a:schemeClr>
                </a:solidFill>
                <a:latin typeface="+mj-lt"/>
                <a:ea typeface="+mj-ea"/>
                <a:cs typeface="+mj-cs"/>
              </a:rPr>
              <a:t>methodolog</a:t>
            </a:r>
            <a:r>
              <a:rPr lang="hu-HU" sz="3500" dirty="0" err="1">
                <a:solidFill>
                  <a:schemeClr val="accent1">
                    <a:lumMod val="50000"/>
                  </a:schemeClr>
                </a:solidFill>
                <a:latin typeface="+mj-lt"/>
                <a:ea typeface="+mj-ea"/>
                <a:cs typeface="+mj-cs"/>
              </a:rPr>
              <a:t>ies</a:t>
            </a:r>
            <a:r>
              <a:rPr lang="en-US" sz="3500" dirty="0">
                <a:solidFill>
                  <a:schemeClr val="accent1">
                    <a:lumMod val="50000"/>
                  </a:schemeClr>
                </a:solidFill>
                <a:latin typeface="+mj-lt"/>
                <a:ea typeface="+mj-ea"/>
                <a:cs typeface="+mj-cs"/>
              </a:rPr>
              <a:t>, like  </a:t>
            </a:r>
            <a:endParaRPr lang="hu-HU" sz="3500" dirty="0">
              <a:solidFill>
                <a:schemeClr val="accent1">
                  <a:lumMod val="50000"/>
                </a:schemeClr>
              </a:solidFill>
              <a:latin typeface="+mj-lt"/>
              <a:ea typeface="+mj-ea"/>
              <a:cs typeface="+mj-cs"/>
            </a:endParaRPr>
          </a:p>
          <a:p>
            <a:pPr>
              <a:spcBef>
                <a:spcPct val="0"/>
              </a:spcBef>
              <a:buFont typeface="Arial" panose="020B0604020202020204" pitchFamily="34" charset="0"/>
              <a:buChar char="•"/>
            </a:pPr>
            <a:r>
              <a:rPr lang="en-US" sz="3500" dirty="0">
                <a:solidFill>
                  <a:schemeClr val="accent1">
                    <a:lumMod val="50000"/>
                  </a:schemeClr>
                </a:solidFill>
                <a:latin typeface="+mj-lt"/>
                <a:ea typeface="+mj-ea"/>
                <a:cs typeface="+mj-cs"/>
              </a:rPr>
              <a:t>personal development,</a:t>
            </a:r>
            <a:endParaRPr lang="hu-HU" sz="3500" dirty="0">
              <a:solidFill>
                <a:schemeClr val="accent1">
                  <a:lumMod val="50000"/>
                </a:schemeClr>
              </a:solidFill>
              <a:latin typeface="+mj-lt"/>
              <a:ea typeface="+mj-ea"/>
              <a:cs typeface="+mj-cs"/>
            </a:endParaRPr>
          </a:p>
          <a:p>
            <a:pPr>
              <a:spcBef>
                <a:spcPct val="0"/>
              </a:spcBef>
              <a:buFont typeface="Arial" panose="020B0604020202020204" pitchFamily="34" charset="0"/>
              <a:buChar char="•"/>
            </a:pPr>
            <a:r>
              <a:rPr lang="en-US" sz="3500" dirty="0">
                <a:solidFill>
                  <a:schemeClr val="accent1">
                    <a:lumMod val="50000"/>
                  </a:schemeClr>
                </a:solidFill>
                <a:latin typeface="+mj-lt"/>
                <a:ea typeface="+mj-ea"/>
                <a:cs typeface="+mj-cs"/>
              </a:rPr>
              <a:t>project tasks,</a:t>
            </a:r>
            <a:r>
              <a:rPr lang="hu-HU" sz="3500" dirty="0">
                <a:solidFill>
                  <a:schemeClr val="accent1">
                    <a:lumMod val="50000"/>
                  </a:schemeClr>
                </a:solidFill>
                <a:latin typeface="+mj-lt"/>
                <a:ea typeface="+mj-ea"/>
                <a:cs typeface="+mj-cs"/>
              </a:rPr>
              <a:t> </a:t>
            </a:r>
          </a:p>
          <a:p>
            <a:pPr>
              <a:spcBef>
                <a:spcPct val="0"/>
              </a:spcBef>
              <a:buFont typeface="Arial" panose="020B0604020202020204" pitchFamily="34" charset="0"/>
              <a:buChar char="•"/>
            </a:pPr>
            <a:r>
              <a:rPr lang="hu-HU" sz="3500" dirty="0">
                <a:solidFill>
                  <a:schemeClr val="accent1">
                    <a:lumMod val="50000"/>
                  </a:schemeClr>
                </a:solidFill>
                <a:latin typeface="+mj-lt"/>
                <a:ea typeface="+mj-ea"/>
                <a:cs typeface="+mj-cs"/>
              </a:rPr>
              <a:t>co-</a:t>
            </a:r>
            <a:r>
              <a:rPr lang="hu-HU" sz="3500" dirty="0" err="1">
                <a:solidFill>
                  <a:schemeClr val="accent1">
                    <a:lumMod val="50000"/>
                  </a:schemeClr>
                </a:solidFill>
                <a:latin typeface="+mj-lt"/>
                <a:ea typeface="+mj-ea"/>
                <a:cs typeface="+mj-cs"/>
              </a:rPr>
              <a:t>operative</a:t>
            </a:r>
            <a:r>
              <a:rPr lang="hu-HU" sz="3500" dirty="0">
                <a:solidFill>
                  <a:schemeClr val="accent1">
                    <a:lumMod val="50000"/>
                  </a:schemeClr>
                </a:solidFill>
                <a:latin typeface="+mj-lt"/>
                <a:ea typeface="+mj-ea"/>
                <a:cs typeface="+mj-cs"/>
              </a:rPr>
              <a:t> </a:t>
            </a:r>
            <a:r>
              <a:rPr lang="hu-HU" sz="3500" dirty="0" err="1">
                <a:solidFill>
                  <a:schemeClr val="accent1">
                    <a:lumMod val="50000"/>
                  </a:schemeClr>
                </a:solidFill>
                <a:latin typeface="+mj-lt"/>
                <a:ea typeface="+mj-ea"/>
                <a:cs typeface="+mj-cs"/>
              </a:rPr>
              <a:t>learning</a:t>
            </a:r>
            <a:r>
              <a:rPr lang="hu-HU" sz="3500" dirty="0">
                <a:solidFill>
                  <a:schemeClr val="accent1">
                    <a:lumMod val="50000"/>
                  </a:schemeClr>
                </a:solidFill>
                <a:latin typeface="+mj-lt"/>
                <a:ea typeface="+mj-ea"/>
                <a:cs typeface="+mj-cs"/>
              </a:rPr>
              <a:t> </a:t>
            </a:r>
            <a:r>
              <a:rPr lang="hu-HU" sz="3500" dirty="0" err="1">
                <a:solidFill>
                  <a:schemeClr val="accent1">
                    <a:lumMod val="50000"/>
                  </a:schemeClr>
                </a:solidFill>
                <a:latin typeface="+mj-lt"/>
                <a:ea typeface="+mj-ea"/>
                <a:cs typeface="+mj-cs"/>
              </a:rPr>
              <a:t>methods</a:t>
            </a:r>
            <a:r>
              <a:rPr lang="hu-HU" sz="3500" dirty="0">
                <a:solidFill>
                  <a:schemeClr val="accent1">
                    <a:lumMod val="50000"/>
                  </a:schemeClr>
                </a:solidFill>
                <a:latin typeface="+mj-lt"/>
                <a:ea typeface="+mj-ea"/>
                <a:cs typeface="+mj-cs"/>
              </a:rPr>
              <a:t>,</a:t>
            </a:r>
            <a:r>
              <a:rPr lang="en-US" sz="3500" dirty="0">
                <a:solidFill>
                  <a:schemeClr val="accent1">
                    <a:lumMod val="50000"/>
                  </a:schemeClr>
                </a:solidFill>
                <a:latin typeface="+mj-lt"/>
                <a:ea typeface="+mj-ea"/>
                <a:cs typeface="+mj-cs"/>
              </a:rPr>
              <a:t> </a:t>
            </a:r>
            <a:endParaRPr lang="hu-HU" sz="3500" dirty="0">
              <a:solidFill>
                <a:schemeClr val="accent1">
                  <a:lumMod val="50000"/>
                </a:schemeClr>
              </a:solidFill>
              <a:latin typeface="+mj-lt"/>
              <a:ea typeface="+mj-ea"/>
              <a:cs typeface="+mj-cs"/>
            </a:endParaRPr>
          </a:p>
          <a:p>
            <a:pPr>
              <a:spcBef>
                <a:spcPct val="0"/>
              </a:spcBef>
              <a:buFont typeface="Arial" panose="020B0604020202020204" pitchFamily="34" charset="0"/>
              <a:buChar char="•"/>
            </a:pPr>
            <a:r>
              <a:rPr lang="hu-HU" sz="3500" dirty="0" err="1">
                <a:solidFill>
                  <a:schemeClr val="accent1">
                    <a:lumMod val="50000"/>
                  </a:schemeClr>
                </a:solidFill>
                <a:latin typeface="+mj-lt"/>
                <a:ea typeface="+mj-ea"/>
                <a:cs typeface="+mj-cs"/>
              </a:rPr>
              <a:t>lesson</a:t>
            </a:r>
            <a:r>
              <a:rPr lang="hu-HU" sz="3500" dirty="0">
                <a:solidFill>
                  <a:schemeClr val="accent1">
                    <a:lumMod val="50000"/>
                  </a:schemeClr>
                </a:solidFill>
                <a:latin typeface="+mj-lt"/>
                <a:ea typeface="+mj-ea"/>
                <a:cs typeface="+mj-cs"/>
              </a:rPr>
              <a:t> </a:t>
            </a:r>
            <a:r>
              <a:rPr lang="hu-HU" sz="3500" dirty="0" err="1">
                <a:solidFill>
                  <a:schemeClr val="accent1">
                    <a:lumMod val="50000"/>
                  </a:schemeClr>
                </a:solidFill>
                <a:latin typeface="+mj-lt"/>
                <a:ea typeface="+mj-ea"/>
                <a:cs typeface="+mj-cs"/>
              </a:rPr>
              <a:t>studies</a:t>
            </a:r>
            <a:endParaRPr lang="en-US" sz="3600" dirty="0">
              <a:solidFill>
                <a:schemeClr val="accent1">
                  <a:lumMod val="50000"/>
                </a:schemeClr>
              </a:solidFill>
              <a:latin typeface="+mj-lt"/>
              <a:ea typeface="+mj-ea"/>
              <a:cs typeface="+mj-cs"/>
            </a:endParaRPr>
          </a:p>
          <a:p>
            <a:endParaRPr lang="hu-HU" dirty="0"/>
          </a:p>
        </p:txBody>
      </p:sp>
    </p:spTree>
    <p:extLst>
      <p:ext uri="{BB962C8B-B14F-4D97-AF65-F5344CB8AC3E}">
        <p14:creationId xmlns:p14="http://schemas.microsoft.com/office/powerpoint/2010/main" val="375063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77334" y="1171852"/>
            <a:ext cx="8596668" cy="5269588"/>
          </a:xfrm>
        </p:spPr>
        <p:txBody>
          <a:bodyPr>
            <a:normAutofit fontScale="25000" lnSpcReduction="20000"/>
          </a:bodyPr>
          <a:lstStyle/>
          <a:p>
            <a:pPr algn="just">
              <a:lnSpc>
                <a:spcPct val="107000"/>
              </a:lnSpc>
              <a:spcAft>
                <a:spcPts val="800"/>
              </a:spcAft>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Creation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of a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pedagogical</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team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based</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on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a:t>
            </a:r>
          </a:p>
          <a:p>
            <a:pPr algn="just">
              <a:lnSpc>
                <a:spcPct val="107000"/>
              </a:lnSpc>
              <a:buFont typeface="Arial" panose="020B0604020202020204" pitchFamily="34" charset="0"/>
              <a:buChar char="•"/>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the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attitude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commitment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example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empathy</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p>
          <a:p>
            <a:pPr algn="just">
              <a:lnSpc>
                <a:spcPct val="107000"/>
              </a:lnSpc>
              <a:buFont typeface="Arial" panose="020B0604020202020204" pitchFamily="34" charset="0"/>
              <a:buChar char="•"/>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involvement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of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special</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education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developmental</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teachers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psychologists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social</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workers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etc.</a:t>
            </a:r>
          </a:p>
          <a:p>
            <a:pPr algn="just">
              <a:lnSpc>
                <a:spcPct val="107000"/>
              </a:lnSpc>
              <a:buFont typeface="Arial" panose="020B0604020202020204" pitchFamily="34" charset="0"/>
              <a:buChar char="•"/>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teacher</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training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programmes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to</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become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mentors</a:t>
            </a:r>
            <a:endParaRPr lang="hu-HU" sz="9600" b="1" dirty="0">
              <a:solidFill>
                <a:schemeClr val="accent1">
                  <a:lumMod val="50000"/>
                </a:schemeClr>
              </a:solidFill>
              <a:latin typeface="Franklin Gothic Book" panose="020B0503020102020204" pitchFamily="34" charset="0"/>
              <a:cs typeface="Times New Roman" panose="02020603050405020304" pitchFamily="18" charset="0"/>
            </a:endParaRPr>
          </a:p>
          <a:p>
            <a:pPr algn="just">
              <a:lnSpc>
                <a:spcPct val="107000"/>
              </a:lnSpc>
              <a:buFont typeface="Arial" panose="020B0604020202020204" pitchFamily="34" charset="0"/>
              <a:buChar char="•"/>
            </a:pPr>
            <a:r>
              <a:rPr lang="hu-HU" sz="9600" b="1" dirty="0">
                <a:solidFill>
                  <a:schemeClr val="accent1">
                    <a:lumMod val="50000"/>
                  </a:schemeClr>
                </a:solidFill>
                <a:latin typeface="Franklin Gothic Book" panose="020B0503020102020204" pitchFamily="34" charset="0"/>
                <a:cs typeface="Times New Roman" panose="02020603050405020304" pitchFamily="18" charset="0"/>
              </a:rPr>
              <a:t>a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sharepoint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collaboration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system</a:t>
            </a:r>
            <a:endParaRPr lang="hu-HU" sz="9600" b="1" dirty="0">
              <a:solidFill>
                <a:schemeClr val="accent1">
                  <a:lumMod val="50000"/>
                </a:schemeClr>
              </a:solidFill>
              <a:latin typeface="Franklin Gothic Book" panose="020B0503020102020204" pitchFamily="34" charset="0"/>
              <a:cs typeface="Times New Roman" panose="02020603050405020304" pitchFamily="18" charset="0"/>
            </a:endParaRPr>
          </a:p>
          <a:p>
            <a:pPr algn="just">
              <a:lnSpc>
                <a:spcPct val="107000"/>
              </a:lnSpc>
              <a:spcAft>
                <a:spcPts val="800"/>
              </a:spcAft>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Creating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family</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like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physical</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environment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a:t>
            </a:r>
          </a:p>
          <a:p>
            <a:pPr lvl="0" algn="just">
              <a:lnSpc>
                <a:spcPct val="107000"/>
              </a:lnSpc>
              <a:buFont typeface="Arial" panose="020B0604020202020204" pitchFamily="34" charset="0"/>
              <a:buChar char="•"/>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separate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room</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each</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group</a:t>
            </a:r>
            <a:endParaRPr lang="hu-HU" sz="9600" b="1" dirty="0">
              <a:solidFill>
                <a:schemeClr val="accent1">
                  <a:lumMod val="50000"/>
                </a:schemeClr>
              </a:solidFill>
              <a:latin typeface="Franklin Gothic Book" panose="020B0503020102020204" pitchFamily="34" charset="0"/>
              <a:cs typeface="Times New Roman" panose="02020603050405020304" pitchFamily="18" charset="0"/>
            </a:endParaRPr>
          </a:p>
          <a:p>
            <a:pPr lvl="0" algn="just">
              <a:lnSpc>
                <a:spcPct val="107000"/>
              </a:lnSpc>
              <a:buFont typeface="Arial" panose="020B0604020202020204" pitchFamily="34" charset="0"/>
              <a:buChar char="•"/>
            </a:pP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warm</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and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friendly</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learning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environment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carpets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tables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set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in a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circle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ICT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tools</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little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kitchen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if</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possible</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offering</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breakfast</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for</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r>
              <a:rPr lang="hu-HU" sz="9600" b="1" dirty="0" err="1">
                <a:solidFill>
                  <a:schemeClr val="accent1">
                    <a:lumMod val="50000"/>
                  </a:schemeClr>
                </a:solidFill>
                <a:latin typeface="Franklin Gothic Book" panose="020B0503020102020204" pitchFamily="34" charset="0"/>
                <a:cs typeface="Times New Roman" panose="02020603050405020304" pitchFamily="18" charset="0"/>
              </a:rPr>
              <a:t>children</a:t>
            </a: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etc.) </a:t>
            </a:r>
          </a:p>
          <a:p>
            <a:pPr lvl="0" algn="just">
              <a:lnSpc>
                <a:spcPct val="107000"/>
              </a:lnSpc>
              <a:buFont typeface="Arial" panose="020B0604020202020204" pitchFamily="34" charset="0"/>
              <a:buChar char="•"/>
            </a:pPr>
            <a:endParaRPr lang="hu-HU" sz="9600" b="1" dirty="0">
              <a:solidFill>
                <a:schemeClr val="accent1">
                  <a:lumMod val="50000"/>
                </a:schemeClr>
              </a:solidFill>
              <a:latin typeface="Franklin Gothic Book" panose="020B0503020102020204" pitchFamily="34" charset="0"/>
              <a:cs typeface="Times New Roman" panose="02020603050405020304" pitchFamily="18" charset="0"/>
            </a:endParaRPr>
          </a:p>
          <a:p>
            <a:pPr marL="0" indent="0">
              <a:lnSpc>
                <a:spcPct val="107000"/>
              </a:lnSpc>
              <a:spcAft>
                <a:spcPts val="800"/>
              </a:spcAft>
              <a:buNone/>
            </a:pPr>
            <a:r>
              <a:rPr lang="hu-HU" sz="9600" b="1" dirty="0">
                <a:solidFill>
                  <a:schemeClr val="accent1">
                    <a:lumMod val="50000"/>
                  </a:schemeClr>
                </a:solidFill>
                <a:latin typeface="Franklin Gothic Book" panose="020B0503020102020204" pitchFamily="34" charset="0"/>
                <a:cs typeface="Times New Roman" panose="02020603050405020304" pitchFamily="18" charset="0"/>
              </a:rPr>
              <a:t> </a:t>
            </a:r>
          </a:p>
          <a:p>
            <a:pPr algn="just" fontAlgn="base"/>
            <a:endParaRPr lang="hu-HU" sz="7200" dirty="0">
              <a:effectLst/>
              <a:latin typeface="Franklin Gothic Book" panose="020B0503020102020204" pitchFamily="34" charset="0"/>
              <a:ea typeface="Calibri" panose="020F0502020204030204" pitchFamily="34" charset="0"/>
              <a:cs typeface="Times New Roman" panose="02020603050405020304" pitchFamily="18" charset="0"/>
            </a:endParaRPr>
          </a:p>
          <a:p>
            <a:pPr algn="just" fontAlgn="base"/>
            <a:endParaRPr lang="hu-HU" b="1" i="0" dirty="0">
              <a:solidFill>
                <a:srgbClr val="000000"/>
              </a:solidFill>
              <a:effectLst/>
              <a:latin typeface="Times New Roman" panose="02020603050405020304" pitchFamily="18" charset="0"/>
            </a:endParaRPr>
          </a:p>
        </p:txBody>
      </p:sp>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609600"/>
            <a:ext cx="8596668" cy="562252"/>
          </a:xfrm>
        </p:spPr>
        <p:txBody>
          <a:bodyPr>
            <a:noAutofit/>
          </a:bodyPr>
          <a:lstStyle/>
          <a:p>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Recommendations</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for</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IVET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institutions</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running</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these</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type</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of </a:t>
            </a:r>
            <a:r>
              <a:rPr lang="hu-HU" sz="2000" b="1" dirty="0" err="1">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programmes</a:t>
            </a:r>
            <a: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t>:</a:t>
            </a:r>
            <a:br>
              <a:rPr lang="hu-HU" sz="2000" b="1" dirty="0">
                <a:solidFill>
                  <a:schemeClr val="accent1">
                    <a:lumMod val="50000"/>
                  </a:schemeClr>
                </a:solidFill>
                <a:effectLst/>
                <a:latin typeface="Franklin Gothic Book" panose="020B0503020102020204" pitchFamily="34" charset="0"/>
                <a:ea typeface="Calibri" panose="020F0502020204030204" pitchFamily="34" charset="0"/>
                <a:cs typeface="Times New Roman" panose="02020603050405020304" pitchFamily="18" charset="0"/>
              </a:rPr>
            </a:br>
            <a:endParaRPr lang="hu-HU" sz="2000" b="1" dirty="0">
              <a:solidFill>
                <a:schemeClr val="accent1">
                  <a:lumMod val="50000"/>
                </a:schemeClr>
              </a:solidFill>
              <a:latin typeface="Franklin Gothic Book" panose="020B0503020102020204" pitchFamily="34" charset="0"/>
            </a:endParaRPr>
          </a:p>
        </p:txBody>
      </p:sp>
    </p:spTree>
    <p:extLst>
      <p:ext uri="{BB962C8B-B14F-4D97-AF65-F5344CB8AC3E}">
        <p14:creationId xmlns:p14="http://schemas.microsoft.com/office/powerpoint/2010/main" val="159556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609600"/>
            <a:ext cx="8596668" cy="1320800"/>
          </a:xfrm>
        </p:spPr>
        <p:txBody>
          <a:bodyPr>
            <a:normAutofit/>
          </a:bodyPr>
          <a:lstStyle/>
          <a:p>
            <a:pPr algn="ctr">
              <a:lnSpc>
                <a:spcPct val="90000"/>
              </a:lnSpc>
            </a:pPr>
            <a:r>
              <a:rPr lang="hu-HU" sz="2800" dirty="0"/>
              <a:t> </a:t>
            </a:r>
            <a:r>
              <a:rPr lang="hu-HU" sz="2800" b="1" dirty="0">
                <a:solidFill>
                  <a:schemeClr val="accent1">
                    <a:lumMod val="50000"/>
                  </a:schemeClr>
                </a:solidFill>
                <a:latin typeface="Franklin Gothic Book" panose="020B0503020102020204" pitchFamily="34" charset="0"/>
              </a:rPr>
              <a:t>PREPARING DECORATIONS AND PAINTING THE CLASSROOM  WALL</a:t>
            </a:r>
            <a:br>
              <a:rPr lang="hu-HU" sz="2800" dirty="0">
                <a:solidFill>
                  <a:schemeClr val="accent1">
                    <a:lumMod val="50000"/>
                  </a:schemeClr>
                </a:solidFill>
              </a:rPr>
            </a:br>
            <a:endParaRPr lang="hu-HU" sz="2800" dirty="0">
              <a:solidFill>
                <a:schemeClr val="accent1">
                  <a:lumMod val="50000"/>
                </a:schemeClr>
              </a:solidFill>
            </a:endParaRPr>
          </a:p>
        </p:txBody>
      </p:sp>
      <p:sp>
        <p:nvSpPr>
          <p:cNvPr id="14" name="Isosceles Triangle 8">
            <a:extLst>
              <a:ext uri="{FF2B5EF4-FFF2-40B4-BE49-F238E27FC236}">
                <a16:creationId xmlns:a16="http://schemas.microsoft.com/office/drawing/2014/main" id="{94281397-CAB3-46E7-B8B4-48166ADDB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9" name="Kép 8" descr="A képen fal, személy, beltéri, fiatal látható&#10;&#10;Automatikusan generált leírás">
            <a:extLst>
              <a:ext uri="{FF2B5EF4-FFF2-40B4-BE49-F238E27FC236}">
                <a16:creationId xmlns:a16="http://schemas.microsoft.com/office/drawing/2014/main" id="{CEA9AF44-29DB-422A-8040-C3C6A7A9ED5E}"/>
              </a:ext>
            </a:extLst>
          </p:cNvPr>
          <p:cNvPicPr>
            <a:picLocks noChangeAspect="1"/>
          </p:cNvPicPr>
          <p:nvPr/>
        </p:nvPicPr>
        <p:blipFill rotWithShape="1">
          <a:blip r:embed="rId3">
            <a:extLst>
              <a:ext uri="{28A0092B-C50C-407E-A947-70E740481C1C}">
                <a14:useLocalDpi xmlns:a14="http://schemas.microsoft.com/office/drawing/2010/main" val="0"/>
              </a:ext>
            </a:extLst>
          </a:blip>
          <a:srcRect l="252" r="9586" b="1"/>
          <a:stretch/>
        </p:blipFill>
        <p:spPr>
          <a:xfrm>
            <a:off x="649075" y="1547119"/>
            <a:ext cx="3038475" cy="4493316"/>
          </a:xfrm>
          <a:prstGeom prst="rect">
            <a:avLst/>
          </a:prstGeom>
        </p:spPr>
      </p:pic>
      <p:pic>
        <p:nvPicPr>
          <p:cNvPr id="4" name="Kép 3" descr="A képen asztal, személy, beltéri, étel látható&#10;&#10;Automatikusan generált leírás">
            <a:extLst>
              <a:ext uri="{FF2B5EF4-FFF2-40B4-BE49-F238E27FC236}">
                <a16:creationId xmlns:a16="http://schemas.microsoft.com/office/drawing/2014/main" id="{B8250D46-AE4F-4E31-8CD7-726722602A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9537" b="1"/>
          <a:stretch/>
        </p:blipFill>
        <p:spPr>
          <a:xfrm>
            <a:off x="5495924" y="1510937"/>
            <a:ext cx="3038475" cy="4530756"/>
          </a:xfrm>
          <a:prstGeom prst="rect">
            <a:avLst/>
          </a:prstGeom>
        </p:spPr>
      </p:pic>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325880" y="2160589"/>
            <a:ext cx="2948121" cy="3880773"/>
          </a:xfrm>
        </p:spPr>
        <p:txBody>
          <a:bodyPr>
            <a:normAutofit/>
          </a:bodyPr>
          <a:lstStyle/>
          <a:p>
            <a:pPr marL="0" indent="0">
              <a:spcAft>
                <a:spcPts val="800"/>
              </a:spcAft>
              <a:buNone/>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spcAft>
                <a:spcPts val="800"/>
              </a:spcAft>
              <a:buNone/>
            </a:pPr>
            <a:endParaRPr lang="hu-HU">
              <a:latin typeface="Franklin Gothic Book" panose="020B0503020102020204" pitchFamily="34" charset="0"/>
            </a:endParaRPr>
          </a:p>
        </p:txBody>
      </p:sp>
    </p:spTree>
    <p:extLst>
      <p:ext uri="{BB962C8B-B14F-4D97-AF65-F5344CB8AC3E}">
        <p14:creationId xmlns:p14="http://schemas.microsoft.com/office/powerpoint/2010/main" val="1753206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9" name="Group 14">
            <a:extLst>
              <a:ext uri="{FF2B5EF4-FFF2-40B4-BE49-F238E27FC236}">
                <a16:creationId xmlns:a16="http://schemas.microsoft.com/office/drawing/2014/main" id="{3DFBBA17-68C1-41F9-89F3-78F3F2DB97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6" name="Freeform 14">
              <a:extLst>
                <a:ext uri="{FF2B5EF4-FFF2-40B4-BE49-F238E27FC236}">
                  <a16:creationId xmlns:a16="http://schemas.microsoft.com/office/drawing/2014/main" id="{3054DDBF-C387-4540-A45A-F9BEB040C2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7" name="Straight Connector 16">
              <a:extLst>
                <a:ext uri="{FF2B5EF4-FFF2-40B4-BE49-F238E27FC236}">
                  <a16:creationId xmlns:a16="http://schemas.microsoft.com/office/drawing/2014/main" id="{7BD859CE-CE14-4780-AE18-EAE4B3284B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0B8A132-768E-483C-A30F-37EB64E041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9" name="Rectangle 23">
              <a:extLst>
                <a:ext uri="{FF2B5EF4-FFF2-40B4-BE49-F238E27FC236}">
                  <a16:creationId xmlns:a16="http://schemas.microsoft.com/office/drawing/2014/main" id="{F81F31DC-17B7-43F3-B8DB-CA79E1A1E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5">
              <a:extLst>
                <a:ext uri="{FF2B5EF4-FFF2-40B4-BE49-F238E27FC236}">
                  <a16:creationId xmlns:a16="http://schemas.microsoft.com/office/drawing/2014/main" id="{66612D03-B350-4569-BA9B-D1E1F914A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C382562E-51EA-49FC-9CA9-9E3E9FCFA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F202B3CB-9607-4519-9EB5-286A461D8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8">
              <a:extLst>
                <a:ext uri="{FF2B5EF4-FFF2-40B4-BE49-F238E27FC236}">
                  <a16:creationId xmlns:a16="http://schemas.microsoft.com/office/drawing/2014/main" id="{8635CEA0-18EC-41D7-BFAE-B45A7669CD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9">
              <a:extLst>
                <a:ext uri="{FF2B5EF4-FFF2-40B4-BE49-F238E27FC236}">
                  <a16:creationId xmlns:a16="http://schemas.microsoft.com/office/drawing/2014/main" id="{FC79C36B-0CF0-4AA7-A3BF-42D6B93173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D6C24F4-F8D2-44C2-8CFA-D14C5561D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Kép 3" descr="A képen talaj, kültéri, égbolt látható&#10;&#10;Automatikusan generált leírás">
            <a:extLst>
              <a:ext uri="{FF2B5EF4-FFF2-40B4-BE49-F238E27FC236}">
                <a16:creationId xmlns:a16="http://schemas.microsoft.com/office/drawing/2014/main" id="{476A6887-1CF5-4BFD-B158-185FB4C6BEBC}"/>
              </a:ext>
            </a:extLst>
          </p:cNvPr>
          <p:cNvPicPr>
            <a:picLocks noChangeAspect="1"/>
          </p:cNvPicPr>
          <p:nvPr/>
        </p:nvPicPr>
        <p:blipFill rotWithShape="1">
          <a:blip r:embed="rId3">
            <a:extLst>
              <a:ext uri="{28A0092B-C50C-407E-A947-70E740481C1C}">
                <a14:useLocalDpi xmlns:a14="http://schemas.microsoft.com/office/drawing/2010/main" val="0"/>
              </a:ext>
            </a:extLst>
          </a:blip>
          <a:srcRect b="12793"/>
          <a:stretch/>
        </p:blipFill>
        <p:spPr>
          <a:xfrm>
            <a:off x="20" y="10"/>
            <a:ext cx="5897982" cy="6857990"/>
          </a:xfrm>
          <a:custGeom>
            <a:avLst/>
            <a:gdLst/>
            <a:ahLst/>
            <a:cxnLst/>
            <a:rect l="l" t="t" r="r" b="b"/>
            <a:pathLst>
              <a:path w="5898002" h="6858000">
                <a:moveTo>
                  <a:pt x="0" y="0"/>
                </a:moveTo>
                <a:lnTo>
                  <a:pt x="5898002" y="0"/>
                </a:lnTo>
                <a:lnTo>
                  <a:pt x="4873624" y="6858000"/>
                </a:lnTo>
                <a:lnTo>
                  <a:pt x="0" y="6858000"/>
                </a:lnTo>
                <a:close/>
              </a:path>
            </a:pathLst>
          </a:custGeom>
        </p:spPr>
      </p:pic>
      <p:sp>
        <p:nvSpPr>
          <p:cNvPr id="50" name="Isosceles Triangle 30">
            <a:extLst>
              <a:ext uri="{FF2B5EF4-FFF2-40B4-BE49-F238E27FC236}">
                <a16:creationId xmlns:a16="http://schemas.microsoft.com/office/drawing/2014/main" id="{30D39990-8248-4FC7-B3CE-24485764E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Kép 6" descr="A képen kültéri, fa, személy, fű látható&#10;&#10;Automatikusan generált leírás">
            <a:extLst>
              <a:ext uri="{FF2B5EF4-FFF2-40B4-BE49-F238E27FC236}">
                <a16:creationId xmlns:a16="http://schemas.microsoft.com/office/drawing/2014/main" id="{053BC9E6-0E12-4CE6-B013-A73827028F2A}"/>
              </a:ext>
            </a:extLst>
          </p:cNvPr>
          <p:cNvPicPr>
            <a:picLocks noChangeAspect="1"/>
          </p:cNvPicPr>
          <p:nvPr/>
        </p:nvPicPr>
        <p:blipFill rotWithShape="1">
          <a:blip r:embed="rId4">
            <a:extLst>
              <a:ext uri="{28A0092B-C50C-407E-A947-70E740481C1C}">
                <a14:useLocalDpi xmlns:a14="http://schemas.microsoft.com/office/drawing/2010/main" val="0"/>
              </a:ext>
            </a:extLst>
          </a:blip>
          <a:srcRect t="17331" r="-1" b="12328"/>
          <a:stretch/>
        </p:blipFill>
        <p:spPr>
          <a:xfrm>
            <a:off x="4869095" y="10"/>
            <a:ext cx="7312272" cy="6857990"/>
          </a:xfrm>
          <a:custGeom>
            <a:avLst/>
            <a:gdLst/>
            <a:ahLst/>
            <a:cxnLst/>
            <a:rect l="l" t="t" r="r" b="b"/>
            <a:pathLst>
              <a:path w="7312272" h="6858000">
                <a:moveTo>
                  <a:pt x="1024379" y="0"/>
                </a:moveTo>
                <a:lnTo>
                  <a:pt x="7312272" y="0"/>
                </a:lnTo>
                <a:lnTo>
                  <a:pt x="7312272" y="6858000"/>
                </a:lnTo>
                <a:lnTo>
                  <a:pt x="0" y="6858000"/>
                </a:lnTo>
                <a:close/>
              </a:path>
            </a:pathLst>
          </a:custGeom>
        </p:spPr>
      </p:pic>
      <p:sp>
        <p:nvSpPr>
          <p:cNvPr id="51" name="Freeform 52">
            <a:extLst>
              <a:ext uri="{FF2B5EF4-FFF2-40B4-BE49-F238E27FC236}">
                <a16:creationId xmlns:a16="http://schemas.microsoft.com/office/drawing/2014/main" id="{128A5D3E-BD5B-438F-B1CC-F7D466FD2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649" y="3576484"/>
            <a:ext cx="8522979" cy="3281517"/>
          </a:xfrm>
          <a:custGeom>
            <a:avLst/>
            <a:gdLst>
              <a:gd name="connsiteX0" fmla="*/ 8516100 w 8522979"/>
              <a:gd name="connsiteY0" fmla="*/ 0 h 3281517"/>
              <a:gd name="connsiteX1" fmla="*/ 8522979 w 8522979"/>
              <a:gd name="connsiteY1" fmla="*/ 3281517 h 3281517"/>
              <a:gd name="connsiteX2" fmla="*/ 650153 w 8522979"/>
              <a:gd name="connsiteY2" fmla="*/ 3281517 h 3281517"/>
              <a:gd name="connsiteX3" fmla="*/ 0 w 8522979"/>
              <a:gd name="connsiteY3" fmla="*/ 3003752 h 3281517"/>
              <a:gd name="connsiteX4" fmla="*/ 879142 w 8522979"/>
              <a:gd name="connsiteY4" fmla="*/ 690551 h 3281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22979" h="3281517">
                <a:moveTo>
                  <a:pt x="8516100" y="0"/>
                </a:moveTo>
                <a:lnTo>
                  <a:pt x="8522979" y="3281517"/>
                </a:lnTo>
                <a:lnTo>
                  <a:pt x="650153" y="3281517"/>
                </a:lnTo>
                <a:lnTo>
                  <a:pt x="0" y="3003752"/>
                </a:lnTo>
                <a:lnTo>
                  <a:pt x="879142" y="690551"/>
                </a:lnTo>
                <a:close/>
              </a:path>
            </a:pathLst>
          </a:custGeom>
          <a:solidFill>
            <a:schemeClr val="tx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30">
            <a:extLst>
              <a:ext uri="{FF2B5EF4-FFF2-40B4-BE49-F238E27FC236}">
                <a16:creationId xmlns:a16="http://schemas.microsoft.com/office/drawing/2014/main" id="{26B49B29-65AB-416E-B1E4-9E41CAE7BE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32">
            <a:extLst>
              <a:ext uri="{FF2B5EF4-FFF2-40B4-BE49-F238E27FC236}">
                <a16:creationId xmlns:a16="http://schemas.microsoft.com/office/drawing/2014/main" id="{895AB6CE-D6AE-479E-A5B3-EF79DECF5B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Rectangle 23">
            <a:extLst>
              <a:ext uri="{FF2B5EF4-FFF2-40B4-BE49-F238E27FC236}">
                <a16:creationId xmlns:a16="http://schemas.microsoft.com/office/drawing/2014/main" id="{E5B93247-ED15-49B4-ACC2-EC4DBF651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5">
            <a:extLst>
              <a:ext uri="{FF2B5EF4-FFF2-40B4-BE49-F238E27FC236}">
                <a16:creationId xmlns:a16="http://schemas.microsoft.com/office/drawing/2014/main" id="{04DEF4CB-271A-4097-B061-376DEFEB2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Isosceles Triangle 24">
            <a:extLst>
              <a:ext uri="{FF2B5EF4-FFF2-40B4-BE49-F238E27FC236}">
                <a16:creationId xmlns:a16="http://schemas.microsoft.com/office/drawing/2014/main" id="{7AE731CF-99AB-4F76-B658-05A2F1173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4043689" y="4267829"/>
            <a:ext cx="5181601" cy="1329677"/>
          </a:xfrm>
        </p:spPr>
        <p:txBody>
          <a:bodyPr vert="horz" lIns="91440" tIns="45720" rIns="91440" bIns="45720" rtlCol="0" anchor="b">
            <a:normAutofit/>
          </a:bodyPr>
          <a:lstStyle/>
          <a:p>
            <a:pPr algn="r">
              <a:lnSpc>
                <a:spcPct val="90000"/>
              </a:lnSpc>
            </a:pPr>
            <a:br>
              <a:rPr lang="en-US" sz="2800" dirty="0"/>
            </a:br>
            <a:r>
              <a:rPr lang="en-US" sz="2800" b="1" dirty="0">
                <a:solidFill>
                  <a:schemeClr val="accent1">
                    <a:lumMod val="50000"/>
                  </a:schemeClr>
                </a:solidFill>
                <a:latin typeface="Franklin Gothic Book" panose="020B0503020102020204" pitchFamily="34" charset="0"/>
              </a:rPr>
              <a:t>WORKING IN THE SCHOOL FARM</a:t>
            </a:r>
            <a:br>
              <a:rPr lang="en-US" sz="2800" dirty="0"/>
            </a:br>
            <a:r>
              <a:rPr lang="en-US" sz="2800" dirty="0"/>
              <a:t> </a:t>
            </a:r>
          </a:p>
        </p:txBody>
      </p:sp>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4092401" y="5597506"/>
            <a:ext cx="5181601" cy="390969"/>
          </a:xfrm>
        </p:spPr>
        <p:txBody>
          <a:bodyPr vert="horz" lIns="91440" tIns="45720" rIns="91440" bIns="45720" rtlCol="0" anchor="t">
            <a:normAutofit/>
          </a:bodyPr>
          <a:lstStyle/>
          <a:p>
            <a:pPr marL="0" indent="0" algn="r">
              <a:buNone/>
            </a:pPr>
            <a:r>
              <a:rPr lang="en-US" sz="1600">
                <a:solidFill>
                  <a:schemeClr val="bg1"/>
                </a:solidFill>
                <a:effectLst/>
              </a:rPr>
              <a:t> </a:t>
            </a:r>
          </a:p>
        </p:txBody>
      </p:sp>
      <p:sp>
        <p:nvSpPr>
          <p:cNvPr id="57" name="Rectangle 27">
            <a:extLst>
              <a:ext uri="{FF2B5EF4-FFF2-40B4-BE49-F238E27FC236}">
                <a16:creationId xmlns:a16="http://schemas.microsoft.com/office/drawing/2014/main" id="{84314DED-27D5-4FB7-96C2-AAED5604D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28">
            <a:extLst>
              <a:ext uri="{FF2B5EF4-FFF2-40B4-BE49-F238E27FC236}">
                <a16:creationId xmlns:a16="http://schemas.microsoft.com/office/drawing/2014/main" id="{33ACCA4C-66C6-4FD0-BD93-1D40645BF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29">
            <a:extLst>
              <a:ext uri="{FF2B5EF4-FFF2-40B4-BE49-F238E27FC236}">
                <a16:creationId xmlns:a16="http://schemas.microsoft.com/office/drawing/2014/main" id="{C74570A9-2308-4E1D-B5CB-23A0941E9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0" name="Isosceles Triangle 29">
            <a:extLst>
              <a:ext uri="{FF2B5EF4-FFF2-40B4-BE49-F238E27FC236}">
                <a16:creationId xmlns:a16="http://schemas.microsoft.com/office/drawing/2014/main" id="{80CBF025-6906-42B5-98CE-70EC3CF4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41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677334" y="609600"/>
            <a:ext cx="8596668" cy="1320800"/>
          </a:xfrm>
        </p:spPr>
        <p:txBody>
          <a:bodyPr anchor="t">
            <a:normAutofit fontScale="90000"/>
          </a:bodyPr>
          <a:lstStyle/>
          <a:p>
            <a:pPr algn="ctr"/>
            <a:r>
              <a:rPr lang="hu-HU" dirty="0"/>
              <a:t> </a:t>
            </a:r>
            <a:r>
              <a:rPr lang="hu-HU" b="1" dirty="0">
                <a:solidFill>
                  <a:schemeClr val="accent1">
                    <a:lumMod val="50000"/>
                  </a:schemeClr>
                </a:solidFill>
              </a:rPr>
              <a:t>PLAYING MUSICAL INSTRUMENTS </a:t>
            </a:r>
            <a:br>
              <a:rPr lang="hu-HU" b="1" dirty="0">
                <a:solidFill>
                  <a:schemeClr val="accent1">
                    <a:lumMod val="50000"/>
                  </a:schemeClr>
                </a:solidFill>
              </a:rPr>
            </a:br>
            <a:r>
              <a:rPr lang="hu-HU" b="1" dirty="0">
                <a:solidFill>
                  <a:schemeClr val="accent1">
                    <a:lumMod val="50000"/>
                  </a:schemeClr>
                </a:solidFill>
              </a:rPr>
              <a:t>AND SINGING TOGETHER</a:t>
            </a:r>
            <a:br>
              <a:rPr lang="hu-HU" dirty="0"/>
            </a:br>
            <a:endParaRPr lang="hu-HU" dirty="0"/>
          </a:p>
        </p:txBody>
      </p:sp>
      <p:sp>
        <p:nvSpPr>
          <p:cNvPr id="3" name="Tartalom helye 2">
            <a:extLst>
              <a:ext uri="{FF2B5EF4-FFF2-40B4-BE49-F238E27FC236}">
                <a16:creationId xmlns:a16="http://schemas.microsoft.com/office/drawing/2014/main" id="{BBA30F07-8CE1-47C0-AC84-BB6E17AC9C61}"/>
              </a:ext>
            </a:extLst>
          </p:cNvPr>
          <p:cNvSpPr>
            <a:spLocks noGrp="1"/>
          </p:cNvSpPr>
          <p:nvPr>
            <p:ph idx="1"/>
          </p:nvPr>
        </p:nvSpPr>
        <p:spPr>
          <a:xfrm>
            <a:off x="6336287" y="2160589"/>
            <a:ext cx="2934714" cy="3880773"/>
          </a:xfrm>
        </p:spPr>
        <p:txBody>
          <a:bodyPr>
            <a:normAutofit/>
          </a:bodyPr>
          <a:lstStyle/>
          <a:p>
            <a:pPr>
              <a:spcAft>
                <a:spcPts val="800"/>
              </a:spcAft>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800"/>
              </a:spcAft>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800"/>
              </a:spcAft>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800"/>
              </a:spcAft>
            </a:pPr>
            <a:endParaRPr lang="hu-HU">
              <a:effectLst/>
              <a:latin typeface="Franklin Gothic Book" panose="020B0503020102020204" pitchFamily="34" charset="0"/>
              <a:ea typeface="Times New Roman" panose="02020603050405020304" pitchFamily="18" charset="0"/>
              <a:cs typeface="Times New Roman" panose="02020603050405020304" pitchFamily="18" charset="0"/>
            </a:endParaRPr>
          </a:p>
          <a:p>
            <a:pPr marL="0" indent="0">
              <a:spcAft>
                <a:spcPts val="800"/>
              </a:spcAft>
              <a:buNone/>
            </a:pPr>
            <a:endParaRPr lang="hu-HU">
              <a:effectLst/>
              <a:latin typeface="Franklin Gothic Book" panose="020B0503020102020204" pitchFamily="34" charset="0"/>
              <a:ea typeface="Times New Roman" panose="02020603050405020304" pitchFamily="18" charset="0"/>
              <a:cs typeface="Times New Roman" panose="02020603050405020304" pitchFamily="18" charset="0"/>
            </a:endParaRPr>
          </a:p>
          <a:p>
            <a:pPr>
              <a:spcAft>
                <a:spcPts val="800"/>
              </a:spcAft>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spcAft>
                <a:spcPts val="800"/>
              </a:spcAft>
              <a:buNone/>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spcAft>
                <a:spcPts val="800"/>
              </a:spcAft>
              <a:buNone/>
            </a:pPr>
            <a:endParaRPr lang="hu-HU">
              <a:effectLst/>
              <a:latin typeface="Franklin Gothic Book" panose="020B0503020102020204" pitchFamily="34" charset="0"/>
              <a:ea typeface="Calibri" panose="020F0502020204030204" pitchFamily="34" charset="0"/>
              <a:cs typeface="Times New Roman" panose="02020603050405020304" pitchFamily="18" charset="0"/>
            </a:endParaRPr>
          </a:p>
        </p:txBody>
      </p:sp>
      <p:pic>
        <p:nvPicPr>
          <p:cNvPr id="4" name="Kép 3" descr="A képen fa, kültéri, égbolt, személy látható&#10;&#10;Automatikusan generált leírás">
            <a:extLst>
              <a:ext uri="{FF2B5EF4-FFF2-40B4-BE49-F238E27FC236}">
                <a16:creationId xmlns:a16="http://schemas.microsoft.com/office/drawing/2014/main" id="{A1C6658B-9795-454D-859E-4DCF8CEF57D1}"/>
              </a:ext>
            </a:extLst>
          </p:cNvPr>
          <p:cNvPicPr>
            <a:picLocks noChangeAspect="1"/>
          </p:cNvPicPr>
          <p:nvPr/>
        </p:nvPicPr>
        <p:blipFill rotWithShape="1">
          <a:blip r:embed="rId3">
            <a:extLst>
              <a:ext uri="{28A0092B-C50C-407E-A947-70E740481C1C}">
                <a14:useLocalDpi xmlns:a14="http://schemas.microsoft.com/office/drawing/2010/main" val="0"/>
              </a:ext>
            </a:extLst>
          </a:blip>
          <a:srcRect t="19627" r="-1" b="26684"/>
          <a:stretch/>
        </p:blipFill>
        <p:spPr>
          <a:xfrm>
            <a:off x="1828801" y="1930400"/>
            <a:ext cx="6667130" cy="4111293"/>
          </a:xfrm>
          <a:prstGeom prst="rect">
            <a:avLst/>
          </a:prstGeom>
        </p:spPr>
      </p:pic>
    </p:spTree>
    <p:extLst>
      <p:ext uri="{BB962C8B-B14F-4D97-AF65-F5344CB8AC3E}">
        <p14:creationId xmlns:p14="http://schemas.microsoft.com/office/powerpoint/2010/main" val="1091095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4"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5" name="Straight Connector 14">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8" name="Tartalom helye 7" descr="A képen szöveg, személy, asztal, étkezőasztal látható&#10;&#10;Automatikusan generált leírás">
            <a:extLst>
              <a:ext uri="{FF2B5EF4-FFF2-40B4-BE49-F238E27FC236}">
                <a16:creationId xmlns:a16="http://schemas.microsoft.com/office/drawing/2014/main" id="{A00AEA01-DB7E-4F49-AE75-6A3DEA450C3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091" t="13328" r="-2"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5" name="Cím 4">
            <a:extLst>
              <a:ext uri="{FF2B5EF4-FFF2-40B4-BE49-F238E27FC236}">
                <a16:creationId xmlns:a16="http://schemas.microsoft.com/office/drawing/2014/main" id="{9685710F-C05A-4760-AD06-C3A45DA1C550}"/>
              </a:ext>
            </a:extLst>
          </p:cNvPr>
          <p:cNvSpPr>
            <a:spLocks noGrp="1"/>
          </p:cNvSpPr>
          <p:nvPr>
            <p:ph type="title"/>
          </p:nvPr>
        </p:nvSpPr>
        <p:spPr>
          <a:xfrm>
            <a:off x="5394960" y="1890943"/>
            <a:ext cx="3667534" cy="3595457"/>
          </a:xfrm>
        </p:spPr>
        <p:txBody>
          <a:bodyPr vert="horz" lIns="91440" tIns="45720" rIns="91440" bIns="45720" rtlCol="0" anchor="b">
            <a:normAutofit/>
          </a:bodyPr>
          <a:lstStyle/>
          <a:p>
            <a:pPr>
              <a:lnSpc>
                <a:spcPct val="90000"/>
              </a:lnSpc>
            </a:pPr>
            <a:r>
              <a:rPr lang="hu-HU" sz="2800" b="1" dirty="0">
                <a:solidFill>
                  <a:schemeClr val="accent1">
                    <a:lumMod val="50000"/>
                  </a:schemeClr>
                </a:solidFill>
                <a:latin typeface="Franklin Gothic Book" panose="020B0503020102020204" pitchFamily="34" charset="0"/>
              </a:rPr>
              <a:t>DEFINING GOALS:</a:t>
            </a:r>
            <a:br>
              <a:rPr lang="hu-HU" sz="2800" b="1" dirty="0">
                <a:solidFill>
                  <a:schemeClr val="accent1">
                    <a:lumMod val="50000"/>
                  </a:schemeClr>
                </a:solidFill>
                <a:latin typeface="Franklin Gothic Book" panose="020B0503020102020204" pitchFamily="34" charset="0"/>
              </a:rPr>
            </a:br>
            <a:r>
              <a:rPr lang="hu-HU" sz="2800" b="1" dirty="0" err="1">
                <a:solidFill>
                  <a:schemeClr val="accent1">
                    <a:lumMod val="50000"/>
                  </a:schemeClr>
                </a:solidFill>
                <a:latin typeface="Franklin Gothic Book" panose="020B0503020102020204" pitchFamily="34" charset="0"/>
              </a:rPr>
              <a:t>Jigsaw</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method</a:t>
            </a:r>
            <a:r>
              <a:rPr lang="hu-HU" sz="2800" b="1" dirty="0">
                <a:solidFill>
                  <a:schemeClr val="accent1">
                    <a:lumMod val="50000"/>
                  </a:schemeClr>
                </a:solidFill>
                <a:latin typeface="Franklin Gothic Book" panose="020B0503020102020204" pitchFamily="34" charset="0"/>
              </a:rPr>
              <a:t>             </a:t>
            </a:r>
            <a:br>
              <a:rPr lang="hu-HU" sz="2800" b="1" dirty="0">
                <a:solidFill>
                  <a:schemeClr val="accent1">
                    <a:lumMod val="50000"/>
                  </a:schemeClr>
                </a:solidFill>
                <a:latin typeface="Franklin Gothic Book" panose="020B0503020102020204" pitchFamily="34" charset="0"/>
              </a:rPr>
            </a:br>
            <a:r>
              <a:rPr lang="hu-HU" sz="2800" b="1" dirty="0">
                <a:solidFill>
                  <a:schemeClr val="accent1">
                    <a:lumMod val="50000"/>
                  </a:schemeClr>
                </a:solidFill>
                <a:latin typeface="Franklin Gothic Book" panose="020B0503020102020204" pitchFamily="34" charset="0"/>
              </a:rPr>
              <a:t>(Co-</a:t>
            </a:r>
            <a:r>
              <a:rPr lang="hu-HU" sz="2800" b="1" dirty="0" err="1">
                <a:solidFill>
                  <a:schemeClr val="accent1">
                    <a:lumMod val="50000"/>
                  </a:schemeClr>
                </a:solidFill>
                <a:latin typeface="Franklin Gothic Book" panose="020B0503020102020204" pitchFamily="34" charset="0"/>
              </a:rPr>
              <a:t>operative</a:t>
            </a:r>
            <a:r>
              <a:rPr lang="hu-HU" sz="2800" b="1" dirty="0">
                <a:solidFill>
                  <a:schemeClr val="accent1">
                    <a:lumMod val="50000"/>
                  </a:schemeClr>
                </a:solidFill>
                <a:latin typeface="Franklin Gothic Book" panose="020B0503020102020204" pitchFamily="34" charset="0"/>
              </a:rPr>
              <a:t> </a:t>
            </a:r>
            <a:r>
              <a:rPr lang="hu-HU" sz="2800" b="1" dirty="0" err="1">
                <a:solidFill>
                  <a:schemeClr val="accent1">
                    <a:lumMod val="50000"/>
                  </a:schemeClr>
                </a:solidFill>
                <a:latin typeface="Franklin Gothic Book" panose="020B0503020102020204" pitchFamily="34" charset="0"/>
              </a:rPr>
              <a:t>learning</a:t>
            </a:r>
            <a:r>
              <a:rPr lang="hu-HU" sz="2800" b="1" dirty="0">
                <a:solidFill>
                  <a:schemeClr val="accent1">
                    <a:lumMod val="50000"/>
                  </a:schemeClr>
                </a:solidFill>
                <a:latin typeface="Franklin Gothic Book" panose="020B0503020102020204" pitchFamily="34" charset="0"/>
              </a:rPr>
              <a:t>)</a:t>
            </a:r>
            <a:br>
              <a:rPr lang="hu-HU" sz="2800" b="1" dirty="0">
                <a:solidFill>
                  <a:schemeClr val="accent1">
                    <a:lumMod val="50000"/>
                  </a:schemeClr>
                </a:solidFill>
                <a:latin typeface="Franklin Gothic Book" panose="020B0503020102020204" pitchFamily="34" charset="0"/>
              </a:rPr>
            </a:br>
            <a:br>
              <a:rPr lang="hu-HU" sz="2800" b="1" dirty="0">
                <a:solidFill>
                  <a:schemeClr val="accent1">
                    <a:lumMod val="50000"/>
                  </a:schemeClr>
                </a:solidFill>
                <a:latin typeface="Franklin Gothic Book" panose="020B0503020102020204" pitchFamily="34" charset="0"/>
              </a:rPr>
            </a:br>
            <a:r>
              <a:rPr lang="hu-HU" sz="2400" b="1" dirty="0">
                <a:solidFill>
                  <a:schemeClr val="accent1">
                    <a:lumMod val="50000"/>
                  </a:schemeClr>
                </a:solidFill>
                <a:latin typeface="Franklin Gothic Book" panose="020B0503020102020204" pitchFamily="34" charset="0"/>
              </a:rPr>
              <a:t>Link: </a:t>
            </a:r>
            <a:r>
              <a:rPr lang="hu-HU" sz="2400" dirty="0">
                <a:solidFill>
                  <a:schemeClr val="accent1">
                    <a:lumMod val="50000"/>
                  </a:schemeClr>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https://mek.oszk.hu/15600/15627/15627.pdf</a:t>
            </a:r>
            <a:r>
              <a:rPr lang="hu-HU" sz="2400" dirty="0">
                <a:solidFill>
                  <a:schemeClr val="accent1">
                    <a:lumMod val="50000"/>
                  </a:schemeClr>
                </a:solidFill>
                <a:latin typeface="Franklin Gothic Book" panose="020B0503020102020204" pitchFamily="34" charset="0"/>
              </a:rPr>
              <a:t> </a:t>
            </a:r>
            <a:r>
              <a:rPr lang="en-US" sz="2400" dirty="0">
                <a:solidFill>
                  <a:schemeClr val="accent1">
                    <a:lumMod val="50000"/>
                  </a:schemeClr>
                </a:solidFill>
                <a:latin typeface="Franklin Gothic Book" panose="020B0503020102020204" pitchFamily="34" charset="0"/>
              </a:rPr>
              <a:t> </a:t>
            </a:r>
          </a:p>
        </p:txBody>
      </p:sp>
    </p:spTree>
    <p:extLst>
      <p:ext uri="{BB962C8B-B14F-4D97-AF65-F5344CB8AC3E}">
        <p14:creationId xmlns:p14="http://schemas.microsoft.com/office/powerpoint/2010/main" val="512573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Kép 5" descr="A képen beltéri, fal, szoba, asztal látható&#10;&#10;Automatikusan generált leírás">
            <a:extLst>
              <a:ext uri="{FF2B5EF4-FFF2-40B4-BE49-F238E27FC236}">
                <a16:creationId xmlns:a16="http://schemas.microsoft.com/office/drawing/2014/main" id="{4BAF0C84-48CB-4A76-96FF-6C9F22A16612}"/>
              </a:ext>
            </a:extLst>
          </p:cNvPr>
          <p:cNvPicPr>
            <a:picLocks noChangeAspect="1"/>
          </p:cNvPicPr>
          <p:nvPr/>
        </p:nvPicPr>
        <p:blipFill rotWithShape="1">
          <a:blip r:embed="rId2">
            <a:extLst>
              <a:ext uri="{28A0092B-C50C-407E-A947-70E740481C1C}">
                <a14:useLocalDpi xmlns:a14="http://schemas.microsoft.com/office/drawing/2010/main" val="0"/>
              </a:ext>
            </a:extLst>
          </a:blip>
          <a:srcRect l="5390"/>
          <a:stretch/>
        </p:blipFill>
        <p:spPr>
          <a:xfrm>
            <a:off x="4058950" y="485775"/>
            <a:ext cx="4866243" cy="6372225"/>
          </a:xfrm>
          <a:custGeom>
            <a:avLst/>
            <a:gdLst/>
            <a:ahLst/>
            <a:cxnLst/>
            <a:rect l="l" t="t" r="r" b="b"/>
            <a:pathLst>
              <a:path w="4866243" h="6858001">
                <a:moveTo>
                  <a:pt x="379987" y="0"/>
                </a:moveTo>
                <a:lnTo>
                  <a:pt x="3441752" y="0"/>
                </a:lnTo>
                <a:lnTo>
                  <a:pt x="4866243" y="4518556"/>
                </a:lnTo>
                <a:lnTo>
                  <a:pt x="3101811" y="6858001"/>
                </a:lnTo>
                <a:lnTo>
                  <a:pt x="27809" y="6858001"/>
                </a:lnTo>
                <a:lnTo>
                  <a:pt x="1803228" y="4521201"/>
                </a:lnTo>
                <a:close/>
                <a:moveTo>
                  <a:pt x="0" y="0"/>
                </a:moveTo>
                <a:lnTo>
                  <a:pt x="379987" y="0"/>
                </a:lnTo>
                <a:lnTo>
                  <a:pt x="0" y="407"/>
                </a:lnTo>
                <a:close/>
              </a:path>
            </a:pathLst>
          </a:custGeom>
        </p:spPr>
      </p:pic>
      <p:sp>
        <p:nvSpPr>
          <p:cNvPr id="2" name="Cím 1">
            <a:extLst>
              <a:ext uri="{FF2B5EF4-FFF2-40B4-BE49-F238E27FC236}">
                <a16:creationId xmlns:a16="http://schemas.microsoft.com/office/drawing/2014/main" id="{ABBEC78B-93A7-42FB-B875-827879DE8DF6}"/>
              </a:ext>
            </a:extLst>
          </p:cNvPr>
          <p:cNvSpPr>
            <a:spLocks noGrp="1"/>
          </p:cNvSpPr>
          <p:nvPr>
            <p:ph type="ctrTitle"/>
          </p:nvPr>
        </p:nvSpPr>
        <p:spPr>
          <a:xfrm>
            <a:off x="677334" y="2404534"/>
            <a:ext cx="4054717" cy="1646302"/>
          </a:xfrm>
        </p:spPr>
        <p:txBody>
          <a:bodyPr vert="horz" lIns="91440" tIns="45720" rIns="91440" bIns="45720" rtlCol="0" anchor="b">
            <a:normAutofit/>
          </a:bodyPr>
          <a:lstStyle/>
          <a:p>
            <a:pPr>
              <a:lnSpc>
                <a:spcPct val="90000"/>
              </a:lnSpc>
            </a:pPr>
            <a:br>
              <a:rPr lang="en-US" sz="1200" b="1" dirty="0"/>
            </a:br>
            <a:br>
              <a:rPr lang="en-US" sz="1200" b="1" dirty="0"/>
            </a:br>
            <a:br>
              <a:rPr lang="en-US" sz="1200" b="1" dirty="0"/>
            </a:br>
            <a:br>
              <a:rPr lang="en-US" sz="1200" b="1" dirty="0"/>
            </a:br>
            <a:br>
              <a:rPr lang="en-US" sz="1200" b="1" dirty="0"/>
            </a:br>
            <a:br>
              <a:rPr lang="en-US" sz="1200" b="1" dirty="0"/>
            </a:br>
            <a:br>
              <a:rPr lang="en-US" sz="1200" b="1" dirty="0"/>
            </a:br>
            <a:endParaRPr lang="en-US" sz="1200" dirty="0"/>
          </a:p>
        </p:txBody>
      </p:sp>
      <p:sp>
        <p:nvSpPr>
          <p:cNvPr id="3" name="Alcím 2">
            <a:extLst>
              <a:ext uri="{FF2B5EF4-FFF2-40B4-BE49-F238E27FC236}">
                <a16:creationId xmlns:a16="http://schemas.microsoft.com/office/drawing/2014/main" id="{71270F9D-B477-4608-B4D9-D78CFC190F52}"/>
              </a:ext>
            </a:extLst>
          </p:cNvPr>
          <p:cNvSpPr>
            <a:spLocks noGrp="1"/>
          </p:cNvSpPr>
          <p:nvPr>
            <p:ph type="subTitle" idx="1"/>
          </p:nvPr>
        </p:nvSpPr>
        <p:spPr>
          <a:xfrm>
            <a:off x="677334" y="4050833"/>
            <a:ext cx="4054717" cy="1096899"/>
          </a:xfrm>
        </p:spPr>
        <p:txBody>
          <a:bodyPr vert="horz" lIns="91440" tIns="45720" rIns="91440" bIns="45720" rtlCol="0" anchor="t">
            <a:normAutofit/>
          </a:bodyPr>
          <a:lstStyle/>
          <a:p>
            <a:endParaRPr lang="en-US" sz="1600"/>
          </a:p>
          <a:p>
            <a:endParaRPr lang="en-US" sz="1600"/>
          </a:p>
          <a:p>
            <a:endParaRPr lang="en-US" sz="1600"/>
          </a:p>
        </p:txBody>
      </p:sp>
      <p:pic>
        <p:nvPicPr>
          <p:cNvPr id="29" name="Kép 28" descr="A képen szöveg látható&#10;&#10;Automatikusan generált leírás">
            <a:extLst>
              <a:ext uri="{FF2B5EF4-FFF2-40B4-BE49-F238E27FC236}">
                <a16:creationId xmlns:a16="http://schemas.microsoft.com/office/drawing/2014/main" id="{0847A32D-7915-46BF-AD70-B317C93D9704}"/>
              </a:ext>
            </a:extLst>
          </p:cNvPr>
          <p:cNvPicPr/>
          <p:nvPr/>
        </p:nvPicPr>
        <p:blipFill rotWithShape="1">
          <a:blip r:embed="rId3"/>
          <a:srcRect l="36474" r="54178"/>
          <a:stretch/>
        </p:blipFill>
        <p:spPr>
          <a:xfrm>
            <a:off x="7160763" y="-1"/>
            <a:ext cx="5028061" cy="6858001"/>
          </a:xfrm>
          <a:custGeom>
            <a:avLst/>
            <a:gdLst/>
            <a:ahLst/>
            <a:cxnLst/>
            <a:rect l="l" t="t" r="r" b="b"/>
            <a:pathLst>
              <a:path w="5028061" h="6858001">
                <a:moveTo>
                  <a:pt x="339940" y="0"/>
                </a:moveTo>
                <a:lnTo>
                  <a:pt x="5028061" y="0"/>
                </a:lnTo>
                <a:lnTo>
                  <a:pt x="5028061" y="6858001"/>
                </a:lnTo>
                <a:lnTo>
                  <a:pt x="0" y="6858001"/>
                </a:lnTo>
                <a:lnTo>
                  <a:pt x="1761483" y="4522467"/>
                </a:lnTo>
                <a:lnTo>
                  <a:pt x="1765287" y="4521267"/>
                </a:lnTo>
                <a:lnTo>
                  <a:pt x="1764431" y="4518557"/>
                </a:lnTo>
                <a:lnTo>
                  <a:pt x="1765286" y="4517424"/>
                </a:lnTo>
                <a:lnTo>
                  <a:pt x="1763696" y="4516225"/>
                </a:lnTo>
                <a:close/>
              </a:path>
            </a:pathLst>
          </a:custGeom>
        </p:spPr>
      </p:pic>
      <p:sp>
        <p:nvSpPr>
          <p:cNvPr id="39" name="Freeform 33">
            <a:extLst>
              <a:ext uri="{FF2B5EF4-FFF2-40B4-BE49-F238E27FC236}">
                <a16:creationId xmlns:a16="http://schemas.microsoft.com/office/drawing/2014/main" id="{53FCF47F-C2D5-40D2-BB9E-EB06342281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66095" y="9620"/>
            <a:ext cx="1757770" cy="6871044"/>
          </a:xfrm>
          <a:custGeom>
            <a:avLst/>
            <a:gdLst>
              <a:gd name="connsiteX0" fmla="*/ 0 w 1839432"/>
              <a:gd name="connsiteY0" fmla="*/ 0 h 6889898"/>
              <a:gd name="connsiteX1" fmla="*/ 1839432 w 1839432"/>
              <a:gd name="connsiteY1" fmla="*/ 5741582 h 6889898"/>
              <a:gd name="connsiteX2" fmla="*/ 138223 w 1839432"/>
              <a:gd name="connsiteY2" fmla="*/ 6889898 h 6889898"/>
              <a:gd name="connsiteX3" fmla="*/ 138223 w 1839432"/>
              <a:gd name="connsiteY3" fmla="*/ 6889898 h 6889898"/>
              <a:gd name="connsiteX0" fmla="*/ 229422 w 1701209"/>
              <a:gd name="connsiteY0" fmla="*/ 0 h 6871044"/>
              <a:gd name="connsiteX1" fmla="*/ 1701209 w 1701209"/>
              <a:gd name="connsiteY1" fmla="*/ 5722728 h 6871044"/>
              <a:gd name="connsiteX2" fmla="*/ 0 w 1701209"/>
              <a:gd name="connsiteY2" fmla="*/ 6871044 h 6871044"/>
              <a:gd name="connsiteX3" fmla="*/ 0 w 1701209"/>
              <a:gd name="connsiteY3" fmla="*/ 6871044 h 6871044"/>
              <a:gd name="connsiteX0" fmla="*/ 229422 w 1644648"/>
              <a:gd name="connsiteY0" fmla="*/ 0 h 6871044"/>
              <a:gd name="connsiteX1" fmla="*/ 1644648 w 1644648"/>
              <a:gd name="connsiteY1" fmla="*/ 4478390 h 6871044"/>
              <a:gd name="connsiteX2" fmla="*/ 0 w 1644648"/>
              <a:gd name="connsiteY2" fmla="*/ 6871044 h 6871044"/>
              <a:gd name="connsiteX3" fmla="*/ 0 w 1644648"/>
              <a:gd name="connsiteY3" fmla="*/ 6871044 h 6871044"/>
              <a:gd name="connsiteX0" fmla="*/ 375694 w 1790920"/>
              <a:gd name="connsiteY0" fmla="*/ 0 h 7043462"/>
              <a:gd name="connsiteX1" fmla="*/ 1790920 w 1790920"/>
              <a:gd name="connsiteY1" fmla="*/ 4478390 h 7043462"/>
              <a:gd name="connsiteX2" fmla="*/ 146272 w 1790920"/>
              <a:gd name="connsiteY2" fmla="*/ 6871044 h 7043462"/>
              <a:gd name="connsiteX3" fmla="*/ 61431 w 1790920"/>
              <a:gd name="connsiteY3" fmla="*/ 6852191 h 7043462"/>
              <a:gd name="connsiteX0" fmla="*/ 229422 w 1644648"/>
              <a:gd name="connsiteY0" fmla="*/ 0 h 6871044"/>
              <a:gd name="connsiteX1" fmla="*/ 1644648 w 1644648"/>
              <a:gd name="connsiteY1" fmla="*/ 4478390 h 6871044"/>
              <a:gd name="connsiteX2" fmla="*/ 0 w 1644648"/>
              <a:gd name="connsiteY2" fmla="*/ 6871044 h 6871044"/>
              <a:gd name="connsiteX0" fmla="*/ 342544 w 1757770"/>
              <a:gd name="connsiteY0" fmla="*/ 0 h 6871044"/>
              <a:gd name="connsiteX1" fmla="*/ 1757770 w 1757770"/>
              <a:gd name="connsiteY1" fmla="*/ 4478390 h 6871044"/>
              <a:gd name="connsiteX2" fmla="*/ 0 w 1757770"/>
              <a:gd name="connsiteY2" fmla="*/ 6871044 h 6871044"/>
            </a:gdLst>
            <a:ahLst/>
            <a:cxnLst>
              <a:cxn ang="0">
                <a:pos x="connsiteX0" y="connsiteY0"/>
              </a:cxn>
              <a:cxn ang="0">
                <a:pos x="connsiteX1" y="connsiteY1"/>
              </a:cxn>
              <a:cxn ang="0">
                <a:pos x="connsiteX2" y="connsiteY2"/>
              </a:cxn>
            </a:cxnLst>
            <a:rect l="l" t="t" r="r" b="b"/>
            <a:pathLst>
              <a:path w="1757770" h="6871044">
                <a:moveTo>
                  <a:pt x="342544" y="0"/>
                </a:moveTo>
                <a:lnTo>
                  <a:pt x="1757770" y="4478390"/>
                </a:lnTo>
                <a:cubicBezTo>
                  <a:pt x="1209554" y="5275941"/>
                  <a:pt x="288248" y="6475411"/>
                  <a:pt x="0" y="6871044"/>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FBB82796-3A6E-4FCF-8027-03F8520497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103BA84-D5B0-4695-89D5-80EA89FAE1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2" name="Rectangle 25">
            <a:extLst>
              <a:ext uri="{FF2B5EF4-FFF2-40B4-BE49-F238E27FC236}">
                <a16:creationId xmlns:a16="http://schemas.microsoft.com/office/drawing/2014/main" id="{677AD1FD-34AE-437D-8CDC-28626ED9A8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Isosceles Triangle 24">
            <a:extLst>
              <a:ext uri="{FF2B5EF4-FFF2-40B4-BE49-F238E27FC236}">
                <a16:creationId xmlns:a16="http://schemas.microsoft.com/office/drawing/2014/main" id="{B07774B8-04E2-436D-B983-B885D6F0F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7">
            <a:extLst>
              <a:ext uri="{FF2B5EF4-FFF2-40B4-BE49-F238E27FC236}">
                <a16:creationId xmlns:a16="http://schemas.microsoft.com/office/drawing/2014/main" id="{CE493F13-8130-4A50-9898-8AFD98F5E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8">
            <a:extLst>
              <a:ext uri="{FF2B5EF4-FFF2-40B4-BE49-F238E27FC236}">
                <a16:creationId xmlns:a16="http://schemas.microsoft.com/office/drawing/2014/main" id="{5C83F2E6-2324-4A53-85E7-4D74B6586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9">
            <a:extLst>
              <a:ext uri="{FF2B5EF4-FFF2-40B4-BE49-F238E27FC236}">
                <a16:creationId xmlns:a16="http://schemas.microsoft.com/office/drawing/2014/main" id="{62C79599-4635-4903-B028-E3331034B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29">
            <a:extLst>
              <a:ext uri="{FF2B5EF4-FFF2-40B4-BE49-F238E27FC236}">
                <a16:creationId xmlns:a16="http://schemas.microsoft.com/office/drawing/2014/main" id="{64581993-8E43-4AF4-9AF1-A39EF7772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Szövegdoboz 24">
            <a:extLst>
              <a:ext uri="{FF2B5EF4-FFF2-40B4-BE49-F238E27FC236}">
                <a16:creationId xmlns:a16="http://schemas.microsoft.com/office/drawing/2014/main" id="{4DB2B448-1179-4CD5-9FA5-43C6416219ED}"/>
              </a:ext>
            </a:extLst>
          </p:cNvPr>
          <p:cNvSpPr txBox="1"/>
          <p:nvPr/>
        </p:nvSpPr>
        <p:spPr>
          <a:xfrm>
            <a:off x="1127551" y="1710268"/>
            <a:ext cx="3689062" cy="3877985"/>
          </a:xfrm>
          <a:prstGeom prst="rect">
            <a:avLst/>
          </a:prstGeom>
          <a:noFill/>
        </p:spPr>
        <p:txBody>
          <a:bodyPr wrap="square">
            <a:spAutoFit/>
          </a:bodyPr>
          <a:lstStyle/>
          <a:p>
            <a:pPr>
              <a:spcAft>
                <a:spcPts val="600"/>
              </a:spcAft>
            </a:pPr>
            <a:endParaRPr lang="hu-HU" b="1" dirty="0"/>
          </a:p>
          <a:p>
            <a:pPr>
              <a:spcAft>
                <a:spcPts val="600"/>
              </a:spcAft>
            </a:pPr>
            <a:endParaRPr lang="hu-HU" dirty="0"/>
          </a:p>
          <a:p>
            <a:pPr>
              <a:spcAft>
                <a:spcPts val="600"/>
              </a:spcAft>
            </a:pPr>
            <a:endParaRPr lang="hu-HU" dirty="0"/>
          </a:p>
          <a:p>
            <a:pPr algn="ctr">
              <a:spcAft>
                <a:spcPts val="600"/>
              </a:spcAft>
            </a:pPr>
            <a:r>
              <a:rPr lang="hu-HU" sz="4000" b="1" dirty="0">
                <a:solidFill>
                  <a:schemeClr val="accent1">
                    <a:lumMod val="50000"/>
                  </a:schemeClr>
                </a:solidFill>
                <a:latin typeface="Franklin Gothic Book" panose="020B0503020102020204" pitchFamily="34" charset="0"/>
              </a:rPr>
              <a:t>THANK YOU FOR           YOUR ATTENTION!</a:t>
            </a:r>
          </a:p>
          <a:p>
            <a:pPr algn="ctr">
              <a:spcAft>
                <a:spcPts val="600"/>
              </a:spcAft>
            </a:pPr>
            <a:endParaRPr lang="hu-HU" sz="1400" dirty="0">
              <a:solidFill>
                <a:schemeClr val="accent1">
                  <a:lumMod val="50000"/>
                </a:schemeClr>
              </a:solidFill>
              <a:latin typeface="Franklin Gothic Book" panose="020B0503020102020204" pitchFamily="34" charset="0"/>
            </a:endParaRPr>
          </a:p>
          <a:p>
            <a:pPr algn="ctr">
              <a:spcAft>
                <a:spcPts val="600"/>
              </a:spcAft>
            </a:pPr>
            <a:r>
              <a:rPr lang="hu-HU" sz="1400" dirty="0">
                <a:solidFill>
                  <a:schemeClr val="accent1">
                    <a:lumMod val="50000"/>
                  </a:schemeClr>
                </a:solidFill>
                <a:latin typeface="Franklin Gothic Book" panose="020B0503020102020204" pitchFamily="34" charset="0"/>
              </a:rPr>
              <a:t>Email: </a:t>
            </a:r>
            <a:r>
              <a:rPr lang="hu-HU" sz="1400" dirty="0">
                <a:solidFill>
                  <a:schemeClr val="accent1">
                    <a:lumMod val="50000"/>
                  </a:schemeClr>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olasz.judit@ikk.hu</a:t>
            </a:r>
            <a:endParaRPr lang="hu-HU" sz="1400" dirty="0">
              <a:solidFill>
                <a:schemeClr val="accent1">
                  <a:lumMod val="50000"/>
                </a:schemeClr>
              </a:solidFill>
              <a:latin typeface="Franklin Gothic Book" panose="020B0503020102020204" pitchFamily="34" charset="0"/>
            </a:endParaRPr>
          </a:p>
          <a:p>
            <a:pPr algn="ctr">
              <a:spcAft>
                <a:spcPts val="600"/>
              </a:spcAft>
            </a:pPr>
            <a:r>
              <a:rPr lang="hu-HU" sz="1400" dirty="0">
                <a:solidFill>
                  <a:schemeClr val="accent1">
                    <a:lumMod val="50000"/>
                  </a:schemeClr>
                </a:solidFill>
                <a:latin typeface="Franklin Gothic Book" panose="020B0503020102020204" pitchFamily="34" charset="0"/>
              </a:rPr>
              <a:t>judit.olasz.gomorine@itm.gov.hu</a:t>
            </a:r>
          </a:p>
        </p:txBody>
      </p:sp>
    </p:spTree>
    <p:extLst>
      <p:ext uri="{BB962C8B-B14F-4D97-AF65-F5344CB8AC3E}">
        <p14:creationId xmlns:p14="http://schemas.microsoft.com/office/powerpoint/2010/main" val="4150241116"/>
      </p:ext>
    </p:extLst>
  </p:cSld>
  <p:clrMapOvr>
    <a:masterClrMapping/>
  </p:clrMapOvr>
</p:sld>
</file>

<file path=ppt/theme/theme1.xml><?xml version="1.0" encoding="utf-8"?>
<a:theme xmlns:a="http://schemas.openxmlformats.org/drawingml/2006/main" name="Dimenzió">
  <a:themeElements>
    <a:clrScheme name="Dimenzió">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Dimenzió">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menzió">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menzió">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um" ma:contentTypeID="0x010100446DDC4E03883D4BB0A6F1FF559DF37F" ma:contentTypeVersion="4" ma:contentTypeDescription="Új dokumentum létrehozása." ma:contentTypeScope="" ma:versionID="bf1e36b6815af04702490b5c25efb0bd">
  <xsd:schema xmlns:xsd="http://www.w3.org/2001/XMLSchema" xmlns:xs="http://www.w3.org/2001/XMLSchema" xmlns:p="http://schemas.microsoft.com/office/2006/metadata/properties" xmlns:ns3="5fb313aa-ba14-4bed-93b6-02f91da2733e" targetNamespace="http://schemas.microsoft.com/office/2006/metadata/properties" ma:root="true" ma:fieldsID="8f59b392a4466b2f0746d1fb1c333357" ns3:_="">
    <xsd:import namespace="5fb313aa-ba14-4bed-93b6-02f91da2733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b313aa-ba14-4bed-93b6-02f91da273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1607B9-3CB1-4A57-9A15-2EA7C49A82BF}">
  <ds:schemaRefs>
    <ds:schemaRef ds:uri="http://schemas.microsoft.com/sharepoint/v3/contenttype/forms"/>
  </ds:schemaRefs>
</ds:datastoreItem>
</file>

<file path=customXml/itemProps2.xml><?xml version="1.0" encoding="utf-8"?>
<ds:datastoreItem xmlns:ds="http://schemas.openxmlformats.org/officeDocument/2006/customXml" ds:itemID="{65D6C566-BD9F-4E1A-B7AE-1373FE69AF44}">
  <ds:schemaRefs>
    <ds:schemaRef ds:uri="http://schemas.microsoft.com/office/2006/documentManagement/types"/>
    <ds:schemaRef ds:uri="http://purl.org/dc/dcmitype/"/>
    <ds:schemaRef ds:uri="http://purl.org/dc/terms/"/>
    <ds:schemaRef ds:uri="http://schemas.microsoft.com/office/2006/metadata/properties"/>
    <ds:schemaRef ds:uri="5fb313aa-ba14-4bed-93b6-02f91da2733e"/>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747DDC6-A0AA-46BC-AA2C-D998DDF69D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b313aa-ba14-4bed-93b6-02f91da273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21571</TotalTime>
  <Words>2745</Words>
  <Application>Microsoft Office PowerPoint</Application>
  <PresentationFormat>Szélesvásznú</PresentationFormat>
  <Paragraphs>186</Paragraphs>
  <Slides>18</Slides>
  <Notes>14</Notes>
  <HiddenSlides>0</HiddenSlides>
  <MMClips>0</MMClips>
  <ScaleCrop>false</ScaleCrop>
  <HeadingPairs>
    <vt:vector size="6" baseType="variant">
      <vt:variant>
        <vt:lpstr>Használt betűtípusok</vt:lpstr>
      </vt:variant>
      <vt:variant>
        <vt:i4>7</vt:i4>
      </vt:variant>
      <vt:variant>
        <vt:lpstr>Téma</vt:lpstr>
      </vt:variant>
      <vt:variant>
        <vt:i4>1</vt:i4>
      </vt:variant>
      <vt:variant>
        <vt:lpstr>Diacímek</vt:lpstr>
      </vt:variant>
      <vt:variant>
        <vt:i4>18</vt:i4>
      </vt:variant>
    </vt:vector>
  </HeadingPairs>
  <TitlesOfParts>
    <vt:vector size="26" baseType="lpstr">
      <vt:lpstr>Arial</vt:lpstr>
      <vt:lpstr>Calibri</vt:lpstr>
      <vt:lpstr>Calibri Light</vt:lpstr>
      <vt:lpstr>Franklin Gothic Book</vt:lpstr>
      <vt:lpstr>Times New Roman</vt:lpstr>
      <vt:lpstr>Trebuchet MS</vt:lpstr>
      <vt:lpstr>Wingdings 3</vt:lpstr>
      <vt:lpstr>Dimenzió</vt:lpstr>
      <vt:lpstr>First results of the “Dobbantó”  basic competency- development programme  Reducing early school leaving, promoting inclusion and development of basic competences and soft respective transversal skills’  </vt:lpstr>
      <vt:lpstr>Bridging competence-development programmes in IVET – Legislative background </vt:lpstr>
      <vt:lpstr>Number of students studying in IVET</vt:lpstr>
      <vt:lpstr>Special functions were added to the new IVET system. . These functions primarily aim at reducing the lack of competences and leaving school without a qualification.</vt:lpstr>
      <vt:lpstr>Reasons of introducing the new competence-devolopment programmes</vt:lpstr>
      <vt:lpstr>Share of early school leavers between 2003-2019</vt:lpstr>
      <vt:lpstr>PowerPoint-bemutató</vt:lpstr>
      <vt:lpstr>Features of the „Dobbantó” Programme (Springboard Class)</vt:lpstr>
      <vt:lpstr>Features of the Dobbantó Programme (Springboard Class)</vt:lpstr>
      <vt:lpstr>Features of the Műhelyiskolai („School workshop” Programme </vt:lpstr>
      <vt:lpstr>Features of the orientation year </vt:lpstr>
      <vt:lpstr>Common Features of the programmes </vt:lpstr>
      <vt:lpstr>Recommendations for IVET institutions running these type of programmes: </vt:lpstr>
      <vt:lpstr> PREPARING DECORATIONS AND PAINTING THE CLASSROOM  WALL </vt:lpstr>
      <vt:lpstr> WORKING IN THE SCHOOL FARM  </vt:lpstr>
      <vt:lpstr> PLAYING MUSICAL INSTRUMENTS  AND SINGING TOGETHER </vt:lpstr>
      <vt:lpstr>DEFINING GOALS: Jigsaw method              (Co-operative learning)  Link: https://mek.oszk.hu/15600/15627/15627.pdf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ISMERD MEG SZAKMÁDAT EURÓPAI DIMENZIÓBAN</dc:title>
  <dc:creator>Judit Olasz</dc:creator>
  <cp:lastModifiedBy>Judit Olasz</cp:lastModifiedBy>
  <cp:revision>139</cp:revision>
  <dcterms:created xsi:type="dcterms:W3CDTF">2021-01-28T10:49:34Z</dcterms:created>
  <dcterms:modified xsi:type="dcterms:W3CDTF">2021-05-26T11:24:28Z</dcterms:modified>
</cp:coreProperties>
</file>