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tags/tag6.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tags/tag7.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tags/tag8.xml" ContentType="application/vnd.openxmlformats-officedocument.presentationml.tag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tags/tag9.xml" ContentType="application/vnd.openxmlformats-officedocument.presentationml.tag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tags/tag10.xml" ContentType="application/vnd.openxmlformats-officedocument.presentationml.tag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tags/tag11.xml" ContentType="application/vnd.openxmlformats-officedocument.presentationml.tag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tags/tag12.xml" ContentType="application/vnd.openxmlformats-officedocument.presentationml.tag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16"/>
  </p:notesMasterIdLst>
  <p:sldIdLst>
    <p:sldId id="280" r:id="rId6"/>
    <p:sldId id="291" r:id="rId7"/>
    <p:sldId id="284" r:id="rId8"/>
    <p:sldId id="293" r:id="rId9"/>
    <p:sldId id="285" r:id="rId10"/>
    <p:sldId id="292" r:id="rId11"/>
    <p:sldId id="286" r:id="rId12"/>
    <p:sldId id="290" r:id="rId13"/>
    <p:sldId id="289" r:id="rId14"/>
    <p:sldId id="300" r:id="rId15"/>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353B54-E202-C54A-9173-9B4F74796AAA}" name="Eva Jansova (ETF)" initials="EJ(" userId="S::Eva.Jansova@etf.europa.eu::387a4b5c-8d94-4032-a69d-4a48bcd520d8" providerId="AD"/>
  <p188:author id="{86B9F7A0-062B-921F-FCD1-963D3056E0D4}" name="Francesca Rosso (ETF)" initials="F(" userId="S::francesca.rosso@etf.europa.eu::16657e87-c960-4638-a1d2-ecbe6b685f3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7D30"/>
    <a:srgbClr val="A5A5A5"/>
    <a:srgbClr val="4472C4"/>
    <a:srgbClr val="FAC002"/>
    <a:srgbClr val="4371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A16D55-AD22-437C-8AFB-386F2B2D3B48}" v="311" dt="2023-11-05T21:28:07.90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8/10/relationships/authors" Target="authors.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a Jansova (ETF)" userId="387a4b5c-8d94-4032-a69d-4a48bcd520d8" providerId="ADAL" clId="{5C7E8CC0-274F-4159-8A2C-CE8A054D704B}"/>
    <pc:docChg chg="custSel modSld">
      <pc:chgData name="Eva Jansova (ETF)" userId="387a4b5c-8d94-4032-a69d-4a48bcd520d8" providerId="ADAL" clId="{5C7E8CC0-274F-4159-8A2C-CE8A054D704B}" dt="2023-11-06T14:17:11.077" v="114" actId="20577"/>
      <pc:docMkLst>
        <pc:docMk/>
      </pc:docMkLst>
      <pc:sldChg chg="modSp mod">
        <pc:chgData name="Eva Jansova (ETF)" userId="387a4b5c-8d94-4032-a69d-4a48bcd520d8" providerId="ADAL" clId="{5C7E8CC0-274F-4159-8A2C-CE8A054D704B}" dt="2023-11-06T13:34:50.298" v="89" actId="20577"/>
        <pc:sldMkLst>
          <pc:docMk/>
          <pc:sldMk cId="2610196140" sldId="280"/>
        </pc:sldMkLst>
        <pc:spChg chg="mod">
          <ac:chgData name="Eva Jansova (ETF)" userId="387a4b5c-8d94-4032-a69d-4a48bcd520d8" providerId="ADAL" clId="{5C7E8CC0-274F-4159-8A2C-CE8A054D704B}" dt="2023-11-06T13:34:26.092" v="69" actId="20577"/>
          <ac:spMkLst>
            <pc:docMk/>
            <pc:sldMk cId="2610196140" sldId="280"/>
            <ac:spMk id="2" creationId="{419B3C67-8DFC-46D3-B51E-BFBBBDA8A0C4}"/>
          </ac:spMkLst>
        </pc:spChg>
        <pc:spChg chg="mod">
          <ac:chgData name="Eva Jansova (ETF)" userId="387a4b5c-8d94-4032-a69d-4a48bcd520d8" providerId="ADAL" clId="{5C7E8CC0-274F-4159-8A2C-CE8A054D704B}" dt="2023-11-06T13:34:50.298" v="89" actId="20577"/>
          <ac:spMkLst>
            <pc:docMk/>
            <pc:sldMk cId="2610196140" sldId="280"/>
            <ac:spMk id="3" creationId="{E65ACF31-6645-4E87-AD8F-7066817E6EA5}"/>
          </ac:spMkLst>
        </pc:spChg>
      </pc:sldChg>
      <pc:sldChg chg="modSp mod">
        <pc:chgData name="Eva Jansova (ETF)" userId="387a4b5c-8d94-4032-a69d-4a48bcd520d8" providerId="ADAL" clId="{5C7E8CC0-274F-4159-8A2C-CE8A054D704B}" dt="2023-11-06T14:17:11.077" v="114" actId="20577"/>
        <pc:sldMkLst>
          <pc:docMk/>
          <pc:sldMk cId="310585976" sldId="286"/>
        </pc:sldMkLst>
        <pc:spChg chg="mod">
          <ac:chgData name="Eva Jansova (ETF)" userId="387a4b5c-8d94-4032-a69d-4a48bcd520d8" providerId="ADAL" clId="{5C7E8CC0-274F-4159-8A2C-CE8A054D704B}" dt="2023-11-06T14:17:11.077" v="114" actId="20577"/>
          <ac:spMkLst>
            <pc:docMk/>
            <pc:sldMk cId="310585976" sldId="286"/>
            <ac:spMk id="7" creationId="{5F6D3DB5-2124-3CB0-6453-C163005C995C}"/>
          </ac:spMkLst>
        </pc:spChg>
      </pc:sldChg>
      <pc:sldChg chg="modSp mod">
        <pc:chgData name="Eva Jansova (ETF)" userId="387a4b5c-8d94-4032-a69d-4a48bcd520d8" providerId="ADAL" clId="{5C7E8CC0-274F-4159-8A2C-CE8A054D704B}" dt="2023-11-06T13:54:10.696" v="105" actId="20577"/>
        <pc:sldMkLst>
          <pc:docMk/>
          <pc:sldMk cId="1600176753" sldId="289"/>
        </pc:sldMkLst>
        <pc:spChg chg="mod">
          <ac:chgData name="Eva Jansova (ETF)" userId="387a4b5c-8d94-4032-a69d-4a48bcd520d8" providerId="ADAL" clId="{5C7E8CC0-274F-4159-8A2C-CE8A054D704B}" dt="2023-11-06T13:54:10.696" v="105" actId="20577"/>
          <ac:spMkLst>
            <pc:docMk/>
            <pc:sldMk cId="1600176753" sldId="289"/>
            <ac:spMk id="8" creationId="{6F2326A9-3C7D-580D-E60C-CBA23A0D9278}"/>
          </ac:spMkLst>
        </pc:spChg>
      </pc:sldChg>
      <pc:sldChg chg="delSp mod">
        <pc:chgData name="Eva Jansova (ETF)" userId="387a4b5c-8d94-4032-a69d-4a48bcd520d8" providerId="ADAL" clId="{5C7E8CC0-274F-4159-8A2C-CE8A054D704B}" dt="2023-11-06T13:50:16.100" v="90" actId="478"/>
        <pc:sldMkLst>
          <pc:docMk/>
          <pc:sldMk cId="602250736" sldId="292"/>
        </pc:sldMkLst>
        <pc:spChg chg="del">
          <ac:chgData name="Eva Jansova (ETF)" userId="387a4b5c-8d94-4032-a69d-4a48bcd520d8" providerId="ADAL" clId="{5C7E8CC0-274F-4159-8A2C-CE8A054D704B}" dt="2023-11-06T13:50:16.100" v="90" actId="478"/>
          <ac:spMkLst>
            <pc:docMk/>
            <pc:sldMk cId="602250736" sldId="292"/>
            <ac:spMk id="2" creationId="{B2194CA5-8F69-2A0E-C361-25AC1F92987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1.bin"/></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5.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6.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'job skill requirements'!$B$6</c:f>
              <c:strCache>
                <c:ptCount val="1"/>
                <c:pt idx="0">
                  <c:v>no reading</c:v>
                </c:pt>
              </c:strCache>
            </c:strRef>
          </c:tx>
          <c:spPr>
            <a:solidFill>
              <a:schemeClr val="accent1"/>
            </a:solidFill>
            <a:ln>
              <a:noFill/>
            </a:ln>
            <a:effectLst/>
          </c:spPr>
          <c:invertIfNegative val="0"/>
          <c:dPt>
            <c:idx val="0"/>
            <c:invertIfNegative val="0"/>
            <c:bubble3D val="0"/>
            <c:spPr>
              <a:pattFill prst="pct80">
                <a:fgClr>
                  <a:srgbClr val="4F81BD"/>
                </a:fgClr>
                <a:bgClr>
                  <a:sysClr val="window" lastClr="FFFFFF"/>
                </a:bgClr>
              </a:pattFill>
              <a:ln>
                <a:noFill/>
              </a:ln>
              <a:effectLst/>
            </c:spPr>
            <c:extLst>
              <c:ext xmlns:c16="http://schemas.microsoft.com/office/drawing/2014/chart" uri="{C3380CC4-5D6E-409C-BE32-E72D297353CC}">
                <c16:uniqueId val="{00000006-5357-4A01-8220-1CF8BA100E63}"/>
              </c:ext>
            </c:extLst>
          </c:dPt>
          <c:dPt>
            <c:idx val="1"/>
            <c:invertIfNegative val="0"/>
            <c:bubble3D val="0"/>
            <c:spPr>
              <a:pattFill prst="pct80">
                <a:fgClr>
                  <a:srgbClr val="4F81BD"/>
                </a:fgClr>
                <a:bgClr>
                  <a:sysClr val="window" lastClr="FFFFFF"/>
                </a:bgClr>
              </a:pattFill>
              <a:ln>
                <a:noFill/>
                <a:prstDash val="sysDash"/>
              </a:ln>
              <a:effectLst/>
            </c:spPr>
            <c:extLst>
              <c:ext xmlns:c16="http://schemas.microsoft.com/office/drawing/2014/chart" uri="{C3380CC4-5D6E-409C-BE32-E72D297353CC}">
                <c16:uniqueId val="{00000001-5357-4A01-8220-1CF8BA100E63}"/>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'job skill requirements'!$C$5:$I$5</c:f>
              <c:strCache>
                <c:ptCount val="7"/>
                <c:pt idx="0">
                  <c:v>IL</c:v>
                </c:pt>
                <c:pt idx="1">
                  <c:v>EU27</c:v>
                </c:pt>
                <c:pt idx="2">
                  <c:v>RS</c:v>
                </c:pt>
                <c:pt idx="3">
                  <c:v>MK</c:v>
                </c:pt>
                <c:pt idx="4">
                  <c:v>XK</c:v>
                </c:pt>
                <c:pt idx="5">
                  <c:v>BA</c:v>
                </c:pt>
                <c:pt idx="6">
                  <c:v>AL</c:v>
                </c:pt>
              </c:strCache>
            </c:strRef>
          </c:cat>
          <c:val>
            <c:numRef>
              <c:f>'job skill requirements'!$C$6:$I$6</c:f>
              <c:numCache>
                <c:formatCode>0</c:formatCode>
                <c:ptCount val="7"/>
                <c:pt idx="0" formatCode="General">
                  <c:v>23</c:v>
                </c:pt>
                <c:pt idx="1">
                  <c:v>27</c:v>
                </c:pt>
                <c:pt idx="2">
                  <c:v>46.63</c:v>
                </c:pt>
                <c:pt idx="3">
                  <c:v>48.63</c:v>
                </c:pt>
                <c:pt idx="4">
                  <c:v>47.93</c:v>
                </c:pt>
                <c:pt idx="5">
                  <c:v>39.75</c:v>
                </c:pt>
                <c:pt idx="6">
                  <c:v>47.73</c:v>
                </c:pt>
              </c:numCache>
            </c:numRef>
          </c:val>
          <c:extLst>
            <c:ext xmlns:c16="http://schemas.microsoft.com/office/drawing/2014/chart" uri="{C3380CC4-5D6E-409C-BE32-E72D297353CC}">
              <c16:uniqueId val="{00000002-5357-4A01-8220-1CF8BA100E63}"/>
            </c:ext>
          </c:extLst>
        </c:ser>
        <c:ser>
          <c:idx val="1"/>
          <c:order val="1"/>
          <c:tx>
            <c:strRef>
              <c:f>'job skill requirements'!$B$7</c:f>
              <c:strCache>
                <c:ptCount val="1"/>
                <c:pt idx="0">
                  <c:v>basic</c:v>
                </c:pt>
              </c:strCache>
            </c:strRef>
          </c:tx>
          <c:spPr>
            <a:solidFill>
              <a:schemeClr val="accent2"/>
            </a:solidFill>
            <a:ln>
              <a:noFill/>
            </a:ln>
            <a:effectLst/>
          </c:spPr>
          <c:invertIfNegative val="0"/>
          <c:dPt>
            <c:idx val="0"/>
            <c:invertIfNegative val="0"/>
            <c:bubble3D val="0"/>
            <c:spPr>
              <a:pattFill prst="pct80">
                <a:fgClr>
                  <a:srgbClr val="ED7D30"/>
                </a:fgClr>
                <a:bgClr>
                  <a:sysClr val="window" lastClr="FFFFFF"/>
                </a:bgClr>
              </a:pattFill>
              <a:ln>
                <a:noFill/>
              </a:ln>
              <a:effectLst/>
            </c:spPr>
            <c:extLst>
              <c:ext xmlns:c16="http://schemas.microsoft.com/office/drawing/2014/chart" uri="{C3380CC4-5D6E-409C-BE32-E72D297353CC}">
                <c16:uniqueId val="{00000008-5357-4A01-8220-1CF8BA100E63}"/>
              </c:ext>
            </c:extLst>
          </c:dPt>
          <c:dPt>
            <c:idx val="1"/>
            <c:invertIfNegative val="0"/>
            <c:bubble3D val="0"/>
            <c:spPr>
              <a:pattFill prst="pct80">
                <a:fgClr>
                  <a:srgbClr val="ED7D30"/>
                </a:fgClr>
                <a:bgClr>
                  <a:sysClr val="window" lastClr="FFFFFF"/>
                </a:bgClr>
              </a:pattFill>
              <a:ln>
                <a:noFill/>
              </a:ln>
              <a:effectLst/>
            </c:spPr>
            <c:extLst>
              <c:ext xmlns:c16="http://schemas.microsoft.com/office/drawing/2014/chart" uri="{C3380CC4-5D6E-409C-BE32-E72D297353CC}">
                <c16:uniqueId val="{00000007-5357-4A01-8220-1CF8BA100E63}"/>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'job skill requirements'!$C$5:$I$5</c:f>
              <c:strCache>
                <c:ptCount val="7"/>
                <c:pt idx="0">
                  <c:v>IL</c:v>
                </c:pt>
                <c:pt idx="1">
                  <c:v>EU27</c:v>
                </c:pt>
                <c:pt idx="2">
                  <c:v>RS</c:v>
                </c:pt>
                <c:pt idx="3">
                  <c:v>MK</c:v>
                </c:pt>
                <c:pt idx="4">
                  <c:v>XK</c:v>
                </c:pt>
                <c:pt idx="5">
                  <c:v>BA</c:v>
                </c:pt>
                <c:pt idx="6">
                  <c:v>AL</c:v>
                </c:pt>
              </c:strCache>
            </c:strRef>
          </c:cat>
          <c:val>
            <c:numRef>
              <c:f>'job skill requirements'!$C$7:$I$7</c:f>
              <c:numCache>
                <c:formatCode>0</c:formatCode>
                <c:ptCount val="7"/>
                <c:pt idx="0" formatCode="General">
                  <c:v>32</c:v>
                </c:pt>
                <c:pt idx="1">
                  <c:v>25</c:v>
                </c:pt>
                <c:pt idx="2">
                  <c:v>15.02</c:v>
                </c:pt>
                <c:pt idx="3">
                  <c:v>18.63</c:v>
                </c:pt>
                <c:pt idx="4">
                  <c:v>16.77</c:v>
                </c:pt>
                <c:pt idx="5">
                  <c:v>17.690000000000001</c:v>
                </c:pt>
                <c:pt idx="6">
                  <c:v>16.510000000000002</c:v>
                </c:pt>
              </c:numCache>
            </c:numRef>
          </c:val>
          <c:extLst>
            <c:ext xmlns:c16="http://schemas.microsoft.com/office/drawing/2014/chart" uri="{C3380CC4-5D6E-409C-BE32-E72D297353CC}">
              <c16:uniqueId val="{00000003-5357-4A01-8220-1CF8BA100E63}"/>
            </c:ext>
          </c:extLst>
        </c:ser>
        <c:ser>
          <c:idx val="2"/>
          <c:order val="2"/>
          <c:tx>
            <c:strRef>
              <c:f>'job skill requirements'!$B$8</c:f>
              <c:strCache>
                <c:ptCount val="1"/>
                <c:pt idx="0">
                  <c:v>moderate</c:v>
                </c:pt>
              </c:strCache>
            </c:strRef>
          </c:tx>
          <c:spPr>
            <a:solidFill>
              <a:schemeClr val="accent3"/>
            </a:solidFill>
            <a:ln>
              <a:noFill/>
            </a:ln>
            <a:effectLst/>
          </c:spPr>
          <c:invertIfNegative val="0"/>
          <c:dPt>
            <c:idx val="0"/>
            <c:invertIfNegative val="0"/>
            <c:bubble3D val="0"/>
            <c:spPr>
              <a:pattFill prst="pct80">
                <a:fgClr>
                  <a:srgbClr val="A5A5A5"/>
                </a:fgClr>
                <a:bgClr>
                  <a:sysClr val="window" lastClr="FFFFFF"/>
                </a:bgClr>
              </a:pattFill>
              <a:ln>
                <a:noFill/>
              </a:ln>
              <a:effectLst/>
            </c:spPr>
            <c:extLst>
              <c:ext xmlns:c16="http://schemas.microsoft.com/office/drawing/2014/chart" uri="{C3380CC4-5D6E-409C-BE32-E72D297353CC}">
                <c16:uniqueId val="{0000000A-5357-4A01-8220-1CF8BA100E63}"/>
              </c:ext>
            </c:extLst>
          </c:dPt>
          <c:dPt>
            <c:idx val="1"/>
            <c:invertIfNegative val="0"/>
            <c:bubble3D val="0"/>
            <c:spPr>
              <a:pattFill prst="pct80">
                <a:fgClr>
                  <a:srgbClr val="A5A5A5"/>
                </a:fgClr>
                <a:bgClr>
                  <a:sysClr val="window" lastClr="FFFFFF"/>
                </a:bgClr>
              </a:pattFill>
              <a:ln>
                <a:noFill/>
              </a:ln>
              <a:effectLst/>
            </c:spPr>
            <c:extLst>
              <c:ext xmlns:c16="http://schemas.microsoft.com/office/drawing/2014/chart" uri="{C3380CC4-5D6E-409C-BE32-E72D297353CC}">
                <c16:uniqueId val="{00000009-5357-4A01-8220-1CF8BA100E63}"/>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'job skill requirements'!$C$5:$I$5</c:f>
              <c:strCache>
                <c:ptCount val="7"/>
                <c:pt idx="0">
                  <c:v>IL</c:v>
                </c:pt>
                <c:pt idx="1">
                  <c:v>EU27</c:v>
                </c:pt>
                <c:pt idx="2">
                  <c:v>RS</c:v>
                </c:pt>
                <c:pt idx="3">
                  <c:v>MK</c:v>
                </c:pt>
                <c:pt idx="4">
                  <c:v>XK</c:v>
                </c:pt>
                <c:pt idx="5">
                  <c:v>BA</c:v>
                </c:pt>
                <c:pt idx="6">
                  <c:v>AL</c:v>
                </c:pt>
              </c:strCache>
            </c:strRef>
          </c:cat>
          <c:val>
            <c:numRef>
              <c:f>'job skill requirements'!$C$8:$I$8</c:f>
              <c:numCache>
                <c:formatCode>0</c:formatCode>
                <c:ptCount val="7"/>
                <c:pt idx="0" formatCode="General">
                  <c:v>29</c:v>
                </c:pt>
                <c:pt idx="1">
                  <c:v>26</c:v>
                </c:pt>
                <c:pt idx="2">
                  <c:v>15.71</c:v>
                </c:pt>
                <c:pt idx="3">
                  <c:v>17.329999999999998</c:v>
                </c:pt>
                <c:pt idx="4">
                  <c:v>15.48</c:v>
                </c:pt>
                <c:pt idx="5">
                  <c:v>18.809999999999999</c:v>
                </c:pt>
                <c:pt idx="6">
                  <c:v>11.97</c:v>
                </c:pt>
              </c:numCache>
            </c:numRef>
          </c:val>
          <c:extLst>
            <c:ext xmlns:c16="http://schemas.microsoft.com/office/drawing/2014/chart" uri="{C3380CC4-5D6E-409C-BE32-E72D297353CC}">
              <c16:uniqueId val="{00000004-5357-4A01-8220-1CF8BA100E63}"/>
            </c:ext>
          </c:extLst>
        </c:ser>
        <c:ser>
          <c:idx val="3"/>
          <c:order val="3"/>
          <c:tx>
            <c:strRef>
              <c:f>'job skill requirements'!$B$9</c:f>
              <c:strCache>
                <c:ptCount val="1"/>
                <c:pt idx="0">
                  <c:v>high</c:v>
                </c:pt>
              </c:strCache>
            </c:strRef>
          </c:tx>
          <c:spPr>
            <a:solidFill>
              <a:schemeClr val="accent4"/>
            </a:solidFill>
            <a:ln>
              <a:noFill/>
            </a:ln>
            <a:effectLst/>
          </c:spPr>
          <c:invertIfNegative val="0"/>
          <c:dPt>
            <c:idx val="0"/>
            <c:invertIfNegative val="0"/>
            <c:bubble3D val="0"/>
            <c:spPr>
              <a:pattFill prst="pct80">
                <a:fgClr>
                  <a:srgbClr val="FAC002"/>
                </a:fgClr>
                <a:bgClr>
                  <a:sysClr val="window" lastClr="FFFFFF"/>
                </a:bgClr>
              </a:pattFill>
              <a:ln>
                <a:noFill/>
              </a:ln>
              <a:effectLst/>
            </c:spPr>
            <c:extLst>
              <c:ext xmlns:c16="http://schemas.microsoft.com/office/drawing/2014/chart" uri="{C3380CC4-5D6E-409C-BE32-E72D297353CC}">
                <c16:uniqueId val="{0000000C-5357-4A01-8220-1CF8BA100E63}"/>
              </c:ext>
            </c:extLst>
          </c:dPt>
          <c:dPt>
            <c:idx val="1"/>
            <c:invertIfNegative val="0"/>
            <c:bubble3D val="0"/>
            <c:spPr>
              <a:pattFill prst="pct80">
                <a:fgClr>
                  <a:srgbClr val="FAC002"/>
                </a:fgClr>
                <a:bgClr>
                  <a:sysClr val="window" lastClr="FFFFFF"/>
                </a:bgClr>
              </a:pattFill>
              <a:ln>
                <a:noFill/>
              </a:ln>
              <a:effectLst/>
            </c:spPr>
            <c:extLst>
              <c:ext xmlns:c16="http://schemas.microsoft.com/office/drawing/2014/chart" uri="{C3380CC4-5D6E-409C-BE32-E72D297353CC}">
                <c16:uniqueId val="{0000000B-5357-4A01-8220-1CF8BA100E63}"/>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'job skill requirements'!$C$5:$I$5</c:f>
              <c:strCache>
                <c:ptCount val="7"/>
                <c:pt idx="0">
                  <c:v>IL</c:v>
                </c:pt>
                <c:pt idx="1">
                  <c:v>EU27</c:v>
                </c:pt>
                <c:pt idx="2">
                  <c:v>RS</c:v>
                </c:pt>
                <c:pt idx="3">
                  <c:v>MK</c:v>
                </c:pt>
                <c:pt idx="4">
                  <c:v>XK</c:v>
                </c:pt>
                <c:pt idx="5">
                  <c:v>BA</c:v>
                </c:pt>
                <c:pt idx="6">
                  <c:v>AL</c:v>
                </c:pt>
              </c:strCache>
            </c:strRef>
          </c:cat>
          <c:val>
            <c:numRef>
              <c:f>'job skill requirements'!$C$9:$I$9</c:f>
              <c:numCache>
                <c:formatCode>0</c:formatCode>
                <c:ptCount val="7"/>
                <c:pt idx="0" formatCode="General">
                  <c:v>16</c:v>
                </c:pt>
                <c:pt idx="1">
                  <c:v>22</c:v>
                </c:pt>
                <c:pt idx="2">
                  <c:v>22.63</c:v>
                </c:pt>
                <c:pt idx="3">
                  <c:v>15.41</c:v>
                </c:pt>
                <c:pt idx="4">
                  <c:v>19.78</c:v>
                </c:pt>
                <c:pt idx="5">
                  <c:v>23.44</c:v>
                </c:pt>
                <c:pt idx="6">
                  <c:v>22.67</c:v>
                </c:pt>
              </c:numCache>
            </c:numRef>
          </c:val>
          <c:extLst>
            <c:ext xmlns:c16="http://schemas.microsoft.com/office/drawing/2014/chart" uri="{C3380CC4-5D6E-409C-BE32-E72D297353CC}">
              <c16:uniqueId val="{00000005-5357-4A01-8220-1CF8BA100E63}"/>
            </c:ext>
          </c:extLst>
        </c:ser>
        <c:dLbls>
          <c:showLegendKey val="0"/>
          <c:showVal val="0"/>
          <c:showCatName val="0"/>
          <c:showSerName val="0"/>
          <c:showPercent val="0"/>
          <c:showBubbleSize val="0"/>
        </c:dLbls>
        <c:gapWidth val="150"/>
        <c:overlap val="100"/>
        <c:axId val="1008775807"/>
        <c:axId val="1947767311"/>
      </c:barChart>
      <c:catAx>
        <c:axId val="100877580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n-US"/>
          </a:p>
        </c:txPr>
        <c:crossAx val="1947767311"/>
        <c:crosses val="autoZero"/>
        <c:auto val="1"/>
        <c:lblAlgn val="ctr"/>
        <c:lblOffset val="100"/>
        <c:noMultiLvlLbl val="0"/>
      </c:catAx>
      <c:valAx>
        <c:axId val="1947767311"/>
        <c:scaling>
          <c:orientation val="minMax"/>
        </c:scaling>
        <c:delete val="1"/>
        <c:axPos val="b"/>
        <c:majorGridlines>
          <c:spPr>
            <a:ln w="9525" cap="flat" cmpd="sng" algn="ctr">
              <a:noFill/>
              <a:round/>
            </a:ln>
            <a:effectLst/>
          </c:spPr>
        </c:majorGridlines>
        <c:numFmt formatCode="0%" sourceLinked="1"/>
        <c:majorTickMark val="none"/>
        <c:minorTickMark val="none"/>
        <c:tickLblPos val="nextTo"/>
        <c:crossAx val="1008775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ysClr val="window" lastClr="FFFFFF"/>
    </a:solidFill>
    <a:ln w="19050" cap="flat" cmpd="sng" algn="ctr">
      <a:solidFill>
        <a:srgbClr val="4F81BD"/>
      </a:solidFill>
      <a:prstDash val="solid"/>
      <a:miter lim="800000"/>
    </a:ln>
    <a:effectLst/>
  </c:spPr>
  <c:txPr>
    <a:bodyPr/>
    <a:lstStyle/>
    <a:p>
      <a:pPr>
        <a:defRPr>
          <a:solidFill>
            <a:sysClr val="windowText" lastClr="000000"/>
          </a:solidFill>
          <a:latin typeface="+mn-lt"/>
          <a:ea typeface="+mn-ea"/>
          <a:cs typeface="+mn-cs"/>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'job skill requirements'!$B$23</c:f>
              <c:strCache>
                <c:ptCount val="1"/>
                <c:pt idx="0">
                  <c:v>no numeracy skills </c:v>
                </c:pt>
              </c:strCache>
            </c:strRef>
          </c:tx>
          <c:spPr>
            <a:solidFill>
              <a:schemeClr val="accent1"/>
            </a:solidFill>
            <a:ln>
              <a:noFill/>
            </a:ln>
            <a:effectLst/>
          </c:spPr>
          <c:invertIfNegative val="0"/>
          <c:dPt>
            <c:idx val="5"/>
            <c:invertIfNegative val="0"/>
            <c:bubble3D val="0"/>
            <c:spPr>
              <a:pattFill prst="pct80">
                <a:fgClr>
                  <a:srgbClr val="4F81BD"/>
                </a:fgClr>
                <a:bgClr>
                  <a:sysClr val="window" lastClr="FFFFFF"/>
                </a:bgClr>
              </a:pattFill>
              <a:ln>
                <a:noFill/>
              </a:ln>
              <a:effectLst/>
            </c:spPr>
            <c:extLst>
              <c:ext xmlns:c16="http://schemas.microsoft.com/office/drawing/2014/chart" uri="{C3380CC4-5D6E-409C-BE32-E72D297353CC}">
                <c16:uniqueId val="{00000004-66D4-4EF8-ADD6-BC7EC915C736}"/>
              </c:ext>
            </c:extLst>
          </c:dPt>
          <c:dPt>
            <c:idx val="6"/>
            <c:invertIfNegative val="0"/>
            <c:bubble3D val="0"/>
            <c:spPr>
              <a:pattFill prst="pct80">
                <a:fgClr>
                  <a:srgbClr val="4F81BD"/>
                </a:fgClr>
                <a:bgClr>
                  <a:sysClr val="window" lastClr="FFFFFF"/>
                </a:bgClr>
              </a:pattFill>
              <a:ln>
                <a:noFill/>
              </a:ln>
              <a:effectLst/>
            </c:spPr>
            <c:extLst>
              <c:ext xmlns:c16="http://schemas.microsoft.com/office/drawing/2014/chart" uri="{C3380CC4-5D6E-409C-BE32-E72D297353CC}">
                <c16:uniqueId val="{00000005-66D4-4EF8-ADD6-BC7EC915C736}"/>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'job skill requirements'!$C$22:$I$22</c:f>
              <c:strCache>
                <c:ptCount val="7"/>
                <c:pt idx="0">
                  <c:v>AL</c:v>
                </c:pt>
                <c:pt idx="1">
                  <c:v>BA</c:v>
                </c:pt>
                <c:pt idx="2">
                  <c:v>XK</c:v>
                </c:pt>
                <c:pt idx="3">
                  <c:v>MK</c:v>
                </c:pt>
                <c:pt idx="4">
                  <c:v>RS</c:v>
                </c:pt>
                <c:pt idx="5">
                  <c:v>EU27</c:v>
                </c:pt>
                <c:pt idx="6">
                  <c:v>IL</c:v>
                </c:pt>
              </c:strCache>
            </c:strRef>
          </c:cat>
          <c:val>
            <c:numRef>
              <c:f>'job skill requirements'!$C$23:$I$23</c:f>
              <c:numCache>
                <c:formatCode>0</c:formatCode>
                <c:ptCount val="7"/>
                <c:pt idx="0">
                  <c:v>45.67</c:v>
                </c:pt>
                <c:pt idx="1">
                  <c:v>29.34</c:v>
                </c:pt>
                <c:pt idx="2">
                  <c:v>43.04</c:v>
                </c:pt>
                <c:pt idx="3">
                  <c:v>46.25</c:v>
                </c:pt>
                <c:pt idx="4">
                  <c:v>40.15</c:v>
                </c:pt>
                <c:pt idx="5">
                  <c:v>24</c:v>
                </c:pt>
                <c:pt idx="6" formatCode="General">
                  <c:v>25</c:v>
                </c:pt>
              </c:numCache>
            </c:numRef>
          </c:val>
          <c:extLst>
            <c:ext xmlns:c16="http://schemas.microsoft.com/office/drawing/2014/chart" uri="{C3380CC4-5D6E-409C-BE32-E72D297353CC}">
              <c16:uniqueId val="{00000000-66D4-4EF8-ADD6-BC7EC915C736}"/>
            </c:ext>
          </c:extLst>
        </c:ser>
        <c:ser>
          <c:idx val="1"/>
          <c:order val="1"/>
          <c:tx>
            <c:strRef>
              <c:f>'job skill requirements'!$B$24</c:f>
              <c:strCache>
                <c:ptCount val="1"/>
                <c:pt idx="0">
                  <c:v>basic</c:v>
                </c:pt>
              </c:strCache>
            </c:strRef>
          </c:tx>
          <c:spPr>
            <a:solidFill>
              <a:schemeClr val="accent2"/>
            </a:solidFill>
            <a:ln>
              <a:noFill/>
            </a:ln>
            <a:effectLst/>
          </c:spPr>
          <c:invertIfNegative val="0"/>
          <c:dPt>
            <c:idx val="5"/>
            <c:invertIfNegative val="0"/>
            <c:bubble3D val="0"/>
            <c:spPr>
              <a:pattFill prst="pct80">
                <a:fgClr>
                  <a:srgbClr val="ED7D30"/>
                </a:fgClr>
                <a:bgClr>
                  <a:sysClr val="window" lastClr="FFFFFF"/>
                </a:bgClr>
              </a:pattFill>
              <a:ln>
                <a:noFill/>
              </a:ln>
              <a:effectLst/>
            </c:spPr>
            <c:extLst>
              <c:ext xmlns:c16="http://schemas.microsoft.com/office/drawing/2014/chart" uri="{C3380CC4-5D6E-409C-BE32-E72D297353CC}">
                <c16:uniqueId val="{00000006-66D4-4EF8-ADD6-BC7EC915C736}"/>
              </c:ext>
            </c:extLst>
          </c:dPt>
          <c:dPt>
            <c:idx val="6"/>
            <c:invertIfNegative val="0"/>
            <c:bubble3D val="0"/>
            <c:spPr>
              <a:pattFill prst="pct80">
                <a:fgClr>
                  <a:srgbClr val="ED7D30"/>
                </a:fgClr>
                <a:bgClr>
                  <a:sysClr val="window" lastClr="FFFFFF"/>
                </a:bgClr>
              </a:pattFill>
              <a:ln>
                <a:noFill/>
              </a:ln>
              <a:effectLst/>
            </c:spPr>
            <c:extLst>
              <c:ext xmlns:c16="http://schemas.microsoft.com/office/drawing/2014/chart" uri="{C3380CC4-5D6E-409C-BE32-E72D297353CC}">
                <c16:uniqueId val="{00000007-66D4-4EF8-ADD6-BC7EC915C736}"/>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'job skill requirements'!$C$22:$I$22</c:f>
              <c:strCache>
                <c:ptCount val="7"/>
                <c:pt idx="0">
                  <c:v>AL</c:v>
                </c:pt>
                <c:pt idx="1">
                  <c:v>BA</c:v>
                </c:pt>
                <c:pt idx="2">
                  <c:v>XK</c:v>
                </c:pt>
                <c:pt idx="3">
                  <c:v>MK</c:v>
                </c:pt>
                <c:pt idx="4">
                  <c:v>RS</c:v>
                </c:pt>
                <c:pt idx="5">
                  <c:v>EU27</c:v>
                </c:pt>
                <c:pt idx="6">
                  <c:v>IL</c:v>
                </c:pt>
              </c:strCache>
            </c:strRef>
          </c:cat>
          <c:val>
            <c:numRef>
              <c:f>'job skill requirements'!$C$24:$I$24</c:f>
              <c:numCache>
                <c:formatCode>0</c:formatCode>
                <c:ptCount val="7"/>
                <c:pt idx="0">
                  <c:v>30.06</c:v>
                </c:pt>
                <c:pt idx="1">
                  <c:v>48.11</c:v>
                </c:pt>
                <c:pt idx="2">
                  <c:v>31.7</c:v>
                </c:pt>
                <c:pt idx="3">
                  <c:v>35.78</c:v>
                </c:pt>
                <c:pt idx="4">
                  <c:v>34.33</c:v>
                </c:pt>
                <c:pt idx="5">
                  <c:v>29</c:v>
                </c:pt>
                <c:pt idx="6" formatCode="General">
                  <c:v>37</c:v>
                </c:pt>
              </c:numCache>
            </c:numRef>
          </c:val>
          <c:extLst>
            <c:ext xmlns:c16="http://schemas.microsoft.com/office/drawing/2014/chart" uri="{C3380CC4-5D6E-409C-BE32-E72D297353CC}">
              <c16:uniqueId val="{00000001-66D4-4EF8-ADD6-BC7EC915C736}"/>
            </c:ext>
          </c:extLst>
        </c:ser>
        <c:ser>
          <c:idx val="2"/>
          <c:order val="2"/>
          <c:tx>
            <c:strRef>
              <c:f>'job skill requirements'!$B$25</c:f>
              <c:strCache>
                <c:ptCount val="1"/>
                <c:pt idx="0">
                  <c:v>moderate</c:v>
                </c:pt>
              </c:strCache>
            </c:strRef>
          </c:tx>
          <c:spPr>
            <a:solidFill>
              <a:schemeClr val="accent3"/>
            </a:solidFill>
            <a:ln>
              <a:noFill/>
            </a:ln>
            <a:effectLst/>
          </c:spPr>
          <c:invertIfNegative val="0"/>
          <c:dPt>
            <c:idx val="5"/>
            <c:invertIfNegative val="0"/>
            <c:bubble3D val="0"/>
            <c:spPr>
              <a:pattFill prst="pct80">
                <a:fgClr>
                  <a:srgbClr val="A5A5A5"/>
                </a:fgClr>
                <a:bgClr>
                  <a:sysClr val="window" lastClr="FFFFFF"/>
                </a:bgClr>
              </a:pattFill>
              <a:ln>
                <a:noFill/>
              </a:ln>
              <a:effectLst/>
            </c:spPr>
            <c:extLst>
              <c:ext xmlns:c16="http://schemas.microsoft.com/office/drawing/2014/chart" uri="{C3380CC4-5D6E-409C-BE32-E72D297353CC}">
                <c16:uniqueId val="{00000008-66D4-4EF8-ADD6-BC7EC915C736}"/>
              </c:ext>
            </c:extLst>
          </c:dPt>
          <c:dPt>
            <c:idx val="6"/>
            <c:invertIfNegative val="0"/>
            <c:bubble3D val="0"/>
            <c:spPr>
              <a:pattFill prst="pct80">
                <a:fgClr>
                  <a:srgbClr val="A5A5A5"/>
                </a:fgClr>
                <a:bgClr>
                  <a:sysClr val="window" lastClr="FFFFFF"/>
                </a:bgClr>
              </a:pattFill>
              <a:ln>
                <a:noFill/>
              </a:ln>
              <a:effectLst/>
            </c:spPr>
            <c:extLst>
              <c:ext xmlns:c16="http://schemas.microsoft.com/office/drawing/2014/chart" uri="{C3380CC4-5D6E-409C-BE32-E72D297353CC}">
                <c16:uniqueId val="{00000009-66D4-4EF8-ADD6-BC7EC915C736}"/>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'job skill requirements'!$C$22:$I$22</c:f>
              <c:strCache>
                <c:ptCount val="7"/>
                <c:pt idx="0">
                  <c:v>AL</c:v>
                </c:pt>
                <c:pt idx="1">
                  <c:v>BA</c:v>
                </c:pt>
                <c:pt idx="2">
                  <c:v>XK</c:v>
                </c:pt>
                <c:pt idx="3">
                  <c:v>MK</c:v>
                </c:pt>
                <c:pt idx="4">
                  <c:v>RS</c:v>
                </c:pt>
                <c:pt idx="5">
                  <c:v>EU27</c:v>
                </c:pt>
                <c:pt idx="6">
                  <c:v>IL</c:v>
                </c:pt>
              </c:strCache>
            </c:strRef>
          </c:cat>
          <c:val>
            <c:numRef>
              <c:f>'job skill requirements'!$C$25:$I$25</c:f>
              <c:numCache>
                <c:formatCode>0</c:formatCode>
                <c:ptCount val="7"/>
                <c:pt idx="0">
                  <c:v>15.73</c:v>
                </c:pt>
                <c:pt idx="1">
                  <c:v>11.38</c:v>
                </c:pt>
                <c:pt idx="2">
                  <c:v>12.64</c:v>
                </c:pt>
                <c:pt idx="3">
                  <c:v>8.85</c:v>
                </c:pt>
                <c:pt idx="4">
                  <c:v>13.15</c:v>
                </c:pt>
                <c:pt idx="5">
                  <c:v>31</c:v>
                </c:pt>
                <c:pt idx="6" formatCode="General">
                  <c:v>23</c:v>
                </c:pt>
              </c:numCache>
            </c:numRef>
          </c:val>
          <c:extLst>
            <c:ext xmlns:c16="http://schemas.microsoft.com/office/drawing/2014/chart" uri="{C3380CC4-5D6E-409C-BE32-E72D297353CC}">
              <c16:uniqueId val="{00000002-66D4-4EF8-ADD6-BC7EC915C736}"/>
            </c:ext>
          </c:extLst>
        </c:ser>
        <c:ser>
          <c:idx val="3"/>
          <c:order val="3"/>
          <c:tx>
            <c:strRef>
              <c:f>'job skill requirements'!$B$26</c:f>
              <c:strCache>
                <c:ptCount val="1"/>
                <c:pt idx="0">
                  <c:v>high</c:v>
                </c:pt>
              </c:strCache>
            </c:strRef>
          </c:tx>
          <c:spPr>
            <a:solidFill>
              <a:schemeClr val="accent4"/>
            </a:solidFill>
            <a:ln>
              <a:noFill/>
            </a:ln>
            <a:effectLst/>
          </c:spPr>
          <c:invertIfNegative val="0"/>
          <c:dPt>
            <c:idx val="5"/>
            <c:invertIfNegative val="0"/>
            <c:bubble3D val="0"/>
            <c:spPr>
              <a:pattFill prst="pct80">
                <a:fgClr>
                  <a:srgbClr val="FAC002"/>
                </a:fgClr>
                <a:bgClr>
                  <a:sysClr val="window" lastClr="FFFFFF"/>
                </a:bgClr>
              </a:pattFill>
              <a:ln>
                <a:noFill/>
              </a:ln>
              <a:effectLst/>
            </c:spPr>
            <c:extLst>
              <c:ext xmlns:c16="http://schemas.microsoft.com/office/drawing/2014/chart" uri="{C3380CC4-5D6E-409C-BE32-E72D297353CC}">
                <c16:uniqueId val="{0000000A-66D4-4EF8-ADD6-BC7EC915C736}"/>
              </c:ext>
            </c:extLst>
          </c:dPt>
          <c:dPt>
            <c:idx val="6"/>
            <c:invertIfNegative val="0"/>
            <c:bubble3D val="0"/>
            <c:spPr>
              <a:pattFill prst="pct80">
                <a:fgClr>
                  <a:srgbClr val="FAC002"/>
                </a:fgClr>
                <a:bgClr>
                  <a:sysClr val="window" lastClr="FFFFFF"/>
                </a:bgClr>
              </a:pattFill>
              <a:ln>
                <a:noFill/>
              </a:ln>
              <a:effectLst/>
            </c:spPr>
            <c:extLst>
              <c:ext xmlns:c16="http://schemas.microsoft.com/office/drawing/2014/chart" uri="{C3380CC4-5D6E-409C-BE32-E72D297353CC}">
                <c16:uniqueId val="{0000000B-66D4-4EF8-ADD6-BC7EC915C736}"/>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'job skill requirements'!$C$22:$I$22</c:f>
              <c:strCache>
                <c:ptCount val="7"/>
                <c:pt idx="0">
                  <c:v>AL</c:v>
                </c:pt>
                <c:pt idx="1">
                  <c:v>BA</c:v>
                </c:pt>
                <c:pt idx="2">
                  <c:v>XK</c:v>
                </c:pt>
                <c:pt idx="3">
                  <c:v>MK</c:v>
                </c:pt>
                <c:pt idx="4">
                  <c:v>RS</c:v>
                </c:pt>
                <c:pt idx="5">
                  <c:v>EU27</c:v>
                </c:pt>
                <c:pt idx="6">
                  <c:v>IL</c:v>
                </c:pt>
              </c:strCache>
            </c:strRef>
          </c:cat>
          <c:val>
            <c:numRef>
              <c:f>'job skill requirements'!$C$26:$I$26</c:f>
              <c:numCache>
                <c:formatCode>0</c:formatCode>
                <c:ptCount val="7"/>
                <c:pt idx="0">
                  <c:v>8.5399999999999991</c:v>
                </c:pt>
                <c:pt idx="1">
                  <c:v>11.17</c:v>
                </c:pt>
                <c:pt idx="2">
                  <c:v>12.62</c:v>
                </c:pt>
                <c:pt idx="3">
                  <c:v>9.1300000000000008</c:v>
                </c:pt>
                <c:pt idx="4">
                  <c:v>12.38</c:v>
                </c:pt>
                <c:pt idx="5">
                  <c:v>16</c:v>
                </c:pt>
                <c:pt idx="6" formatCode="General">
                  <c:v>14</c:v>
                </c:pt>
              </c:numCache>
            </c:numRef>
          </c:val>
          <c:extLst>
            <c:ext xmlns:c16="http://schemas.microsoft.com/office/drawing/2014/chart" uri="{C3380CC4-5D6E-409C-BE32-E72D297353CC}">
              <c16:uniqueId val="{00000003-66D4-4EF8-ADD6-BC7EC915C736}"/>
            </c:ext>
          </c:extLst>
        </c:ser>
        <c:dLbls>
          <c:showLegendKey val="0"/>
          <c:showVal val="0"/>
          <c:showCatName val="0"/>
          <c:showSerName val="0"/>
          <c:showPercent val="0"/>
          <c:showBubbleSize val="0"/>
        </c:dLbls>
        <c:gapWidth val="150"/>
        <c:overlap val="100"/>
        <c:axId val="1125323007"/>
        <c:axId val="1087072735"/>
      </c:barChart>
      <c:catAx>
        <c:axId val="11253230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crossAx val="1087072735"/>
        <c:crosses val="autoZero"/>
        <c:auto val="1"/>
        <c:lblAlgn val="ctr"/>
        <c:lblOffset val="100"/>
        <c:noMultiLvlLbl val="0"/>
      </c:catAx>
      <c:valAx>
        <c:axId val="1087072735"/>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11253230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9050" cap="flat" cmpd="sng" algn="ctr">
      <a:solidFill>
        <a:srgbClr val="4F81BD"/>
      </a:solidFill>
      <a:prstDash val="solid"/>
      <a:miter lim="800000"/>
    </a:ln>
    <a:effectLst/>
  </c:spPr>
  <c:txPr>
    <a:bodyPr/>
    <a:lstStyle/>
    <a:p>
      <a:pPr>
        <a:defRPr>
          <a:solidFill>
            <a:schemeClr val="dk1"/>
          </a:solidFill>
          <a:latin typeface="+mn-lt"/>
          <a:ea typeface="+mn-ea"/>
          <a:cs typeface="+mn-cs"/>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'digital intensity index'!$B$36</c:f>
              <c:strCache>
                <c:ptCount val="1"/>
                <c:pt idx="0">
                  <c:v>Non-user</c:v>
                </c:pt>
              </c:strCache>
            </c:strRef>
          </c:tx>
          <c:spPr>
            <a:solidFill>
              <a:schemeClr val="accent1"/>
            </a:solidFill>
            <a:ln>
              <a:noFill/>
            </a:ln>
            <a:effectLst/>
          </c:spPr>
          <c:invertIfNegative val="0"/>
          <c:dPt>
            <c:idx val="5"/>
            <c:invertIfNegative val="0"/>
            <c:bubble3D val="0"/>
            <c:spPr>
              <a:pattFill prst="pct80">
                <a:fgClr>
                  <a:srgbClr val="4F81BD"/>
                </a:fgClr>
                <a:bgClr>
                  <a:sysClr val="window" lastClr="FFFFFF"/>
                </a:bgClr>
              </a:pattFill>
              <a:ln>
                <a:noFill/>
              </a:ln>
              <a:effectLst/>
            </c:spPr>
            <c:extLst>
              <c:ext xmlns:c16="http://schemas.microsoft.com/office/drawing/2014/chart" uri="{C3380CC4-5D6E-409C-BE32-E72D297353CC}">
                <c16:uniqueId val="{00000004-CFDF-4D95-841F-4016E90E0594}"/>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'digital intensity index'!$C$35:$I$35</c:f>
              <c:strCache>
                <c:ptCount val="7"/>
                <c:pt idx="0">
                  <c:v>AL</c:v>
                </c:pt>
                <c:pt idx="1">
                  <c:v>BA</c:v>
                </c:pt>
                <c:pt idx="2">
                  <c:v>XK</c:v>
                </c:pt>
                <c:pt idx="3">
                  <c:v>MK</c:v>
                </c:pt>
                <c:pt idx="4">
                  <c:v>RS</c:v>
                </c:pt>
                <c:pt idx="5">
                  <c:v>EU+</c:v>
                </c:pt>
                <c:pt idx="6">
                  <c:v>IL</c:v>
                </c:pt>
              </c:strCache>
            </c:strRef>
          </c:cat>
          <c:val>
            <c:numRef>
              <c:f>'digital intensity index'!$C$36:$I$36</c:f>
              <c:numCache>
                <c:formatCode>0</c:formatCode>
                <c:ptCount val="7"/>
                <c:pt idx="0">
                  <c:v>27.05</c:v>
                </c:pt>
                <c:pt idx="1">
                  <c:v>16.45</c:v>
                </c:pt>
                <c:pt idx="2">
                  <c:v>25.37</c:v>
                </c:pt>
                <c:pt idx="3">
                  <c:v>25.82</c:v>
                </c:pt>
                <c:pt idx="4">
                  <c:v>21</c:v>
                </c:pt>
                <c:pt idx="5">
                  <c:v>13</c:v>
                </c:pt>
                <c:pt idx="6">
                  <c:v>0.86</c:v>
                </c:pt>
              </c:numCache>
            </c:numRef>
          </c:val>
          <c:extLst>
            <c:ext xmlns:c16="http://schemas.microsoft.com/office/drawing/2014/chart" uri="{C3380CC4-5D6E-409C-BE32-E72D297353CC}">
              <c16:uniqueId val="{00000000-CFDF-4D95-841F-4016E90E0594}"/>
            </c:ext>
          </c:extLst>
        </c:ser>
        <c:ser>
          <c:idx val="1"/>
          <c:order val="1"/>
          <c:tx>
            <c:strRef>
              <c:f>'digital intensity index'!$B$37</c:f>
              <c:strCache>
                <c:ptCount val="1"/>
                <c:pt idx="0">
                  <c:v>Low</c:v>
                </c:pt>
              </c:strCache>
            </c:strRef>
          </c:tx>
          <c:spPr>
            <a:solidFill>
              <a:schemeClr val="accent2"/>
            </a:solidFill>
            <a:ln>
              <a:noFill/>
            </a:ln>
            <a:effectLst/>
          </c:spPr>
          <c:invertIfNegative val="0"/>
          <c:dPt>
            <c:idx val="5"/>
            <c:invertIfNegative val="0"/>
            <c:bubble3D val="0"/>
            <c:spPr>
              <a:pattFill prst="pct80">
                <a:fgClr>
                  <a:srgbClr val="ED7D30"/>
                </a:fgClr>
                <a:bgClr>
                  <a:sysClr val="window" lastClr="FFFFFF"/>
                </a:bgClr>
              </a:pattFill>
              <a:ln>
                <a:noFill/>
              </a:ln>
              <a:effectLst/>
            </c:spPr>
            <c:extLst>
              <c:ext xmlns:c16="http://schemas.microsoft.com/office/drawing/2014/chart" uri="{C3380CC4-5D6E-409C-BE32-E72D297353CC}">
                <c16:uniqueId val="{00000009-CFDF-4D95-841F-4016E90E0594}"/>
              </c:ext>
            </c:extLst>
          </c:dPt>
          <c:dPt>
            <c:idx val="6"/>
            <c:invertIfNegative val="0"/>
            <c:bubble3D val="0"/>
            <c:spPr>
              <a:pattFill prst="pct80">
                <a:fgClr>
                  <a:srgbClr val="ED7D30"/>
                </a:fgClr>
                <a:bgClr>
                  <a:sysClr val="window" lastClr="FFFFFF"/>
                </a:bgClr>
              </a:pattFill>
              <a:ln>
                <a:noFill/>
              </a:ln>
              <a:effectLst/>
            </c:spPr>
            <c:extLst>
              <c:ext xmlns:c16="http://schemas.microsoft.com/office/drawing/2014/chart" uri="{C3380CC4-5D6E-409C-BE32-E72D297353CC}">
                <c16:uniqueId val="{0000000A-CFDF-4D95-841F-4016E90E0594}"/>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'digital intensity index'!$C$35:$I$35</c:f>
              <c:strCache>
                <c:ptCount val="7"/>
                <c:pt idx="0">
                  <c:v>AL</c:v>
                </c:pt>
                <c:pt idx="1">
                  <c:v>BA</c:v>
                </c:pt>
                <c:pt idx="2">
                  <c:v>XK</c:v>
                </c:pt>
                <c:pt idx="3">
                  <c:v>MK</c:v>
                </c:pt>
                <c:pt idx="4">
                  <c:v>RS</c:v>
                </c:pt>
                <c:pt idx="5">
                  <c:v>EU+</c:v>
                </c:pt>
                <c:pt idx="6">
                  <c:v>IL</c:v>
                </c:pt>
              </c:strCache>
            </c:strRef>
          </c:cat>
          <c:val>
            <c:numRef>
              <c:f>'digital intensity index'!$C$37:$I$37</c:f>
              <c:numCache>
                <c:formatCode>0</c:formatCode>
                <c:ptCount val="7"/>
                <c:pt idx="0">
                  <c:v>54.92</c:v>
                </c:pt>
                <c:pt idx="1">
                  <c:v>52.18</c:v>
                </c:pt>
                <c:pt idx="2">
                  <c:v>49.58</c:v>
                </c:pt>
                <c:pt idx="3">
                  <c:v>47.42</c:v>
                </c:pt>
                <c:pt idx="4">
                  <c:v>45</c:v>
                </c:pt>
                <c:pt idx="5">
                  <c:v>28</c:v>
                </c:pt>
                <c:pt idx="6">
                  <c:v>36.82</c:v>
                </c:pt>
              </c:numCache>
            </c:numRef>
          </c:val>
          <c:extLst>
            <c:ext xmlns:c16="http://schemas.microsoft.com/office/drawing/2014/chart" uri="{C3380CC4-5D6E-409C-BE32-E72D297353CC}">
              <c16:uniqueId val="{00000001-CFDF-4D95-841F-4016E90E0594}"/>
            </c:ext>
          </c:extLst>
        </c:ser>
        <c:ser>
          <c:idx val="2"/>
          <c:order val="2"/>
          <c:tx>
            <c:strRef>
              <c:f>'digital intensity index'!$B$38</c:f>
              <c:strCache>
                <c:ptCount val="1"/>
                <c:pt idx="0">
                  <c:v>Medium</c:v>
                </c:pt>
              </c:strCache>
            </c:strRef>
          </c:tx>
          <c:spPr>
            <a:solidFill>
              <a:schemeClr val="accent3"/>
            </a:solidFill>
            <a:ln>
              <a:noFill/>
            </a:ln>
            <a:effectLst/>
          </c:spPr>
          <c:invertIfNegative val="0"/>
          <c:dPt>
            <c:idx val="5"/>
            <c:invertIfNegative val="0"/>
            <c:bubble3D val="0"/>
            <c:spPr>
              <a:pattFill prst="pct80">
                <a:fgClr>
                  <a:srgbClr val="A5A5A5"/>
                </a:fgClr>
                <a:bgClr>
                  <a:sysClr val="window" lastClr="FFFFFF"/>
                </a:bgClr>
              </a:pattFill>
              <a:ln>
                <a:noFill/>
              </a:ln>
              <a:effectLst/>
            </c:spPr>
            <c:extLst>
              <c:ext xmlns:c16="http://schemas.microsoft.com/office/drawing/2014/chart" uri="{C3380CC4-5D6E-409C-BE32-E72D297353CC}">
                <c16:uniqueId val="{00000007-CFDF-4D95-841F-4016E90E0594}"/>
              </c:ext>
            </c:extLst>
          </c:dPt>
          <c:dPt>
            <c:idx val="6"/>
            <c:invertIfNegative val="0"/>
            <c:bubble3D val="0"/>
            <c:spPr>
              <a:pattFill prst="pct80">
                <a:fgClr>
                  <a:srgbClr val="A5A5A5"/>
                </a:fgClr>
                <a:bgClr>
                  <a:sysClr val="window" lastClr="FFFFFF"/>
                </a:bgClr>
              </a:pattFill>
              <a:ln>
                <a:noFill/>
              </a:ln>
              <a:effectLst/>
            </c:spPr>
            <c:extLst>
              <c:ext xmlns:c16="http://schemas.microsoft.com/office/drawing/2014/chart" uri="{C3380CC4-5D6E-409C-BE32-E72D297353CC}">
                <c16:uniqueId val="{00000008-CFDF-4D95-841F-4016E90E0594}"/>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'digital intensity index'!$C$35:$I$35</c:f>
              <c:strCache>
                <c:ptCount val="7"/>
                <c:pt idx="0">
                  <c:v>AL</c:v>
                </c:pt>
                <c:pt idx="1">
                  <c:v>BA</c:v>
                </c:pt>
                <c:pt idx="2">
                  <c:v>XK</c:v>
                </c:pt>
                <c:pt idx="3">
                  <c:v>MK</c:v>
                </c:pt>
                <c:pt idx="4">
                  <c:v>RS</c:v>
                </c:pt>
                <c:pt idx="5">
                  <c:v>EU+</c:v>
                </c:pt>
                <c:pt idx="6">
                  <c:v>IL</c:v>
                </c:pt>
              </c:strCache>
            </c:strRef>
          </c:cat>
          <c:val>
            <c:numRef>
              <c:f>'digital intensity index'!$C$38:$I$38</c:f>
              <c:numCache>
                <c:formatCode>0</c:formatCode>
                <c:ptCount val="7"/>
                <c:pt idx="0">
                  <c:v>8.6</c:v>
                </c:pt>
                <c:pt idx="1">
                  <c:v>22.08</c:v>
                </c:pt>
                <c:pt idx="2">
                  <c:v>15.83</c:v>
                </c:pt>
                <c:pt idx="3">
                  <c:v>18.61</c:v>
                </c:pt>
                <c:pt idx="4">
                  <c:v>28</c:v>
                </c:pt>
                <c:pt idx="5">
                  <c:v>43</c:v>
                </c:pt>
                <c:pt idx="6">
                  <c:v>42.52</c:v>
                </c:pt>
              </c:numCache>
            </c:numRef>
          </c:val>
          <c:extLst>
            <c:ext xmlns:c16="http://schemas.microsoft.com/office/drawing/2014/chart" uri="{C3380CC4-5D6E-409C-BE32-E72D297353CC}">
              <c16:uniqueId val="{00000002-CFDF-4D95-841F-4016E90E0594}"/>
            </c:ext>
          </c:extLst>
        </c:ser>
        <c:ser>
          <c:idx val="3"/>
          <c:order val="3"/>
          <c:tx>
            <c:strRef>
              <c:f>'digital intensity index'!$B$39</c:f>
              <c:strCache>
                <c:ptCount val="1"/>
                <c:pt idx="0">
                  <c:v>High</c:v>
                </c:pt>
              </c:strCache>
            </c:strRef>
          </c:tx>
          <c:spPr>
            <a:solidFill>
              <a:schemeClr val="accent4"/>
            </a:solidFill>
            <a:ln>
              <a:noFill/>
            </a:ln>
            <a:effectLst/>
          </c:spPr>
          <c:invertIfNegative val="0"/>
          <c:dPt>
            <c:idx val="5"/>
            <c:invertIfNegative val="0"/>
            <c:bubble3D val="0"/>
            <c:spPr>
              <a:pattFill prst="pct80">
                <a:fgClr>
                  <a:srgbClr val="FFC000"/>
                </a:fgClr>
                <a:bgClr>
                  <a:sysClr val="window" lastClr="FFFFFF"/>
                </a:bgClr>
              </a:pattFill>
              <a:ln>
                <a:noFill/>
              </a:ln>
              <a:effectLst/>
            </c:spPr>
            <c:extLst>
              <c:ext xmlns:c16="http://schemas.microsoft.com/office/drawing/2014/chart" uri="{C3380CC4-5D6E-409C-BE32-E72D297353CC}">
                <c16:uniqueId val="{00000006-CFDF-4D95-841F-4016E90E0594}"/>
              </c:ext>
            </c:extLst>
          </c:dPt>
          <c:dPt>
            <c:idx val="6"/>
            <c:invertIfNegative val="0"/>
            <c:bubble3D val="0"/>
            <c:spPr>
              <a:pattFill prst="pct80">
                <a:fgClr>
                  <a:srgbClr val="FFC000"/>
                </a:fgClr>
                <a:bgClr>
                  <a:sysClr val="window" lastClr="FFFFFF"/>
                </a:bgClr>
              </a:pattFill>
              <a:ln>
                <a:noFill/>
              </a:ln>
              <a:effectLst/>
            </c:spPr>
            <c:extLst>
              <c:ext xmlns:c16="http://schemas.microsoft.com/office/drawing/2014/chart" uri="{C3380CC4-5D6E-409C-BE32-E72D297353CC}">
                <c16:uniqueId val="{00000005-CFDF-4D95-841F-4016E90E0594}"/>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'digital intensity index'!$C$35:$I$35</c:f>
              <c:strCache>
                <c:ptCount val="7"/>
                <c:pt idx="0">
                  <c:v>AL</c:v>
                </c:pt>
                <c:pt idx="1">
                  <c:v>BA</c:v>
                </c:pt>
                <c:pt idx="2">
                  <c:v>XK</c:v>
                </c:pt>
                <c:pt idx="3">
                  <c:v>MK</c:v>
                </c:pt>
                <c:pt idx="4">
                  <c:v>RS</c:v>
                </c:pt>
                <c:pt idx="5">
                  <c:v>EU+</c:v>
                </c:pt>
                <c:pt idx="6">
                  <c:v>IL</c:v>
                </c:pt>
              </c:strCache>
            </c:strRef>
          </c:cat>
          <c:val>
            <c:numRef>
              <c:f>'digital intensity index'!$C$39:$I$39</c:f>
              <c:numCache>
                <c:formatCode>0</c:formatCode>
                <c:ptCount val="7"/>
                <c:pt idx="0">
                  <c:v>9.43</c:v>
                </c:pt>
                <c:pt idx="1">
                  <c:v>9.2899999999999991</c:v>
                </c:pt>
                <c:pt idx="2">
                  <c:v>9.23</c:v>
                </c:pt>
                <c:pt idx="3">
                  <c:v>8.15</c:v>
                </c:pt>
                <c:pt idx="4">
                  <c:v>6</c:v>
                </c:pt>
                <c:pt idx="5">
                  <c:v>16</c:v>
                </c:pt>
                <c:pt idx="6">
                  <c:v>19.8</c:v>
                </c:pt>
              </c:numCache>
            </c:numRef>
          </c:val>
          <c:extLst>
            <c:ext xmlns:c16="http://schemas.microsoft.com/office/drawing/2014/chart" uri="{C3380CC4-5D6E-409C-BE32-E72D297353CC}">
              <c16:uniqueId val="{00000003-CFDF-4D95-841F-4016E90E0594}"/>
            </c:ext>
          </c:extLst>
        </c:ser>
        <c:dLbls>
          <c:showLegendKey val="0"/>
          <c:showVal val="0"/>
          <c:showCatName val="0"/>
          <c:showSerName val="0"/>
          <c:showPercent val="0"/>
          <c:showBubbleSize val="0"/>
        </c:dLbls>
        <c:gapWidth val="150"/>
        <c:overlap val="100"/>
        <c:axId val="1126846991"/>
        <c:axId val="1946560031"/>
      </c:barChart>
      <c:catAx>
        <c:axId val="11268469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crossAx val="1946560031"/>
        <c:crosses val="autoZero"/>
        <c:auto val="1"/>
        <c:lblAlgn val="ctr"/>
        <c:lblOffset val="100"/>
        <c:noMultiLvlLbl val="0"/>
      </c:catAx>
      <c:valAx>
        <c:axId val="1946560031"/>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11268469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pattFill prst="pct5">
      <a:fgClr>
        <a:sysClr val="window" lastClr="FFFFFF"/>
      </a:fgClr>
      <a:bgClr>
        <a:sysClr val="window" lastClr="FFFFFF"/>
      </a:bgClr>
    </a:pattFill>
    <a:ln w="1905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spPr>
            <a:solidFill>
              <a:schemeClr val="accent1"/>
            </a:solidFill>
            <a:ln>
              <a:noFill/>
            </a:ln>
            <a:effectLst/>
          </c:spPr>
          <c:invertIfNegative val="0"/>
          <c:dPt>
            <c:idx val="0"/>
            <c:invertIfNegative val="0"/>
            <c:bubble3D val="0"/>
            <c:spPr>
              <a:pattFill prst="pct80">
                <a:fgClr>
                  <a:srgbClr val="4472C4"/>
                </a:fgClr>
                <a:bgClr>
                  <a:sysClr val="window" lastClr="FFFFFF"/>
                </a:bgClr>
              </a:pattFill>
              <a:ln>
                <a:noFill/>
              </a:ln>
              <a:effectLst/>
            </c:spPr>
            <c:extLst>
              <c:ext xmlns:c16="http://schemas.microsoft.com/office/drawing/2014/chart" uri="{C3380CC4-5D6E-409C-BE32-E72D297353CC}">
                <c16:uniqueId val="{00000002-4A71-4BD1-B170-43892008CE5A}"/>
              </c:ext>
            </c:extLst>
          </c:dPt>
          <c:dPt>
            <c:idx val="1"/>
            <c:invertIfNegative val="0"/>
            <c:bubble3D val="0"/>
            <c:spPr>
              <a:pattFill prst="pct80">
                <a:fgClr>
                  <a:srgbClr val="4472C4"/>
                </a:fgClr>
                <a:bgClr>
                  <a:sysClr val="window" lastClr="FFFFFF"/>
                </a:bgClr>
              </a:pattFill>
              <a:ln>
                <a:noFill/>
              </a:ln>
              <a:effectLst/>
            </c:spPr>
            <c:extLst>
              <c:ext xmlns:c16="http://schemas.microsoft.com/office/drawing/2014/chart" uri="{C3380CC4-5D6E-409C-BE32-E72D297353CC}">
                <c16:uniqueId val="{00000001-4A71-4BD1-B170-43892008CE5A}"/>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changes!$B$4:$H$4</c:f>
              <c:strCache>
                <c:ptCount val="7"/>
                <c:pt idx="0">
                  <c:v>IL</c:v>
                </c:pt>
                <c:pt idx="1">
                  <c:v>EU27</c:v>
                </c:pt>
                <c:pt idx="2">
                  <c:v>RS</c:v>
                </c:pt>
                <c:pt idx="3">
                  <c:v>MK</c:v>
                </c:pt>
                <c:pt idx="4">
                  <c:v>XK</c:v>
                </c:pt>
                <c:pt idx="5">
                  <c:v>BA</c:v>
                </c:pt>
                <c:pt idx="6">
                  <c:v>AL</c:v>
                </c:pt>
              </c:strCache>
            </c:strRef>
          </c:cat>
          <c:val>
            <c:numRef>
              <c:f>changes!$B$5:$H$5</c:f>
              <c:numCache>
                <c:formatCode>0</c:formatCode>
                <c:ptCount val="7"/>
                <c:pt idx="0" formatCode="General">
                  <c:v>41</c:v>
                </c:pt>
                <c:pt idx="1">
                  <c:v>43</c:v>
                </c:pt>
                <c:pt idx="2">
                  <c:v>20.65</c:v>
                </c:pt>
                <c:pt idx="3">
                  <c:v>23.22</c:v>
                </c:pt>
                <c:pt idx="4">
                  <c:v>28.06</c:v>
                </c:pt>
                <c:pt idx="5">
                  <c:v>26.74</c:v>
                </c:pt>
                <c:pt idx="6">
                  <c:v>35.04</c:v>
                </c:pt>
              </c:numCache>
            </c:numRef>
          </c:val>
          <c:extLst>
            <c:ext xmlns:c16="http://schemas.microsoft.com/office/drawing/2014/chart" uri="{C3380CC4-5D6E-409C-BE32-E72D297353CC}">
              <c16:uniqueId val="{00000000-4A71-4BD1-B170-43892008CE5A}"/>
            </c:ext>
          </c:extLst>
        </c:ser>
        <c:dLbls>
          <c:showLegendKey val="0"/>
          <c:showVal val="0"/>
          <c:showCatName val="0"/>
          <c:showSerName val="0"/>
          <c:showPercent val="0"/>
          <c:showBubbleSize val="0"/>
        </c:dLbls>
        <c:gapWidth val="150"/>
        <c:overlap val="100"/>
        <c:axId val="718667359"/>
        <c:axId val="718667839"/>
      </c:barChart>
      <c:catAx>
        <c:axId val="7186673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crossAx val="718667839"/>
        <c:crosses val="autoZero"/>
        <c:auto val="1"/>
        <c:lblAlgn val="ctr"/>
        <c:lblOffset val="100"/>
        <c:noMultiLvlLbl val="0"/>
      </c:catAx>
      <c:valAx>
        <c:axId val="718667839"/>
        <c:scaling>
          <c:orientation val="minMax"/>
        </c:scaling>
        <c:delete val="1"/>
        <c:axPos val="b"/>
        <c:majorGridlines>
          <c:spPr>
            <a:ln w="9525" cap="flat" cmpd="sng" algn="ctr">
              <a:noFill/>
              <a:round/>
            </a:ln>
            <a:effectLst/>
          </c:spPr>
        </c:majorGridlines>
        <c:numFmt formatCode="General" sourceLinked="1"/>
        <c:majorTickMark val="none"/>
        <c:minorTickMark val="none"/>
        <c:tickLblPos val="nextTo"/>
        <c:crossAx val="7186673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9050" cap="flat" cmpd="sng" algn="ctr">
      <a:solidFill>
        <a:srgbClr val="4F81BD"/>
      </a:solidFill>
      <a:prstDash val="solid"/>
      <a:miter lim="800000"/>
    </a:ln>
    <a:effectLst/>
  </c:spPr>
  <c:txPr>
    <a:bodyPr/>
    <a:lstStyle/>
    <a:p>
      <a:pPr>
        <a:defRPr>
          <a:solidFill>
            <a:schemeClr val="dk1"/>
          </a:solidFill>
          <a:latin typeface="+mn-lt"/>
          <a:ea typeface="+mn-ea"/>
          <a:cs typeface="+mn-cs"/>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changes!$B$10</c:f>
              <c:strCache>
                <c:ptCount val="1"/>
                <c:pt idx="0">
                  <c:v>Yes</c:v>
                </c:pt>
              </c:strCache>
            </c:strRef>
          </c:tx>
          <c:spPr>
            <a:solidFill>
              <a:schemeClr val="accent2">
                <a:lumMod val="60000"/>
                <a:lumOff val="40000"/>
              </a:schemeClr>
            </a:solidFill>
            <a:ln>
              <a:noFill/>
            </a:ln>
            <a:effectLst/>
          </c:spPr>
          <c:invertIfNegative val="0"/>
          <c:dPt>
            <c:idx val="0"/>
            <c:invertIfNegative val="0"/>
            <c:bubble3D val="0"/>
            <c:spPr>
              <a:pattFill prst="pct80">
                <a:fgClr>
                  <a:srgbClr val="F79646">
                    <a:lumMod val="60000"/>
                    <a:lumOff val="40000"/>
                  </a:srgbClr>
                </a:fgClr>
                <a:bgClr>
                  <a:sysClr val="window" lastClr="FFFFFF"/>
                </a:bgClr>
              </a:pattFill>
              <a:ln>
                <a:noFill/>
              </a:ln>
              <a:effectLst/>
            </c:spPr>
            <c:extLst>
              <c:ext xmlns:c16="http://schemas.microsoft.com/office/drawing/2014/chart" uri="{C3380CC4-5D6E-409C-BE32-E72D297353CC}">
                <c16:uniqueId val="{00000002-9D64-4163-A20B-A7F50B9B264C}"/>
              </c:ext>
            </c:extLst>
          </c:dPt>
          <c:dPt>
            <c:idx val="1"/>
            <c:invertIfNegative val="0"/>
            <c:bubble3D val="0"/>
            <c:spPr>
              <a:pattFill prst="pct80">
                <a:fgClr>
                  <a:srgbClr val="F79646">
                    <a:lumMod val="60000"/>
                    <a:lumOff val="40000"/>
                  </a:srgbClr>
                </a:fgClr>
                <a:bgClr>
                  <a:sysClr val="window" lastClr="FFFFFF"/>
                </a:bgClr>
              </a:pattFill>
              <a:ln>
                <a:noFill/>
              </a:ln>
              <a:effectLst/>
            </c:spPr>
            <c:extLst>
              <c:ext xmlns:c16="http://schemas.microsoft.com/office/drawing/2014/chart" uri="{C3380CC4-5D6E-409C-BE32-E72D297353CC}">
                <c16:uniqueId val="{00000001-9D64-4163-A20B-A7F50B9B264C}"/>
              </c:ext>
            </c:extLst>
          </c:dPt>
          <c:dLbls>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changes!$C$9:$I$9</c:f>
              <c:strCache>
                <c:ptCount val="7"/>
                <c:pt idx="0">
                  <c:v>IL</c:v>
                </c:pt>
                <c:pt idx="1">
                  <c:v>EU27</c:v>
                </c:pt>
                <c:pt idx="2">
                  <c:v>RS</c:v>
                </c:pt>
                <c:pt idx="3">
                  <c:v>MK</c:v>
                </c:pt>
                <c:pt idx="4">
                  <c:v>XK</c:v>
                </c:pt>
                <c:pt idx="5">
                  <c:v>BA</c:v>
                </c:pt>
                <c:pt idx="6">
                  <c:v>AL</c:v>
                </c:pt>
              </c:strCache>
            </c:strRef>
          </c:cat>
          <c:val>
            <c:numRef>
              <c:f>changes!$C$10:$I$10</c:f>
              <c:numCache>
                <c:formatCode>0</c:formatCode>
                <c:ptCount val="7"/>
                <c:pt idx="0" formatCode="General">
                  <c:v>32</c:v>
                </c:pt>
                <c:pt idx="1">
                  <c:v>35</c:v>
                </c:pt>
                <c:pt idx="2">
                  <c:v>11.86</c:v>
                </c:pt>
                <c:pt idx="3">
                  <c:v>15.26</c:v>
                </c:pt>
                <c:pt idx="4">
                  <c:v>13.03</c:v>
                </c:pt>
                <c:pt idx="5">
                  <c:v>15.8</c:v>
                </c:pt>
                <c:pt idx="6">
                  <c:v>12.96</c:v>
                </c:pt>
              </c:numCache>
            </c:numRef>
          </c:val>
          <c:extLst>
            <c:ext xmlns:c16="http://schemas.microsoft.com/office/drawing/2014/chart" uri="{C3380CC4-5D6E-409C-BE32-E72D297353CC}">
              <c16:uniqueId val="{00000000-9D64-4163-A20B-A7F50B9B264C}"/>
            </c:ext>
          </c:extLst>
        </c:ser>
        <c:dLbls>
          <c:showLegendKey val="0"/>
          <c:showVal val="0"/>
          <c:showCatName val="0"/>
          <c:showSerName val="0"/>
          <c:showPercent val="0"/>
          <c:showBubbleSize val="0"/>
        </c:dLbls>
        <c:gapWidth val="219"/>
        <c:axId val="1367183887"/>
        <c:axId val="1367181967"/>
      </c:barChart>
      <c:catAx>
        <c:axId val="13671838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crossAx val="1367181967"/>
        <c:crosses val="autoZero"/>
        <c:auto val="1"/>
        <c:lblAlgn val="ctr"/>
        <c:lblOffset val="100"/>
        <c:noMultiLvlLbl val="0"/>
      </c:catAx>
      <c:valAx>
        <c:axId val="1367181967"/>
        <c:scaling>
          <c:orientation val="minMax"/>
        </c:scaling>
        <c:delete val="1"/>
        <c:axPos val="b"/>
        <c:majorGridlines>
          <c:spPr>
            <a:ln w="9525" cap="flat" cmpd="sng" algn="ctr">
              <a:noFill/>
              <a:round/>
            </a:ln>
            <a:effectLst/>
          </c:spPr>
        </c:majorGridlines>
        <c:numFmt formatCode="General" sourceLinked="1"/>
        <c:majorTickMark val="none"/>
        <c:minorTickMark val="none"/>
        <c:tickLblPos val="nextTo"/>
        <c:crossAx val="13671838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accent2"/>
      </a:solidFill>
      <a:prstDash val="solid"/>
      <a:miter lim="800000"/>
    </a:ln>
    <a:effectLst/>
  </c:spPr>
  <c:txPr>
    <a:bodyPr/>
    <a:lstStyle/>
    <a:p>
      <a:pPr>
        <a:defRPr>
          <a:solidFill>
            <a:schemeClr val="dk1"/>
          </a:solidFill>
          <a:latin typeface="+mn-lt"/>
          <a:ea typeface="+mn-ea"/>
          <a:cs typeface="+mn-cs"/>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percentStacked"/>
        <c:varyColors val="0"/>
        <c:ser>
          <c:idx val="0"/>
          <c:order val="0"/>
          <c:tx>
            <c:strRef>
              <c:f>'[background tables_PPT_Ulrike.xlsx]changes'!$C$37</c:f>
              <c:strCache>
                <c:ptCount val="1"/>
                <c:pt idx="0">
                  <c:v>no new digital technologies learnt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lumMod val="9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'[background tables_PPT_Ulrike.xlsx]changes'!$D$36:$H$36</c:f>
              <c:strCache>
                <c:ptCount val="5"/>
                <c:pt idx="0">
                  <c:v>RS</c:v>
                </c:pt>
                <c:pt idx="1">
                  <c:v>MK</c:v>
                </c:pt>
                <c:pt idx="2">
                  <c:v>XK</c:v>
                </c:pt>
                <c:pt idx="3">
                  <c:v>BA</c:v>
                </c:pt>
                <c:pt idx="4">
                  <c:v>AL</c:v>
                </c:pt>
              </c:strCache>
            </c:strRef>
          </c:cat>
          <c:val>
            <c:numRef>
              <c:f>'[background tables_PPT_Ulrike.xlsx]changes'!$D$37:$H$37</c:f>
              <c:numCache>
                <c:formatCode>0</c:formatCode>
                <c:ptCount val="5"/>
                <c:pt idx="0">
                  <c:v>88.14</c:v>
                </c:pt>
                <c:pt idx="1">
                  <c:v>84.74</c:v>
                </c:pt>
                <c:pt idx="2">
                  <c:v>86.97</c:v>
                </c:pt>
                <c:pt idx="3">
                  <c:v>84.2</c:v>
                </c:pt>
                <c:pt idx="4">
                  <c:v>87.04</c:v>
                </c:pt>
              </c:numCache>
            </c:numRef>
          </c:val>
          <c:extLst>
            <c:ext xmlns:c16="http://schemas.microsoft.com/office/drawing/2014/chart" uri="{C3380CC4-5D6E-409C-BE32-E72D297353CC}">
              <c16:uniqueId val="{00000000-9346-45C6-881F-C014EB1CCF26}"/>
            </c:ext>
          </c:extLst>
        </c:ser>
        <c:ser>
          <c:idx val="1"/>
          <c:order val="1"/>
          <c:tx>
            <c:strRef>
              <c:f>'[background tables_PPT_Ulrike.xlsx]changes'!$C$38</c:f>
              <c:strCache>
                <c:ptCount val="1"/>
                <c:pt idx="0">
                  <c:v>new or different tasks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lumMod val="9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'[background tables_PPT_Ulrike.xlsx]changes'!$D$36:$H$36</c:f>
              <c:strCache>
                <c:ptCount val="5"/>
                <c:pt idx="0">
                  <c:v>RS</c:v>
                </c:pt>
                <c:pt idx="1">
                  <c:v>MK</c:v>
                </c:pt>
                <c:pt idx="2">
                  <c:v>XK</c:v>
                </c:pt>
                <c:pt idx="3">
                  <c:v>BA</c:v>
                </c:pt>
                <c:pt idx="4">
                  <c:v>AL</c:v>
                </c:pt>
              </c:strCache>
            </c:strRef>
          </c:cat>
          <c:val>
            <c:numRef>
              <c:f>'[background tables_PPT_Ulrike.xlsx]changes'!$D$38:$H$38</c:f>
              <c:numCache>
                <c:formatCode>0</c:formatCode>
                <c:ptCount val="5"/>
                <c:pt idx="0">
                  <c:v>1.88</c:v>
                </c:pt>
                <c:pt idx="1">
                  <c:v>3.93</c:v>
                </c:pt>
                <c:pt idx="2">
                  <c:v>2.59</c:v>
                </c:pt>
                <c:pt idx="3">
                  <c:v>3.5</c:v>
                </c:pt>
                <c:pt idx="4">
                  <c:v>3.61</c:v>
                </c:pt>
              </c:numCache>
            </c:numRef>
          </c:val>
          <c:extLst>
            <c:ext xmlns:c16="http://schemas.microsoft.com/office/drawing/2014/chart" uri="{C3380CC4-5D6E-409C-BE32-E72D297353CC}">
              <c16:uniqueId val="{00000001-9346-45C6-881F-C014EB1CCF26}"/>
            </c:ext>
          </c:extLst>
        </c:ser>
        <c:ser>
          <c:idx val="2"/>
          <c:order val="2"/>
          <c:tx>
            <c:strRef>
              <c:f>'[background tables_PPT_Ulrike.xlsx]changes'!$C$39</c:f>
              <c:strCache>
                <c:ptCount val="1"/>
                <c:pt idx="0">
                  <c:v>balanced change in task content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lumMod val="9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'[background tables_PPT_Ulrike.xlsx]changes'!$D$36:$H$36</c:f>
              <c:strCache>
                <c:ptCount val="5"/>
                <c:pt idx="0">
                  <c:v>RS</c:v>
                </c:pt>
                <c:pt idx="1">
                  <c:v>MK</c:v>
                </c:pt>
                <c:pt idx="2">
                  <c:v>XK</c:v>
                </c:pt>
                <c:pt idx="3">
                  <c:v>BA</c:v>
                </c:pt>
                <c:pt idx="4">
                  <c:v>AL</c:v>
                </c:pt>
              </c:strCache>
            </c:strRef>
          </c:cat>
          <c:val>
            <c:numRef>
              <c:f>'[background tables_PPT_Ulrike.xlsx]changes'!$D$39:$H$39</c:f>
              <c:numCache>
                <c:formatCode>0</c:formatCode>
                <c:ptCount val="5"/>
                <c:pt idx="0">
                  <c:v>8.19</c:v>
                </c:pt>
                <c:pt idx="1">
                  <c:v>9.65</c:v>
                </c:pt>
                <c:pt idx="2">
                  <c:v>9.1</c:v>
                </c:pt>
                <c:pt idx="3">
                  <c:v>10.77</c:v>
                </c:pt>
                <c:pt idx="4">
                  <c:v>8.1300000000000008</c:v>
                </c:pt>
              </c:numCache>
            </c:numRef>
          </c:val>
          <c:extLst>
            <c:ext xmlns:c16="http://schemas.microsoft.com/office/drawing/2014/chart" uri="{C3380CC4-5D6E-409C-BE32-E72D297353CC}">
              <c16:uniqueId val="{00000002-9346-45C6-881F-C014EB1CCF26}"/>
            </c:ext>
          </c:extLst>
        </c:ser>
        <c:ser>
          <c:idx val="3"/>
          <c:order val="3"/>
          <c:tx>
            <c:strRef>
              <c:f>'[background tables_PPT_Ulrike.xlsx]changes'!$C$40</c:f>
              <c:strCache>
                <c:ptCount val="1"/>
                <c:pt idx="0">
                  <c:v>automated tasks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lumMod val="9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'[background tables_PPT_Ulrike.xlsx]changes'!$D$36:$H$36</c:f>
              <c:strCache>
                <c:ptCount val="5"/>
                <c:pt idx="0">
                  <c:v>RS</c:v>
                </c:pt>
                <c:pt idx="1">
                  <c:v>MK</c:v>
                </c:pt>
                <c:pt idx="2">
                  <c:v>XK</c:v>
                </c:pt>
                <c:pt idx="3">
                  <c:v>BA</c:v>
                </c:pt>
                <c:pt idx="4">
                  <c:v>AL</c:v>
                </c:pt>
              </c:strCache>
            </c:strRef>
          </c:cat>
          <c:val>
            <c:numRef>
              <c:f>'[background tables_PPT_Ulrike.xlsx]changes'!$D$40:$H$40</c:f>
              <c:numCache>
                <c:formatCode>0</c:formatCode>
                <c:ptCount val="5"/>
                <c:pt idx="0">
                  <c:v>1.78</c:v>
                </c:pt>
                <c:pt idx="1">
                  <c:v>1.41</c:v>
                </c:pt>
                <c:pt idx="2">
                  <c:v>1.06</c:v>
                </c:pt>
                <c:pt idx="3">
                  <c:v>1.53</c:v>
                </c:pt>
                <c:pt idx="4">
                  <c:v>1.22</c:v>
                </c:pt>
              </c:numCache>
            </c:numRef>
          </c:val>
          <c:extLst>
            <c:ext xmlns:c16="http://schemas.microsoft.com/office/drawing/2014/chart" uri="{C3380CC4-5D6E-409C-BE32-E72D297353CC}">
              <c16:uniqueId val="{00000003-9346-45C6-881F-C014EB1CCF26}"/>
            </c:ext>
          </c:extLst>
        </c:ser>
        <c:dLbls>
          <c:showLegendKey val="0"/>
          <c:showVal val="0"/>
          <c:showCatName val="0"/>
          <c:showSerName val="0"/>
          <c:showPercent val="0"/>
          <c:showBubbleSize val="0"/>
        </c:dLbls>
        <c:gapWidth val="150"/>
        <c:overlap val="100"/>
        <c:axId val="2103671728"/>
        <c:axId val="2103667888"/>
      </c:barChart>
      <c:catAx>
        <c:axId val="2103671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en-US"/>
          </a:p>
        </c:txPr>
        <c:crossAx val="2103667888"/>
        <c:crosses val="autoZero"/>
        <c:auto val="1"/>
        <c:lblAlgn val="ctr"/>
        <c:lblOffset val="100"/>
        <c:noMultiLvlLbl val="0"/>
      </c:catAx>
      <c:valAx>
        <c:axId val="2103667888"/>
        <c:scaling>
          <c:orientation val="minMax"/>
          <c:min val="0"/>
        </c:scaling>
        <c:delete val="1"/>
        <c:axPos val="b"/>
        <c:majorGridlines>
          <c:spPr>
            <a:ln w="9525" cap="flat" cmpd="sng" algn="ctr">
              <a:noFill/>
              <a:round/>
            </a:ln>
            <a:effectLst/>
          </c:spPr>
        </c:majorGridlines>
        <c:numFmt formatCode="0%" sourceLinked="1"/>
        <c:majorTickMark val="none"/>
        <c:minorTickMark val="none"/>
        <c:tickLblPos val="nextTo"/>
        <c:crossAx val="210367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9050" cap="flat" cmpd="sng" algn="ctr">
      <a:solidFill>
        <a:schemeClr val="accent5"/>
      </a:solidFill>
      <a:prstDash val="solid"/>
      <a:miter lim="800000"/>
    </a:ln>
    <a:effectLst/>
  </c:spPr>
  <c:txPr>
    <a:bodyPr/>
    <a:lstStyle/>
    <a:p>
      <a:pPr>
        <a:defRPr>
          <a:solidFill>
            <a:schemeClr val="dk1"/>
          </a:solidFill>
          <a:latin typeface="+mn-lt"/>
          <a:ea typeface="+mn-ea"/>
          <a:cs typeface="+mn-cs"/>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 mismatch'!$B$4</c:f>
              <c:strCache>
                <c:ptCount val="1"/>
                <c:pt idx="0">
                  <c:v>overqualified</c:v>
                </c:pt>
              </c:strCache>
            </c:strRef>
          </c:tx>
          <c:spPr>
            <a:solidFill>
              <a:schemeClr val="accent1"/>
            </a:solidFill>
            <a:ln>
              <a:noFill/>
            </a:ln>
            <a:effectLst/>
          </c:spPr>
          <c:invertIfNegative val="0"/>
          <c:dPt>
            <c:idx val="5"/>
            <c:invertIfNegative val="0"/>
            <c:bubble3D val="0"/>
            <c:spPr>
              <a:pattFill prst="pct80">
                <a:fgClr>
                  <a:srgbClr val="4472C4"/>
                </a:fgClr>
                <a:bgClr>
                  <a:sysClr val="window" lastClr="FFFFFF"/>
                </a:bgClr>
              </a:pattFill>
              <a:ln>
                <a:noFill/>
              </a:ln>
              <a:effectLst/>
            </c:spPr>
            <c:extLst>
              <c:ext xmlns:c16="http://schemas.microsoft.com/office/drawing/2014/chart" uri="{C3380CC4-5D6E-409C-BE32-E72D297353CC}">
                <c16:uniqueId val="{00000003-6E6F-4CAF-B34F-14A7D749338D}"/>
              </c:ext>
            </c:extLst>
          </c:dPt>
          <c:dPt>
            <c:idx val="6"/>
            <c:invertIfNegative val="0"/>
            <c:bubble3D val="0"/>
            <c:spPr>
              <a:pattFill prst="pct80">
                <a:fgClr>
                  <a:srgbClr val="4472C4"/>
                </a:fgClr>
                <a:bgClr>
                  <a:sysClr val="window" lastClr="FFFFFF"/>
                </a:bgClr>
              </a:pattFill>
              <a:ln>
                <a:noFill/>
              </a:ln>
              <a:effectLst/>
            </c:spPr>
            <c:extLst>
              <c:ext xmlns:c16="http://schemas.microsoft.com/office/drawing/2014/chart" uri="{C3380CC4-5D6E-409C-BE32-E72D297353CC}">
                <c16:uniqueId val="{00000004-6E6F-4CAF-B34F-14A7D749338D}"/>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 mismatch'!$C$3:$I$3</c:f>
              <c:strCache>
                <c:ptCount val="7"/>
                <c:pt idx="0">
                  <c:v>AL</c:v>
                </c:pt>
                <c:pt idx="1">
                  <c:v>BA</c:v>
                </c:pt>
                <c:pt idx="2">
                  <c:v>XK</c:v>
                </c:pt>
                <c:pt idx="3">
                  <c:v>MK</c:v>
                </c:pt>
                <c:pt idx="4">
                  <c:v>RS</c:v>
                </c:pt>
                <c:pt idx="5">
                  <c:v>EU27</c:v>
                </c:pt>
                <c:pt idx="6">
                  <c:v>IL</c:v>
                </c:pt>
              </c:strCache>
            </c:strRef>
          </c:cat>
          <c:val>
            <c:numRef>
              <c:f>' mismatch'!$C$4:$I$4</c:f>
              <c:numCache>
                <c:formatCode>0</c:formatCode>
                <c:ptCount val="7"/>
                <c:pt idx="0">
                  <c:v>26.53</c:v>
                </c:pt>
                <c:pt idx="1">
                  <c:v>15.84</c:v>
                </c:pt>
                <c:pt idx="2">
                  <c:v>26.05</c:v>
                </c:pt>
                <c:pt idx="3">
                  <c:v>14.49</c:v>
                </c:pt>
                <c:pt idx="4">
                  <c:v>24.01</c:v>
                </c:pt>
                <c:pt idx="5">
                  <c:v>28</c:v>
                </c:pt>
                <c:pt idx="6">
                  <c:v>37</c:v>
                </c:pt>
              </c:numCache>
            </c:numRef>
          </c:val>
          <c:extLst>
            <c:ext xmlns:c16="http://schemas.microsoft.com/office/drawing/2014/chart" uri="{C3380CC4-5D6E-409C-BE32-E72D297353CC}">
              <c16:uniqueId val="{00000000-6E6F-4CAF-B34F-14A7D749338D}"/>
            </c:ext>
          </c:extLst>
        </c:ser>
        <c:ser>
          <c:idx val="1"/>
          <c:order val="1"/>
          <c:tx>
            <c:strRef>
              <c:f>' mismatch'!$B$5</c:f>
              <c:strCache>
                <c:ptCount val="1"/>
                <c:pt idx="0">
                  <c:v>matched</c:v>
                </c:pt>
              </c:strCache>
            </c:strRef>
          </c:tx>
          <c:spPr>
            <a:solidFill>
              <a:schemeClr val="accent2"/>
            </a:solidFill>
            <a:ln>
              <a:noFill/>
            </a:ln>
            <a:effectLst/>
          </c:spPr>
          <c:invertIfNegative val="0"/>
          <c:dPt>
            <c:idx val="5"/>
            <c:invertIfNegative val="0"/>
            <c:bubble3D val="0"/>
            <c:spPr>
              <a:pattFill prst="pct80">
                <a:fgClr>
                  <a:srgbClr val="ED7D30"/>
                </a:fgClr>
                <a:bgClr>
                  <a:sysClr val="window" lastClr="FFFFFF"/>
                </a:bgClr>
              </a:pattFill>
              <a:ln>
                <a:noFill/>
              </a:ln>
              <a:effectLst/>
            </c:spPr>
            <c:extLst>
              <c:ext xmlns:c16="http://schemas.microsoft.com/office/drawing/2014/chart" uri="{C3380CC4-5D6E-409C-BE32-E72D297353CC}">
                <c16:uniqueId val="{00000005-6E6F-4CAF-B34F-14A7D749338D}"/>
              </c:ext>
            </c:extLst>
          </c:dPt>
          <c:dPt>
            <c:idx val="6"/>
            <c:invertIfNegative val="0"/>
            <c:bubble3D val="0"/>
            <c:spPr>
              <a:pattFill prst="pct80">
                <a:fgClr>
                  <a:srgbClr val="ED7D30"/>
                </a:fgClr>
                <a:bgClr>
                  <a:sysClr val="window" lastClr="FFFFFF"/>
                </a:bgClr>
              </a:pattFill>
              <a:ln>
                <a:noFill/>
              </a:ln>
              <a:effectLst/>
            </c:spPr>
            <c:extLst>
              <c:ext xmlns:c16="http://schemas.microsoft.com/office/drawing/2014/chart" uri="{C3380CC4-5D6E-409C-BE32-E72D297353CC}">
                <c16:uniqueId val="{00000006-6E6F-4CAF-B34F-14A7D749338D}"/>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 mismatch'!$C$3:$I$3</c:f>
              <c:strCache>
                <c:ptCount val="7"/>
                <c:pt idx="0">
                  <c:v>AL</c:v>
                </c:pt>
                <c:pt idx="1">
                  <c:v>BA</c:v>
                </c:pt>
                <c:pt idx="2">
                  <c:v>XK</c:v>
                </c:pt>
                <c:pt idx="3">
                  <c:v>MK</c:v>
                </c:pt>
                <c:pt idx="4">
                  <c:v>RS</c:v>
                </c:pt>
                <c:pt idx="5">
                  <c:v>EU27</c:v>
                </c:pt>
                <c:pt idx="6">
                  <c:v>IL</c:v>
                </c:pt>
              </c:strCache>
            </c:strRef>
          </c:cat>
          <c:val>
            <c:numRef>
              <c:f>' mismatch'!$C$5:$I$5</c:f>
              <c:numCache>
                <c:formatCode>0</c:formatCode>
                <c:ptCount val="7"/>
                <c:pt idx="0">
                  <c:v>61.41</c:v>
                </c:pt>
                <c:pt idx="1">
                  <c:v>81.06</c:v>
                </c:pt>
                <c:pt idx="2">
                  <c:v>62.23</c:v>
                </c:pt>
                <c:pt idx="3">
                  <c:v>80.510000000000005</c:v>
                </c:pt>
                <c:pt idx="4">
                  <c:v>73.5</c:v>
                </c:pt>
                <c:pt idx="5">
                  <c:v>61</c:v>
                </c:pt>
                <c:pt idx="6">
                  <c:v>55</c:v>
                </c:pt>
              </c:numCache>
            </c:numRef>
          </c:val>
          <c:extLst>
            <c:ext xmlns:c16="http://schemas.microsoft.com/office/drawing/2014/chart" uri="{C3380CC4-5D6E-409C-BE32-E72D297353CC}">
              <c16:uniqueId val="{00000001-6E6F-4CAF-B34F-14A7D749338D}"/>
            </c:ext>
          </c:extLst>
        </c:ser>
        <c:ser>
          <c:idx val="2"/>
          <c:order val="2"/>
          <c:tx>
            <c:strRef>
              <c:f>' mismatch'!$B$6</c:f>
              <c:strCache>
                <c:ptCount val="1"/>
                <c:pt idx="0">
                  <c:v>underqualified</c:v>
                </c:pt>
              </c:strCache>
            </c:strRef>
          </c:tx>
          <c:spPr>
            <a:solidFill>
              <a:schemeClr val="accent3"/>
            </a:solidFill>
            <a:ln>
              <a:noFill/>
            </a:ln>
            <a:effectLst/>
          </c:spPr>
          <c:invertIfNegative val="0"/>
          <c:dPt>
            <c:idx val="5"/>
            <c:invertIfNegative val="0"/>
            <c:bubble3D val="0"/>
            <c:spPr>
              <a:pattFill prst="pct80">
                <a:fgClr>
                  <a:srgbClr val="A5A5A5"/>
                </a:fgClr>
                <a:bgClr>
                  <a:sysClr val="window" lastClr="FFFFFF"/>
                </a:bgClr>
              </a:pattFill>
              <a:ln>
                <a:noFill/>
              </a:ln>
              <a:effectLst/>
            </c:spPr>
            <c:extLst>
              <c:ext xmlns:c16="http://schemas.microsoft.com/office/drawing/2014/chart" uri="{C3380CC4-5D6E-409C-BE32-E72D297353CC}">
                <c16:uniqueId val="{00000007-6E6F-4CAF-B34F-14A7D749338D}"/>
              </c:ext>
            </c:extLst>
          </c:dPt>
          <c:dPt>
            <c:idx val="6"/>
            <c:invertIfNegative val="0"/>
            <c:bubble3D val="0"/>
            <c:spPr>
              <a:pattFill prst="pct80">
                <a:fgClr>
                  <a:srgbClr val="A5A5A5"/>
                </a:fgClr>
                <a:bgClr>
                  <a:sysClr val="window" lastClr="FFFFFF"/>
                </a:bgClr>
              </a:pattFill>
              <a:ln>
                <a:noFill/>
              </a:ln>
              <a:effectLst/>
            </c:spPr>
            <c:extLst>
              <c:ext xmlns:c16="http://schemas.microsoft.com/office/drawing/2014/chart" uri="{C3380CC4-5D6E-409C-BE32-E72D297353CC}">
                <c16:uniqueId val="{00000008-6E6F-4CAF-B34F-14A7D749338D}"/>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 mismatch'!$C$3:$I$3</c:f>
              <c:strCache>
                <c:ptCount val="7"/>
                <c:pt idx="0">
                  <c:v>AL</c:v>
                </c:pt>
                <c:pt idx="1">
                  <c:v>BA</c:v>
                </c:pt>
                <c:pt idx="2">
                  <c:v>XK</c:v>
                </c:pt>
                <c:pt idx="3">
                  <c:v>MK</c:v>
                </c:pt>
                <c:pt idx="4">
                  <c:v>RS</c:v>
                </c:pt>
                <c:pt idx="5">
                  <c:v>EU27</c:v>
                </c:pt>
                <c:pt idx="6">
                  <c:v>IL</c:v>
                </c:pt>
              </c:strCache>
            </c:strRef>
          </c:cat>
          <c:val>
            <c:numRef>
              <c:f>' mismatch'!$C$6:$I$6</c:f>
              <c:numCache>
                <c:formatCode>0</c:formatCode>
                <c:ptCount val="7"/>
                <c:pt idx="0">
                  <c:v>11.54</c:v>
                </c:pt>
                <c:pt idx="1">
                  <c:v>3.01</c:v>
                </c:pt>
                <c:pt idx="2">
                  <c:v>10.33</c:v>
                </c:pt>
                <c:pt idx="3">
                  <c:v>4.5999999999999996</c:v>
                </c:pt>
                <c:pt idx="4">
                  <c:v>2.25</c:v>
                </c:pt>
                <c:pt idx="5">
                  <c:v>12</c:v>
                </c:pt>
                <c:pt idx="6">
                  <c:v>8</c:v>
                </c:pt>
              </c:numCache>
            </c:numRef>
          </c:val>
          <c:extLst>
            <c:ext xmlns:c16="http://schemas.microsoft.com/office/drawing/2014/chart" uri="{C3380CC4-5D6E-409C-BE32-E72D297353CC}">
              <c16:uniqueId val="{00000002-6E6F-4CAF-B34F-14A7D749338D}"/>
            </c:ext>
          </c:extLst>
        </c:ser>
        <c:dLbls>
          <c:showLegendKey val="0"/>
          <c:showVal val="0"/>
          <c:showCatName val="0"/>
          <c:showSerName val="0"/>
          <c:showPercent val="0"/>
          <c:showBubbleSize val="0"/>
        </c:dLbls>
        <c:gapWidth val="150"/>
        <c:overlap val="100"/>
        <c:axId val="1173947727"/>
        <c:axId val="1947767791"/>
      </c:barChart>
      <c:catAx>
        <c:axId val="11739477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crossAx val="1947767791"/>
        <c:crosses val="autoZero"/>
        <c:auto val="1"/>
        <c:lblAlgn val="ctr"/>
        <c:lblOffset val="100"/>
        <c:noMultiLvlLbl val="0"/>
      </c:catAx>
      <c:valAx>
        <c:axId val="1947767791"/>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11739477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905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'Skills gap'!$B$8</c:f>
              <c:strCache>
                <c:ptCount val="1"/>
                <c:pt idx="0">
                  <c:v>Digital skills*</c:v>
                </c:pt>
              </c:strCache>
            </c:strRef>
          </c:tx>
          <c:spPr>
            <a:solidFill>
              <a:schemeClr val="accent1"/>
            </a:solidFill>
            <a:ln>
              <a:noFill/>
            </a:ln>
            <a:effectLst/>
          </c:spPr>
          <c:invertIfNegative val="0"/>
          <c:dPt>
            <c:idx val="5"/>
            <c:invertIfNegative val="0"/>
            <c:bubble3D val="0"/>
            <c:spPr>
              <a:pattFill prst="pct80">
                <a:fgClr>
                  <a:srgbClr val="4F81BD"/>
                </a:fgClr>
                <a:bgClr>
                  <a:sysClr val="window" lastClr="FFFFFF"/>
                </a:bgClr>
              </a:pattFill>
              <a:ln>
                <a:noFill/>
              </a:ln>
              <a:effectLst/>
            </c:spPr>
            <c:extLst>
              <c:ext xmlns:c16="http://schemas.microsoft.com/office/drawing/2014/chart" uri="{C3380CC4-5D6E-409C-BE32-E72D297353CC}">
                <c16:uniqueId val="{00000004-7FB4-4A8E-9C17-5C38D95D3AB8}"/>
              </c:ext>
            </c:extLst>
          </c:dPt>
          <c:dPt>
            <c:idx val="6"/>
            <c:invertIfNegative val="0"/>
            <c:bubble3D val="0"/>
            <c:spPr>
              <a:pattFill prst="pct80">
                <a:fgClr>
                  <a:srgbClr val="4F81BD"/>
                </a:fgClr>
                <a:bgClr>
                  <a:sysClr val="window" lastClr="FFFFFF"/>
                </a:bgClr>
              </a:pattFill>
              <a:ln>
                <a:noFill/>
              </a:ln>
              <a:effectLst/>
            </c:spPr>
            <c:extLst>
              <c:ext xmlns:c16="http://schemas.microsoft.com/office/drawing/2014/chart" uri="{C3380CC4-5D6E-409C-BE32-E72D297353CC}">
                <c16:uniqueId val="{00000005-7FB4-4A8E-9C17-5C38D95D3AB8}"/>
              </c:ext>
            </c:extLst>
          </c:dPt>
          <c:dLbls>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'Skills gap'!$C$7:$I$7</c:f>
              <c:strCache>
                <c:ptCount val="7"/>
                <c:pt idx="0">
                  <c:v>AL</c:v>
                </c:pt>
                <c:pt idx="1">
                  <c:v>BA</c:v>
                </c:pt>
                <c:pt idx="2">
                  <c:v>XK</c:v>
                </c:pt>
                <c:pt idx="3">
                  <c:v>MK</c:v>
                </c:pt>
                <c:pt idx="4">
                  <c:v>RS</c:v>
                </c:pt>
                <c:pt idx="5">
                  <c:v>EU27</c:v>
                </c:pt>
                <c:pt idx="6">
                  <c:v>IL</c:v>
                </c:pt>
              </c:strCache>
            </c:strRef>
          </c:cat>
          <c:val>
            <c:numRef>
              <c:f>'Skills gap'!$C$8:$I$8</c:f>
              <c:numCache>
                <c:formatCode>0</c:formatCode>
                <c:ptCount val="7"/>
                <c:pt idx="0">
                  <c:v>40</c:v>
                </c:pt>
                <c:pt idx="1">
                  <c:v>32.69</c:v>
                </c:pt>
                <c:pt idx="2">
                  <c:v>58.95</c:v>
                </c:pt>
                <c:pt idx="3">
                  <c:v>36.43</c:v>
                </c:pt>
                <c:pt idx="4">
                  <c:v>23.270000000000003</c:v>
                </c:pt>
                <c:pt idx="5">
                  <c:v>52</c:v>
                </c:pt>
                <c:pt idx="6">
                  <c:v>60</c:v>
                </c:pt>
              </c:numCache>
            </c:numRef>
          </c:val>
          <c:extLst>
            <c:ext xmlns:c16="http://schemas.microsoft.com/office/drawing/2014/chart" uri="{C3380CC4-5D6E-409C-BE32-E72D297353CC}">
              <c16:uniqueId val="{00000000-7FB4-4A8E-9C17-5C38D95D3AB8}"/>
            </c:ext>
          </c:extLst>
        </c:ser>
        <c:ser>
          <c:idx val="1"/>
          <c:order val="1"/>
          <c:tx>
            <c:strRef>
              <c:f>'Skills gap'!$B$9</c:f>
              <c:strCache>
                <c:ptCount val="1"/>
                <c:pt idx="0">
                  <c:v>Social skills</c:v>
                </c:pt>
              </c:strCache>
            </c:strRef>
          </c:tx>
          <c:spPr>
            <a:solidFill>
              <a:schemeClr val="accent2"/>
            </a:solidFill>
            <a:ln>
              <a:noFill/>
            </a:ln>
            <a:effectLst/>
          </c:spPr>
          <c:invertIfNegative val="0"/>
          <c:dPt>
            <c:idx val="5"/>
            <c:invertIfNegative val="0"/>
            <c:bubble3D val="0"/>
            <c:spPr>
              <a:pattFill prst="pct80">
                <a:fgClr>
                  <a:srgbClr val="ED7D30"/>
                </a:fgClr>
                <a:bgClr>
                  <a:sysClr val="window" lastClr="FFFFFF"/>
                </a:bgClr>
              </a:pattFill>
              <a:ln>
                <a:noFill/>
              </a:ln>
              <a:effectLst/>
            </c:spPr>
            <c:extLst>
              <c:ext xmlns:c16="http://schemas.microsoft.com/office/drawing/2014/chart" uri="{C3380CC4-5D6E-409C-BE32-E72D297353CC}">
                <c16:uniqueId val="{00000006-7FB4-4A8E-9C17-5C38D95D3AB8}"/>
              </c:ext>
            </c:extLst>
          </c:dPt>
          <c:dPt>
            <c:idx val="6"/>
            <c:invertIfNegative val="0"/>
            <c:bubble3D val="0"/>
            <c:spPr>
              <a:pattFill prst="pct80">
                <a:fgClr>
                  <a:srgbClr val="ED7D30"/>
                </a:fgClr>
                <a:bgClr>
                  <a:sysClr val="window" lastClr="FFFFFF"/>
                </a:bgClr>
              </a:pattFill>
              <a:ln>
                <a:noFill/>
              </a:ln>
              <a:effectLst/>
            </c:spPr>
            <c:extLst>
              <c:ext xmlns:c16="http://schemas.microsoft.com/office/drawing/2014/chart" uri="{C3380CC4-5D6E-409C-BE32-E72D297353CC}">
                <c16:uniqueId val="{00000007-7FB4-4A8E-9C17-5C38D95D3AB8}"/>
              </c:ext>
            </c:extLst>
          </c:dPt>
          <c:dLbls>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'Skills gap'!$C$7:$I$7</c:f>
              <c:strCache>
                <c:ptCount val="7"/>
                <c:pt idx="0">
                  <c:v>AL</c:v>
                </c:pt>
                <c:pt idx="1">
                  <c:v>BA</c:v>
                </c:pt>
                <c:pt idx="2">
                  <c:v>XK</c:v>
                </c:pt>
                <c:pt idx="3">
                  <c:v>MK</c:v>
                </c:pt>
                <c:pt idx="4">
                  <c:v>RS</c:v>
                </c:pt>
                <c:pt idx="5">
                  <c:v>EU27</c:v>
                </c:pt>
                <c:pt idx="6">
                  <c:v>IL</c:v>
                </c:pt>
              </c:strCache>
            </c:strRef>
          </c:cat>
          <c:val>
            <c:numRef>
              <c:f>'Skills gap'!$C$9:$I$9</c:f>
              <c:numCache>
                <c:formatCode>0</c:formatCode>
                <c:ptCount val="7"/>
                <c:pt idx="0">
                  <c:v>28.83</c:v>
                </c:pt>
                <c:pt idx="1">
                  <c:v>43.83</c:v>
                </c:pt>
                <c:pt idx="2">
                  <c:v>39.19</c:v>
                </c:pt>
                <c:pt idx="3">
                  <c:v>31.52</c:v>
                </c:pt>
                <c:pt idx="4">
                  <c:v>27.74</c:v>
                </c:pt>
                <c:pt idx="5">
                  <c:v>49</c:v>
                </c:pt>
                <c:pt idx="6">
                  <c:v>60</c:v>
                </c:pt>
              </c:numCache>
            </c:numRef>
          </c:val>
          <c:extLst>
            <c:ext xmlns:c16="http://schemas.microsoft.com/office/drawing/2014/chart" uri="{C3380CC4-5D6E-409C-BE32-E72D297353CC}">
              <c16:uniqueId val="{00000001-7FB4-4A8E-9C17-5C38D95D3AB8}"/>
            </c:ext>
          </c:extLst>
        </c:ser>
        <c:ser>
          <c:idx val="2"/>
          <c:order val="2"/>
          <c:tx>
            <c:strRef>
              <c:f>'Skills gap'!$B$10</c:f>
              <c:strCache>
                <c:ptCount val="1"/>
                <c:pt idx="0">
                  <c:v>Job-specific skills</c:v>
                </c:pt>
              </c:strCache>
            </c:strRef>
          </c:tx>
          <c:spPr>
            <a:solidFill>
              <a:schemeClr val="accent3"/>
            </a:solidFill>
            <a:ln>
              <a:noFill/>
            </a:ln>
            <a:effectLst/>
          </c:spPr>
          <c:invertIfNegative val="0"/>
          <c:dPt>
            <c:idx val="5"/>
            <c:invertIfNegative val="0"/>
            <c:bubble3D val="0"/>
            <c:spPr>
              <a:pattFill prst="pct80">
                <a:fgClr>
                  <a:srgbClr val="A5A5A5"/>
                </a:fgClr>
                <a:bgClr>
                  <a:sysClr val="window" lastClr="FFFFFF"/>
                </a:bgClr>
              </a:pattFill>
              <a:ln>
                <a:noFill/>
              </a:ln>
              <a:effectLst/>
            </c:spPr>
            <c:extLst>
              <c:ext xmlns:c16="http://schemas.microsoft.com/office/drawing/2014/chart" uri="{C3380CC4-5D6E-409C-BE32-E72D297353CC}">
                <c16:uniqueId val="{00000008-7FB4-4A8E-9C17-5C38D95D3AB8}"/>
              </c:ext>
            </c:extLst>
          </c:dPt>
          <c:dPt>
            <c:idx val="6"/>
            <c:invertIfNegative val="0"/>
            <c:bubble3D val="0"/>
            <c:spPr>
              <a:pattFill prst="pct80">
                <a:fgClr>
                  <a:srgbClr val="A5A5A5"/>
                </a:fgClr>
                <a:bgClr>
                  <a:sysClr val="window" lastClr="FFFFFF"/>
                </a:bgClr>
              </a:pattFill>
              <a:ln>
                <a:noFill/>
              </a:ln>
              <a:effectLst/>
            </c:spPr>
            <c:extLst>
              <c:ext xmlns:c16="http://schemas.microsoft.com/office/drawing/2014/chart" uri="{C3380CC4-5D6E-409C-BE32-E72D297353CC}">
                <c16:uniqueId val="{00000009-7FB4-4A8E-9C17-5C38D95D3AB8}"/>
              </c:ext>
            </c:extLst>
          </c:dPt>
          <c:dLbls>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'Skills gap'!$C$7:$I$7</c:f>
              <c:strCache>
                <c:ptCount val="7"/>
                <c:pt idx="0">
                  <c:v>AL</c:v>
                </c:pt>
                <c:pt idx="1">
                  <c:v>BA</c:v>
                </c:pt>
                <c:pt idx="2">
                  <c:v>XK</c:v>
                </c:pt>
                <c:pt idx="3">
                  <c:v>MK</c:v>
                </c:pt>
                <c:pt idx="4">
                  <c:v>RS</c:v>
                </c:pt>
                <c:pt idx="5">
                  <c:v>EU27</c:v>
                </c:pt>
                <c:pt idx="6">
                  <c:v>IL</c:v>
                </c:pt>
              </c:strCache>
            </c:strRef>
          </c:cat>
          <c:val>
            <c:numRef>
              <c:f>'Skills gap'!$C$10:$I$10</c:f>
              <c:numCache>
                <c:formatCode>0</c:formatCode>
                <c:ptCount val="7"/>
                <c:pt idx="0">
                  <c:v>17.98</c:v>
                </c:pt>
                <c:pt idx="1">
                  <c:v>33.11</c:v>
                </c:pt>
                <c:pt idx="2">
                  <c:v>27.58</c:v>
                </c:pt>
                <c:pt idx="3">
                  <c:v>16.05</c:v>
                </c:pt>
                <c:pt idx="4">
                  <c:v>20.8</c:v>
                </c:pt>
                <c:pt idx="5">
                  <c:v>40</c:v>
                </c:pt>
                <c:pt idx="6">
                  <c:v>38</c:v>
                </c:pt>
              </c:numCache>
            </c:numRef>
          </c:val>
          <c:extLst>
            <c:ext xmlns:c16="http://schemas.microsoft.com/office/drawing/2014/chart" uri="{C3380CC4-5D6E-409C-BE32-E72D297353CC}">
              <c16:uniqueId val="{00000002-7FB4-4A8E-9C17-5C38D95D3AB8}"/>
            </c:ext>
          </c:extLst>
        </c:ser>
        <c:ser>
          <c:idx val="3"/>
          <c:order val="3"/>
          <c:tx>
            <c:strRef>
              <c:f>'Skills gap'!$B$11</c:f>
              <c:strCache>
                <c:ptCount val="1"/>
                <c:pt idx="0">
                  <c:v>Numeracy skills</c:v>
                </c:pt>
              </c:strCache>
            </c:strRef>
          </c:tx>
          <c:spPr>
            <a:solidFill>
              <a:schemeClr val="accent4"/>
            </a:solidFill>
            <a:ln>
              <a:noFill/>
            </a:ln>
            <a:effectLst/>
          </c:spPr>
          <c:invertIfNegative val="0"/>
          <c:dPt>
            <c:idx val="5"/>
            <c:invertIfNegative val="0"/>
            <c:bubble3D val="0"/>
            <c:spPr>
              <a:pattFill prst="pct80">
                <a:fgClr>
                  <a:srgbClr val="FFC000"/>
                </a:fgClr>
                <a:bgClr>
                  <a:sysClr val="window" lastClr="FFFFFF"/>
                </a:bgClr>
              </a:pattFill>
              <a:ln>
                <a:noFill/>
              </a:ln>
              <a:effectLst/>
            </c:spPr>
            <c:extLst>
              <c:ext xmlns:c16="http://schemas.microsoft.com/office/drawing/2014/chart" uri="{C3380CC4-5D6E-409C-BE32-E72D297353CC}">
                <c16:uniqueId val="{0000000A-7FB4-4A8E-9C17-5C38D95D3AB8}"/>
              </c:ext>
            </c:extLst>
          </c:dPt>
          <c:dPt>
            <c:idx val="6"/>
            <c:invertIfNegative val="0"/>
            <c:bubble3D val="0"/>
            <c:spPr>
              <a:pattFill prst="pct80">
                <a:fgClr>
                  <a:srgbClr val="FFC000"/>
                </a:fgClr>
                <a:bgClr>
                  <a:sysClr val="window" lastClr="FFFFFF"/>
                </a:bgClr>
              </a:pattFill>
              <a:ln>
                <a:noFill/>
              </a:ln>
              <a:effectLst/>
            </c:spPr>
            <c:extLst>
              <c:ext xmlns:c16="http://schemas.microsoft.com/office/drawing/2014/chart" uri="{C3380CC4-5D6E-409C-BE32-E72D297353CC}">
                <c16:uniqueId val="{0000000B-7FB4-4A8E-9C17-5C38D95D3AB8}"/>
              </c:ext>
            </c:extLst>
          </c:dPt>
          <c:dLbls>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'Skills gap'!$C$7:$I$7</c:f>
              <c:strCache>
                <c:ptCount val="7"/>
                <c:pt idx="0">
                  <c:v>AL</c:v>
                </c:pt>
                <c:pt idx="1">
                  <c:v>BA</c:v>
                </c:pt>
                <c:pt idx="2">
                  <c:v>XK</c:v>
                </c:pt>
                <c:pt idx="3">
                  <c:v>MK</c:v>
                </c:pt>
                <c:pt idx="4">
                  <c:v>RS</c:v>
                </c:pt>
                <c:pt idx="5">
                  <c:v>EU27</c:v>
                </c:pt>
                <c:pt idx="6">
                  <c:v>IL</c:v>
                </c:pt>
              </c:strCache>
            </c:strRef>
          </c:cat>
          <c:val>
            <c:numRef>
              <c:f>'Skills gap'!$C$11:$I$11</c:f>
              <c:numCache>
                <c:formatCode>0</c:formatCode>
                <c:ptCount val="7"/>
                <c:pt idx="0">
                  <c:v>17.71</c:v>
                </c:pt>
                <c:pt idx="1">
                  <c:v>27.03</c:v>
                </c:pt>
                <c:pt idx="2">
                  <c:v>32.33</c:v>
                </c:pt>
                <c:pt idx="3">
                  <c:v>19.53</c:v>
                </c:pt>
                <c:pt idx="4">
                  <c:v>15.24</c:v>
                </c:pt>
                <c:pt idx="5">
                  <c:v>30</c:v>
                </c:pt>
                <c:pt idx="6">
                  <c:v>32</c:v>
                </c:pt>
              </c:numCache>
            </c:numRef>
          </c:val>
          <c:extLst>
            <c:ext xmlns:c16="http://schemas.microsoft.com/office/drawing/2014/chart" uri="{C3380CC4-5D6E-409C-BE32-E72D297353CC}">
              <c16:uniqueId val="{00000003-7FB4-4A8E-9C17-5C38D95D3AB8}"/>
            </c:ext>
          </c:extLst>
        </c:ser>
        <c:dLbls>
          <c:showLegendKey val="0"/>
          <c:showVal val="0"/>
          <c:showCatName val="0"/>
          <c:showSerName val="0"/>
          <c:showPercent val="0"/>
          <c:showBubbleSize val="0"/>
        </c:dLbls>
        <c:gapWidth val="219"/>
        <c:overlap val="-27"/>
        <c:axId val="1367182927"/>
        <c:axId val="1367181487"/>
      </c:barChart>
      <c:catAx>
        <c:axId val="1367182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crossAx val="1367181487"/>
        <c:crosses val="autoZero"/>
        <c:auto val="1"/>
        <c:lblAlgn val="ctr"/>
        <c:lblOffset val="100"/>
        <c:noMultiLvlLbl val="0"/>
      </c:catAx>
      <c:valAx>
        <c:axId val="1367181487"/>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1367182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905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training!$B$16</c:f>
              <c:strCache>
                <c:ptCount val="1"/>
                <c:pt idx="0">
                  <c:v>Participation in training (any form)</c:v>
                </c:pt>
              </c:strCache>
            </c:strRef>
          </c:tx>
          <c:spPr>
            <a:solidFill>
              <a:schemeClr val="accent1"/>
            </a:solidFill>
            <a:ln>
              <a:noFill/>
            </a:ln>
            <a:effectLst/>
          </c:spPr>
          <c:invertIfNegative val="0"/>
          <c:dPt>
            <c:idx val="5"/>
            <c:invertIfNegative val="0"/>
            <c:bubble3D val="0"/>
            <c:spPr>
              <a:pattFill prst="pct80">
                <a:fgClr>
                  <a:srgbClr val="4F81BD"/>
                </a:fgClr>
                <a:bgClr>
                  <a:sysClr val="window" lastClr="FFFFFF"/>
                </a:bgClr>
              </a:pattFill>
              <a:ln>
                <a:noFill/>
              </a:ln>
              <a:effectLst/>
            </c:spPr>
            <c:extLst>
              <c:ext xmlns:c16="http://schemas.microsoft.com/office/drawing/2014/chart" uri="{C3380CC4-5D6E-409C-BE32-E72D297353CC}">
                <c16:uniqueId val="{00000002-0C8E-4DB0-9365-532C7BF6FD64}"/>
              </c:ext>
            </c:extLst>
          </c:dPt>
          <c:dPt>
            <c:idx val="6"/>
            <c:invertIfNegative val="0"/>
            <c:bubble3D val="0"/>
            <c:spPr>
              <a:pattFill prst="pct80">
                <a:fgClr>
                  <a:srgbClr val="4F81BD"/>
                </a:fgClr>
                <a:bgClr>
                  <a:sysClr val="window" lastClr="FFFFFF"/>
                </a:bgClr>
              </a:pattFill>
              <a:ln>
                <a:noFill/>
              </a:ln>
              <a:effectLst/>
            </c:spPr>
            <c:extLst>
              <c:ext xmlns:c16="http://schemas.microsoft.com/office/drawing/2014/chart" uri="{C3380CC4-5D6E-409C-BE32-E72D297353CC}">
                <c16:uniqueId val="{00000003-0C8E-4DB0-9365-532C7BF6FD64}"/>
              </c:ext>
            </c:extLst>
          </c:dPt>
          <c:dLbls>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training!$C$15:$I$15</c:f>
              <c:strCache>
                <c:ptCount val="7"/>
                <c:pt idx="0">
                  <c:v>AL</c:v>
                </c:pt>
                <c:pt idx="1">
                  <c:v>BA</c:v>
                </c:pt>
                <c:pt idx="2">
                  <c:v>XK</c:v>
                </c:pt>
                <c:pt idx="3">
                  <c:v>MK</c:v>
                </c:pt>
                <c:pt idx="4">
                  <c:v>RS</c:v>
                </c:pt>
                <c:pt idx="5">
                  <c:v>EU27</c:v>
                </c:pt>
                <c:pt idx="6">
                  <c:v>IL</c:v>
                </c:pt>
              </c:strCache>
            </c:strRef>
          </c:cat>
          <c:val>
            <c:numRef>
              <c:f>training!$C$16:$I$16</c:f>
              <c:numCache>
                <c:formatCode>0</c:formatCode>
                <c:ptCount val="7"/>
                <c:pt idx="0">
                  <c:v>48.08</c:v>
                </c:pt>
                <c:pt idx="1">
                  <c:v>48.63</c:v>
                </c:pt>
                <c:pt idx="2">
                  <c:v>53.03</c:v>
                </c:pt>
                <c:pt idx="3">
                  <c:v>44.94</c:v>
                </c:pt>
                <c:pt idx="4">
                  <c:v>32.049999999999997</c:v>
                </c:pt>
                <c:pt idx="5">
                  <c:v>62</c:v>
                </c:pt>
                <c:pt idx="6">
                  <c:v>62</c:v>
                </c:pt>
              </c:numCache>
            </c:numRef>
          </c:val>
          <c:extLst>
            <c:ext xmlns:c16="http://schemas.microsoft.com/office/drawing/2014/chart" uri="{C3380CC4-5D6E-409C-BE32-E72D297353CC}">
              <c16:uniqueId val="{00000000-0C8E-4DB0-9365-532C7BF6FD64}"/>
            </c:ext>
          </c:extLst>
        </c:ser>
        <c:ser>
          <c:idx val="1"/>
          <c:order val="1"/>
          <c:tx>
            <c:strRef>
              <c:f>training!$B$17</c:f>
              <c:strCache>
                <c:ptCount val="1"/>
                <c:pt idx="0">
                  <c:v>Participation in on-the-job training </c:v>
                </c:pt>
              </c:strCache>
            </c:strRef>
          </c:tx>
          <c:spPr>
            <a:solidFill>
              <a:schemeClr val="accent2"/>
            </a:solidFill>
            <a:ln>
              <a:noFill/>
            </a:ln>
            <a:effectLst/>
          </c:spPr>
          <c:invertIfNegative val="0"/>
          <c:dPt>
            <c:idx val="5"/>
            <c:invertIfNegative val="0"/>
            <c:bubble3D val="0"/>
            <c:spPr>
              <a:pattFill prst="pct80">
                <a:fgClr>
                  <a:srgbClr val="ED7D30"/>
                </a:fgClr>
                <a:bgClr>
                  <a:sysClr val="window" lastClr="FFFFFF"/>
                </a:bgClr>
              </a:pattFill>
              <a:ln>
                <a:noFill/>
              </a:ln>
              <a:effectLst/>
            </c:spPr>
            <c:extLst>
              <c:ext xmlns:c16="http://schemas.microsoft.com/office/drawing/2014/chart" uri="{C3380CC4-5D6E-409C-BE32-E72D297353CC}">
                <c16:uniqueId val="{00000004-0C8E-4DB0-9365-532C7BF6FD64}"/>
              </c:ext>
            </c:extLst>
          </c:dPt>
          <c:dPt>
            <c:idx val="6"/>
            <c:invertIfNegative val="0"/>
            <c:bubble3D val="0"/>
            <c:spPr>
              <a:pattFill prst="pct80">
                <a:fgClr>
                  <a:srgbClr val="ED7D30"/>
                </a:fgClr>
                <a:bgClr>
                  <a:sysClr val="window" lastClr="FFFFFF"/>
                </a:bgClr>
              </a:pattFill>
              <a:ln>
                <a:noFill/>
              </a:ln>
              <a:effectLst/>
            </c:spPr>
            <c:extLst>
              <c:ext xmlns:c16="http://schemas.microsoft.com/office/drawing/2014/chart" uri="{C3380CC4-5D6E-409C-BE32-E72D297353CC}">
                <c16:uniqueId val="{00000005-0C8E-4DB0-9365-532C7BF6FD64}"/>
              </c:ext>
            </c:extLst>
          </c:dPt>
          <c:dLbls>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training!$C$15:$I$15</c:f>
              <c:strCache>
                <c:ptCount val="7"/>
                <c:pt idx="0">
                  <c:v>AL</c:v>
                </c:pt>
                <c:pt idx="1">
                  <c:v>BA</c:v>
                </c:pt>
                <c:pt idx="2">
                  <c:v>XK</c:v>
                </c:pt>
                <c:pt idx="3">
                  <c:v>MK</c:v>
                </c:pt>
                <c:pt idx="4">
                  <c:v>RS</c:v>
                </c:pt>
                <c:pt idx="5">
                  <c:v>EU27</c:v>
                </c:pt>
                <c:pt idx="6">
                  <c:v>IL</c:v>
                </c:pt>
              </c:strCache>
            </c:strRef>
          </c:cat>
          <c:val>
            <c:numRef>
              <c:f>training!$C$17:$I$17</c:f>
              <c:numCache>
                <c:formatCode>0</c:formatCode>
                <c:ptCount val="7"/>
                <c:pt idx="0">
                  <c:v>29.63</c:v>
                </c:pt>
                <c:pt idx="1">
                  <c:v>36.15</c:v>
                </c:pt>
                <c:pt idx="2">
                  <c:v>39.81</c:v>
                </c:pt>
                <c:pt idx="3">
                  <c:v>34.340000000000003</c:v>
                </c:pt>
                <c:pt idx="4">
                  <c:v>21.26</c:v>
                </c:pt>
                <c:pt idx="5">
                  <c:v>40</c:v>
                </c:pt>
                <c:pt idx="6">
                  <c:v>34</c:v>
                </c:pt>
              </c:numCache>
            </c:numRef>
          </c:val>
          <c:extLst>
            <c:ext xmlns:c16="http://schemas.microsoft.com/office/drawing/2014/chart" uri="{C3380CC4-5D6E-409C-BE32-E72D297353CC}">
              <c16:uniqueId val="{00000001-0C8E-4DB0-9365-532C7BF6FD64}"/>
            </c:ext>
          </c:extLst>
        </c:ser>
        <c:dLbls>
          <c:showLegendKey val="0"/>
          <c:showVal val="0"/>
          <c:showCatName val="0"/>
          <c:showSerName val="0"/>
          <c:showPercent val="0"/>
          <c:showBubbleSize val="0"/>
        </c:dLbls>
        <c:gapWidth val="219"/>
        <c:overlap val="-27"/>
        <c:axId val="1360818863"/>
        <c:axId val="1360820303"/>
      </c:barChart>
      <c:catAx>
        <c:axId val="1360818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crossAx val="1360820303"/>
        <c:crosses val="autoZero"/>
        <c:auto val="1"/>
        <c:lblAlgn val="ctr"/>
        <c:lblOffset val="100"/>
        <c:noMultiLvlLbl val="0"/>
      </c:catAx>
      <c:valAx>
        <c:axId val="1360820303"/>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13608188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dk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9050" cap="flat" cmpd="sng" algn="ctr">
      <a:solidFill>
        <a:schemeClr val="accent1"/>
      </a:solidFill>
      <a:prstDash val="solid"/>
      <a:miter lim="800000"/>
    </a:ln>
    <a:effectLst/>
  </c:spPr>
  <c:txPr>
    <a:bodyPr/>
    <a:lstStyle/>
    <a:p>
      <a:pPr>
        <a:defRPr>
          <a:solidFill>
            <a:schemeClr val="dk1"/>
          </a:solidFill>
          <a:latin typeface="+mn-lt"/>
          <a:ea typeface="+mn-ea"/>
          <a:cs typeface="+mn-cs"/>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3CB6C362-A4AE-45E7-966A-AEED05C649AE}" type="datetimeFigureOut">
              <a:rPr lang="en-GB" smtClean="0"/>
              <a:t>06/11/2023</a:t>
            </a:fld>
            <a:endParaRPr lang="en-GB"/>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E541C858-E556-44C3-873A-28D71FD08B3B}" type="slidenum">
              <a:rPr lang="en-GB" smtClean="0"/>
              <a:t>‹#›</a:t>
            </a:fld>
            <a:endParaRPr lang="en-GB"/>
          </a:p>
        </p:txBody>
      </p:sp>
    </p:spTree>
    <p:extLst>
      <p:ext uri="{BB962C8B-B14F-4D97-AF65-F5344CB8AC3E}">
        <p14:creationId xmlns:p14="http://schemas.microsoft.com/office/powerpoint/2010/main" val="1465608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E47D56-1D0B-476D-B731-90CE402AB5C6}" type="slidenum">
              <a:rPr lang="en-US" smtClean="0"/>
              <a:pPr/>
              <a:t>1</a:t>
            </a:fld>
            <a:endParaRPr lang="en-US"/>
          </a:p>
        </p:txBody>
      </p:sp>
    </p:spTree>
    <p:extLst>
      <p:ext uri="{BB962C8B-B14F-4D97-AF65-F5344CB8AC3E}">
        <p14:creationId xmlns:p14="http://schemas.microsoft.com/office/powerpoint/2010/main" val="753209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a:p>
        </p:txBody>
      </p:sp>
      <p:sp>
        <p:nvSpPr>
          <p:cNvPr id="4" name="Slide Number Placeholder 3"/>
          <p:cNvSpPr>
            <a:spLocks noGrp="1"/>
          </p:cNvSpPr>
          <p:nvPr>
            <p:ph type="sldNum" sz="quarter" idx="5"/>
          </p:nvPr>
        </p:nvSpPr>
        <p:spPr/>
        <p:txBody>
          <a:bodyPr/>
          <a:lstStyle/>
          <a:p>
            <a:fld id="{E541C858-E556-44C3-873A-28D71FD08B3B}" type="slidenum">
              <a:rPr lang="en-GB" smtClean="0"/>
              <a:t>10</a:t>
            </a:fld>
            <a:endParaRPr lang="en-GB"/>
          </a:p>
        </p:txBody>
      </p:sp>
    </p:spTree>
    <p:extLst>
      <p:ext uri="{BB962C8B-B14F-4D97-AF65-F5344CB8AC3E}">
        <p14:creationId xmlns:p14="http://schemas.microsoft.com/office/powerpoint/2010/main" val="2872019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5100" b="0" i="0">
                <a:solidFill>
                  <a:srgbClr val="0092D4"/>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800" b="1" i="1">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00" b="0" i="0">
                <a:solidFill>
                  <a:srgbClr val="0092D4"/>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800" b="1" i="1">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00" b="0" i="0">
                <a:solidFill>
                  <a:srgbClr val="0092D4"/>
                </a:solidFill>
                <a:latin typeface="Calibri"/>
                <a:cs typeface="Calibri"/>
              </a:defRPr>
            </a:lvl1pPr>
          </a:lstStyle>
          <a:p>
            <a:endParaRPr/>
          </a:p>
        </p:txBody>
      </p:sp>
      <p:sp>
        <p:nvSpPr>
          <p:cNvPr id="3" name="Holder 3"/>
          <p:cNvSpPr>
            <a:spLocks noGrp="1"/>
          </p:cNvSpPr>
          <p:nvPr>
            <p:ph sz="half" idx="2"/>
          </p:nvPr>
        </p:nvSpPr>
        <p:spPr>
          <a:xfrm>
            <a:off x="236321" y="1737741"/>
            <a:ext cx="2847975" cy="4574540"/>
          </a:xfrm>
          <a:prstGeom prst="rect">
            <a:avLst/>
          </a:prstGeom>
        </p:spPr>
        <p:txBody>
          <a:bodyPr wrap="square" lIns="0" tIns="0" rIns="0" bIns="0">
            <a:spAutoFit/>
          </a:bodyPr>
          <a:lstStyle>
            <a:lvl1pPr>
              <a:defRPr sz="2600" b="1" i="0">
                <a:solidFill>
                  <a:srgbClr val="2A79FF"/>
                </a:solidFill>
                <a:latin typeface="Calibri"/>
                <a:cs typeface="Calibri"/>
              </a:defRPr>
            </a:lvl1pPr>
          </a:lstStyle>
          <a:p>
            <a:endParaRPr/>
          </a:p>
        </p:txBody>
      </p:sp>
      <p:sp>
        <p:nvSpPr>
          <p:cNvPr id="4" name="Holder 4"/>
          <p:cNvSpPr>
            <a:spLocks noGrp="1"/>
          </p:cNvSpPr>
          <p:nvPr>
            <p:ph sz="half" idx="3"/>
          </p:nvPr>
        </p:nvSpPr>
        <p:spPr>
          <a:xfrm>
            <a:off x="8415908" y="1507312"/>
            <a:ext cx="3095625" cy="4800600"/>
          </a:xfrm>
          <a:prstGeom prst="rect">
            <a:avLst/>
          </a:prstGeom>
        </p:spPr>
        <p:txBody>
          <a:bodyPr wrap="square" lIns="0" tIns="0" rIns="0" bIns="0">
            <a:spAutoFit/>
          </a:bodyPr>
          <a:lstStyle>
            <a:lvl1pPr>
              <a:defRPr sz="2600" b="1" i="0">
                <a:solidFill>
                  <a:srgbClr val="959595"/>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00" b="0" i="0">
                <a:solidFill>
                  <a:srgbClr val="0092D4"/>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1">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978028-AA99-4A85-B7AA-A175E9E949B2}"/>
              </a:ext>
            </a:extLst>
          </p:cNvPr>
          <p:cNvSpPr/>
          <p:nvPr userDrawn="1"/>
        </p:nvSpPr>
        <p:spPr>
          <a:xfrm>
            <a:off x="5719331" y="1546860"/>
            <a:ext cx="6472669" cy="53111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pic>
        <p:nvPicPr>
          <p:cNvPr id="10" name="Picture 9">
            <a:extLst>
              <a:ext uri="{FF2B5EF4-FFF2-40B4-BE49-F238E27FC236}">
                <a16:creationId xmlns:a16="http://schemas.microsoft.com/office/drawing/2014/main" id="{9234EC4B-5083-47E8-9A10-590BE94F78F4}"/>
              </a:ext>
            </a:extLst>
          </p:cNvPr>
          <p:cNvPicPr>
            <a:picLocks noChangeAspect="1"/>
          </p:cNvPicPr>
          <p:nvPr userDrawn="1"/>
        </p:nvPicPr>
        <p:blipFill rotWithShape="1">
          <a:blip r:embed="rId3" cstate="print">
            <a:alphaModFix amt="35000"/>
            <a:grayscl/>
            <a:extLst>
              <a:ext uri="{28A0092B-C50C-407E-A947-70E740481C1C}">
                <a14:useLocalDpi xmlns:a14="http://schemas.microsoft.com/office/drawing/2010/main" val="0"/>
              </a:ext>
            </a:extLst>
          </a:blip>
          <a:srcRect l="32258" t="25906" r="1" b="53243"/>
          <a:stretch/>
        </p:blipFill>
        <p:spPr>
          <a:xfrm>
            <a:off x="3569475" y="0"/>
            <a:ext cx="8622525" cy="1566949"/>
          </a:xfrm>
          <a:prstGeom prst="rect">
            <a:avLst/>
          </a:prstGeom>
          <a:solidFill>
            <a:srgbClr val="009CDE"/>
          </a:solidFill>
        </p:spPr>
      </p:pic>
      <p:sp>
        <p:nvSpPr>
          <p:cNvPr id="11" name="Rectangle 10">
            <a:extLst>
              <a:ext uri="{FF2B5EF4-FFF2-40B4-BE49-F238E27FC236}">
                <a16:creationId xmlns:a16="http://schemas.microsoft.com/office/drawing/2014/main" id="{7F1640AA-5F9D-43D4-89E5-DE9C986A8B5E}"/>
              </a:ext>
            </a:extLst>
          </p:cNvPr>
          <p:cNvSpPr/>
          <p:nvPr userDrawn="1"/>
        </p:nvSpPr>
        <p:spPr>
          <a:xfrm>
            <a:off x="4943872" y="0"/>
            <a:ext cx="7248128" cy="1555111"/>
          </a:xfrm>
          <a:prstGeom prst="rect">
            <a:avLst/>
          </a:prstGeom>
          <a:gradFill>
            <a:gsLst>
              <a:gs pos="100000">
                <a:srgbClr val="009CDE"/>
              </a:gs>
              <a:gs pos="0">
                <a:srgbClr val="009CDE">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pic>
        <p:nvPicPr>
          <p:cNvPr id="13" name="Picture 12">
            <a:extLst>
              <a:ext uri="{FF2B5EF4-FFF2-40B4-BE49-F238E27FC236}">
                <a16:creationId xmlns:a16="http://schemas.microsoft.com/office/drawing/2014/main" id="{5E24FD7D-ACF7-4122-9D25-FA6BA999A65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0495870" y="251460"/>
            <a:ext cx="1283570" cy="1038860"/>
          </a:xfrm>
          <a:prstGeom prst="rect">
            <a:avLst/>
          </a:prstGeom>
        </p:spPr>
      </p:pic>
      <p:pic>
        <p:nvPicPr>
          <p:cNvPr id="15" name="Picture 14">
            <a:extLst>
              <a:ext uri="{FF2B5EF4-FFF2-40B4-BE49-F238E27FC236}">
                <a16:creationId xmlns:a16="http://schemas.microsoft.com/office/drawing/2014/main" id="{AB103A89-FD39-4081-AB84-31798299E842}"/>
              </a:ext>
            </a:extLst>
          </p:cNvPr>
          <p:cNvPicPr>
            <a:picLocks noChangeAspect="1"/>
          </p:cNvPicPr>
          <p:nvPr userDrawn="1"/>
        </p:nvPicPr>
        <p:blipFill rotWithShape="1">
          <a:blip r:embed="rId5" cstate="print">
            <a:grayscl/>
            <a:alphaModFix amt="38000"/>
            <a:extLst>
              <a:ext uri="{28A0092B-C50C-407E-A947-70E740481C1C}">
                <a14:useLocalDpi xmlns:a14="http://schemas.microsoft.com/office/drawing/2010/main"/>
              </a:ext>
            </a:extLst>
          </a:blip>
          <a:srcRect l="2804" r="2034" b="4522"/>
          <a:stretch/>
        </p:blipFill>
        <p:spPr>
          <a:xfrm>
            <a:off x="5138651" y="1549400"/>
            <a:ext cx="7053349" cy="5308600"/>
          </a:xfrm>
          <a:prstGeom prst="rect">
            <a:avLst/>
          </a:prstGeom>
          <a:solidFill>
            <a:schemeClr val="accent2">
              <a:alpha val="59000"/>
            </a:schemeClr>
          </a:solidFill>
        </p:spPr>
      </p:pic>
      <p:sp>
        <p:nvSpPr>
          <p:cNvPr id="5" name="Freeform: Shape 4">
            <a:extLst>
              <a:ext uri="{FF2B5EF4-FFF2-40B4-BE49-F238E27FC236}">
                <a16:creationId xmlns:a16="http://schemas.microsoft.com/office/drawing/2014/main" id="{F349DC71-095A-427C-86AE-AB2BF62FF11A}"/>
              </a:ext>
            </a:extLst>
          </p:cNvPr>
          <p:cNvSpPr/>
          <p:nvPr userDrawn="1"/>
        </p:nvSpPr>
        <p:spPr>
          <a:xfrm>
            <a:off x="0" y="-1864"/>
            <a:ext cx="12192000" cy="6859864"/>
          </a:xfrm>
          <a:custGeom>
            <a:avLst/>
            <a:gdLst>
              <a:gd name="connsiteX0" fmla="*/ 0 w 12192000"/>
              <a:gd name="connsiteY0" fmla="*/ 0 h 6859864"/>
              <a:gd name="connsiteX1" fmla="*/ 3803006 w 12192000"/>
              <a:gd name="connsiteY1" fmla="*/ 0 h 6859864"/>
              <a:gd name="connsiteX2" fmla="*/ 4304834 w 12192000"/>
              <a:gd name="connsiteY2" fmla="*/ 1529209 h 6859864"/>
              <a:gd name="connsiteX3" fmla="*/ 12192000 w 12192000"/>
              <a:gd name="connsiteY3" fmla="*/ 1547431 h 6859864"/>
              <a:gd name="connsiteX4" fmla="*/ 12192000 w 12192000"/>
              <a:gd name="connsiteY4" fmla="*/ 1555990 h 6859864"/>
              <a:gd name="connsiteX5" fmla="*/ 5826926 w 12192000"/>
              <a:gd name="connsiteY5" fmla="*/ 6215744 h 6859864"/>
              <a:gd name="connsiteX6" fmla="*/ 6034029 w 12192000"/>
              <a:gd name="connsiteY6" fmla="*/ 6859864 h 6859864"/>
              <a:gd name="connsiteX7" fmla="*/ 0 w 12192000"/>
              <a:gd name="connsiteY7" fmla="*/ 6859864 h 6859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9864">
                <a:moveTo>
                  <a:pt x="0" y="0"/>
                </a:moveTo>
                <a:lnTo>
                  <a:pt x="3803006" y="0"/>
                </a:lnTo>
                <a:lnTo>
                  <a:pt x="4304834" y="1529209"/>
                </a:lnTo>
                <a:lnTo>
                  <a:pt x="12192000" y="1547431"/>
                </a:lnTo>
                <a:lnTo>
                  <a:pt x="12192000" y="1555990"/>
                </a:lnTo>
                <a:lnTo>
                  <a:pt x="5826926" y="6215744"/>
                </a:lnTo>
                <a:lnTo>
                  <a:pt x="6034029" y="6859864"/>
                </a:lnTo>
                <a:lnTo>
                  <a:pt x="0" y="6859864"/>
                </a:lnTo>
                <a:close/>
              </a:path>
            </a:pathLst>
          </a:custGeom>
          <a:solidFill>
            <a:srgbClr val="FFFFFF"/>
          </a:solidFill>
          <a:ln w="21465" cap="flat">
            <a:noFill/>
            <a:prstDash val="solid"/>
            <a:miter/>
          </a:ln>
        </p:spPr>
        <p:txBody>
          <a:bodyPr wrap="square" rtlCol="0" anchor="ctr">
            <a:noAutofit/>
          </a:bodyPr>
          <a:lstStyle/>
          <a:p>
            <a:endParaRPr lang="en-US">
              <a:latin typeface="Arial" panose="020B0604020202020204" pitchFamily="34" charset="0"/>
            </a:endParaRPr>
          </a:p>
        </p:txBody>
      </p:sp>
      <p:sp>
        <p:nvSpPr>
          <p:cNvPr id="2" name="Title 1">
            <a:extLst>
              <a:ext uri="{FF2B5EF4-FFF2-40B4-BE49-F238E27FC236}">
                <a16:creationId xmlns:a16="http://schemas.microsoft.com/office/drawing/2014/main" id="{2C127A54-07D0-4F3C-93FC-B5CDD638ECE6}"/>
              </a:ext>
            </a:extLst>
          </p:cNvPr>
          <p:cNvSpPr>
            <a:spLocks noGrp="1"/>
          </p:cNvSpPr>
          <p:nvPr>
            <p:ph type="ctrTitle" hasCustomPrompt="1"/>
          </p:nvPr>
        </p:nvSpPr>
        <p:spPr>
          <a:xfrm>
            <a:off x="611962" y="2430707"/>
            <a:ext cx="7428254" cy="1942147"/>
          </a:xfrm>
        </p:spPr>
        <p:txBody>
          <a:bodyPr anchor="b">
            <a:normAutofit/>
          </a:bodyPr>
          <a:lstStyle>
            <a:lvl1pPr algn="l">
              <a:lnSpc>
                <a:spcPct val="100000"/>
              </a:lnSpc>
              <a:spcBef>
                <a:spcPts val="0"/>
              </a:spcBef>
              <a:defRPr sz="3600" cap="all" baseline="0">
                <a:latin typeface="+mj-lt"/>
              </a:defRPr>
            </a:lvl1pPr>
          </a:lstStyle>
          <a:p>
            <a:r>
              <a:rPr lang="en-GB"/>
              <a:t>PRESENTATION TITLE GOES HERE CAN SPAN OVER 3 LINES</a:t>
            </a:r>
            <a:endParaRPr lang="en-US"/>
          </a:p>
        </p:txBody>
      </p:sp>
      <p:sp>
        <p:nvSpPr>
          <p:cNvPr id="3" name="Subtitle 2">
            <a:extLst>
              <a:ext uri="{FF2B5EF4-FFF2-40B4-BE49-F238E27FC236}">
                <a16:creationId xmlns:a16="http://schemas.microsoft.com/office/drawing/2014/main" id="{99DF29E4-BED1-47C6-BDC1-43AF2F4D28B6}"/>
              </a:ext>
            </a:extLst>
          </p:cNvPr>
          <p:cNvSpPr>
            <a:spLocks noGrp="1"/>
          </p:cNvSpPr>
          <p:nvPr>
            <p:ph type="subTitle" idx="1" hasCustomPrompt="1"/>
          </p:nvPr>
        </p:nvSpPr>
        <p:spPr>
          <a:xfrm>
            <a:off x="611962" y="4725144"/>
            <a:ext cx="4475926" cy="1440706"/>
          </a:xfrm>
        </p:spPr>
        <p:txBody>
          <a:bodyPr>
            <a:normAutofit/>
          </a:bodyPr>
          <a:lstStyle>
            <a:lvl1pPr marL="0" indent="0" algn="l">
              <a:lnSpc>
                <a:spcPct val="100000"/>
              </a:lnSpc>
              <a:spcBef>
                <a:spcPts val="0"/>
              </a:spcBef>
              <a:buNone/>
              <a:defRPr sz="20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Presentation subtitle goes here can span over 4 lines </a:t>
            </a:r>
            <a:endParaRPr lang="en-US"/>
          </a:p>
        </p:txBody>
      </p:sp>
      <p:sp>
        <p:nvSpPr>
          <p:cNvPr id="6" name="Date Placeholder 3">
            <a:extLst>
              <a:ext uri="{FF2B5EF4-FFF2-40B4-BE49-F238E27FC236}">
                <a16:creationId xmlns:a16="http://schemas.microsoft.com/office/drawing/2014/main" id="{A3D891ED-D48D-4E77-BFAF-1780E743F003}"/>
              </a:ext>
            </a:extLst>
          </p:cNvPr>
          <p:cNvSpPr>
            <a:spLocks noGrp="1"/>
          </p:cNvSpPr>
          <p:nvPr>
            <p:ph type="dt" sz="half" idx="2"/>
          </p:nvPr>
        </p:nvSpPr>
        <p:spPr>
          <a:xfrm>
            <a:off x="611962" y="1886477"/>
            <a:ext cx="2957513" cy="293663"/>
          </a:xfrm>
          <a:prstGeom prst="rect">
            <a:avLst/>
          </a:prstGeom>
        </p:spPr>
        <p:txBody>
          <a:bodyPr vert="horz" lIns="0" tIns="45720" rIns="91440" bIns="45720" rtlCol="0" anchor="ctr"/>
          <a:lstStyle>
            <a:lvl1pPr algn="l">
              <a:defRPr sz="1800" b="1">
                <a:solidFill>
                  <a:schemeClr val="accent1"/>
                </a:solidFill>
                <a:latin typeface="+mj-lt"/>
                <a:cs typeface="Arial" panose="020B0604020202020204" pitchFamily="34" charset="0"/>
              </a:defRPr>
            </a:lvl1pPr>
          </a:lstStyle>
          <a:p>
            <a:endParaRPr lang="en-US"/>
          </a:p>
        </p:txBody>
      </p:sp>
      <p:sp>
        <p:nvSpPr>
          <p:cNvPr id="18" name="Text Placeholder 17">
            <a:extLst>
              <a:ext uri="{FF2B5EF4-FFF2-40B4-BE49-F238E27FC236}">
                <a16:creationId xmlns:a16="http://schemas.microsoft.com/office/drawing/2014/main" id="{F83C1381-D328-45DF-AC1E-A59BF5335C64}"/>
              </a:ext>
            </a:extLst>
          </p:cNvPr>
          <p:cNvSpPr>
            <a:spLocks noGrp="1"/>
          </p:cNvSpPr>
          <p:nvPr>
            <p:ph type="body" sz="quarter" idx="10"/>
          </p:nvPr>
        </p:nvSpPr>
        <p:spPr>
          <a:xfrm>
            <a:off x="4930815" y="333375"/>
            <a:ext cx="5509550" cy="881063"/>
          </a:xfrm>
        </p:spPr>
        <p:txBody>
          <a:bodyPr anchor="ctr">
            <a:noAutofit/>
          </a:bodyPr>
          <a:lstStyle>
            <a:lvl1pPr algn="r">
              <a:defRPr sz="1800" b="1">
                <a:solidFill>
                  <a:schemeClr val="bg1"/>
                </a:solidFill>
                <a:latin typeface="+mj-lt"/>
                <a:cs typeface="Arial" panose="020B0604020202020204" pitchFamily="34" charset="0"/>
              </a:defRPr>
            </a:lvl1pPr>
            <a:lvl2pPr algn="r">
              <a:defRPr sz="1200">
                <a:solidFill>
                  <a:schemeClr val="bg1"/>
                </a:solidFill>
                <a:latin typeface="+mj-lt"/>
              </a:defRPr>
            </a:lvl2pPr>
            <a:lvl3pPr algn="r">
              <a:defRPr sz="1200">
                <a:solidFill>
                  <a:schemeClr val="bg1"/>
                </a:solidFill>
                <a:latin typeface="+mj-lt"/>
              </a:defRPr>
            </a:lvl3pPr>
            <a:lvl4pPr algn="r">
              <a:defRPr sz="1200">
                <a:solidFill>
                  <a:schemeClr val="bg1"/>
                </a:solidFill>
                <a:latin typeface="+mj-lt"/>
              </a:defRPr>
            </a:lvl4pPr>
            <a:lvl5pPr algn="r">
              <a:defRPr sz="1200">
                <a:solidFill>
                  <a:schemeClr val="bg1"/>
                </a:solidFill>
                <a:latin typeface="+mj-lt"/>
              </a:defRPr>
            </a:lvl5pPr>
          </a:lstStyle>
          <a:p>
            <a:pPr lvl="0"/>
            <a:endParaRPr lang="en-US"/>
          </a:p>
        </p:txBody>
      </p:sp>
      <p:pic>
        <p:nvPicPr>
          <p:cNvPr id="14" name="Graphic 13">
            <a:extLst>
              <a:ext uri="{FF2B5EF4-FFF2-40B4-BE49-F238E27FC236}">
                <a16:creationId xmlns:a16="http://schemas.microsoft.com/office/drawing/2014/main" id="{F199723E-8ACD-4BE5-B089-C01EC1223FA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27202" y="334561"/>
            <a:ext cx="1667613" cy="1007898"/>
          </a:xfrm>
          <a:prstGeom prst="rect">
            <a:avLst/>
          </a:prstGeom>
        </p:spPr>
      </p:pic>
    </p:spTree>
    <p:custDataLst>
      <p:tags r:id="rId1"/>
    </p:custDataLst>
    <p:extLst>
      <p:ext uri="{BB962C8B-B14F-4D97-AF65-F5344CB8AC3E}">
        <p14:creationId xmlns:p14="http://schemas.microsoft.com/office/powerpoint/2010/main" val="946839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7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Only Slide">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5CE1139D-C1C9-4405-8E61-F2315B7B9A6A}"/>
              </a:ext>
            </a:extLst>
          </p:cNvPr>
          <p:cNvSpPr/>
          <p:nvPr userDrawn="1"/>
        </p:nvSpPr>
        <p:spPr>
          <a:xfrm>
            <a:off x="8855781" y="1"/>
            <a:ext cx="3336220" cy="6868095"/>
          </a:xfrm>
          <a:custGeom>
            <a:avLst/>
            <a:gdLst>
              <a:gd name="connsiteX0" fmla="*/ 0 w 3336220"/>
              <a:gd name="connsiteY0" fmla="*/ 0 h 6868095"/>
              <a:gd name="connsiteX1" fmla="*/ 3336220 w 3336220"/>
              <a:gd name="connsiteY1" fmla="*/ 0 h 6868095"/>
              <a:gd name="connsiteX2" fmla="*/ 3336220 w 3336220"/>
              <a:gd name="connsiteY2" fmla="*/ 6868095 h 6868095"/>
              <a:gd name="connsiteX3" fmla="*/ 741146 w 3336220"/>
              <a:gd name="connsiteY3" fmla="*/ 6868095 h 6868095"/>
              <a:gd name="connsiteX4" fmla="*/ 2391747 w 3336220"/>
              <a:gd name="connsiteY4" fmla="*/ 1749952 h 6868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6220" h="6868095">
                <a:moveTo>
                  <a:pt x="0" y="0"/>
                </a:moveTo>
                <a:lnTo>
                  <a:pt x="3336220" y="0"/>
                </a:lnTo>
                <a:lnTo>
                  <a:pt x="3336220" y="6868095"/>
                </a:lnTo>
                <a:lnTo>
                  <a:pt x="741146" y="6868095"/>
                </a:lnTo>
                <a:lnTo>
                  <a:pt x="2391747" y="1749952"/>
                </a:lnTo>
                <a:close/>
              </a:path>
            </a:pathLst>
          </a:custGeom>
          <a:solidFill>
            <a:schemeClr val="tx1">
              <a:alpha val="10000"/>
            </a:schemeClr>
          </a:solidFill>
          <a:ln w="21465" cap="flat">
            <a:noFill/>
            <a:prstDash val="solid"/>
            <a:miter/>
          </a:ln>
        </p:spPr>
        <p:txBody>
          <a:bodyPr wrap="square" rtlCol="0" anchor="ctr">
            <a:noAutofit/>
          </a:bodyPr>
          <a:lstStyle/>
          <a:p>
            <a:endParaRPr lang="en-US">
              <a:latin typeface="Arial" panose="020B0604020202020204" pitchFamily="34" charset="0"/>
            </a:endParaRPr>
          </a:p>
        </p:txBody>
      </p:sp>
      <p:sp>
        <p:nvSpPr>
          <p:cNvPr id="12" name="Title 11">
            <a:extLst>
              <a:ext uri="{FF2B5EF4-FFF2-40B4-BE49-F238E27FC236}">
                <a16:creationId xmlns:a16="http://schemas.microsoft.com/office/drawing/2014/main" id="{65A8F828-EA8C-44F9-8CE3-BF6A6E5A9CD4}"/>
              </a:ext>
            </a:extLst>
          </p:cNvPr>
          <p:cNvSpPr>
            <a:spLocks noGrp="1"/>
          </p:cNvSpPr>
          <p:nvPr>
            <p:ph type="title"/>
          </p:nvPr>
        </p:nvSpPr>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ACCF89D1-5F6C-4FE0-93BA-66FADB6912FF}"/>
              </a:ext>
            </a:extLst>
          </p:cNvPr>
          <p:cNvSpPr>
            <a:spLocks noGrp="1"/>
          </p:cNvSpPr>
          <p:nvPr>
            <p:ph type="sldNum" sz="quarter" idx="12"/>
          </p:nvPr>
        </p:nvSpPr>
        <p:spPr/>
        <p:txBody>
          <a:bodyPr/>
          <a:lstStyle>
            <a:lvl1pPr>
              <a:defRPr>
                <a:solidFill>
                  <a:schemeClr val="tx1"/>
                </a:solidFill>
              </a:defRPr>
            </a:lvl1pPr>
          </a:lstStyle>
          <a:p>
            <a:fld id="{3DB84476-BC29-4407-9D57-B2E562B8968B}" type="slidenum">
              <a:rPr lang="en-US" smtClean="0"/>
              <a:pPr/>
              <a:t>‹#›</a:t>
            </a:fld>
            <a:endParaRPr lang="en-US"/>
          </a:p>
        </p:txBody>
      </p:sp>
      <p:sp>
        <p:nvSpPr>
          <p:cNvPr id="5" name="Footer Placeholder 4">
            <a:extLst>
              <a:ext uri="{FF2B5EF4-FFF2-40B4-BE49-F238E27FC236}">
                <a16:creationId xmlns:a16="http://schemas.microsoft.com/office/drawing/2014/main" id="{A91D888C-FA49-479B-99FF-971EFA45E919}"/>
              </a:ext>
            </a:extLst>
          </p:cNvPr>
          <p:cNvSpPr>
            <a:spLocks noGrp="1"/>
          </p:cNvSpPr>
          <p:nvPr>
            <p:ph type="ftr" sz="quarter" idx="13"/>
          </p:nvPr>
        </p:nvSpPr>
        <p:spPr/>
        <p:txBody>
          <a:bodyPr/>
          <a:lstStyle>
            <a:lvl1pPr>
              <a:defRPr>
                <a:solidFill>
                  <a:schemeClr val="tx1"/>
                </a:solidFill>
              </a:defRPr>
            </a:lvl1pPr>
          </a:lstStyle>
          <a:p>
            <a:r>
              <a:rPr lang="en-GB"/>
              <a:t>To edit the footer text go to Insert &gt; Header &amp; Footer</a:t>
            </a:r>
            <a:endParaRPr lang="en-US"/>
          </a:p>
        </p:txBody>
      </p:sp>
      <p:pic>
        <p:nvPicPr>
          <p:cNvPr id="7" name="Graphic 6">
            <a:extLst>
              <a:ext uri="{FF2B5EF4-FFF2-40B4-BE49-F238E27FC236}">
                <a16:creationId xmlns:a16="http://schemas.microsoft.com/office/drawing/2014/main" id="{67CBE2A0-AF23-46C3-B417-BFDD726B06C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27203" y="5951184"/>
            <a:ext cx="1108252" cy="669822"/>
          </a:xfrm>
          <a:prstGeom prst="rect">
            <a:avLst/>
          </a:prstGeom>
        </p:spPr>
      </p:pic>
    </p:spTree>
    <p:custDataLst>
      <p:tags r:id="rId1"/>
    </p:custDataLst>
    <p:extLst>
      <p:ext uri="{BB962C8B-B14F-4D97-AF65-F5344CB8AC3E}">
        <p14:creationId xmlns:p14="http://schemas.microsoft.com/office/powerpoint/2010/main" val="216842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890">
          <p15:clr>
            <a:srgbClr val="FBAE40"/>
          </p15:clr>
        </p15:guide>
        <p15:guide id="3" orient="horz" pos="3612">
          <p15:clr>
            <a:srgbClr val="FBAE40"/>
          </p15:clr>
        </p15:guide>
        <p15:guide id="4" orient="horz" pos="102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25804" y="273253"/>
            <a:ext cx="10540390" cy="984885"/>
          </a:xfrm>
          <a:prstGeom prst="rect">
            <a:avLst/>
          </a:prstGeom>
        </p:spPr>
        <p:txBody>
          <a:bodyPr wrap="square" lIns="0" tIns="0" rIns="0" bIns="0">
            <a:spAutoFit/>
          </a:bodyPr>
          <a:lstStyle>
            <a:lvl1pPr>
              <a:defRPr sz="5100" b="0" i="0">
                <a:solidFill>
                  <a:srgbClr val="0092D4"/>
                </a:solidFill>
                <a:latin typeface="Calibri"/>
                <a:cs typeface="Calibri"/>
              </a:defRPr>
            </a:lvl1pPr>
          </a:lstStyle>
          <a:p>
            <a:endParaRPr/>
          </a:p>
        </p:txBody>
      </p:sp>
      <p:sp>
        <p:nvSpPr>
          <p:cNvPr id="3" name="Holder 3"/>
          <p:cNvSpPr>
            <a:spLocks noGrp="1"/>
          </p:cNvSpPr>
          <p:nvPr>
            <p:ph type="body" idx="1"/>
          </p:nvPr>
        </p:nvSpPr>
        <p:spPr>
          <a:xfrm>
            <a:off x="828852" y="1879473"/>
            <a:ext cx="10196830" cy="4402455"/>
          </a:xfrm>
          <a:prstGeom prst="rect">
            <a:avLst/>
          </a:prstGeom>
        </p:spPr>
        <p:txBody>
          <a:bodyPr wrap="square" lIns="0" tIns="0" rIns="0" bIns="0">
            <a:spAutoFit/>
          </a:bodyPr>
          <a:lstStyle>
            <a:lvl1pPr>
              <a:defRPr sz="1800" b="1" i="1">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11/6/2023</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cedefop.europa.eu/en/projects/european-skills-and-jobs-survey-esjs" TargetMode="External"/><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xtTitle">
            <a:extLst>
              <a:ext uri="{FF2B5EF4-FFF2-40B4-BE49-F238E27FC236}">
                <a16:creationId xmlns:a16="http://schemas.microsoft.com/office/drawing/2014/main" id="{419B3C67-8DFC-46D3-B51E-BFBBBDA8A0C4}"/>
              </a:ext>
            </a:extLst>
          </p:cNvPr>
          <p:cNvSpPr>
            <a:spLocks noGrp="1"/>
          </p:cNvSpPr>
          <p:nvPr>
            <p:ph type="ctrTitle"/>
          </p:nvPr>
        </p:nvSpPr>
        <p:spPr>
          <a:xfrm>
            <a:off x="611962" y="2430707"/>
            <a:ext cx="7428254" cy="1942147"/>
          </a:xfrm>
        </p:spPr>
        <p:txBody>
          <a:bodyPr anchor="b">
            <a:normAutofit/>
          </a:bodyPr>
          <a:lstStyle/>
          <a:p>
            <a:r>
              <a:rPr lang="en-GB" dirty="0"/>
              <a:t>European skills and jobs survey in ETF partner countries</a:t>
            </a:r>
            <a:endParaRPr lang="en-US" dirty="0"/>
          </a:p>
        </p:txBody>
      </p:sp>
      <p:sp>
        <p:nvSpPr>
          <p:cNvPr id="3" name="txtSubtitle">
            <a:extLst>
              <a:ext uri="{FF2B5EF4-FFF2-40B4-BE49-F238E27FC236}">
                <a16:creationId xmlns:a16="http://schemas.microsoft.com/office/drawing/2014/main" id="{E65ACF31-6645-4E87-AD8F-7066817E6EA5}"/>
              </a:ext>
            </a:extLst>
          </p:cNvPr>
          <p:cNvSpPr>
            <a:spLocks noGrp="1"/>
          </p:cNvSpPr>
          <p:nvPr>
            <p:ph type="subTitle" idx="1"/>
          </p:nvPr>
        </p:nvSpPr>
        <p:spPr>
          <a:xfrm>
            <a:off x="611962" y="4725144"/>
            <a:ext cx="4822289" cy="1440706"/>
          </a:xfrm>
        </p:spPr>
        <p:txBody>
          <a:bodyPr wrap="square" lIns="0" tIns="0" rIns="0" bIns="0" anchor="t">
            <a:normAutofit fontScale="92500" lnSpcReduction="10000"/>
          </a:bodyPr>
          <a:lstStyle/>
          <a:p>
            <a:r>
              <a:rPr lang="en-US" dirty="0" err="1">
                <a:solidFill>
                  <a:schemeClr val="tx1">
                    <a:lumMod val="50000"/>
                    <a:lumOff val="50000"/>
                  </a:schemeClr>
                </a:solidFill>
              </a:rPr>
              <a:t>Digitalisation</a:t>
            </a:r>
            <a:r>
              <a:rPr lang="en-US" dirty="0">
                <a:solidFill>
                  <a:schemeClr val="tx1">
                    <a:lumMod val="50000"/>
                    <a:lumOff val="50000"/>
                  </a:schemeClr>
                </a:solidFill>
              </a:rPr>
              <a:t> and digital transition</a:t>
            </a:r>
          </a:p>
          <a:p>
            <a:endParaRPr lang="en-US" dirty="0">
              <a:solidFill>
                <a:schemeClr val="tx1">
                  <a:lumMod val="50000"/>
                  <a:lumOff val="50000"/>
                </a:schemeClr>
              </a:solidFill>
            </a:endParaRPr>
          </a:p>
          <a:p>
            <a:r>
              <a:rPr lang="en-US" dirty="0">
                <a:solidFill>
                  <a:schemeClr val="tx1">
                    <a:lumMod val="50000"/>
                    <a:lumOff val="50000"/>
                  </a:schemeClr>
                </a:solidFill>
              </a:rPr>
              <a:t>Selected results for Western Balkans</a:t>
            </a:r>
          </a:p>
          <a:p>
            <a:endParaRPr lang="en-US" dirty="0">
              <a:solidFill>
                <a:schemeClr val="tx1">
                  <a:lumMod val="50000"/>
                  <a:lumOff val="50000"/>
                </a:schemeClr>
              </a:solidFill>
            </a:endParaRPr>
          </a:p>
          <a:p>
            <a:r>
              <a:rPr lang="en-US" dirty="0">
                <a:solidFill>
                  <a:schemeClr val="tx1">
                    <a:lumMod val="50000"/>
                    <a:lumOff val="50000"/>
                  </a:schemeClr>
                </a:solidFill>
              </a:rPr>
              <a:t>07/11/2023</a:t>
            </a:r>
          </a:p>
        </p:txBody>
      </p:sp>
      <p:pic>
        <p:nvPicPr>
          <p:cNvPr id="37" name="Picture 36">
            <a:extLst>
              <a:ext uri="{FF2B5EF4-FFF2-40B4-BE49-F238E27FC236}">
                <a16:creationId xmlns:a16="http://schemas.microsoft.com/office/drawing/2014/main" id="{95202E5D-CD60-43CD-97B1-2E4D3A046EE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0495870" y="251460"/>
            <a:ext cx="1283570" cy="1038860"/>
          </a:xfrm>
          <a:prstGeom prst="rect">
            <a:avLst/>
          </a:prstGeom>
        </p:spPr>
      </p:pic>
    </p:spTree>
    <p:custDataLst>
      <p:tags r:id="rId1"/>
    </p:custDataLst>
    <p:extLst>
      <p:ext uri="{BB962C8B-B14F-4D97-AF65-F5344CB8AC3E}">
        <p14:creationId xmlns:p14="http://schemas.microsoft.com/office/powerpoint/2010/main" val="261019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6CE603-6A7A-4DE0-B363-42AFE7D64BD3}"/>
              </a:ext>
            </a:extLst>
          </p:cNvPr>
          <p:cNvSpPr>
            <a:spLocks noGrp="1"/>
          </p:cNvSpPr>
          <p:nvPr>
            <p:ph type="sldNum" sz="quarter" idx="12"/>
          </p:nvPr>
        </p:nvSpPr>
        <p:spPr>
          <a:xfrm>
            <a:off x="11280576" y="6237312"/>
            <a:ext cx="287536" cy="293663"/>
          </a:xfrm>
        </p:spPr>
        <p:txBody>
          <a:bodyPr/>
          <a:lstStyle/>
          <a:p>
            <a:fld id="{3DB84476-BC29-4407-9D57-B2E562B8968B}" type="slidenum">
              <a:rPr lang="en-US" smtClean="0"/>
              <a:pPr/>
              <a:t>2</a:t>
            </a:fld>
            <a:endParaRPr lang="en-US"/>
          </a:p>
        </p:txBody>
      </p:sp>
      <p:pic>
        <p:nvPicPr>
          <p:cNvPr id="18" name="object 15">
            <a:extLst>
              <a:ext uri="{FF2B5EF4-FFF2-40B4-BE49-F238E27FC236}">
                <a16:creationId xmlns:a16="http://schemas.microsoft.com/office/drawing/2014/main" id="{DD7C3634-BB88-E79C-FC4B-16A77BDF7D14}"/>
              </a:ext>
            </a:extLst>
          </p:cNvPr>
          <p:cNvPicPr/>
          <p:nvPr/>
        </p:nvPicPr>
        <p:blipFill>
          <a:blip r:embed="rId3" cstate="print"/>
          <a:stretch>
            <a:fillRect/>
          </a:stretch>
        </p:blipFill>
        <p:spPr>
          <a:xfrm>
            <a:off x="7551232" y="1405977"/>
            <a:ext cx="957072" cy="487680"/>
          </a:xfrm>
          <a:prstGeom prst="rect">
            <a:avLst/>
          </a:prstGeom>
        </p:spPr>
      </p:pic>
      <p:sp>
        <p:nvSpPr>
          <p:cNvPr id="24" name="object 16">
            <a:extLst>
              <a:ext uri="{FF2B5EF4-FFF2-40B4-BE49-F238E27FC236}">
                <a16:creationId xmlns:a16="http://schemas.microsoft.com/office/drawing/2014/main" id="{625AE547-A057-50BE-DB84-2AECC2E0B10A}"/>
              </a:ext>
            </a:extLst>
          </p:cNvPr>
          <p:cNvSpPr txBox="1"/>
          <p:nvPr/>
        </p:nvSpPr>
        <p:spPr>
          <a:xfrm>
            <a:off x="8750705" y="1563363"/>
            <a:ext cx="593090" cy="197490"/>
          </a:xfrm>
          <a:prstGeom prst="rect">
            <a:avLst/>
          </a:prstGeom>
        </p:spPr>
        <p:txBody>
          <a:bodyPr vert="horz" wrap="square" lIns="0" tIns="12700" rIns="0" bIns="0" rtlCol="0">
            <a:spAutoFit/>
          </a:bodyPr>
          <a:lstStyle/>
          <a:p>
            <a:pPr marL="12700" algn="l">
              <a:lnSpc>
                <a:spcPct val="100000"/>
              </a:lnSpc>
              <a:spcBef>
                <a:spcPts val="100"/>
              </a:spcBef>
            </a:pPr>
            <a:r>
              <a:rPr lang="it-IT" sz="1200">
                <a:latin typeface="+mn-lt"/>
              </a:rPr>
              <a:t>Albania</a:t>
            </a:r>
            <a:endParaRPr sz="1400">
              <a:latin typeface="+mn-lt"/>
            </a:endParaRPr>
          </a:p>
        </p:txBody>
      </p:sp>
      <p:pic>
        <p:nvPicPr>
          <p:cNvPr id="19" name="object 17">
            <a:extLst>
              <a:ext uri="{FF2B5EF4-FFF2-40B4-BE49-F238E27FC236}">
                <a16:creationId xmlns:a16="http://schemas.microsoft.com/office/drawing/2014/main" id="{FC59BB58-D0DC-808A-6815-8472A69F81CF}"/>
              </a:ext>
            </a:extLst>
          </p:cNvPr>
          <p:cNvPicPr/>
          <p:nvPr/>
        </p:nvPicPr>
        <p:blipFill>
          <a:blip r:embed="rId4" cstate="print"/>
          <a:stretch>
            <a:fillRect/>
          </a:stretch>
        </p:blipFill>
        <p:spPr>
          <a:xfrm>
            <a:off x="7540563" y="2110980"/>
            <a:ext cx="957072" cy="487680"/>
          </a:xfrm>
          <a:prstGeom prst="rect">
            <a:avLst/>
          </a:prstGeom>
        </p:spPr>
      </p:pic>
      <p:sp>
        <p:nvSpPr>
          <p:cNvPr id="25" name="object 18">
            <a:extLst>
              <a:ext uri="{FF2B5EF4-FFF2-40B4-BE49-F238E27FC236}">
                <a16:creationId xmlns:a16="http://schemas.microsoft.com/office/drawing/2014/main" id="{A6AB005D-51F4-52B7-94D1-88FAEBED0BBF}"/>
              </a:ext>
            </a:extLst>
          </p:cNvPr>
          <p:cNvSpPr txBox="1"/>
          <p:nvPr/>
        </p:nvSpPr>
        <p:spPr>
          <a:xfrm>
            <a:off x="8750705" y="2247801"/>
            <a:ext cx="2249384" cy="197490"/>
          </a:xfrm>
          <a:prstGeom prst="rect">
            <a:avLst/>
          </a:prstGeom>
        </p:spPr>
        <p:txBody>
          <a:bodyPr vert="horz" wrap="square" lIns="0" tIns="12700" rIns="0" bIns="0" rtlCol="0">
            <a:spAutoFit/>
          </a:bodyPr>
          <a:lstStyle/>
          <a:p>
            <a:pPr marL="3175" algn="l">
              <a:lnSpc>
                <a:spcPct val="100000"/>
              </a:lnSpc>
              <a:spcBef>
                <a:spcPts val="100"/>
              </a:spcBef>
            </a:pPr>
            <a:r>
              <a:rPr lang="en-GB" sz="1200">
                <a:latin typeface="Calibri"/>
                <a:cs typeface="Calibri"/>
              </a:rPr>
              <a:t>Bosnia</a:t>
            </a:r>
            <a:r>
              <a:rPr lang="en-GB" sz="1200" spc="-45">
                <a:latin typeface="Calibri"/>
                <a:cs typeface="Calibri"/>
              </a:rPr>
              <a:t> a</a:t>
            </a:r>
            <a:r>
              <a:rPr lang="en-GB" sz="1200">
                <a:latin typeface="Calibri"/>
                <a:cs typeface="Calibri"/>
              </a:rPr>
              <a:t>nd Herz</a:t>
            </a:r>
            <a:r>
              <a:rPr lang="en-GB" sz="1200" spc="-10">
                <a:latin typeface="Calibri"/>
                <a:cs typeface="Calibri"/>
              </a:rPr>
              <a:t>e</a:t>
            </a:r>
            <a:r>
              <a:rPr lang="en-GB" sz="1200">
                <a:latin typeface="Calibri"/>
                <a:cs typeface="Calibri"/>
              </a:rPr>
              <a:t>g</a:t>
            </a:r>
            <a:r>
              <a:rPr lang="en-GB" sz="1200" spc="-20">
                <a:latin typeface="Calibri"/>
                <a:cs typeface="Calibri"/>
              </a:rPr>
              <a:t>o</a:t>
            </a:r>
            <a:r>
              <a:rPr lang="en-GB" sz="1200" spc="-5">
                <a:latin typeface="Calibri"/>
                <a:cs typeface="Calibri"/>
              </a:rPr>
              <a:t>vi</a:t>
            </a:r>
            <a:r>
              <a:rPr lang="en-GB" sz="1200">
                <a:latin typeface="Calibri"/>
                <a:cs typeface="Calibri"/>
              </a:rPr>
              <a:t>na</a:t>
            </a:r>
          </a:p>
        </p:txBody>
      </p:sp>
      <p:pic>
        <p:nvPicPr>
          <p:cNvPr id="21" name="object 25">
            <a:extLst>
              <a:ext uri="{FF2B5EF4-FFF2-40B4-BE49-F238E27FC236}">
                <a16:creationId xmlns:a16="http://schemas.microsoft.com/office/drawing/2014/main" id="{E158990B-268B-566D-6EE5-EE5CBE6236E3}"/>
              </a:ext>
            </a:extLst>
          </p:cNvPr>
          <p:cNvPicPr/>
          <p:nvPr/>
        </p:nvPicPr>
        <p:blipFill>
          <a:blip r:embed="rId5" cstate="print"/>
          <a:stretch>
            <a:fillRect/>
          </a:stretch>
        </p:blipFill>
        <p:spPr>
          <a:xfrm>
            <a:off x="7540563" y="2844432"/>
            <a:ext cx="957072" cy="486000"/>
          </a:xfrm>
          <a:prstGeom prst="rect">
            <a:avLst/>
          </a:prstGeom>
        </p:spPr>
      </p:pic>
      <p:sp>
        <p:nvSpPr>
          <p:cNvPr id="27" name="object 26">
            <a:extLst>
              <a:ext uri="{FF2B5EF4-FFF2-40B4-BE49-F238E27FC236}">
                <a16:creationId xmlns:a16="http://schemas.microsoft.com/office/drawing/2014/main" id="{AC91D132-B42A-D211-5E08-E0A25F446669}"/>
              </a:ext>
            </a:extLst>
          </p:cNvPr>
          <p:cNvSpPr txBox="1"/>
          <p:nvPr/>
        </p:nvSpPr>
        <p:spPr>
          <a:xfrm>
            <a:off x="8750705" y="2988687"/>
            <a:ext cx="645160" cy="197490"/>
          </a:xfrm>
          <a:prstGeom prst="rect">
            <a:avLst/>
          </a:prstGeom>
        </p:spPr>
        <p:txBody>
          <a:bodyPr vert="horz" wrap="square" lIns="0" tIns="12700" rIns="0" bIns="0" rtlCol="0">
            <a:spAutoFit/>
          </a:bodyPr>
          <a:lstStyle/>
          <a:p>
            <a:pPr marL="12700" algn="l">
              <a:lnSpc>
                <a:spcPct val="100000"/>
              </a:lnSpc>
              <a:spcBef>
                <a:spcPts val="100"/>
              </a:spcBef>
            </a:pPr>
            <a:r>
              <a:rPr lang="en-GB" sz="1200" spc="-45">
                <a:latin typeface="Calibri"/>
                <a:cs typeface="Calibri"/>
              </a:rPr>
              <a:t>K</a:t>
            </a:r>
            <a:r>
              <a:rPr lang="en-GB" sz="1200">
                <a:latin typeface="Calibri"/>
                <a:cs typeface="Calibri"/>
              </a:rPr>
              <a:t>os</a:t>
            </a:r>
            <a:r>
              <a:rPr lang="en-GB" sz="1200" spc="-25">
                <a:latin typeface="Calibri"/>
                <a:cs typeface="Calibri"/>
              </a:rPr>
              <a:t>o</a:t>
            </a:r>
            <a:r>
              <a:rPr lang="en-GB" sz="1200" spc="-30">
                <a:latin typeface="Calibri"/>
                <a:cs typeface="Calibri"/>
              </a:rPr>
              <a:t>v</a:t>
            </a:r>
            <a:r>
              <a:rPr lang="en-GB" sz="1200">
                <a:latin typeface="Calibri"/>
                <a:cs typeface="Calibri"/>
              </a:rPr>
              <a:t>o*</a:t>
            </a:r>
          </a:p>
        </p:txBody>
      </p:sp>
      <p:pic>
        <p:nvPicPr>
          <p:cNvPr id="22" name="object 19">
            <a:extLst>
              <a:ext uri="{FF2B5EF4-FFF2-40B4-BE49-F238E27FC236}">
                <a16:creationId xmlns:a16="http://schemas.microsoft.com/office/drawing/2014/main" id="{0ED864C8-F0AE-E569-AE1F-B949EA8BCE27}"/>
              </a:ext>
            </a:extLst>
          </p:cNvPr>
          <p:cNvPicPr/>
          <p:nvPr/>
        </p:nvPicPr>
        <p:blipFill>
          <a:blip r:embed="rId6" cstate="print"/>
          <a:stretch>
            <a:fillRect/>
          </a:stretch>
        </p:blipFill>
        <p:spPr>
          <a:xfrm>
            <a:off x="7551231" y="3527569"/>
            <a:ext cx="961200" cy="487500"/>
          </a:xfrm>
          <a:prstGeom prst="rect">
            <a:avLst/>
          </a:prstGeom>
        </p:spPr>
      </p:pic>
      <p:sp>
        <p:nvSpPr>
          <p:cNvPr id="28" name="object 20">
            <a:extLst>
              <a:ext uri="{FF2B5EF4-FFF2-40B4-BE49-F238E27FC236}">
                <a16:creationId xmlns:a16="http://schemas.microsoft.com/office/drawing/2014/main" id="{26F84D80-E691-6361-609D-6008B40B1074}"/>
              </a:ext>
            </a:extLst>
          </p:cNvPr>
          <p:cNvSpPr txBox="1"/>
          <p:nvPr/>
        </p:nvSpPr>
        <p:spPr>
          <a:xfrm>
            <a:off x="8750705" y="3650090"/>
            <a:ext cx="1600200" cy="197490"/>
          </a:xfrm>
          <a:prstGeom prst="rect">
            <a:avLst/>
          </a:prstGeom>
        </p:spPr>
        <p:txBody>
          <a:bodyPr vert="horz" wrap="square" lIns="0" tIns="12700" rIns="0" bIns="0" rtlCol="0">
            <a:spAutoFit/>
          </a:bodyPr>
          <a:lstStyle/>
          <a:p>
            <a:pPr marL="12700" marR="5080" indent="-3175" algn="l">
              <a:lnSpc>
                <a:spcPct val="100000"/>
              </a:lnSpc>
              <a:spcBef>
                <a:spcPts val="100"/>
              </a:spcBef>
            </a:pPr>
            <a:r>
              <a:rPr lang="en-GB" sz="1200" spc="-5">
                <a:latin typeface="Calibri"/>
                <a:cs typeface="Calibri"/>
              </a:rPr>
              <a:t>North </a:t>
            </a:r>
            <a:r>
              <a:rPr lang="en-GB" sz="1200">
                <a:latin typeface="Calibri"/>
                <a:cs typeface="Calibri"/>
              </a:rPr>
              <a:t> </a:t>
            </a:r>
            <a:r>
              <a:rPr lang="en-GB" sz="1200" spc="-5">
                <a:latin typeface="Calibri"/>
                <a:cs typeface="Calibri"/>
              </a:rPr>
              <a:t>M</a:t>
            </a:r>
            <a:r>
              <a:rPr lang="en-GB" sz="1200" spc="-10">
                <a:latin typeface="Calibri"/>
                <a:cs typeface="Calibri"/>
              </a:rPr>
              <a:t>a</a:t>
            </a:r>
            <a:r>
              <a:rPr lang="en-GB" sz="1200" spc="-5">
                <a:latin typeface="Calibri"/>
                <a:cs typeface="Calibri"/>
              </a:rPr>
              <a:t>c</a:t>
            </a:r>
            <a:r>
              <a:rPr lang="en-GB" sz="1200">
                <a:latin typeface="Calibri"/>
                <a:cs typeface="Calibri"/>
              </a:rPr>
              <a:t>e</a:t>
            </a:r>
            <a:r>
              <a:rPr lang="en-GB" sz="1200" spc="-5">
                <a:latin typeface="Calibri"/>
                <a:cs typeface="Calibri"/>
              </a:rPr>
              <a:t>d</a:t>
            </a:r>
            <a:r>
              <a:rPr lang="en-GB" sz="1200">
                <a:latin typeface="Calibri"/>
                <a:cs typeface="Calibri"/>
              </a:rPr>
              <a:t>onia</a:t>
            </a:r>
          </a:p>
        </p:txBody>
      </p:sp>
      <p:pic>
        <p:nvPicPr>
          <p:cNvPr id="23" name="object 21">
            <a:extLst>
              <a:ext uri="{FF2B5EF4-FFF2-40B4-BE49-F238E27FC236}">
                <a16:creationId xmlns:a16="http://schemas.microsoft.com/office/drawing/2014/main" id="{0AF3B487-2DF3-10E9-DD4E-211908E0188A}"/>
              </a:ext>
            </a:extLst>
          </p:cNvPr>
          <p:cNvPicPr/>
          <p:nvPr/>
        </p:nvPicPr>
        <p:blipFill>
          <a:blip r:embed="rId7" cstate="print"/>
          <a:stretch>
            <a:fillRect/>
          </a:stretch>
        </p:blipFill>
        <p:spPr>
          <a:xfrm>
            <a:off x="7551231" y="4263156"/>
            <a:ext cx="961200" cy="486000"/>
          </a:xfrm>
          <a:prstGeom prst="rect">
            <a:avLst/>
          </a:prstGeom>
        </p:spPr>
      </p:pic>
      <p:sp>
        <p:nvSpPr>
          <p:cNvPr id="29" name="object 22">
            <a:extLst>
              <a:ext uri="{FF2B5EF4-FFF2-40B4-BE49-F238E27FC236}">
                <a16:creationId xmlns:a16="http://schemas.microsoft.com/office/drawing/2014/main" id="{8C29F009-5A1F-58AE-B30A-3A5DE8D47FC0}"/>
              </a:ext>
            </a:extLst>
          </p:cNvPr>
          <p:cNvSpPr txBox="1"/>
          <p:nvPr/>
        </p:nvSpPr>
        <p:spPr>
          <a:xfrm>
            <a:off x="8750705" y="4334528"/>
            <a:ext cx="476250" cy="197490"/>
          </a:xfrm>
          <a:prstGeom prst="rect">
            <a:avLst/>
          </a:prstGeom>
        </p:spPr>
        <p:txBody>
          <a:bodyPr vert="horz" wrap="square" lIns="0" tIns="12700" rIns="0" bIns="0" rtlCol="0">
            <a:spAutoFit/>
          </a:bodyPr>
          <a:lstStyle/>
          <a:p>
            <a:pPr marL="12700" algn="l">
              <a:lnSpc>
                <a:spcPct val="100000"/>
              </a:lnSpc>
              <a:spcBef>
                <a:spcPts val="100"/>
              </a:spcBef>
            </a:pPr>
            <a:r>
              <a:rPr lang="en-GB" sz="1200" spc="-5" dirty="0">
                <a:latin typeface="Calibri"/>
                <a:cs typeface="Calibri"/>
              </a:rPr>
              <a:t>S</a:t>
            </a:r>
            <a:r>
              <a:rPr lang="en-GB" sz="1200" dirty="0">
                <a:latin typeface="Calibri"/>
                <a:cs typeface="Calibri"/>
              </a:rPr>
              <a:t>e</a:t>
            </a:r>
            <a:r>
              <a:rPr lang="en-GB" sz="1200" spc="-5" dirty="0">
                <a:latin typeface="Calibri"/>
                <a:cs typeface="Calibri"/>
              </a:rPr>
              <a:t>r</a:t>
            </a:r>
            <a:r>
              <a:rPr lang="en-GB" sz="1200" dirty="0">
                <a:latin typeface="Calibri"/>
                <a:cs typeface="Calibri"/>
              </a:rPr>
              <a:t>bia</a:t>
            </a:r>
          </a:p>
        </p:txBody>
      </p:sp>
      <p:sp>
        <p:nvSpPr>
          <p:cNvPr id="50" name="Title 4">
            <a:extLst>
              <a:ext uri="{FF2B5EF4-FFF2-40B4-BE49-F238E27FC236}">
                <a16:creationId xmlns:a16="http://schemas.microsoft.com/office/drawing/2014/main" id="{4F11D581-FF58-6684-F836-64420BC5E151}"/>
              </a:ext>
            </a:extLst>
          </p:cNvPr>
          <p:cNvSpPr>
            <a:spLocks noGrp="1"/>
          </p:cNvSpPr>
          <p:nvPr>
            <p:ph type="title"/>
          </p:nvPr>
        </p:nvSpPr>
        <p:spPr>
          <a:xfrm>
            <a:off x="685799" y="178172"/>
            <a:ext cx="10944225" cy="492443"/>
          </a:xfrm>
        </p:spPr>
        <p:txBody>
          <a:bodyPr/>
          <a:lstStyle/>
          <a:p>
            <a:r>
              <a:rPr lang="en-GB" sz="3200" dirty="0"/>
              <a:t>Survey design and geographical coverage</a:t>
            </a:r>
            <a:endParaRPr lang="en-US" sz="3200" dirty="0"/>
          </a:p>
        </p:txBody>
      </p:sp>
      <p:sp>
        <p:nvSpPr>
          <p:cNvPr id="2" name="Rectangle: Rounded Corners 1">
            <a:extLst>
              <a:ext uri="{FF2B5EF4-FFF2-40B4-BE49-F238E27FC236}">
                <a16:creationId xmlns:a16="http://schemas.microsoft.com/office/drawing/2014/main" id="{3A823BE5-45FD-3BCB-AA8A-00EF70BE176B}"/>
              </a:ext>
            </a:extLst>
          </p:cNvPr>
          <p:cNvSpPr/>
          <p:nvPr/>
        </p:nvSpPr>
        <p:spPr>
          <a:xfrm>
            <a:off x="1250678" y="1082437"/>
            <a:ext cx="4845321" cy="4890264"/>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700" marR="5080">
              <a:lnSpc>
                <a:spcPct val="100000"/>
              </a:lnSpc>
              <a:spcBef>
                <a:spcPts val="100"/>
              </a:spcBef>
            </a:pPr>
            <a:r>
              <a:rPr lang="en-GB" sz="1800" dirty="0">
                <a:latin typeface="Calibri"/>
                <a:cs typeface="Calibri"/>
              </a:rPr>
              <a:t>National</a:t>
            </a:r>
            <a:r>
              <a:rPr lang="en-GB" sz="1800" spc="-10" dirty="0">
                <a:latin typeface="Calibri"/>
                <a:cs typeface="Calibri"/>
              </a:rPr>
              <a:t> </a:t>
            </a:r>
            <a:r>
              <a:rPr lang="en-GB" sz="1800" dirty="0">
                <a:latin typeface="Calibri"/>
                <a:cs typeface="Calibri"/>
              </a:rPr>
              <a:t>representative</a:t>
            </a:r>
            <a:r>
              <a:rPr lang="en-GB" sz="1800" spc="65" dirty="0">
                <a:latin typeface="Calibri"/>
                <a:cs typeface="Calibri"/>
              </a:rPr>
              <a:t> </a:t>
            </a:r>
            <a:r>
              <a:rPr lang="en-GB" sz="1800" dirty="0">
                <a:latin typeface="Calibri"/>
                <a:cs typeface="Calibri"/>
              </a:rPr>
              <a:t>survey</a:t>
            </a:r>
            <a:r>
              <a:rPr lang="en-GB" sz="1800" spc="-5" dirty="0">
                <a:latin typeface="Calibri"/>
                <a:cs typeface="Calibri"/>
              </a:rPr>
              <a:t> </a:t>
            </a:r>
            <a:r>
              <a:rPr lang="en-GB" sz="1800" dirty="0">
                <a:latin typeface="Calibri"/>
                <a:cs typeface="Calibri"/>
              </a:rPr>
              <a:t>of</a:t>
            </a:r>
            <a:r>
              <a:rPr lang="en-GB" sz="1800" spc="-25" dirty="0">
                <a:latin typeface="Calibri"/>
                <a:cs typeface="Calibri"/>
              </a:rPr>
              <a:t> </a:t>
            </a:r>
            <a:r>
              <a:rPr lang="en-GB" sz="1800" dirty="0">
                <a:latin typeface="Calibri"/>
                <a:cs typeface="Calibri"/>
              </a:rPr>
              <a:t>adults</a:t>
            </a:r>
            <a:r>
              <a:rPr lang="en-GB" sz="1800" spc="-10" dirty="0">
                <a:latin typeface="Calibri"/>
                <a:cs typeface="Calibri"/>
              </a:rPr>
              <a:t> </a:t>
            </a:r>
            <a:r>
              <a:rPr lang="en-GB" sz="1800" dirty="0">
                <a:latin typeface="Calibri"/>
                <a:cs typeface="Calibri"/>
              </a:rPr>
              <a:t>aged</a:t>
            </a:r>
            <a:r>
              <a:rPr lang="en-GB" sz="1800" spc="10" dirty="0">
                <a:latin typeface="Calibri"/>
                <a:cs typeface="Calibri"/>
              </a:rPr>
              <a:t> </a:t>
            </a:r>
            <a:r>
              <a:rPr lang="en-GB" sz="1800" dirty="0">
                <a:latin typeface="Calibri"/>
                <a:cs typeface="Calibri"/>
              </a:rPr>
              <a:t>25-64</a:t>
            </a:r>
            <a:r>
              <a:rPr lang="en-GB" sz="1800" spc="-20" dirty="0">
                <a:latin typeface="Calibri"/>
                <a:cs typeface="Calibri"/>
              </a:rPr>
              <a:t> </a:t>
            </a:r>
            <a:r>
              <a:rPr lang="en-GB" sz="1800" spc="-25" dirty="0">
                <a:latin typeface="Calibri"/>
                <a:cs typeface="Calibri"/>
              </a:rPr>
              <a:t>in </a:t>
            </a:r>
            <a:r>
              <a:rPr lang="en-GB" sz="1800" dirty="0">
                <a:latin typeface="Calibri"/>
                <a:cs typeface="Calibri"/>
              </a:rPr>
              <a:t>wage</a:t>
            </a:r>
            <a:r>
              <a:rPr lang="en-GB" sz="1800" spc="-15" dirty="0">
                <a:latin typeface="Calibri"/>
                <a:cs typeface="Calibri"/>
              </a:rPr>
              <a:t> </a:t>
            </a:r>
            <a:r>
              <a:rPr lang="en-GB" sz="1800" dirty="0">
                <a:latin typeface="Calibri"/>
                <a:cs typeface="Calibri"/>
              </a:rPr>
              <a:t>and</a:t>
            </a:r>
            <a:r>
              <a:rPr lang="en-GB" sz="1800" spc="-10" dirty="0">
                <a:latin typeface="Calibri"/>
                <a:cs typeface="Calibri"/>
              </a:rPr>
              <a:t> </a:t>
            </a:r>
            <a:r>
              <a:rPr lang="en-GB" sz="1800" dirty="0">
                <a:latin typeface="Calibri"/>
                <a:cs typeface="Calibri"/>
              </a:rPr>
              <a:t>salary</a:t>
            </a:r>
            <a:r>
              <a:rPr lang="en-GB" sz="1800" spc="-20" dirty="0">
                <a:latin typeface="Calibri"/>
                <a:cs typeface="Calibri"/>
              </a:rPr>
              <a:t> </a:t>
            </a:r>
            <a:r>
              <a:rPr lang="en-GB" sz="1800" dirty="0">
                <a:latin typeface="Calibri"/>
                <a:cs typeface="Calibri"/>
              </a:rPr>
              <a:t>employment</a:t>
            </a:r>
            <a:r>
              <a:rPr lang="en-GB" sz="1800" spc="25" dirty="0">
                <a:latin typeface="Calibri"/>
                <a:cs typeface="Calibri"/>
              </a:rPr>
              <a:t> </a:t>
            </a:r>
            <a:r>
              <a:rPr lang="en-GB" sz="1800" dirty="0">
                <a:latin typeface="Calibri"/>
                <a:cs typeface="Calibri"/>
              </a:rPr>
              <a:t>(i.e.</a:t>
            </a:r>
            <a:r>
              <a:rPr lang="en-GB" sz="1800" spc="-5" dirty="0">
                <a:latin typeface="Calibri"/>
                <a:cs typeface="Calibri"/>
              </a:rPr>
              <a:t> </a:t>
            </a:r>
            <a:r>
              <a:rPr lang="en-GB" sz="1800" dirty="0">
                <a:latin typeface="Calibri"/>
                <a:cs typeface="Calibri"/>
              </a:rPr>
              <a:t>paid</a:t>
            </a:r>
            <a:r>
              <a:rPr lang="en-GB" sz="1800" spc="10" dirty="0">
                <a:latin typeface="Calibri"/>
                <a:cs typeface="Calibri"/>
              </a:rPr>
              <a:t> </a:t>
            </a:r>
            <a:r>
              <a:rPr lang="en-GB" sz="1800" dirty="0">
                <a:latin typeface="Calibri"/>
                <a:cs typeface="Calibri"/>
              </a:rPr>
              <a:t>employees),</a:t>
            </a:r>
            <a:r>
              <a:rPr lang="en-GB" sz="1800" spc="5" dirty="0">
                <a:latin typeface="Calibri"/>
                <a:cs typeface="Calibri"/>
              </a:rPr>
              <a:t> </a:t>
            </a:r>
            <a:r>
              <a:rPr lang="en-GB" sz="1800" spc="-25" dirty="0">
                <a:latin typeface="Calibri"/>
                <a:cs typeface="Calibri"/>
              </a:rPr>
              <a:t>who </a:t>
            </a:r>
            <a:r>
              <a:rPr lang="en-GB" sz="1800" dirty="0">
                <a:latin typeface="Calibri"/>
                <a:cs typeface="Calibri"/>
              </a:rPr>
              <a:t>live</a:t>
            </a:r>
            <a:r>
              <a:rPr lang="en-GB" sz="1800" spc="-10" dirty="0">
                <a:latin typeface="Calibri"/>
                <a:cs typeface="Calibri"/>
              </a:rPr>
              <a:t> </a:t>
            </a:r>
            <a:r>
              <a:rPr lang="en-GB" sz="1800" dirty="0">
                <a:latin typeface="Calibri"/>
                <a:cs typeface="Calibri"/>
              </a:rPr>
              <a:t>in</a:t>
            </a:r>
            <a:r>
              <a:rPr lang="en-GB" sz="1800" spc="-10" dirty="0">
                <a:latin typeface="Calibri"/>
                <a:cs typeface="Calibri"/>
              </a:rPr>
              <a:t> </a:t>
            </a:r>
            <a:r>
              <a:rPr lang="en-GB" sz="1800" dirty="0">
                <a:latin typeface="Calibri"/>
                <a:cs typeface="Calibri"/>
              </a:rPr>
              <a:t>private</a:t>
            </a:r>
            <a:r>
              <a:rPr lang="en-GB" sz="1800" spc="-5" dirty="0">
                <a:latin typeface="Calibri"/>
                <a:cs typeface="Calibri"/>
              </a:rPr>
              <a:t> </a:t>
            </a:r>
            <a:r>
              <a:rPr lang="en-GB" sz="1800" spc="-10" dirty="0">
                <a:latin typeface="Calibri"/>
                <a:cs typeface="Calibri"/>
              </a:rPr>
              <a:t>households.</a:t>
            </a:r>
            <a:endParaRPr lang="en-GB" sz="1800" dirty="0">
              <a:latin typeface="Calibri"/>
              <a:cs typeface="Calibri"/>
            </a:endParaRPr>
          </a:p>
          <a:p>
            <a:pPr>
              <a:lnSpc>
                <a:spcPct val="100000"/>
              </a:lnSpc>
              <a:spcBef>
                <a:spcPts val="25"/>
              </a:spcBef>
            </a:pPr>
            <a:endParaRPr lang="en-GB" sz="1750" dirty="0">
              <a:latin typeface="Calibri"/>
              <a:cs typeface="Calibri"/>
            </a:endParaRPr>
          </a:p>
          <a:p>
            <a:pPr marL="299085" indent="-287020">
              <a:lnSpc>
                <a:spcPct val="100000"/>
              </a:lnSpc>
              <a:buFont typeface="Arial"/>
              <a:buChar char="•"/>
              <a:tabLst>
                <a:tab pos="299085" algn="l"/>
                <a:tab pos="299720" algn="l"/>
              </a:tabLst>
            </a:pPr>
            <a:r>
              <a:rPr lang="en-GB" sz="1800" dirty="0">
                <a:latin typeface="Calibri"/>
                <a:cs typeface="Calibri"/>
              </a:rPr>
              <a:t>Multistage</a:t>
            </a:r>
            <a:r>
              <a:rPr lang="en-GB" sz="1800" spc="-5" dirty="0">
                <a:latin typeface="Calibri"/>
                <a:cs typeface="Calibri"/>
              </a:rPr>
              <a:t> </a:t>
            </a:r>
            <a:r>
              <a:rPr lang="en-GB" sz="1800" dirty="0">
                <a:latin typeface="Calibri"/>
                <a:cs typeface="Calibri"/>
              </a:rPr>
              <a:t>cluster</a:t>
            </a:r>
            <a:r>
              <a:rPr lang="en-GB" sz="1800" spc="10" dirty="0">
                <a:latin typeface="Calibri"/>
                <a:cs typeface="Calibri"/>
              </a:rPr>
              <a:t> </a:t>
            </a:r>
            <a:r>
              <a:rPr lang="en-GB" sz="1800" dirty="0">
                <a:latin typeface="Calibri"/>
                <a:cs typeface="Calibri"/>
              </a:rPr>
              <a:t>sample</a:t>
            </a:r>
            <a:r>
              <a:rPr lang="en-GB" sz="1800" spc="-10" dirty="0">
                <a:latin typeface="Calibri"/>
                <a:cs typeface="Calibri"/>
              </a:rPr>
              <a:t> </a:t>
            </a:r>
            <a:r>
              <a:rPr lang="en-GB" sz="1800" dirty="0">
                <a:latin typeface="Calibri"/>
                <a:cs typeface="Calibri"/>
              </a:rPr>
              <a:t>+</a:t>
            </a:r>
            <a:r>
              <a:rPr lang="en-GB" sz="1800" spc="-15" dirty="0">
                <a:latin typeface="Calibri"/>
                <a:cs typeface="Calibri"/>
              </a:rPr>
              <a:t> </a:t>
            </a:r>
            <a:r>
              <a:rPr lang="en-GB" sz="1800" dirty="0">
                <a:latin typeface="Calibri"/>
                <a:cs typeface="Calibri"/>
              </a:rPr>
              <a:t>CAPI</a:t>
            </a:r>
            <a:r>
              <a:rPr lang="en-GB" sz="1800" spc="-30" dirty="0">
                <a:latin typeface="Calibri"/>
                <a:cs typeface="Calibri"/>
              </a:rPr>
              <a:t> </a:t>
            </a:r>
            <a:r>
              <a:rPr lang="en-GB" sz="1800" dirty="0">
                <a:latin typeface="Calibri"/>
                <a:cs typeface="Calibri"/>
              </a:rPr>
              <a:t>(WB</a:t>
            </a:r>
            <a:r>
              <a:rPr lang="en-GB" sz="1800" spc="-40" dirty="0">
                <a:latin typeface="Calibri"/>
                <a:cs typeface="Calibri"/>
              </a:rPr>
              <a:t> </a:t>
            </a:r>
            <a:r>
              <a:rPr lang="en-GB" sz="1800" spc="-10" dirty="0">
                <a:latin typeface="Calibri"/>
                <a:cs typeface="Calibri"/>
              </a:rPr>
              <a:t>economies)</a:t>
            </a:r>
          </a:p>
          <a:p>
            <a:pPr marL="299085" indent="-287020">
              <a:buFont typeface="Arial"/>
              <a:buChar char="•"/>
              <a:tabLst>
                <a:tab pos="299085" algn="l"/>
                <a:tab pos="299720" algn="l"/>
              </a:tabLst>
            </a:pPr>
            <a:r>
              <a:rPr lang="en-GB" sz="1800" dirty="0">
                <a:latin typeface="Calibri"/>
                <a:cs typeface="Calibri"/>
              </a:rPr>
              <a:t>Online</a:t>
            </a:r>
            <a:r>
              <a:rPr lang="en-GB" sz="1800" spc="15" dirty="0">
                <a:latin typeface="Calibri"/>
                <a:cs typeface="Calibri"/>
              </a:rPr>
              <a:t> </a:t>
            </a:r>
            <a:r>
              <a:rPr lang="en-GB" sz="1800" dirty="0">
                <a:latin typeface="Calibri"/>
                <a:cs typeface="Calibri"/>
              </a:rPr>
              <a:t>panel</a:t>
            </a:r>
            <a:r>
              <a:rPr lang="en-GB" sz="1800" spc="20" dirty="0">
                <a:latin typeface="Calibri"/>
                <a:cs typeface="Calibri"/>
              </a:rPr>
              <a:t> </a:t>
            </a:r>
            <a:r>
              <a:rPr lang="en-GB" sz="1800" dirty="0">
                <a:latin typeface="Calibri"/>
                <a:cs typeface="Calibri"/>
              </a:rPr>
              <a:t>+</a:t>
            </a:r>
            <a:r>
              <a:rPr lang="en-GB" sz="1800" spc="-25" dirty="0">
                <a:latin typeface="Calibri"/>
                <a:cs typeface="Calibri"/>
              </a:rPr>
              <a:t> </a:t>
            </a:r>
            <a:r>
              <a:rPr lang="en-GB" sz="1800" dirty="0">
                <a:latin typeface="Calibri"/>
                <a:cs typeface="Calibri"/>
              </a:rPr>
              <a:t>CAWI</a:t>
            </a:r>
            <a:r>
              <a:rPr lang="en-GB" sz="1800" spc="-15" dirty="0">
                <a:latin typeface="Calibri"/>
                <a:cs typeface="Calibri"/>
              </a:rPr>
              <a:t> </a:t>
            </a:r>
            <a:r>
              <a:rPr lang="en-GB" sz="1800" spc="-10" dirty="0">
                <a:latin typeface="Calibri"/>
                <a:cs typeface="Calibri"/>
              </a:rPr>
              <a:t>(Israel)</a:t>
            </a:r>
            <a:endParaRPr lang="en-GB" sz="1800" dirty="0">
              <a:latin typeface="Calibri"/>
              <a:cs typeface="Calibri"/>
            </a:endParaRPr>
          </a:p>
          <a:p>
            <a:pPr marL="299085" indent="-287020">
              <a:lnSpc>
                <a:spcPct val="100000"/>
              </a:lnSpc>
              <a:buFont typeface="Arial"/>
              <a:buChar char="•"/>
              <a:tabLst>
                <a:tab pos="299085" algn="l"/>
                <a:tab pos="299720" algn="l"/>
              </a:tabLst>
            </a:pPr>
            <a:r>
              <a:rPr lang="en-GB" sz="1800" dirty="0">
                <a:latin typeface="Calibri"/>
                <a:cs typeface="Calibri"/>
              </a:rPr>
              <a:t>Sample</a:t>
            </a:r>
            <a:r>
              <a:rPr lang="en-GB" sz="1800" spc="10" dirty="0">
                <a:latin typeface="Calibri"/>
                <a:cs typeface="Calibri"/>
              </a:rPr>
              <a:t> </a:t>
            </a:r>
            <a:r>
              <a:rPr lang="en-GB" sz="1800" dirty="0">
                <a:latin typeface="Calibri"/>
                <a:cs typeface="Calibri"/>
              </a:rPr>
              <a:t>of</a:t>
            </a:r>
            <a:r>
              <a:rPr lang="en-GB" sz="1800" spc="-50" dirty="0">
                <a:latin typeface="Calibri"/>
                <a:cs typeface="Calibri"/>
              </a:rPr>
              <a:t> </a:t>
            </a:r>
            <a:r>
              <a:rPr lang="en-GB" sz="1800" dirty="0">
                <a:latin typeface="Calibri"/>
                <a:cs typeface="Calibri"/>
              </a:rPr>
              <a:t>approx.</a:t>
            </a:r>
            <a:r>
              <a:rPr lang="en-GB" sz="1800" spc="-5" dirty="0">
                <a:latin typeface="Calibri"/>
                <a:cs typeface="Calibri"/>
              </a:rPr>
              <a:t> </a:t>
            </a:r>
            <a:r>
              <a:rPr lang="en-GB" sz="1800" dirty="0">
                <a:latin typeface="Calibri"/>
                <a:cs typeface="Calibri"/>
              </a:rPr>
              <a:t>1000 respondents</a:t>
            </a:r>
            <a:r>
              <a:rPr lang="en-GB" sz="1800" spc="30" dirty="0">
                <a:latin typeface="Calibri"/>
                <a:cs typeface="Calibri"/>
              </a:rPr>
              <a:t> </a:t>
            </a:r>
            <a:r>
              <a:rPr lang="en-GB" sz="1800" dirty="0">
                <a:latin typeface="Calibri"/>
                <a:cs typeface="Calibri"/>
              </a:rPr>
              <a:t>per </a:t>
            </a:r>
            <a:r>
              <a:rPr lang="en-GB" sz="1800" spc="-10" dirty="0">
                <a:latin typeface="Calibri"/>
                <a:cs typeface="Calibri"/>
              </a:rPr>
              <a:t>country</a:t>
            </a:r>
            <a:endParaRPr lang="en-GB" spc="500" dirty="0">
              <a:latin typeface="Calibri"/>
              <a:cs typeface="Calibri"/>
            </a:endParaRPr>
          </a:p>
          <a:p>
            <a:pPr>
              <a:lnSpc>
                <a:spcPct val="100000"/>
              </a:lnSpc>
              <a:spcBef>
                <a:spcPts val="25"/>
              </a:spcBef>
            </a:pPr>
            <a:endParaRPr lang="en-GB" sz="1750" dirty="0">
              <a:latin typeface="Calibri"/>
              <a:cs typeface="Calibri"/>
            </a:endParaRPr>
          </a:p>
          <a:p>
            <a:pPr marL="12700">
              <a:lnSpc>
                <a:spcPct val="100000"/>
              </a:lnSpc>
            </a:pPr>
            <a:r>
              <a:rPr lang="en-GB" sz="1800" i="1" dirty="0">
                <a:latin typeface="Calibri"/>
                <a:cs typeface="Calibri"/>
              </a:rPr>
              <a:t>Based</a:t>
            </a:r>
            <a:r>
              <a:rPr lang="en-GB" sz="1800" i="1" spc="-30" dirty="0">
                <a:latin typeface="Calibri"/>
                <a:cs typeface="Calibri"/>
              </a:rPr>
              <a:t> </a:t>
            </a:r>
            <a:r>
              <a:rPr lang="en-GB" sz="1800" i="1" dirty="0">
                <a:latin typeface="Calibri"/>
                <a:cs typeface="Calibri"/>
              </a:rPr>
              <a:t>on</a:t>
            </a:r>
            <a:r>
              <a:rPr lang="en-GB" sz="1800" i="1" spc="-5" dirty="0">
                <a:latin typeface="Calibri"/>
                <a:cs typeface="Calibri"/>
              </a:rPr>
              <a:t> </a:t>
            </a:r>
            <a:r>
              <a:rPr lang="en-GB" sz="1800" i="1" dirty="0">
                <a:solidFill>
                  <a:schemeClr val="bg1"/>
                </a:solidFill>
                <a:latin typeface="Calibri"/>
                <a:cs typeface="Calibri"/>
                <a:hlinkClick r:id="rId8">
                  <a:extLst>
                    <a:ext uri="{A12FA001-AC4F-418D-AE19-62706E023703}">
                      <ahyp:hlinkClr xmlns:ahyp="http://schemas.microsoft.com/office/drawing/2018/hyperlinkcolor" val="tx"/>
                    </a:ext>
                  </a:extLst>
                </a:hlinkClick>
              </a:rPr>
              <a:t>CEDEFOP</a:t>
            </a:r>
            <a:r>
              <a:rPr lang="en-GB" sz="1800" i="1" spc="-10" dirty="0">
                <a:latin typeface="Calibri"/>
                <a:cs typeface="Calibri"/>
              </a:rPr>
              <a:t> </a:t>
            </a:r>
            <a:r>
              <a:rPr lang="en-GB" sz="1800" i="1" dirty="0">
                <a:latin typeface="Calibri"/>
                <a:cs typeface="Calibri"/>
              </a:rPr>
              <a:t>methodology</a:t>
            </a:r>
            <a:r>
              <a:rPr lang="en-GB" sz="1800" i="1" spc="-5" dirty="0">
                <a:latin typeface="Calibri"/>
                <a:cs typeface="Calibri"/>
              </a:rPr>
              <a:t> </a:t>
            </a:r>
            <a:r>
              <a:rPr lang="en-GB" sz="1800" i="1" dirty="0">
                <a:latin typeface="Calibri"/>
                <a:cs typeface="Calibri"/>
              </a:rPr>
              <a:t>applied</a:t>
            </a:r>
            <a:r>
              <a:rPr lang="en-GB" sz="1800" i="1" spc="-25" dirty="0">
                <a:latin typeface="Calibri"/>
                <a:cs typeface="Calibri"/>
              </a:rPr>
              <a:t> </a:t>
            </a:r>
            <a:r>
              <a:rPr lang="en-GB" sz="1800" i="1" dirty="0">
                <a:latin typeface="Calibri"/>
                <a:cs typeface="Calibri"/>
              </a:rPr>
              <a:t>in</a:t>
            </a:r>
            <a:r>
              <a:rPr lang="en-GB" sz="1800" i="1" spc="-5" dirty="0">
                <a:latin typeface="Calibri"/>
                <a:cs typeface="Calibri"/>
              </a:rPr>
              <a:t> </a:t>
            </a:r>
            <a:r>
              <a:rPr lang="en-GB" sz="1800" i="1" dirty="0">
                <a:latin typeface="Calibri"/>
                <a:cs typeface="Calibri"/>
              </a:rPr>
              <a:t>EU+</a:t>
            </a:r>
            <a:r>
              <a:rPr lang="en-GB" sz="1800" i="1" spc="-40" dirty="0">
                <a:latin typeface="Calibri"/>
                <a:cs typeface="Calibri"/>
              </a:rPr>
              <a:t> </a:t>
            </a:r>
            <a:r>
              <a:rPr lang="en-GB" sz="1800" i="1" spc="-10" dirty="0">
                <a:latin typeface="Calibri"/>
                <a:cs typeface="Calibri"/>
              </a:rPr>
              <a:t>countries</a:t>
            </a:r>
            <a:endParaRPr lang="en-GB" sz="1800" dirty="0">
              <a:latin typeface="Calibri"/>
              <a:cs typeface="Calibri"/>
            </a:endParaRPr>
          </a:p>
        </p:txBody>
      </p:sp>
      <p:pic>
        <p:nvPicPr>
          <p:cNvPr id="3" name="object 23">
            <a:extLst>
              <a:ext uri="{FF2B5EF4-FFF2-40B4-BE49-F238E27FC236}">
                <a16:creationId xmlns:a16="http://schemas.microsoft.com/office/drawing/2014/main" id="{6A1BE7C2-66CD-B4D9-37D8-2D3946DDFEEC}"/>
              </a:ext>
            </a:extLst>
          </p:cNvPr>
          <p:cNvPicPr/>
          <p:nvPr/>
        </p:nvPicPr>
        <p:blipFill>
          <a:blip r:embed="rId9" cstate="print"/>
          <a:stretch>
            <a:fillRect/>
          </a:stretch>
        </p:blipFill>
        <p:spPr>
          <a:xfrm>
            <a:off x="7551231" y="4964343"/>
            <a:ext cx="982978" cy="487680"/>
          </a:xfrm>
          <a:prstGeom prst="rect">
            <a:avLst/>
          </a:prstGeom>
        </p:spPr>
      </p:pic>
      <p:sp>
        <p:nvSpPr>
          <p:cNvPr id="5" name="object 22">
            <a:extLst>
              <a:ext uri="{FF2B5EF4-FFF2-40B4-BE49-F238E27FC236}">
                <a16:creationId xmlns:a16="http://schemas.microsoft.com/office/drawing/2014/main" id="{53B16CB5-3A6B-5971-2DD7-2593246F3A94}"/>
              </a:ext>
            </a:extLst>
          </p:cNvPr>
          <p:cNvSpPr txBox="1"/>
          <p:nvPr/>
        </p:nvSpPr>
        <p:spPr>
          <a:xfrm>
            <a:off x="8794064" y="5058068"/>
            <a:ext cx="476250" cy="197490"/>
          </a:xfrm>
          <a:prstGeom prst="rect">
            <a:avLst/>
          </a:prstGeom>
        </p:spPr>
        <p:txBody>
          <a:bodyPr vert="horz" wrap="square" lIns="0" tIns="12700" rIns="0" bIns="0" rtlCol="0">
            <a:spAutoFit/>
          </a:bodyPr>
          <a:lstStyle/>
          <a:p>
            <a:pPr marL="12700" algn="l">
              <a:lnSpc>
                <a:spcPct val="100000"/>
              </a:lnSpc>
              <a:spcBef>
                <a:spcPts val="100"/>
              </a:spcBef>
            </a:pPr>
            <a:r>
              <a:rPr lang="en-GB" sz="1200" spc="-5" dirty="0">
                <a:latin typeface="Calibri"/>
                <a:cs typeface="Calibri"/>
              </a:rPr>
              <a:t>Israel</a:t>
            </a:r>
            <a:endParaRPr lang="en-GB" sz="1200" dirty="0">
              <a:latin typeface="Calibri"/>
              <a:cs typeface="Calibri"/>
            </a:endParaRPr>
          </a:p>
        </p:txBody>
      </p:sp>
    </p:spTree>
    <p:custDataLst>
      <p:tags r:id="rId1"/>
    </p:custDataLst>
    <p:extLst>
      <p:ext uri="{BB962C8B-B14F-4D97-AF65-F5344CB8AC3E}">
        <p14:creationId xmlns:p14="http://schemas.microsoft.com/office/powerpoint/2010/main" val="3823665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C23341D-3F09-7125-6AEE-EE277478EEA9}"/>
              </a:ext>
            </a:extLst>
          </p:cNvPr>
          <p:cNvSpPr>
            <a:spLocks noGrp="1"/>
          </p:cNvSpPr>
          <p:nvPr>
            <p:ph type="title"/>
          </p:nvPr>
        </p:nvSpPr>
        <p:spPr>
          <a:xfrm>
            <a:off x="685799" y="178172"/>
            <a:ext cx="10540390" cy="984885"/>
          </a:xfrm>
        </p:spPr>
        <p:txBody>
          <a:bodyPr/>
          <a:lstStyle/>
          <a:p>
            <a:r>
              <a:rPr lang="en-US" sz="3200"/>
              <a:t>Basic literacy and numeracy skills are required in more than half of the jobs</a:t>
            </a:r>
            <a:endParaRPr lang="en-IT" sz="3200"/>
          </a:p>
        </p:txBody>
      </p:sp>
      <p:sp>
        <p:nvSpPr>
          <p:cNvPr id="13" name="TextBox 12">
            <a:extLst>
              <a:ext uri="{FF2B5EF4-FFF2-40B4-BE49-F238E27FC236}">
                <a16:creationId xmlns:a16="http://schemas.microsoft.com/office/drawing/2014/main" id="{621CB023-6CCC-02BC-7CD5-013924923A16}"/>
              </a:ext>
            </a:extLst>
          </p:cNvPr>
          <p:cNvSpPr txBox="1"/>
          <p:nvPr/>
        </p:nvSpPr>
        <p:spPr>
          <a:xfrm>
            <a:off x="685799" y="1533131"/>
            <a:ext cx="5386993" cy="523220"/>
          </a:xfrm>
          <a:prstGeom prst="rect">
            <a:avLst/>
          </a:prstGeom>
          <a:noFill/>
        </p:spPr>
        <p:txBody>
          <a:bodyPr wrap="square">
            <a:spAutoFit/>
          </a:bodyPr>
          <a:lstStyle/>
          <a:p>
            <a:r>
              <a:rPr lang="en-GB" sz="1400" b="1">
                <a:solidFill>
                  <a:schemeClr val="tx1">
                    <a:lumMod val="65000"/>
                    <a:lumOff val="35000"/>
                  </a:schemeClr>
                </a:solidFill>
                <a:latin typeface="+mn-lt"/>
                <a:cs typeface="Arial" panose="020B0604020202020204" pitchFamily="34" charset="0"/>
              </a:rPr>
              <a:t>C_READ - % of employees reading max 1 page, max 5 pages or 25 and more pages per month in their main job</a:t>
            </a:r>
          </a:p>
        </p:txBody>
      </p:sp>
      <p:sp>
        <p:nvSpPr>
          <p:cNvPr id="14" name="TextBox 13">
            <a:extLst>
              <a:ext uri="{FF2B5EF4-FFF2-40B4-BE49-F238E27FC236}">
                <a16:creationId xmlns:a16="http://schemas.microsoft.com/office/drawing/2014/main" id="{6AAE0165-ADCE-F068-742D-E4E734BD10DC}"/>
              </a:ext>
            </a:extLst>
          </p:cNvPr>
          <p:cNvSpPr txBox="1"/>
          <p:nvPr/>
        </p:nvSpPr>
        <p:spPr>
          <a:xfrm>
            <a:off x="6200697" y="1528098"/>
            <a:ext cx="5386994" cy="523220"/>
          </a:xfrm>
          <a:prstGeom prst="rect">
            <a:avLst/>
          </a:prstGeom>
          <a:noFill/>
        </p:spPr>
        <p:txBody>
          <a:bodyPr wrap="square">
            <a:spAutoFit/>
          </a:bodyPr>
          <a:lstStyle/>
          <a:p>
            <a:r>
              <a:rPr lang="en-GB" sz="1400" b="1">
                <a:solidFill>
                  <a:schemeClr val="tx1">
                    <a:lumMod val="65000"/>
                    <a:lumOff val="35000"/>
                  </a:schemeClr>
                </a:solidFill>
                <a:latin typeface="+mn-lt"/>
                <a:cs typeface="Arial" panose="020B0604020202020204" pitchFamily="34" charset="0"/>
              </a:rPr>
              <a:t>C_MATH - % of employees doing simple, medium-level and advanced mathematics in their main job</a:t>
            </a:r>
          </a:p>
        </p:txBody>
      </p:sp>
      <p:sp>
        <p:nvSpPr>
          <p:cNvPr id="21" name="Slide Number Placeholder 3">
            <a:extLst>
              <a:ext uri="{FF2B5EF4-FFF2-40B4-BE49-F238E27FC236}">
                <a16:creationId xmlns:a16="http://schemas.microsoft.com/office/drawing/2014/main" id="{8570CB8C-4D48-FCA6-AEDE-491365716752}"/>
              </a:ext>
            </a:extLst>
          </p:cNvPr>
          <p:cNvSpPr>
            <a:spLocks noGrp="1"/>
          </p:cNvSpPr>
          <p:nvPr>
            <p:ph type="sldNum" sz="quarter" idx="12"/>
          </p:nvPr>
        </p:nvSpPr>
        <p:spPr>
          <a:xfrm>
            <a:off x="11280576" y="6237312"/>
            <a:ext cx="287536" cy="293663"/>
          </a:xfrm>
        </p:spPr>
        <p:txBody>
          <a:bodyPr/>
          <a:lstStyle/>
          <a:p>
            <a:fld id="{3DB84476-BC29-4407-9D57-B2E562B8968B}" type="slidenum">
              <a:rPr lang="en-US" smtClean="0"/>
              <a:pPr/>
              <a:t>3</a:t>
            </a:fld>
            <a:endParaRPr lang="en-US"/>
          </a:p>
        </p:txBody>
      </p:sp>
      <p:graphicFrame>
        <p:nvGraphicFramePr>
          <p:cNvPr id="3" name="Chart 2">
            <a:extLst>
              <a:ext uri="{FF2B5EF4-FFF2-40B4-BE49-F238E27FC236}">
                <a16:creationId xmlns:a16="http://schemas.microsoft.com/office/drawing/2014/main" id="{06AF0257-0238-0DCD-C1CB-9888EC724A78}"/>
              </a:ext>
            </a:extLst>
          </p:cNvPr>
          <p:cNvGraphicFramePr>
            <a:graphicFrameLocks/>
          </p:cNvGraphicFramePr>
          <p:nvPr>
            <p:extLst>
              <p:ext uri="{D42A27DB-BD31-4B8C-83A1-F6EECF244321}">
                <p14:modId xmlns:p14="http://schemas.microsoft.com/office/powerpoint/2010/main" val="1653125791"/>
              </p:ext>
            </p:extLst>
          </p:nvPr>
        </p:nvGraphicFramePr>
        <p:xfrm>
          <a:off x="751936" y="2204960"/>
          <a:ext cx="5155704" cy="352908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FA7A0E39-0C05-2338-9AB9-9D24A2C43535}"/>
              </a:ext>
            </a:extLst>
          </p:cNvPr>
          <p:cNvGraphicFramePr>
            <a:graphicFrameLocks/>
          </p:cNvGraphicFramePr>
          <p:nvPr>
            <p:extLst>
              <p:ext uri="{D42A27DB-BD31-4B8C-83A1-F6EECF244321}">
                <p14:modId xmlns:p14="http://schemas.microsoft.com/office/powerpoint/2010/main" val="3262136559"/>
              </p:ext>
            </p:extLst>
          </p:nvPr>
        </p:nvGraphicFramePr>
        <p:xfrm>
          <a:off x="6284361" y="2204960"/>
          <a:ext cx="5303329" cy="3529088"/>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2205188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9FCF17-1B49-4E15-BDD0-508A3AAC0112}"/>
              </a:ext>
            </a:extLst>
          </p:cNvPr>
          <p:cNvSpPr>
            <a:spLocks noGrp="1"/>
          </p:cNvSpPr>
          <p:nvPr>
            <p:ph type="title"/>
          </p:nvPr>
        </p:nvSpPr>
        <p:spPr>
          <a:xfrm>
            <a:off x="538350" y="394576"/>
            <a:ext cx="10944225" cy="984885"/>
          </a:xfrm>
        </p:spPr>
        <p:txBody>
          <a:bodyPr/>
          <a:lstStyle/>
          <a:p>
            <a:r>
              <a:rPr lang="en-US" sz="3200"/>
              <a:t>Most employees use digital devices for their work, but mostly for simple tasks</a:t>
            </a:r>
          </a:p>
        </p:txBody>
      </p:sp>
      <p:sp>
        <p:nvSpPr>
          <p:cNvPr id="4" name="Slide Number Placeholder 3">
            <a:extLst>
              <a:ext uri="{FF2B5EF4-FFF2-40B4-BE49-F238E27FC236}">
                <a16:creationId xmlns:a16="http://schemas.microsoft.com/office/drawing/2014/main" id="{5C6CE603-6A7A-4DE0-B363-42AFE7D64BD3}"/>
              </a:ext>
            </a:extLst>
          </p:cNvPr>
          <p:cNvSpPr>
            <a:spLocks noGrp="1"/>
          </p:cNvSpPr>
          <p:nvPr>
            <p:ph type="sldNum" sz="quarter" idx="12"/>
          </p:nvPr>
        </p:nvSpPr>
        <p:spPr>
          <a:xfrm>
            <a:off x="11280576" y="6237312"/>
            <a:ext cx="287536" cy="293663"/>
          </a:xfrm>
        </p:spPr>
        <p:txBody>
          <a:bodyPr/>
          <a:lstStyle/>
          <a:p>
            <a:fld id="{3DB84476-BC29-4407-9D57-B2E562B8968B}" type="slidenum">
              <a:rPr lang="en-US" smtClean="0"/>
              <a:pPr/>
              <a:t>4</a:t>
            </a:fld>
            <a:endParaRPr lang="en-US"/>
          </a:p>
        </p:txBody>
      </p:sp>
      <p:sp>
        <p:nvSpPr>
          <p:cNvPr id="9" name="TextBox 8">
            <a:extLst>
              <a:ext uri="{FF2B5EF4-FFF2-40B4-BE49-F238E27FC236}">
                <a16:creationId xmlns:a16="http://schemas.microsoft.com/office/drawing/2014/main" id="{3FC6E5D2-0985-A9A3-E4FE-6E925D579A43}"/>
              </a:ext>
            </a:extLst>
          </p:cNvPr>
          <p:cNvSpPr txBox="1"/>
          <p:nvPr/>
        </p:nvSpPr>
        <p:spPr>
          <a:xfrm>
            <a:off x="576022" y="1705173"/>
            <a:ext cx="6097712" cy="307777"/>
          </a:xfrm>
          <a:prstGeom prst="rect">
            <a:avLst/>
          </a:prstGeom>
          <a:noFill/>
        </p:spPr>
        <p:txBody>
          <a:bodyPr wrap="square">
            <a:spAutoFit/>
          </a:bodyPr>
          <a:lstStyle/>
          <a:p>
            <a:r>
              <a:rPr lang="en-GB" sz="1400" b="1">
                <a:solidFill>
                  <a:schemeClr val="tx1">
                    <a:lumMod val="65000"/>
                    <a:lumOff val="35000"/>
                  </a:schemeClr>
                </a:solidFill>
                <a:latin typeface="+mn-lt"/>
                <a:cs typeface="Arial" panose="020B0604020202020204" pitchFamily="34" charset="0"/>
              </a:rPr>
              <a:t>Digital skills intensity index</a:t>
            </a:r>
          </a:p>
        </p:txBody>
      </p:sp>
      <p:sp>
        <p:nvSpPr>
          <p:cNvPr id="7" name="Rectangle: Rounded Corners 6">
            <a:extLst>
              <a:ext uri="{FF2B5EF4-FFF2-40B4-BE49-F238E27FC236}">
                <a16:creationId xmlns:a16="http://schemas.microsoft.com/office/drawing/2014/main" id="{AAC6C99B-CFF5-DF5F-6DF3-EFEBF3F589E1}"/>
              </a:ext>
            </a:extLst>
          </p:cNvPr>
          <p:cNvSpPr/>
          <p:nvPr/>
        </p:nvSpPr>
        <p:spPr>
          <a:xfrm>
            <a:off x="7949937" y="2237064"/>
            <a:ext cx="3795712" cy="3968193"/>
          </a:xfrm>
          <a:prstGeom prst="round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l"/>
            <a:r>
              <a:rPr lang="en-GB" sz="1600" b="1" i="1" dirty="0">
                <a:solidFill>
                  <a:srgbClr val="FAC002"/>
                </a:solidFill>
              </a:rPr>
              <a:t>High skills intensity </a:t>
            </a:r>
          </a:p>
          <a:p>
            <a:pPr algn="l"/>
            <a:r>
              <a:rPr lang="en-GB" sz="1600" dirty="0"/>
              <a:t>Programming/coding, management of IT systems, hard/software, management of databases.</a:t>
            </a:r>
          </a:p>
          <a:p>
            <a:pPr algn="l"/>
            <a:endParaRPr lang="en-GB" sz="1600" dirty="0"/>
          </a:p>
          <a:p>
            <a:pPr algn="l"/>
            <a:r>
              <a:rPr lang="en-GB" sz="1600" b="1" i="1" dirty="0">
                <a:solidFill>
                  <a:srgbClr val="A5A5A5"/>
                </a:solidFill>
              </a:rPr>
              <a:t>Medium skills intensity </a:t>
            </a:r>
          </a:p>
          <a:p>
            <a:pPr algn="l"/>
            <a:r>
              <a:rPr lang="en-GB" sz="1600" dirty="0"/>
              <a:t>Use of specialised software, advanced spreadsheets, preparation of presentations.</a:t>
            </a:r>
          </a:p>
          <a:p>
            <a:pPr algn="l"/>
            <a:endParaRPr lang="en-GB" sz="1600" dirty="0"/>
          </a:p>
          <a:p>
            <a:pPr algn="l"/>
            <a:r>
              <a:rPr lang="en-GB" sz="1600" b="1" i="1" dirty="0">
                <a:solidFill>
                  <a:srgbClr val="ED7D30"/>
                </a:solidFill>
              </a:rPr>
              <a:t>Low skills intensity </a:t>
            </a:r>
          </a:p>
          <a:p>
            <a:pPr algn="l"/>
            <a:r>
              <a:rPr lang="en-GB" sz="1600" dirty="0"/>
              <a:t>Internet browsing, use of social media; writing/text editing, use of spreadsheets</a:t>
            </a:r>
          </a:p>
          <a:p>
            <a:pPr algn="l"/>
            <a:endParaRPr lang="en-GB" dirty="0"/>
          </a:p>
          <a:p>
            <a:pPr algn="l"/>
            <a:endParaRPr lang="en-GB" dirty="0"/>
          </a:p>
        </p:txBody>
      </p:sp>
      <p:grpSp>
        <p:nvGrpSpPr>
          <p:cNvPr id="12" name="Group 11">
            <a:extLst>
              <a:ext uri="{FF2B5EF4-FFF2-40B4-BE49-F238E27FC236}">
                <a16:creationId xmlns:a16="http://schemas.microsoft.com/office/drawing/2014/main" id="{56B530F9-A407-1C1D-6C77-070D719C5334}"/>
              </a:ext>
            </a:extLst>
          </p:cNvPr>
          <p:cNvGrpSpPr/>
          <p:nvPr/>
        </p:nvGrpSpPr>
        <p:grpSpPr>
          <a:xfrm>
            <a:off x="8001000" y="2109132"/>
            <a:ext cx="3733800" cy="3581400"/>
            <a:chOff x="8001000" y="1752600"/>
            <a:chExt cx="3733800" cy="3581400"/>
          </a:xfrm>
        </p:grpSpPr>
        <p:grpSp>
          <p:nvGrpSpPr>
            <p:cNvPr id="13" name="Group 12">
              <a:extLst>
                <a:ext uri="{FF2B5EF4-FFF2-40B4-BE49-F238E27FC236}">
                  <a16:creationId xmlns:a16="http://schemas.microsoft.com/office/drawing/2014/main" id="{046BB8E0-BAE6-2A62-6FE5-23D1F888BCBD}"/>
                </a:ext>
              </a:extLst>
            </p:cNvPr>
            <p:cNvGrpSpPr/>
            <p:nvPr/>
          </p:nvGrpSpPr>
          <p:grpSpPr>
            <a:xfrm>
              <a:off x="8001000" y="1752600"/>
              <a:ext cx="687600" cy="685800"/>
              <a:chOff x="8001000" y="1752600"/>
              <a:chExt cx="687600" cy="685800"/>
            </a:xfrm>
          </p:grpSpPr>
          <p:cxnSp>
            <p:nvCxnSpPr>
              <p:cNvPr id="17" name="Straight Connector 16">
                <a:extLst>
                  <a:ext uri="{FF2B5EF4-FFF2-40B4-BE49-F238E27FC236}">
                    <a16:creationId xmlns:a16="http://schemas.microsoft.com/office/drawing/2014/main" id="{6EAA0E46-21BC-DB2D-19B0-2D4FE4BD56E1}"/>
                  </a:ext>
                </a:extLst>
              </p:cNvPr>
              <p:cNvCxnSpPr>
                <a:cxnSpLocks/>
              </p:cNvCxnSpPr>
              <p:nvPr/>
            </p:nvCxnSpPr>
            <p:spPr>
              <a:xfrm flipV="1">
                <a:off x="8001000" y="1752600"/>
                <a:ext cx="0" cy="68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0C2A3B9-2D35-2367-A3D6-921927940EF5}"/>
                  </a:ext>
                </a:extLst>
              </p:cNvPr>
              <p:cNvCxnSpPr>
                <a:cxnSpLocks/>
              </p:cNvCxnSpPr>
              <p:nvPr/>
            </p:nvCxnSpPr>
            <p:spPr>
              <a:xfrm rot="5400000" flipV="1">
                <a:off x="8344800" y="1413230"/>
                <a:ext cx="0" cy="68760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71E24462-66B1-48FC-666D-43D652618471}"/>
                </a:ext>
              </a:extLst>
            </p:cNvPr>
            <p:cNvGrpSpPr/>
            <p:nvPr/>
          </p:nvGrpSpPr>
          <p:grpSpPr>
            <a:xfrm>
              <a:off x="11047200" y="4648200"/>
              <a:ext cx="687600" cy="685800"/>
              <a:chOff x="11047200" y="4648200"/>
              <a:chExt cx="687600" cy="685800"/>
            </a:xfrm>
          </p:grpSpPr>
          <p:cxnSp>
            <p:nvCxnSpPr>
              <p:cNvPr id="15" name="Straight Connector 14">
                <a:extLst>
                  <a:ext uri="{FF2B5EF4-FFF2-40B4-BE49-F238E27FC236}">
                    <a16:creationId xmlns:a16="http://schemas.microsoft.com/office/drawing/2014/main" id="{F050D4E4-42F7-114F-B11C-00564E87211B}"/>
                  </a:ext>
                </a:extLst>
              </p:cNvPr>
              <p:cNvCxnSpPr>
                <a:cxnSpLocks/>
              </p:cNvCxnSpPr>
              <p:nvPr/>
            </p:nvCxnSpPr>
            <p:spPr>
              <a:xfrm flipV="1">
                <a:off x="11734800" y="4648200"/>
                <a:ext cx="0" cy="68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3F9962B-CA39-8B47-8C71-3652B1340D16}"/>
                  </a:ext>
                </a:extLst>
              </p:cNvPr>
              <p:cNvCxnSpPr>
                <a:cxnSpLocks/>
              </p:cNvCxnSpPr>
              <p:nvPr/>
            </p:nvCxnSpPr>
            <p:spPr>
              <a:xfrm rot="5400000" flipV="1">
                <a:off x="11391000" y="4990200"/>
                <a:ext cx="0" cy="687600"/>
              </a:xfrm>
              <a:prstGeom prst="line">
                <a:avLst/>
              </a:prstGeom>
              <a:ln w="19050"/>
            </p:spPr>
            <p:style>
              <a:lnRef idx="1">
                <a:schemeClr val="accent1"/>
              </a:lnRef>
              <a:fillRef idx="0">
                <a:schemeClr val="accent1"/>
              </a:fillRef>
              <a:effectRef idx="0">
                <a:schemeClr val="accent1"/>
              </a:effectRef>
              <a:fontRef idx="minor">
                <a:schemeClr val="tx1"/>
              </a:fontRef>
            </p:style>
          </p:cxnSp>
        </p:grpSp>
      </p:grpSp>
      <p:graphicFrame>
        <p:nvGraphicFramePr>
          <p:cNvPr id="3" name="Chart 2">
            <a:extLst>
              <a:ext uri="{FF2B5EF4-FFF2-40B4-BE49-F238E27FC236}">
                <a16:creationId xmlns:a16="http://schemas.microsoft.com/office/drawing/2014/main" id="{CB73F9BE-BC86-D000-CDA0-20C9F379E3BD}"/>
              </a:ext>
            </a:extLst>
          </p:cNvPr>
          <p:cNvGraphicFramePr>
            <a:graphicFrameLocks/>
          </p:cNvGraphicFramePr>
          <p:nvPr>
            <p:extLst>
              <p:ext uri="{D42A27DB-BD31-4B8C-83A1-F6EECF244321}">
                <p14:modId xmlns:p14="http://schemas.microsoft.com/office/powerpoint/2010/main" val="2263268272"/>
              </p:ext>
            </p:extLst>
          </p:nvPr>
        </p:nvGraphicFramePr>
        <p:xfrm>
          <a:off x="666107" y="2109132"/>
          <a:ext cx="6813477" cy="3581400"/>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2161921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9FCF17-1B49-4E15-BDD0-508A3AAC0112}"/>
              </a:ext>
            </a:extLst>
          </p:cNvPr>
          <p:cNvSpPr>
            <a:spLocks noGrp="1"/>
          </p:cNvSpPr>
          <p:nvPr>
            <p:ph type="title"/>
          </p:nvPr>
        </p:nvSpPr>
        <p:spPr>
          <a:xfrm>
            <a:off x="658042" y="315038"/>
            <a:ext cx="11099482" cy="984885"/>
          </a:xfrm>
        </p:spPr>
        <p:txBody>
          <a:bodyPr/>
          <a:lstStyle/>
          <a:p>
            <a:r>
              <a:rPr lang="en-GB" sz="3200"/>
              <a:t>Changes at the workplace are not sufficiently accompanied by digital upskilling</a:t>
            </a:r>
            <a:endParaRPr lang="en-US" sz="3200"/>
          </a:p>
        </p:txBody>
      </p:sp>
      <p:sp>
        <p:nvSpPr>
          <p:cNvPr id="4" name="Slide Number Placeholder 3">
            <a:extLst>
              <a:ext uri="{FF2B5EF4-FFF2-40B4-BE49-F238E27FC236}">
                <a16:creationId xmlns:a16="http://schemas.microsoft.com/office/drawing/2014/main" id="{5C6CE603-6A7A-4DE0-B363-42AFE7D64BD3}"/>
              </a:ext>
            </a:extLst>
          </p:cNvPr>
          <p:cNvSpPr>
            <a:spLocks noGrp="1"/>
          </p:cNvSpPr>
          <p:nvPr>
            <p:ph type="sldNum" sz="quarter" idx="12"/>
          </p:nvPr>
        </p:nvSpPr>
        <p:spPr>
          <a:xfrm>
            <a:off x="11280576" y="6237312"/>
            <a:ext cx="287536" cy="293663"/>
          </a:xfrm>
        </p:spPr>
        <p:txBody>
          <a:bodyPr/>
          <a:lstStyle/>
          <a:p>
            <a:fld id="{3DB84476-BC29-4407-9D57-B2E562B8968B}" type="slidenum">
              <a:rPr lang="en-US" smtClean="0"/>
              <a:pPr/>
              <a:t>5</a:t>
            </a:fld>
            <a:endParaRPr lang="en-US"/>
          </a:p>
        </p:txBody>
      </p:sp>
      <p:sp>
        <p:nvSpPr>
          <p:cNvPr id="9" name="TextBox 8">
            <a:extLst>
              <a:ext uri="{FF2B5EF4-FFF2-40B4-BE49-F238E27FC236}">
                <a16:creationId xmlns:a16="http://schemas.microsoft.com/office/drawing/2014/main" id="{EA688CBB-5360-FD65-C8EB-31F8D0D8A086}"/>
              </a:ext>
            </a:extLst>
          </p:cNvPr>
          <p:cNvSpPr txBox="1"/>
          <p:nvPr/>
        </p:nvSpPr>
        <p:spPr>
          <a:xfrm>
            <a:off x="675166" y="1628775"/>
            <a:ext cx="5239367" cy="523220"/>
          </a:xfrm>
          <a:prstGeom prst="rect">
            <a:avLst/>
          </a:prstGeom>
          <a:noFill/>
        </p:spPr>
        <p:txBody>
          <a:bodyPr wrap="square">
            <a:spAutoFit/>
          </a:bodyPr>
          <a:lstStyle/>
          <a:p>
            <a:r>
              <a:rPr lang="en-GB" sz="1400" b="1">
                <a:solidFill>
                  <a:schemeClr val="tx1">
                    <a:lumMod val="65000"/>
                    <a:lumOff val="35000"/>
                  </a:schemeClr>
                </a:solidFill>
                <a:latin typeface="+mn-lt"/>
                <a:cs typeface="Arial" panose="020B0604020202020204" pitchFamily="34" charset="0"/>
              </a:rPr>
              <a:t>B_CHORTECH /Q21c: did any of the following changes take place in your workplace? New digital technologies</a:t>
            </a:r>
          </a:p>
        </p:txBody>
      </p:sp>
      <p:sp>
        <p:nvSpPr>
          <p:cNvPr id="11" name="TextBox 10">
            <a:extLst>
              <a:ext uri="{FF2B5EF4-FFF2-40B4-BE49-F238E27FC236}">
                <a16:creationId xmlns:a16="http://schemas.microsoft.com/office/drawing/2014/main" id="{6CB80B8B-30DC-B636-0322-7656AACE3828}"/>
              </a:ext>
            </a:extLst>
          </p:cNvPr>
          <p:cNvSpPr txBox="1"/>
          <p:nvPr/>
        </p:nvSpPr>
        <p:spPr>
          <a:xfrm>
            <a:off x="6478712" y="1628775"/>
            <a:ext cx="5334000" cy="523220"/>
          </a:xfrm>
          <a:prstGeom prst="rect">
            <a:avLst/>
          </a:prstGeom>
          <a:noFill/>
        </p:spPr>
        <p:txBody>
          <a:bodyPr wrap="square">
            <a:spAutoFit/>
          </a:bodyPr>
          <a:lstStyle/>
          <a:p>
            <a:r>
              <a:rPr lang="en-GB" sz="1400" b="1">
                <a:solidFill>
                  <a:schemeClr val="tx1">
                    <a:lumMod val="65000"/>
                    <a:lumOff val="35000"/>
                  </a:schemeClr>
                </a:solidFill>
                <a:latin typeface="+mn-lt"/>
                <a:cs typeface="Arial" panose="020B0604020202020204" pitchFamily="34" charset="0"/>
              </a:rPr>
              <a:t>D_CHTECH: % of employees who have learnt to use new digital technology for the main job (digital and machines)</a:t>
            </a:r>
          </a:p>
        </p:txBody>
      </p:sp>
      <p:graphicFrame>
        <p:nvGraphicFramePr>
          <p:cNvPr id="6" name="Chart 5">
            <a:extLst>
              <a:ext uri="{FF2B5EF4-FFF2-40B4-BE49-F238E27FC236}">
                <a16:creationId xmlns:a16="http://schemas.microsoft.com/office/drawing/2014/main" id="{E019D015-5DD6-FCC7-1DC4-3AC1397C5583}"/>
              </a:ext>
            </a:extLst>
          </p:cNvPr>
          <p:cNvGraphicFramePr>
            <a:graphicFrameLocks/>
          </p:cNvGraphicFramePr>
          <p:nvPr>
            <p:extLst>
              <p:ext uri="{D42A27DB-BD31-4B8C-83A1-F6EECF244321}">
                <p14:modId xmlns:p14="http://schemas.microsoft.com/office/powerpoint/2010/main" val="937957412"/>
              </p:ext>
            </p:extLst>
          </p:nvPr>
        </p:nvGraphicFramePr>
        <p:xfrm>
          <a:off x="748300" y="2283608"/>
          <a:ext cx="5347699" cy="34504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3BFC1B5A-4D52-A81F-86C0-1F77759A482D}"/>
              </a:ext>
            </a:extLst>
          </p:cNvPr>
          <p:cNvGraphicFramePr>
            <a:graphicFrameLocks/>
          </p:cNvGraphicFramePr>
          <p:nvPr>
            <p:extLst>
              <p:ext uri="{D42A27DB-BD31-4B8C-83A1-F6EECF244321}">
                <p14:modId xmlns:p14="http://schemas.microsoft.com/office/powerpoint/2010/main" val="691127157"/>
              </p:ext>
            </p:extLst>
          </p:nvPr>
        </p:nvGraphicFramePr>
        <p:xfrm>
          <a:off x="6573748" y="2283608"/>
          <a:ext cx="4994363" cy="3450442"/>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251797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9FCF17-1B49-4E15-BDD0-508A3AAC0112}"/>
              </a:ext>
            </a:extLst>
          </p:cNvPr>
          <p:cNvSpPr>
            <a:spLocks noGrp="1"/>
          </p:cNvSpPr>
          <p:nvPr>
            <p:ph type="title"/>
          </p:nvPr>
        </p:nvSpPr>
        <p:spPr>
          <a:xfrm>
            <a:off x="604496" y="422497"/>
            <a:ext cx="11099482" cy="492443"/>
          </a:xfrm>
        </p:spPr>
        <p:txBody>
          <a:bodyPr/>
          <a:lstStyle/>
          <a:p>
            <a:r>
              <a:rPr lang="en-GB" sz="3200"/>
              <a:t>New digital technologies have impact on job design</a:t>
            </a:r>
            <a:endParaRPr lang="en-US" sz="3200"/>
          </a:p>
        </p:txBody>
      </p:sp>
      <p:sp>
        <p:nvSpPr>
          <p:cNvPr id="4" name="Slide Number Placeholder 3">
            <a:extLst>
              <a:ext uri="{FF2B5EF4-FFF2-40B4-BE49-F238E27FC236}">
                <a16:creationId xmlns:a16="http://schemas.microsoft.com/office/drawing/2014/main" id="{5C6CE603-6A7A-4DE0-B363-42AFE7D64BD3}"/>
              </a:ext>
            </a:extLst>
          </p:cNvPr>
          <p:cNvSpPr>
            <a:spLocks noGrp="1"/>
          </p:cNvSpPr>
          <p:nvPr>
            <p:ph type="sldNum" sz="quarter" idx="12"/>
          </p:nvPr>
        </p:nvSpPr>
        <p:spPr>
          <a:xfrm>
            <a:off x="11280576" y="6237312"/>
            <a:ext cx="287536" cy="293663"/>
          </a:xfrm>
        </p:spPr>
        <p:txBody>
          <a:bodyPr/>
          <a:lstStyle/>
          <a:p>
            <a:fld id="{3DB84476-BC29-4407-9D57-B2E562B8968B}" type="slidenum">
              <a:rPr lang="en-US" smtClean="0"/>
              <a:pPr/>
              <a:t>6</a:t>
            </a:fld>
            <a:endParaRPr lang="en-US"/>
          </a:p>
        </p:txBody>
      </p:sp>
      <p:graphicFrame>
        <p:nvGraphicFramePr>
          <p:cNvPr id="3" name="Chart 2">
            <a:extLst>
              <a:ext uri="{FF2B5EF4-FFF2-40B4-BE49-F238E27FC236}">
                <a16:creationId xmlns:a16="http://schemas.microsoft.com/office/drawing/2014/main" id="{FB1BA1B3-350A-6887-C18C-E90D7A07C3C1}"/>
              </a:ext>
            </a:extLst>
          </p:cNvPr>
          <p:cNvGraphicFramePr>
            <a:graphicFrameLocks/>
          </p:cNvGraphicFramePr>
          <p:nvPr>
            <p:extLst>
              <p:ext uri="{D42A27DB-BD31-4B8C-83A1-F6EECF244321}">
                <p14:modId xmlns:p14="http://schemas.microsoft.com/office/powerpoint/2010/main" val="3956462028"/>
              </p:ext>
            </p:extLst>
          </p:nvPr>
        </p:nvGraphicFramePr>
        <p:xfrm>
          <a:off x="609600" y="1981200"/>
          <a:ext cx="6858000" cy="35814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041C7C6B-FE6E-BF27-3C91-DAFC20A7EAA8}"/>
              </a:ext>
            </a:extLst>
          </p:cNvPr>
          <p:cNvSpPr txBox="1"/>
          <p:nvPr/>
        </p:nvSpPr>
        <p:spPr>
          <a:xfrm>
            <a:off x="526567" y="1371600"/>
            <a:ext cx="7245833" cy="800219"/>
          </a:xfrm>
          <a:prstGeom prst="rect">
            <a:avLst/>
          </a:prstGeom>
          <a:noFill/>
        </p:spPr>
        <p:txBody>
          <a:bodyPr wrap="square">
            <a:spAutoFit/>
          </a:bodyPr>
          <a:lstStyle/>
          <a:p>
            <a:r>
              <a:rPr lang="en-GB" sz="1400" b="1">
                <a:solidFill>
                  <a:schemeClr val="tx1">
                    <a:lumMod val="75000"/>
                    <a:lumOff val="25000"/>
                  </a:schemeClr>
                </a:solidFill>
                <a:effectLst/>
                <a:latin typeface="+mn-lt"/>
                <a:ea typeface="Times New Roman" panose="02020603050405020304" pitchFamily="18" charset="0"/>
              </a:rPr>
              <a:t>D</a:t>
            </a:r>
            <a:r>
              <a:rPr lang="en-GB" sz="1400" b="1">
                <a:solidFill>
                  <a:schemeClr val="tx1">
                    <a:lumMod val="75000"/>
                    <a:lumOff val="25000"/>
                  </a:schemeClr>
                </a:solidFill>
                <a:effectLst/>
                <a:latin typeface="+mn-lt"/>
                <a:ea typeface="Times New Roman" panose="02020603050405020304" pitchFamily="18" charset="0"/>
                <a:cs typeface="Arial" panose="020B0604020202020204" pitchFamily="34" charset="0"/>
              </a:rPr>
              <a:t>_CHJOB: As a result of the new computer programs/software or new computerised machinery you learnt for your main job, did your job tasks change?</a:t>
            </a:r>
          </a:p>
          <a:p>
            <a:endParaRPr lang="en-GB" b="1">
              <a:solidFill>
                <a:schemeClr val="tx1">
                  <a:lumMod val="75000"/>
                  <a:lumOff val="25000"/>
                </a:schemeClr>
              </a:solidFill>
            </a:endParaRPr>
          </a:p>
        </p:txBody>
      </p:sp>
      <p:grpSp>
        <p:nvGrpSpPr>
          <p:cNvPr id="22" name="Group 21">
            <a:extLst>
              <a:ext uri="{FF2B5EF4-FFF2-40B4-BE49-F238E27FC236}">
                <a16:creationId xmlns:a16="http://schemas.microsoft.com/office/drawing/2014/main" id="{17056EA8-F429-AA76-1C77-B21D0E8A7043}"/>
              </a:ext>
            </a:extLst>
          </p:cNvPr>
          <p:cNvGrpSpPr/>
          <p:nvPr/>
        </p:nvGrpSpPr>
        <p:grpSpPr>
          <a:xfrm>
            <a:off x="8001000" y="1981200"/>
            <a:ext cx="3733800" cy="3581400"/>
            <a:chOff x="8001000" y="1752600"/>
            <a:chExt cx="3733800" cy="3581400"/>
          </a:xfrm>
        </p:grpSpPr>
        <p:grpSp>
          <p:nvGrpSpPr>
            <p:cNvPr id="21" name="Group 20">
              <a:extLst>
                <a:ext uri="{FF2B5EF4-FFF2-40B4-BE49-F238E27FC236}">
                  <a16:creationId xmlns:a16="http://schemas.microsoft.com/office/drawing/2014/main" id="{22FE3D90-A1E0-BF33-B385-7126E09E7E2E}"/>
                </a:ext>
              </a:extLst>
            </p:cNvPr>
            <p:cNvGrpSpPr/>
            <p:nvPr/>
          </p:nvGrpSpPr>
          <p:grpSpPr>
            <a:xfrm>
              <a:off x="8001000" y="1752600"/>
              <a:ext cx="687600" cy="685800"/>
              <a:chOff x="8001000" y="1752600"/>
              <a:chExt cx="687600" cy="685800"/>
            </a:xfrm>
          </p:grpSpPr>
          <p:cxnSp>
            <p:nvCxnSpPr>
              <p:cNvPr id="10" name="Straight Connector 9">
                <a:extLst>
                  <a:ext uri="{FF2B5EF4-FFF2-40B4-BE49-F238E27FC236}">
                    <a16:creationId xmlns:a16="http://schemas.microsoft.com/office/drawing/2014/main" id="{E97631FE-AC78-EC42-5F4A-60B061AB169A}"/>
                  </a:ext>
                </a:extLst>
              </p:cNvPr>
              <p:cNvCxnSpPr>
                <a:cxnSpLocks/>
              </p:cNvCxnSpPr>
              <p:nvPr/>
            </p:nvCxnSpPr>
            <p:spPr>
              <a:xfrm flipV="1">
                <a:off x="8001000" y="1752600"/>
                <a:ext cx="0" cy="68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0D9D863-A197-BAF3-ECE7-8EF09E8F6843}"/>
                  </a:ext>
                </a:extLst>
              </p:cNvPr>
              <p:cNvCxnSpPr>
                <a:cxnSpLocks/>
              </p:cNvCxnSpPr>
              <p:nvPr/>
            </p:nvCxnSpPr>
            <p:spPr>
              <a:xfrm rot="5400000" flipV="1">
                <a:off x="8344800" y="1413230"/>
                <a:ext cx="0" cy="68760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668BB214-0CF7-67FB-43F6-19F0BBBA733B}"/>
                </a:ext>
              </a:extLst>
            </p:cNvPr>
            <p:cNvGrpSpPr/>
            <p:nvPr/>
          </p:nvGrpSpPr>
          <p:grpSpPr>
            <a:xfrm>
              <a:off x="11047200" y="4648200"/>
              <a:ext cx="687600" cy="685800"/>
              <a:chOff x="11047200" y="4648200"/>
              <a:chExt cx="687600" cy="685800"/>
            </a:xfrm>
          </p:grpSpPr>
          <p:cxnSp>
            <p:nvCxnSpPr>
              <p:cNvPr id="13" name="Straight Connector 12">
                <a:extLst>
                  <a:ext uri="{FF2B5EF4-FFF2-40B4-BE49-F238E27FC236}">
                    <a16:creationId xmlns:a16="http://schemas.microsoft.com/office/drawing/2014/main" id="{E94E7A14-2B01-5DA3-89A7-1ABD06362D25}"/>
                  </a:ext>
                </a:extLst>
              </p:cNvPr>
              <p:cNvCxnSpPr>
                <a:cxnSpLocks/>
              </p:cNvCxnSpPr>
              <p:nvPr/>
            </p:nvCxnSpPr>
            <p:spPr>
              <a:xfrm flipV="1">
                <a:off x="11734800" y="4648200"/>
                <a:ext cx="0" cy="68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A895249-5095-0C47-D5F1-C592CB9014BF}"/>
                  </a:ext>
                </a:extLst>
              </p:cNvPr>
              <p:cNvCxnSpPr>
                <a:cxnSpLocks/>
              </p:cNvCxnSpPr>
              <p:nvPr/>
            </p:nvCxnSpPr>
            <p:spPr>
              <a:xfrm rot="5400000" flipV="1">
                <a:off x="11391000" y="4990200"/>
                <a:ext cx="0" cy="687600"/>
              </a:xfrm>
              <a:prstGeom prst="line">
                <a:avLst/>
              </a:prstGeom>
              <a:ln w="19050"/>
            </p:spPr>
            <p:style>
              <a:lnRef idx="1">
                <a:schemeClr val="accent1"/>
              </a:lnRef>
              <a:fillRef idx="0">
                <a:schemeClr val="accent1"/>
              </a:fillRef>
              <a:effectRef idx="0">
                <a:schemeClr val="accent1"/>
              </a:effectRef>
              <a:fontRef idx="minor">
                <a:schemeClr val="tx1"/>
              </a:fontRef>
            </p:style>
          </p:cxnSp>
        </p:grpSp>
      </p:grpSp>
      <p:sp>
        <p:nvSpPr>
          <p:cNvPr id="19" name="TextBox 18">
            <a:extLst>
              <a:ext uri="{FF2B5EF4-FFF2-40B4-BE49-F238E27FC236}">
                <a16:creationId xmlns:a16="http://schemas.microsoft.com/office/drawing/2014/main" id="{CEF97ECD-9C43-94F6-436A-350CDF8E4313}"/>
              </a:ext>
            </a:extLst>
          </p:cNvPr>
          <p:cNvSpPr txBox="1"/>
          <p:nvPr/>
        </p:nvSpPr>
        <p:spPr>
          <a:xfrm>
            <a:off x="8153400" y="2063957"/>
            <a:ext cx="3492340" cy="2308324"/>
          </a:xfrm>
          <a:prstGeom prst="rect">
            <a:avLst/>
          </a:prstGeom>
          <a:noFill/>
        </p:spPr>
        <p:txBody>
          <a:bodyPr wrap="square">
            <a:spAutoFit/>
          </a:bodyPr>
          <a:lstStyle/>
          <a:p>
            <a:r>
              <a:rPr lang="en-GB" b="1">
                <a:latin typeface="+mn-lt"/>
              </a:rPr>
              <a:t>Task automation in jobs of:</a:t>
            </a:r>
          </a:p>
          <a:p>
            <a:endParaRPr lang="en-GB">
              <a:latin typeface="+mn-lt"/>
            </a:endParaRPr>
          </a:p>
          <a:p>
            <a:pPr marL="285750" indent="-285750" algn="l">
              <a:buFont typeface="Arial" panose="020B0604020202020204" pitchFamily="34" charset="0"/>
              <a:buChar char="•"/>
            </a:pPr>
            <a:r>
              <a:rPr lang="en-GB">
                <a:latin typeface="+mn-lt"/>
              </a:rPr>
              <a:t>Males</a:t>
            </a:r>
          </a:p>
          <a:p>
            <a:pPr marL="285750" indent="-285750" algn="l">
              <a:buFont typeface="Arial" panose="020B0604020202020204" pitchFamily="34" charset="0"/>
              <a:buChar char="•"/>
            </a:pPr>
            <a:r>
              <a:rPr lang="en-GB">
                <a:latin typeface="+mn-lt"/>
              </a:rPr>
              <a:t>Workers aged 45-54</a:t>
            </a:r>
          </a:p>
          <a:p>
            <a:pPr marL="285750" indent="-285750" algn="l">
              <a:buFont typeface="Arial" panose="020B0604020202020204" pitchFamily="34" charset="0"/>
              <a:buChar char="•"/>
            </a:pPr>
            <a:r>
              <a:rPr lang="en-GB">
                <a:latin typeface="+mn-lt"/>
              </a:rPr>
              <a:t>Clerical support workers and professionals</a:t>
            </a:r>
          </a:p>
          <a:p>
            <a:pPr marL="285750" indent="-285750" algn="l">
              <a:buFont typeface="Arial" panose="020B0604020202020204" pitchFamily="34" charset="0"/>
              <a:buChar char="•"/>
            </a:pPr>
            <a:r>
              <a:rPr lang="en-GB">
                <a:latin typeface="+mn-lt"/>
              </a:rPr>
              <a:t>Finance, professional, scientific and technical services</a:t>
            </a:r>
          </a:p>
        </p:txBody>
      </p:sp>
    </p:spTree>
    <p:custDataLst>
      <p:tags r:id="rId1"/>
    </p:custDataLst>
    <p:extLst>
      <p:ext uri="{BB962C8B-B14F-4D97-AF65-F5344CB8AC3E}">
        <p14:creationId xmlns:p14="http://schemas.microsoft.com/office/powerpoint/2010/main" val="60225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9FCF17-1B49-4E15-BDD0-508A3AAC0112}"/>
              </a:ext>
            </a:extLst>
          </p:cNvPr>
          <p:cNvSpPr>
            <a:spLocks noGrp="1"/>
          </p:cNvSpPr>
          <p:nvPr>
            <p:ph type="title"/>
          </p:nvPr>
        </p:nvSpPr>
        <p:spPr>
          <a:xfrm>
            <a:off x="609598" y="288253"/>
            <a:ext cx="10944225" cy="984885"/>
          </a:xfrm>
        </p:spPr>
        <p:txBody>
          <a:bodyPr/>
          <a:lstStyle/>
          <a:p>
            <a:r>
              <a:rPr lang="en-US" sz="3200" dirty="0"/>
              <a:t>The majority of employees use their skills only to a limited extent; a quarter work in jobs below or above their qualification</a:t>
            </a:r>
          </a:p>
        </p:txBody>
      </p:sp>
      <p:sp>
        <p:nvSpPr>
          <p:cNvPr id="4" name="Slide Number Placeholder 3">
            <a:extLst>
              <a:ext uri="{FF2B5EF4-FFF2-40B4-BE49-F238E27FC236}">
                <a16:creationId xmlns:a16="http://schemas.microsoft.com/office/drawing/2014/main" id="{5C6CE603-6A7A-4DE0-B363-42AFE7D64BD3}"/>
              </a:ext>
            </a:extLst>
          </p:cNvPr>
          <p:cNvSpPr>
            <a:spLocks noGrp="1"/>
          </p:cNvSpPr>
          <p:nvPr>
            <p:ph type="sldNum" sz="quarter" idx="12"/>
          </p:nvPr>
        </p:nvSpPr>
        <p:spPr>
          <a:xfrm>
            <a:off x="11280576" y="6237312"/>
            <a:ext cx="287536" cy="293663"/>
          </a:xfrm>
        </p:spPr>
        <p:txBody>
          <a:bodyPr/>
          <a:lstStyle/>
          <a:p>
            <a:fld id="{3DB84476-BC29-4407-9D57-B2E562B8968B}" type="slidenum">
              <a:rPr lang="en-US" smtClean="0"/>
              <a:pPr/>
              <a:t>7</a:t>
            </a:fld>
            <a:endParaRPr lang="en-US"/>
          </a:p>
        </p:txBody>
      </p:sp>
      <p:sp>
        <p:nvSpPr>
          <p:cNvPr id="6" name="TextBox 5">
            <a:extLst>
              <a:ext uri="{FF2B5EF4-FFF2-40B4-BE49-F238E27FC236}">
                <a16:creationId xmlns:a16="http://schemas.microsoft.com/office/drawing/2014/main" id="{05107685-2114-0676-018E-1DB470E1C1D4}"/>
              </a:ext>
            </a:extLst>
          </p:cNvPr>
          <p:cNvSpPr txBox="1"/>
          <p:nvPr/>
        </p:nvSpPr>
        <p:spPr>
          <a:xfrm>
            <a:off x="505047" y="1524000"/>
            <a:ext cx="7139939" cy="307777"/>
          </a:xfrm>
          <a:prstGeom prst="rect">
            <a:avLst/>
          </a:prstGeom>
          <a:noFill/>
        </p:spPr>
        <p:txBody>
          <a:bodyPr wrap="square">
            <a:spAutoFit/>
          </a:bodyPr>
          <a:lstStyle/>
          <a:p>
            <a:r>
              <a:rPr lang="en-GB" sz="1400" b="1">
                <a:solidFill>
                  <a:schemeClr val="tx1">
                    <a:lumMod val="75000"/>
                    <a:lumOff val="25000"/>
                  </a:schemeClr>
                </a:solidFill>
                <a:latin typeface="+mn-lt"/>
                <a:cs typeface="Arial" panose="020B0604020202020204" pitchFamily="34" charset="0"/>
              </a:rPr>
              <a:t>E_EDMATCH8: Education completed compared to education required by job (ISCED 8 levels)</a:t>
            </a:r>
          </a:p>
        </p:txBody>
      </p:sp>
      <p:sp>
        <p:nvSpPr>
          <p:cNvPr id="7" name="TextBox 6">
            <a:extLst>
              <a:ext uri="{FF2B5EF4-FFF2-40B4-BE49-F238E27FC236}">
                <a16:creationId xmlns:a16="http://schemas.microsoft.com/office/drawing/2014/main" id="{5F6D3DB5-2124-3CB0-6453-C163005C995C}"/>
              </a:ext>
            </a:extLst>
          </p:cNvPr>
          <p:cNvSpPr txBox="1"/>
          <p:nvPr/>
        </p:nvSpPr>
        <p:spPr>
          <a:xfrm>
            <a:off x="8153398" y="2063957"/>
            <a:ext cx="3156769" cy="2862322"/>
          </a:xfrm>
          <a:prstGeom prst="rect">
            <a:avLst/>
          </a:prstGeom>
          <a:noFill/>
        </p:spPr>
        <p:txBody>
          <a:bodyPr wrap="square" rtlCol="0">
            <a:spAutoFit/>
          </a:bodyPr>
          <a:lstStyle/>
          <a:p>
            <a:r>
              <a:rPr lang="en-GB" dirty="0">
                <a:latin typeface="+mn-lt"/>
              </a:rPr>
              <a:t>Two-third of employees in </a:t>
            </a:r>
            <a:r>
              <a:rPr lang="en-GB">
                <a:latin typeface="+mn-lt"/>
              </a:rPr>
              <a:t>surveyed economies </a:t>
            </a:r>
            <a:r>
              <a:rPr lang="en-GB" dirty="0">
                <a:latin typeface="+mn-lt"/>
              </a:rPr>
              <a:t>work in jobs that require their field of study or a related one.</a:t>
            </a:r>
          </a:p>
          <a:p>
            <a:endParaRPr lang="en-GB" dirty="0">
              <a:latin typeface="+mn-lt"/>
            </a:endParaRPr>
          </a:p>
          <a:p>
            <a:r>
              <a:rPr lang="en-GB" dirty="0">
                <a:latin typeface="+mn-lt"/>
              </a:rPr>
              <a:t>Less than half of employees use their current knowledge and skills - to a great extent - in their jobs.</a:t>
            </a:r>
          </a:p>
          <a:p>
            <a:endParaRPr lang="en-GB" dirty="0"/>
          </a:p>
        </p:txBody>
      </p:sp>
      <p:grpSp>
        <p:nvGrpSpPr>
          <p:cNvPr id="9" name="Group 8">
            <a:extLst>
              <a:ext uri="{FF2B5EF4-FFF2-40B4-BE49-F238E27FC236}">
                <a16:creationId xmlns:a16="http://schemas.microsoft.com/office/drawing/2014/main" id="{B256E43D-DB99-3826-60F0-9CF69EC746CC}"/>
              </a:ext>
            </a:extLst>
          </p:cNvPr>
          <p:cNvGrpSpPr/>
          <p:nvPr/>
        </p:nvGrpSpPr>
        <p:grpSpPr>
          <a:xfrm>
            <a:off x="8001000" y="1981200"/>
            <a:ext cx="3733800" cy="3581400"/>
            <a:chOff x="8001000" y="1752600"/>
            <a:chExt cx="3733800" cy="3581400"/>
          </a:xfrm>
        </p:grpSpPr>
        <p:grpSp>
          <p:nvGrpSpPr>
            <p:cNvPr id="10" name="Group 9">
              <a:extLst>
                <a:ext uri="{FF2B5EF4-FFF2-40B4-BE49-F238E27FC236}">
                  <a16:creationId xmlns:a16="http://schemas.microsoft.com/office/drawing/2014/main" id="{39F5D003-D766-FEAD-7C08-06F61FA2F618}"/>
                </a:ext>
              </a:extLst>
            </p:cNvPr>
            <p:cNvGrpSpPr/>
            <p:nvPr/>
          </p:nvGrpSpPr>
          <p:grpSpPr>
            <a:xfrm>
              <a:off x="8001000" y="1752600"/>
              <a:ext cx="687600" cy="685800"/>
              <a:chOff x="8001000" y="1752600"/>
              <a:chExt cx="687600" cy="685800"/>
            </a:xfrm>
          </p:grpSpPr>
          <p:cxnSp>
            <p:nvCxnSpPr>
              <p:cNvPr id="14" name="Straight Connector 13">
                <a:extLst>
                  <a:ext uri="{FF2B5EF4-FFF2-40B4-BE49-F238E27FC236}">
                    <a16:creationId xmlns:a16="http://schemas.microsoft.com/office/drawing/2014/main" id="{C1F1EAED-5DE0-73CE-00B2-DC5578BD200D}"/>
                  </a:ext>
                </a:extLst>
              </p:cNvPr>
              <p:cNvCxnSpPr>
                <a:cxnSpLocks/>
              </p:cNvCxnSpPr>
              <p:nvPr/>
            </p:nvCxnSpPr>
            <p:spPr>
              <a:xfrm flipV="1">
                <a:off x="8001000" y="1752600"/>
                <a:ext cx="0" cy="68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CD576D4-62CD-DDD4-6549-ABE79F0C70C2}"/>
                  </a:ext>
                </a:extLst>
              </p:cNvPr>
              <p:cNvCxnSpPr>
                <a:cxnSpLocks/>
              </p:cNvCxnSpPr>
              <p:nvPr/>
            </p:nvCxnSpPr>
            <p:spPr>
              <a:xfrm rot="5400000" flipV="1">
                <a:off x="8344800" y="1413230"/>
                <a:ext cx="0" cy="68760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63E93736-871F-C88D-6944-F0CBF6A27C6E}"/>
                </a:ext>
              </a:extLst>
            </p:cNvPr>
            <p:cNvGrpSpPr/>
            <p:nvPr/>
          </p:nvGrpSpPr>
          <p:grpSpPr>
            <a:xfrm>
              <a:off x="11047200" y="4648200"/>
              <a:ext cx="687600" cy="685800"/>
              <a:chOff x="11047200" y="4648200"/>
              <a:chExt cx="687600" cy="685800"/>
            </a:xfrm>
          </p:grpSpPr>
          <p:cxnSp>
            <p:nvCxnSpPr>
              <p:cNvPr id="12" name="Straight Connector 11">
                <a:extLst>
                  <a:ext uri="{FF2B5EF4-FFF2-40B4-BE49-F238E27FC236}">
                    <a16:creationId xmlns:a16="http://schemas.microsoft.com/office/drawing/2014/main" id="{25C9ECE7-88F7-A499-1E9B-0863FE7B1C21}"/>
                  </a:ext>
                </a:extLst>
              </p:cNvPr>
              <p:cNvCxnSpPr>
                <a:cxnSpLocks/>
              </p:cNvCxnSpPr>
              <p:nvPr/>
            </p:nvCxnSpPr>
            <p:spPr>
              <a:xfrm flipV="1">
                <a:off x="11734800" y="4648200"/>
                <a:ext cx="0" cy="68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ADA50A7-AAC0-7573-7415-B62CB7116B57}"/>
                  </a:ext>
                </a:extLst>
              </p:cNvPr>
              <p:cNvCxnSpPr>
                <a:cxnSpLocks/>
              </p:cNvCxnSpPr>
              <p:nvPr/>
            </p:nvCxnSpPr>
            <p:spPr>
              <a:xfrm rot="5400000" flipV="1">
                <a:off x="11391000" y="4990200"/>
                <a:ext cx="0" cy="687600"/>
              </a:xfrm>
              <a:prstGeom prst="line">
                <a:avLst/>
              </a:prstGeom>
              <a:ln w="19050"/>
            </p:spPr>
            <p:style>
              <a:lnRef idx="1">
                <a:schemeClr val="accent1"/>
              </a:lnRef>
              <a:fillRef idx="0">
                <a:schemeClr val="accent1"/>
              </a:fillRef>
              <a:effectRef idx="0">
                <a:schemeClr val="accent1"/>
              </a:effectRef>
              <a:fontRef idx="minor">
                <a:schemeClr val="tx1"/>
              </a:fontRef>
            </p:style>
          </p:cxnSp>
        </p:grpSp>
      </p:grpSp>
      <p:graphicFrame>
        <p:nvGraphicFramePr>
          <p:cNvPr id="2" name="Chart 1">
            <a:extLst>
              <a:ext uri="{FF2B5EF4-FFF2-40B4-BE49-F238E27FC236}">
                <a16:creationId xmlns:a16="http://schemas.microsoft.com/office/drawing/2014/main" id="{7AC19B1F-5D3D-548F-781F-EDCEAAA24C37}"/>
              </a:ext>
            </a:extLst>
          </p:cNvPr>
          <p:cNvGraphicFramePr>
            <a:graphicFrameLocks/>
          </p:cNvGraphicFramePr>
          <p:nvPr>
            <p:extLst>
              <p:ext uri="{D42A27DB-BD31-4B8C-83A1-F6EECF244321}">
                <p14:modId xmlns:p14="http://schemas.microsoft.com/office/powerpoint/2010/main" val="1045099614"/>
              </p:ext>
            </p:extLst>
          </p:nvPr>
        </p:nvGraphicFramePr>
        <p:xfrm>
          <a:off x="609597" y="2032868"/>
          <a:ext cx="6859713" cy="3453531"/>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31058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9FCF17-1B49-4E15-BDD0-508A3AAC0112}"/>
              </a:ext>
            </a:extLst>
          </p:cNvPr>
          <p:cNvSpPr>
            <a:spLocks noGrp="1"/>
          </p:cNvSpPr>
          <p:nvPr>
            <p:ph type="title"/>
          </p:nvPr>
        </p:nvSpPr>
        <p:spPr>
          <a:xfrm>
            <a:off x="623887" y="466837"/>
            <a:ext cx="10944225" cy="984885"/>
          </a:xfrm>
        </p:spPr>
        <p:txBody>
          <a:bodyPr/>
          <a:lstStyle/>
          <a:p>
            <a:r>
              <a:rPr lang="en-GB" sz="3200" dirty="0"/>
              <a:t>Employees are mostly in need of strengthening their digital and social skills</a:t>
            </a:r>
            <a:endParaRPr lang="en-US" sz="3200" i="1" dirty="0"/>
          </a:p>
        </p:txBody>
      </p:sp>
      <p:sp>
        <p:nvSpPr>
          <p:cNvPr id="4" name="Slide Number Placeholder 3">
            <a:extLst>
              <a:ext uri="{FF2B5EF4-FFF2-40B4-BE49-F238E27FC236}">
                <a16:creationId xmlns:a16="http://schemas.microsoft.com/office/drawing/2014/main" id="{5C6CE603-6A7A-4DE0-B363-42AFE7D64BD3}"/>
              </a:ext>
            </a:extLst>
          </p:cNvPr>
          <p:cNvSpPr>
            <a:spLocks noGrp="1"/>
          </p:cNvSpPr>
          <p:nvPr>
            <p:ph type="sldNum" sz="quarter" idx="12"/>
          </p:nvPr>
        </p:nvSpPr>
        <p:spPr>
          <a:xfrm>
            <a:off x="11280576" y="6237312"/>
            <a:ext cx="287536" cy="293663"/>
          </a:xfrm>
        </p:spPr>
        <p:txBody>
          <a:bodyPr/>
          <a:lstStyle/>
          <a:p>
            <a:fld id="{3DB84476-BC29-4407-9D57-B2E562B8968B}" type="slidenum">
              <a:rPr lang="en-US" smtClean="0"/>
              <a:pPr/>
              <a:t>8</a:t>
            </a:fld>
            <a:endParaRPr lang="en-US"/>
          </a:p>
        </p:txBody>
      </p:sp>
      <p:sp>
        <p:nvSpPr>
          <p:cNvPr id="7" name="TextBox 6">
            <a:extLst>
              <a:ext uri="{FF2B5EF4-FFF2-40B4-BE49-F238E27FC236}">
                <a16:creationId xmlns:a16="http://schemas.microsoft.com/office/drawing/2014/main" id="{F4BF0985-E9B3-29FE-FD9F-41D44674E2EC}"/>
              </a:ext>
            </a:extLst>
          </p:cNvPr>
          <p:cNvSpPr txBox="1"/>
          <p:nvPr/>
        </p:nvSpPr>
        <p:spPr>
          <a:xfrm>
            <a:off x="554237" y="1752600"/>
            <a:ext cx="9028814" cy="523220"/>
          </a:xfrm>
          <a:prstGeom prst="rect">
            <a:avLst/>
          </a:prstGeom>
          <a:noFill/>
        </p:spPr>
        <p:txBody>
          <a:bodyPr wrap="square">
            <a:spAutoFit/>
          </a:bodyPr>
          <a:lstStyle/>
          <a:p>
            <a:r>
              <a:rPr lang="en-GB" sz="1400" b="1">
                <a:solidFill>
                  <a:schemeClr val="tx1">
                    <a:lumMod val="75000"/>
                    <a:lumOff val="25000"/>
                  </a:schemeClr>
                </a:solidFill>
                <a:latin typeface="+mn-lt"/>
                <a:cs typeface="Arial" panose="020B0604020202020204" pitchFamily="34" charset="0"/>
              </a:rPr>
              <a:t>E_DEF: Do you need to further develop any of the following skills to do your main job even better? Computer/IT skills, Social skills, Job-specific skills, and Numeracy skills </a:t>
            </a:r>
          </a:p>
        </p:txBody>
      </p:sp>
      <p:sp>
        <p:nvSpPr>
          <p:cNvPr id="6" name="TextBox 5">
            <a:extLst>
              <a:ext uri="{FF2B5EF4-FFF2-40B4-BE49-F238E27FC236}">
                <a16:creationId xmlns:a16="http://schemas.microsoft.com/office/drawing/2014/main" id="{8E7BF220-94B1-9310-68D7-060782DDD734}"/>
              </a:ext>
            </a:extLst>
          </p:cNvPr>
          <p:cNvSpPr txBox="1"/>
          <p:nvPr/>
        </p:nvSpPr>
        <p:spPr>
          <a:xfrm>
            <a:off x="554236" y="5652499"/>
            <a:ext cx="10570963" cy="246221"/>
          </a:xfrm>
          <a:prstGeom prst="rect">
            <a:avLst/>
          </a:prstGeom>
          <a:noFill/>
        </p:spPr>
        <p:txBody>
          <a:bodyPr wrap="square" rtlCol="0">
            <a:spAutoFit/>
          </a:bodyPr>
          <a:lstStyle/>
          <a:p>
            <a:r>
              <a:rPr lang="en-GB" sz="1000" i="1">
                <a:solidFill>
                  <a:schemeClr val="tx1">
                    <a:lumMod val="75000"/>
                    <a:lumOff val="25000"/>
                  </a:schemeClr>
                </a:solidFill>
                <a:latin typeface="+mn-lt"/>
              </a:rPr>
              <a:t>Note: * Great/moderate extent; Social skills – i.e. working with and dealing with co-workers and other people (e.g. customers, clients, students, patients or other members of the public)</a:t>
            </a:r>
          </a:p>
        </p:txBody>
      </p:sp>
      <p:graphicFrame>
        <p:nvGraphicFramePr>
          <p:cNvPr id="3" name="Chart 2">
            <a:extLst>
              <a:ext uri="{FF2B5EF4-FFF2-40B4-BE49-F238E27FC236}">
                <a16:creationId xmlns:a16="http://schemas.microsoft.com/office/drawing/2014/main" id="{01B81B08-47C0-C0C2-80F2-7914E30CFD8B}"/>
              </a:ext>
            </a:extLst>
          </p:cNvPr>
          <p:cNvGraphicFramePr>
            <a:graphicFrameLocks/>
          </p:cNvGraphicFramePr>
          <p:nvPr>
            <p:extLst>
              <p:ext uri="{D42A27DB-BD31-4B8C-83A1-F6EECF244321}">
                <p14:modId xmlns:p14="http://schemas.microsoft.com/office/powerpoint/2010/main" val="1984800231"/>
              </p:ext>
            </p:extLst>
          </p:nvPr>
        </p:nvGraphicFramePr>
        <p:xfrm>
          <a:off x="623886" y="2275819"/>
          <a:ext cx="11109201" cy="3376679"/>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3568825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C9FCF17-1B49-4E15-BDD0-508A3AAC0112}"/>
              </a:ext>
            </a:extLst>
          </p:cNvPr>
          <p:cNvSpPr>
            <a:spLocks noGrp="1"/>
          </p:cNvSpPr>
          <p:nvPr>
            <p:ph type="title"/>
          </p:nvPr>
        </p:nvSpPr>
        <p:spPr>
          <a:xfrm>
            <a:off x="685799" y="178172"/>
            <a:ext cx="10944225" cy="984885"/>
          </a:xfrm>
        </p:spPr>
        <p:txBody>
          <a:bodyPr/>
          <a:lstStyle/>
          <a:p>
            <a:r>
              <a:rPr lang="en-GB" sz="3200"/>
              <a:t>Only two in 5 employees participated in training to learn new job-related skills</a:t>
            </a:r>
            <a:endParaRPr lang="en-US" sz="3200" i="1"/>
          </a:p>
        </p:txBody>
      </p:sp>
      <p:sp>
        <p:nvSpPr>
          <p:cNvPr id="4" name="Slide Number Placeholder 3">
            <a:extLst>
              <a:ext uri="{FF2B5EF4-FFF2-40B4-BE49-F238E27FC236}">
                <a16:creationId xmlns:a16="http://schemas.microsoft.com/office/drawing/2014/main" id="{5C6CE603-6A7A-4DE0-B363-42AFE7D64BD3}"/>
              </a:ext>
            </a:extLst>
          </p:cNvPr>
          <p:cNvSpPr>
            <a:spLocks noGrp="1"/>
          </p:cNvSpPr>
          <p:nvPr>
            <p:ph type="sldNum" sz="quarter" idx="12"/>
          </p:nvPr>
        </p:nvSpPr>
        <p:spPr>
          <a:xfrm>
            <a:off x="11280576" y="6237312"/>
            <a:ext cx="287536" cy="293663"/>
          </a:xfrm>
        </p:spPr>
        <p:txBody>
          <a:bodyPr/>
          <a:lstStyle/>
          <a:p>
            <a:fld id="{3DB84476-BC29-4407-9D57-B2E562B8968B}" type="slidenum">
              <a:rPr lang="en-US" smtClean="0"/>
              <a:pPr/>
              <a:t>9</a:t>
            </a:fld>
            <a:endParaRPr lang="en-US"/>
          </a:p>
        </p:txBody>
      </p:sp>
      <p:sp>
        <p:nvSpPr>
          <p:cNvPr id="7" name="TextBox 6">
            <a:extLst>
              <a:ext uri="{FF2B5EF4-FFF2-40B4-BE49-F238E27FC236}">
                <a16:creationId xmlns:a16="http://schemas.microsoft.com/office/drawing/2014/main" id="{B10CEEF5-0D2F-C56B-139A-7DB18682F354}"/>
              </a:ext>
            </a:extLst>
          </p:cNvPr>
          <p:cNvSpPr txBox="1"/>
          <p:nvPr/>
        </p:nvSpPr>
        <p:spPr>
          <a:xfrm>
            <a:off x="533400" y="1449437"/>
            <a:ext cx="6553200" cy="523220"/>
          </a:xfrm>
          <a:prstGeom prst="rect">
            <a:avLst/>
          </a:prstGeom>
          <a:noFill/>
        </p:spPr>
        <p:txBody>
          <a:bodyPr wrap="square">
            <a:spAutoFit/>
          </a:bodyPr>
          <a:lstStyle/>
          <a:p>
            <a:r>
              <a:rPr lang="en-GB" sz="1400" b="1">
                <a:solidFill>
                  <a:schemeClr val="tx1">
                    <a:lumMod val="75000"/>
                    <a:lumOff val="25000"/>
                  </a:schemeClr>
                </a:solidFill>
                <a:latin typeface="+mn-lt"/>
              </a:rPr>
              <a:t>E_TRAIND: In the last 12 months, have you participated in any education or training activities to learn new job-related skills</a:t>
            </a:r>
          </a:p>
        </p:txBody>
      </p:sp>
      <p:sp>
        <p:nvSpPr>
          <p:cNvPr id="8" name="TextBox 7">
            <a:extLst>
              <a:ext uri="{FF2B5EF4-FFF2-40B4-BE49-F238E27FC236}">
                <a16:creationId xmlns:a16="http://schemas.microsoft.com/office/drawing/2014/main" id="{6F2326A9-3C7D-580D-E60C-CBA23A0D9278}"/>
              </a:ext>
            </a:extLst>
          </p:cNvPr>
          <p:cNvSpPr txBox="1"/>
          <p:nvPr/>
        </p:nvSpPr>
        <p:spPr>
          <a:xfrm>
            <a:off x="8077200" y="2064105"/>
            <a:ext cx="3513169" cy="3454792"/>
          </a:xfrm>
          <a:prstGeom prst="rect">
            <a:avLst/>
          </a:prstGeom>
          <a:noFill/>
        </p:spPr>
        <p:txBody>
          <a:bodyPr wrap="square" rtlCol="0">
            <a:spAutoFit/>
          </a:bodyPr>
          <a:lstStyle/>
          <a:p>
            <a:pPr algn="l"/>
            <a:r>
              <a:rPr lang="en-GB" dirty="0">
                <a:latin typeface="+mn-lt"/>
              </a:rPr>
              <a:t>One third of workers that took part in training activities, did training to develop their digital skills.</a:t>
            </a:r>
          </a:p>
          <a:p>
            <a:pPr algn="l"/>
            <a:endParaRPr lang="en-GB" sz="1000" dirty="0">
              <a:latin typeface="+mn-lt"/>
            </a:endParaRPr>
          </a:p>
          <a:p>
            <a:pPr algn="l"/>
            <a:r>
              <a:rPr lang="en-GB" dirty="0">
                <a:latin typeface="+mn-lt"/>
              </a:rPr>
              <a:t>Learning happens largely on-the-job.</a:t>
            </a:r>
          </a:p>
          <a:p>
            <a:pPr algn="l"/>
            <a:endParaRPr lang="en-GB" sz="1050" dirty="0">
              <a:latin typeface="+mn-lt"/>
            </a:endParaRPr>
          </a:p>
          <a:p>
            <a:pPr algn="l"/>
            <a:r>
              <a:rPr lang="en-GB" i="1" dirty="0">
                <a:latin typeface="+mn-lt"/>
              </a:rPr>
              <a:t>Low participation:</a:t>
            </a:r>
          </a:p>
          <a:p>
            <a:pPr marL="285750" indent="-285750" algn="l">
              <a:buFont typeface="Arial" panose="020B0604020202020204" pitchFamily="34" charset="0"/>
              <a:buChar char="•"/>
            </a:pPr>
            <a:r>
              <a:rPr lang="en-GB" dirty="0">
                <a:latin typeface="+mn-lt"/>
              </a:rPr>
              <a:t>Older workers</a:t>
            </a:r>
          </a:p>
          <a:p>
            <a:pPr marL="285750" indent="-285750" algn="l">
              <a:buFont typeface="Arial" panose="020B0604020202020204" pitchFamily="34" charset="0"/>
              <a:buChar char="•"/>
            </a:pPr>
            <a:r>
              <a:rPr lang="en-GB" dirty="0">
                <a:latin typeface="+mn-lt"/>
              </a:rPr>
              <a:t>Low-educated</a:t>
            </a:r>
          </a:p>
          <a:p>
            <a:pPr marL="285750" indent="-285750" algn="l">
              <a:buFont typeface="Arial" panose="020B0604020202020204" pitchFamily="34" charset="0"/>
              <a:buChar char="•"/>
            </a:pPr>
            <a:r>
              <a:rPr lang="en-GB" dirty="0">
                <a:latin typeface="+mn-lt"/>
              </a:rPr>
              <a:t>Workers in elementary/manual jobs</a:t>
            </a:r>
          </a:p>
          <a:p>
            <a:pPr marL="285750" indent="-285750" algn="l">
              <a:buFont typeface="Arial" panose="020B0604020202020204" pitchFamily="34" charset="0"/>
              <a:buChar char="•"/>
            </a:pPr>
            <a:r>
              <a:rPr lang="en-GB" dirty="0">
                <a:latin typeface="+mn-lt"/>
              </a:rPr>
              <a:t>Informal workers</a:t>
            </a:r>
          </a:p>
        </p:txBody>
      </p:sp>
      <p:grpSp>
        <p:nvGrpSpPr>
          <p:cNvPr id="3" name="Group 2">
            <a:extLst>
              <a:ext uri="{FF2B5EF4-FFF2-40B4-BE49-F238E27FC236}">
                <a16:creationId xmlns:a16="http://schemas.microsoft.com/office/drawing/2014/main" id="{6C4CCBBD-69D2-0A2C-2F06-7454DE98BB83}"/>
              </a:ext>
            </a:extLst>
          </p:cNvPr>
          <p:cNvGrpSpPr/>
          <p:nvPr/>
        </p:nvGrpSpPr>
        <p:grpSpPr>
          <a:xfrm>
            <a:off x="8001000" y="1981200"/>
            <a:ext cx="3733800" cy="3581400"/>
            <a:chOff x="8001000" y="1752600"/>
            <a:chExt cx="3733800" cy="3581400"/>
          </a:xfrm>
        </p:grpSpPr>
        <p:grpSp>
          <p:nvGrpSpPr>
            <p:cNvPr id="11" name="Group 10">
              <a:extLst>
                <a:ext uri="{FF2B5EF4-FFF2-40B4-BE49-F238E27FC236}">
                  <a16:creationId xmlns:a16="http://schemas.microsoft.com/office/drawing/2014/main" id="{9091C2C6-3421-4E2B-31E0-3F5D62546B55}"/>
                </a:ext>
              </a:extLst>
            </p:cNvPr>
            <p:cNvGrpSpPr/>
            <p:nvPr/>
          </p:nvGrpSpPr>
          <p:grpSpPr>
            <a:xfrm>
              <a:off x="8001000" y="1752600"/>
              <a:ext cx="687600" cy="685800"/>
              <a:chOff x="8001000" y="1752600"/>
              <a:chExt cx="687600" cy="685800"/>
            </a:xfrm>
          </p:grpSpPr>
          <p:cxnSp>
            <p:nvCxnSpPr>
              <p:cNvPr id="15" name="Straight Connector 14">
                <a:extLst>
                  <a:ext uri="{FF2B5EF4-FFF2-40B4-BE49-F238E27FC236}">
                    <a16:creationId xmlns:a16="http://schemas.microsoft.com/office/drawing/2014/main" id="{EF8029AD-8455-403F-87D8-E473A3ADC245}"/>
                  </a:ext>
                </a:extLst>
              </p:cNvPr>
              <p:cNvCxnSpPr>
                <a:cxnSpLocks/>
              </p:cNvCxnSpPr>
              <p:nvPr/>
            </p:nvCxnSpPr>
            <p:spPr>
              <a:xfrm flipV="1">
                <a:off x="8001000" y="1752600"/>
                <a:ext cx="0" cy="68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CEFDC95-9782-14B6-E03D-DEDE04887B1D}"/>
                  </a:ext>
                </a:extLst>
              </p:cNvPr>
              <p:cNvCxnSpPr>
                <a:cxnSpLocks/>
              </p:cNvCxnSpPr>
              <p:nvPr/>
            </p:nvCxnSpPr>
            <p:spPr>
              <a:xfrm rot="5400000" flipV="1">
                <a:off x="8344800" y="1413230"/>
                <a:ext cx="0" cy="68760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65E92E3B-194A-CD12-432A-D227ED069A0D}"/>
                </a:ext>
              </a:extLst>
            </p:cNvPr>
            <p:cNvGrpSpPr/>
            <p:nvPr/>
          </p:nvGrpSpPr>
          <p:grpSpPr>
            <a:xfrm>
              <a:off x="11047200" y="4648200"/>
              <a:ext cx="687600" cy="685800"/>
              <a:chOff x="11047200" y="4648200"/>
              <a:chExt cx="687600" cy="685800"/>
            </a:xfrm>
          </p:grpSpPr>
          <p:cxnSp>
            <p:nvCxnSpPr>
              <p:cNvPr id="13" name="Straight Connector 12">
                <a:extLst>
                  <a:ext uri="{FF2B5EF4-FFF2-40B4-BE49-F238E27FC236}">
                    <a16:creationId xmlns:a16="http://schemas.microsoft.com/office/drawing/2014/main" id="{B8DB8791-B3DD-DB5E-8E62-59FAAEA2CF72}"/>
                  </a:ext>
                </a:extLst>
              </p:cNvPr>
              <p:cNvCxnSpPr>
                <a:cxnSpLocks/>
              </p:cNvCxnSpPr>
              <p:nvPr/>
            </p:nvCxnSpPr>
            <p:spPr>
              <a:xfrm flipV="1">
                <a:off x="11734800" y="4648200"/>
                <a:ext cx="0" cy="6858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A23CF73-4594-88FC-8AFE-81684159DFE4}"/>
                  </a:ext>
                </a:extLst>
              </p:cNvPr>
              <p:cNvCxnSpPr>
                <a:cxnSpLocks/>
              </p:cNvCxnSpPr>
              <p:nvPr/>
            </p:nvCxnSpPr>
            <p:spPr>
              <a:xfrm rot="5400000" flipV="1">
                <a:off x="11391000" y="4990200"/>
                <a:ext cx="0" cy="687600"/>
              </a:xfrm>
              <a:prstGeom prst="line">
                <a:avLst/>
              </a:prstGeom>
              <a:ln w="19050"/>
            </p:spPr>
            <p:style>
              <a:lnRef idx="1">
                <a:schemeClr val="accent1"/>
              </a:lnRef>
              <a:fillRef idx="0">
                <a:schemeClr val="accent1"/>
              </a:fillRef>
              <a:effectRef idx="0">
                <a:schemeClr val="accent1"/>
              </a:effectRef>
              <a:fontRef idx="minor">
                <a:schemeClr val="tx1"/>
              </a:fontRef>
            </p:style>
          </p:cxnSp>
        </p:grpSp>
      </p:grpSp>
      <p:graphicFrame>
        <p:nvGraphicFramePr>
          <p:cNvPr id="2" name="Chart 1">
            <a:extLst>
              <a:ext uri="{FF2B5EF4-FFF2-40B4-BE49-F238E27FC236}">
                <a16:creationId xmlns:a16="http://schemas.microsoft.com/office/drawing/2014/main" id="{41C65E45-03FD-6B87-A4F4-3B1FC9B25CAA}"/>
              </a:ext>
            </a:extLst>
          </p:cNvPr>
          <p:cNvGraphicFramePr>
            <a:graphicFrameLocks/>
          </p:cNvGraphicFramePr>
          <p:nvPr>
            <p:extLst>
              <p:ext uri="{D42A27DB-BD31-4B8C-83A1-F6EECF244321}">
                <p14:modId xmlns:p14="http://schemas.microsoft.com/office/powerpoint/2010/main" val="1683073832"/>
              </p:ext>
            </p:extLst>
          </p:nvPr>
        </p:nvGraphicFramePr>
        <p:xfrm>
          <a:off x="601630" y="2112050"/>
          <a:ext cx="6484967" cy="3450549"/>
        </p:xfrm>
        <a:graphic>
          <a:graphicData uri="http://schemas.openxmlformats.org/drawingml/2006/chart">
            <c:chart xmlns:c="http://schemas.openxmlformats.org/drawingml/2006/chart" xmlns:r="http://schemas.openxmlformats.org/officeDocument/2006/relationships" r:id="rId3"/>
          </a:graphicData>
        </a:graphic>
      </p:graphicFrame>
    </p:spTree>
    <p:custDataLst>
      <p:tags r:id="rId1"/>
    </p:custDataLst>
    <p:extLst>
      <p:ext uri="{BB962C8B-B14F-4D97-AF65-F5344CB8AC3E}">
        <p14:creationId xmlns:p14="http://schemas.microsoft.com/office/powerpoint/2010/main" val="160017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93BB76C-E3D2-13EA-F55E-DC3F3AEFCF49}"/>
              </a:ext>
            </a:extLst>
          </p:cNvPr>
          <p:cNvSpPr txBox="1"/>
          <p:nvPr/>
        </p:nvSpPr>
        <p:spPr>
          <a:xfrm>
            <a:off x="1613538" y="3426627"/>
            <a:ext cx="10147744" cy="734945"/>
          </a:xfrm>
          <a:prstGeom prst="rect">
            <a:avLst/>
          </a:prstGeom>
          <a:noFill/>
        </p:spPr>
        <p:txBody>
          <a:bodyPr wrap="square">
            <a:spAutoFit/>
          </a:bodyPr>
          <a:lstStyle/>
          <a:p>
            <a:pPr algn="just">
              <a:lnSpc>
                <a:spcPct val="120000"/>
              </a:lnSpc>
              <a:spcAft>
                <a:spcPts val="600"/>
              </a:spcAft>
            </a:pPr>
            <a:r>
              <a:rPr lang="en-US" dirty="0">
                <a:solidFill>
                  <a:srgbClr val="595959"/>
                </a:solidFill>
                <a:latin typeface="+mn-lt"/>
              </a:rPr>
              <a:t>Older workers are more likely to work in jobs requiring manual work and are potentially more exposed to automation. Yet, their self-awareness on training needs and participation in training is weaker.</a:t>
            </a:r>
          </a:p>
        </p:txBody>
      </p:sp>
      <p:sp>
        <p:nvSpPr>
          <p:cNvPr id="21" name="TextBox 20">
            <a:extLst>
              <a:ext uri="{FF2B5EF4-FFF2-40B4-BE49-F238E27FC236}">
                <a16:creationId xmlns:a16="http://schemas.microsoft.com/office/drawing/2014/main" id="{084FBCBD-98D4-88B4-C5F0-72DD5FCA3EC4}"/>
              </a:ext>
            </a:extLst>
          </p:cNvPr>
          <p:cNvSpPr txBox="1"/>
          <p:nvPr/>
        </p:nvSpPr>
        <p:spPr>
          <a:xfrm>
            <a:off x="1613538" y="4253330"/>
            <a:ext cx="10147744" cy="1000274"/>
          </a:xfrm>
          <a:prstGeom prst="rect">
            <a:avLst/>
          </a:prstGeom>
          <a:noFill/>
        </p:spPr>
        <p:txBody>
          <a:bodyPr wrap="square">
            <a:spAutoFit/>
          </a:bodyPr>
          <a:lstStyle/>
          <a:p>
            <a:pPr>
              <a:spcAft>
                <a:spcPts val="600"/>
              </a:spcAft>
            </a:pPr>
            <a:r>
              <a:rPr lang="en-US" dirty="0">
                <a:solidFill>
                  <a:srgbClr val="595959"/>
                </a:solidFill>
                <a:latin typeface="+mn-lt"/>
              </a:rPr>
              <a:t>Participation and access to education and training opportunities is unequal (limited among the most vulnerable groups, such as older workers, low-educated etc.).</a:t>
            </a:r>
            <a:endParaRPr lang="en-US" dirty="0">
              <a:latin typeface="+mn-lt"/>
            </a:endParaRPr>
          </a:p>
          <a:p>
            <a:pPr>
              <a:spcAft>
                <a:spcPts val="600"/>
              </a:spcAft>
            </a:pPr>
            <a:endParaRPr lang="en-US" dirty="0">
              <a:solidFill>
                <a:srgbClr val="595959"/>
              </a:solidFill>
              <a:latin typeface="+mn-lt"/>
            </a:endParaRPr>
          </a:p>
        </p:txBody>
      </p:sp>
      <p:sp>
        <p:nvSpPr>
          <p:cNvPr id="23" name="TextBox 22">
            <a:extLst>
              <a:ext uri="{FF2B5EF4-FFF2-40B4-BE49-F238E27FC236}">
                <a16:creationId xmlns:a16="http://schemas.microsoft.com/office/drawing/2014/main" id="{35CCAFBC-3E0D-4FAF-5784-E1EF8383D18B}"/>
              </a:ext>
            </a:extLst>
          </p:cNvPr>
          <p:cNvSpPr txBox="1"/>
          <p:nvPr/>
        </p:nvSpPr>
        <p:spPr>
          <a:xfrm>
            <a:off x="1613538" y="2358550"/>
            <a:ext cx="10147744" cy="1067343"/>
          </a:xfrm>
          <a:prstGeom prst="rect">
            <a:avLst/>
          </a:prstGeom>
          <a:noFill/>
        </p:spPr>
        <p:txBody>
          <a:bodyPr wrap="square">
            <a:spAutoFit/>
          </a:bodyPr>
          <a:lstStyle/>
          <a:p>
            <a:pPr algn="just">
              <a:lnSpc>
                <a:spcPct val="120000"/>
              </a:lnSpc>
              <a:spcAft>
                <a:spcPts val="600"/>
              </a:spcAft>
            </a:pPr>
            <a:r>
              <a:rPr lang="en-US" dirty="0">
                <a:solidFill>
                  <a:srgbClr val="595959"/>
                </a:solidFill>
                <a:latin typeface="+mn-lt"/>
              </a:rPr>
              <a:t>Younger workers are more likely to work in jobs requiring foundation skills and strong digital skills. Yet, they are more exposed to precarious work and more likely to work in jobs requiring lower qualification that they possess.</a:t>
            </a:r>
          </a:p>
        </p:txBody>
      </p:sp>
      <p:sp>
        <p:nvSpPr>
          <p:cNvPr id="31" name="TextBox 30">
            <a:extLst>
              <a:ext uri="{FF2B5EF4-FFF2-40B4-BE49-F238E27FC236}">
                <a16:creationId xmlns:a16="http://schemas.microsoft.com/office/drawing/2014/main" id="{E0360D28-4C4A-9ED9-F6CB-CAB3D4856DF1}"/>
              </a:ext>
            </a:extLst>
          </p:cNvPr>
          <p:cNvSpPr txBox="1"/>
          <p:nvPr/>
        </p:nvSpPr>
        <p:spPr>
          <a:xfrm>
            <a:off x="1613538" y="1080417"/>
            <a:ext cx="10147744" cy="734945"/>
          </a:xfrm>
          <a:prstGeom prst="rect">
            <a:avLst/>
          </a:prstGeom>
          <a:noFill/>
        </p:spPr>
        <p:txBody>
          <a:bodyPr wrap="square" rtlCol="0">
            <a:spAutoFit/>
          </a:bodyPr>
          <a:lstStyle/>
          <a:p>
            <a:pPr algn="just">
              <a:lnSpc>
                <a:spcPct val="120000"/>
              </a:lnSpc>
              <a:spcAft>
                <a:spcPts val="600"/>
              </a:spcAft>
            </a:pPr>
            <a:r>
              <a:rPr lang="en-US" err="1">
                <a:solidFill>
                  <a:srgbClr val="595959"/>
                </a:solidFill>
                <a:latin typeface="+mn-lt"/>
              </a:rPr>
              <a:t>Digitalisation</a:t>
            </a:r>
            <a:r>
              <a:rPr lang="en-US">
                <a:solidFill>
                  <a:srgbClr val="595959"/>
                </a:solidFill>
                <a:latin typeface="+mn-lt"/>
              </a:rPr>
              <a:t> leads to changes in job tasks, requiring higher human-machine interaction (</a:t>
            </a:r>
            <a:r>
              <a:rPr lang="en-US" i="1">
                <a:solidFill>
                  <a:srgbClr val="595959"/>
                </a:solidFill>
                <a:latin typeface="+mn-lt"/>
              </a:rPr>
              <a:t>innovation potential).</a:t>
            </a:r>
            <a:endParaRPr lang="en-US">
              <a:solidFill>
                <a:srgbClr val="595959"/>
              </a:solidFill>
              <a:latin typeface="+mn-lt"/>
            </a:endParaRPr>
          </a:p>
        </p:txBody>
      </p:sp>
      <p:sp>
        <p:nvSpPr>
          <p:cNvPr id="11" name="Slide Number Placeholder 3">
            <a:extLst>
              <a:ext uri="{FF2B5EF4-FFF2-40B4-BE49-F238E27FC236}">
                <a16:creationId xmlns:a16="http://schemas.microsoft.com/office/drawing/2014/main" id="{EBC41B68-DA11-C501-8AF6-BB973F44EEB6}"/>
              </a:ext>
            </a:extLst>
          </p:cNvPr>
          <p:cNvSpPr>
            <a:spLocks noGrp="1"/>
          </p:cNvSpPr>
          <p:nvPr>
            <p:ph type="sldNum" sz="quarter" idx="12"/>
          </p:nvPr>
        </p:nvSpPr>
        <p:spPr>
          <a:xfrm>
            <a:off x="11280576" y="6237312"/>
            <a:ext cx="287536" cy="293663"/>
          </a:xfrm>
        </p:spPr>
        <p:txBody>
          <a:bodyPr/>
          <a:lstStyle/>
          <a:p>
            <a:fld id="{3DB84476-BC29-4407-9D57-B2E562B8968B}" type="slidenum">
              <a:rPr lang="en-US" smtClean="0"/>
              <a:pPr/>
              <a:t>10</a:t>
            </a:fld>
            <a:endParaRPr lang="en-US"/>
          </a:p>
        </p:txBody>
      </p:sp>
      <p:sp>
        <p:nvSpPr>
          <p:cNvPr id="12" name="Title 4">
            <a:extLst>
              <a:ext uri="{FF2B5EF4-FFF2-40B4-BE49-F238E27FC236}">
                <a16:creationId xmlns:a16="http://schemas.microsoft.com/office/drawing/2014/main" id="{A151C962-E009-BF07-2993-634B6515D3EB}"/>
              </a:ext>
            </a:extLst>
          </p:cNvPr>
          <p:cNvSpPr txBox="1">
            <a:spLocks/>
          </p:cNvSpPr>
          <p:nvPr/>
        </p:nvSpPr>
        <p:spPr>
          <a:xfrm>
            <a:off x="650429" y="382478"/>
            <a:ext cx="10944225" cy="492443"/>
          </a:xfrm>
          <a:prstGeom prst="rect">
            <a:avLst/>
          </a:prstGeom>
        </p:spPr>
        <p:txBody>
          <a:bodyPr wrap="square" lIns="0" tIns="0" rIns="0" bIns="0">
            <a:spAutoFit/>
          </a:bodyPr>
          <a:lstStyle>
            <a:lvl1pPr>
              <a:defRPr sz="5100" b="0" i="0">
                <a:solidFill>
                  <a:srgbClr val="0092D4"/>
                </a:solidFill>
                <a:latin typeface="Calibri"/>
                <a:ea typeface="+mj-ea"/>
                <a:cs typeface="Calibri"/>
              </a:defRPr>
            </a:lvl1pPr>
          </a:lstStyle>
          <a:p>
            <a:r>
              <a:rPr lang="en-GB" sz="3200"/>
              <a:t>Key findings</a:t>
            </a:r>
            <a:endParaRPr lang="en-US" sz="3200" i="1"/>
          </a:p>
        </p:txBody>
      </p:sp>
      <p:sp>
        <p:nvSpPr>
          <p:cNvPr id="37" name="TextBox 36">
            <a:extLst>
              <a:ext uri="{FF2B5EF4-FFF2-40B4-BE49-F238E27FC236}">
                <a16:creationId xmlns:a16="http://schemas.microsoft.com/office/drawing/2014/main" id="{C35AD6D2-88C8-C9FE-DDD2-8D6F293525A6}"/>
              </a:ext>
            </a:extLst>
          </p:cNvPr>
          <p:cNvSpPr txBox="1"/>
          <p:nvPr/>
        </p:nvSpPr>
        <p:spPr>
          <a:xfrm>
            <a:off x="1613538" y="5052763"/>
            <a:ext cx="10147744" cy="369332"/>
          </a:xfrm>
          <a:prstGeom prst="rect">
            <a:avLst/>
          </a:prstGeom>
          <a:noFill/>
        </p:spPr>
        <p:txBody>
          <a:bodyPr wrap="square">
            <a:spAutoFit/>
          </a:bodyPr>
          <a:lstStyle/>
          <a:p>
            <a:r>
              <a:rPr lang="en-US" dirty="0">
                <a:solidFill>
                  <a:srgbClr val="595959"/>
                </a:solidFill>
                <a:latin typeface="+mn-lt"/>
              </a:rPr>
              <a:t>Learning potential is the highest in the area of digital and social skills.</a:t>
            </a:r>
            <a:endParaRPr lang="en-IT" dirty="0">
              <a:solidFill>
                <a:srgbClr val="595959"/>
              </a:solidFill>
              <a:latin typeface="+mn-lt"/>
            </a:endParaRPr>
          </a:p>
        </p:txBody>
      </p:sp>
      <p:sp>
        <p:nvSpPr>
          <p:cNvPr id="2" name="TextBox 1">
            <a:extLst>
              <a:ext uri="{FF2B5EF4-FFF2-40B4-BE49-F238E27FC236}">
                <a16:creationId xmlns:a16="http://schemas.microsoft.com/office/drawing/2014/main" id="{47519B9B-5EA8-E37F-17C4-0ED203BDFA65}"/>
              </a:ext>
            </a:extLst>
          </p:cNvPr>
          <p:cNvSpPr txBox="1"/>
          <p:nvPr/>
        </p:nvSpPr>
        <p:spPr>
          <a:xfrm>
            <a:off x="1613538" y="1918700"/>
            <a:ext cx="10147744" cy="369332"/>
          </a:xfrm>
          <a:prstGeom prst="rect">
            <a:avLst/>
          </a:prstGeom>
          <a:noFill/>
        </p:spPr>
        <p:txBody>
          <a:bodyPr wrap="square">
            <a:spAutoFit/>
          </a:bodyPr>
          <a:lstStyle/>
          <a:p>
            <a:pPr>
              <a:spcAft>
                <a:spcPts val="600"/>
              </a:spcAft>
            </a:pPr>
            <a:r>
              <a:rPr lang="en-US">
                <a:solidFill>
                  <a:srgbClr val="595959"/>
                </a:solidFill>
                <a:latin typeface="+mn-lt"/>
              </a:rPr>
              <a:t>The uptake of new technologies is limited, concentrated in sectors demanding advanced-skills</a:t>
            </a:r>
            <a:r>
              <a:rPr lang="en-US">
                <a:latin typeface="+mn-lt"/>
              </a:rPr>
              <a:t>.</a:t>
            </a:r>
          </a:p>
        </p:txBody>
      </p:sp>
    </p:spTree>
    <p:custDataLst>
      <p:tags r:id="rId1"/>
    </p:custDataLst>
    <p:extLst>
      <p:ext uri="{BB962C8B-B14F-4D97-AF65-F5344CB8AC3E}">
        <p14:creationId xmlns:p14="http://schemas.microsoft.com/office/powerpoint/2010/main" val="119276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918628f-964e-4cd7-aa10-7f6ca30bf66a" xsi:nil="true"/>
    <lcf76f155ced4ddcb4097134ff3c332f xmlns="5cce3a60-518d-4091-86e9-833b3b4b141b">
      <Terms xmlns="http://schemas.microsoft.com/office/infopath/2007/PartnerControls"/>
    </lcf76f155ced4ddcb4097134ff3c332f>
    <_dlc_DocId xmlns="d918628f-964e-4cd7-aa10-7f6ca30bf66a">DMSSKILLS-493678605-3967</_dlc_DocId>
    <_dlc_DocIdUrl xmlns="d918628f-964e-4cd7-aa10-7f6ca30bf66a">
      <Url>https://europeantrainingfoundation.sharepoint.com/sites/Skillsdemand/_layouts/15/DocIdRedir.aspx?ID=DMSSKILLS-493678605-3967</Url>
      <Description>DMSSKILLS-493678605-3967</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C17E461EA62C73498E3410C4B5137268" ma:contentTypeVersion="17" ma:contentTypeDescription="Create a new document." ma:contentTypeScope="" ma:versionID="f3c16893a4b2176c0b1e8a75aa468856">
  <xsd:schema xmlns:xsd="http://www.w3.org/2001/XMLSchema" xmlns:xs="http://www.w3.org/2001/XMLSchema" xmlns:p="http://schemas.microsoft.com/office/2006/metadata/properties" xmlns:ns2="5cce3a60-518d-4091-86e9-833b3b4b141b" xmlns:ns3="d918628f-964e-4cd7-aa10-7f6ca30bf66a" targetNamespace="http://schemas.microsoft.com/office/2006/metadata/properties" ma:root="true" ma:fieldsID="84e8982e1027d4dbb161ddad2503f92d" ns2:_="" ns3:_="">
    <xsd:import namespace="5cce3a60-518d-4091-86e9-833b3b4b141b"/>
    <xsd:import namespace="d918628f-964e-4cd7-aa10-7f6ca30bf6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3:_dlc_DocId" minOccurs="0"/>
                <xsd:element ref="ns3:_dlc_DocIdUrl" minOccurs="0"/>
                <xsd:element ref="ns3:_dlc_DocIdPersistId"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ce3a60-518d-4091-86e9-833b3b4b14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010ffe1f-c839-4a66-9ae8-9a2945e4919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Location" ma:index="27"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18628f-964e-4cd7-aa10-7f6ca30bf66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_dlc_DocId" ma:index="17" nillable="true" ma:displayName="Document ID Value" ma:description="The value of the document ID assigned to this item." ma:indexed="true" ma:internalName="_dlc_DocId" ma:readOnly="true">
      <xsd:simpleType>
        <xsd:restriction base="dms:Text"/>
      </xsd:simpleType>
    </xsd:element>
    <xsd:element name="_dlc_DocIdUrl" ma:index="1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9" nillable="true" ma:displayName="Persist ID" ma:description="Keep ID on add." ma:hidden="true" ma:internalName="_dlc_DocIdPersistId" ma:readOnly="true">
      <xsd:simpleType>
        <xsd:restriction base="dms:Boolean"/>
      </xsd:simpleType>
    </xsd:element>
    <xsd:element name="TaxCatchAll" ma:index="25" nillable="true" ma:displayName="Taxonomy Catch All Column" ma:hidden="true" ma:list="{d53e3e61-ef23-48ca-acd5-24f5f50501b0}" ma:internalName="TaxCatchAll" ma:showField="CatchAllData" ma:web="d918628f-964e-4cd7-aa10-7f6ca30bf6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3253A1-D72F-45AF-AE18-B1F12568883C}">
  <ds:schemaRefs>
    <ds:schemaRef ds:uri="http://schemas.microsoft.com/sharepoint/v3/contenttype/forms"/>
  </ds:schemaRefs>
</ds:datastoreItem>
</file>

<file path=customXml/itemProps2.xml><?xml version="1.0" encoding="utf-8"?>
<ds:datastoreItem xmlns:ds="http://schemas.openxmlformats.org/officeDocument/2006/customXml" ds:itemID="{EAAD1C28-44B0-47F1-BDCD-3D6011783853}">
  <ds:schemaRefs>
    <ds:schemaRef ds:uri="http://schemas.openxmlformats.org/package/2006/metadata/core-properties"/>
    <ds:schemaRef ds:uri="http://purl.org/dc/terms/"/>
    <ds:schemaRef ds:uri="http://schemas.microsoft.com/office/2006/documentManagement/types"/>
    <ds:schemaRef ds:uri="http://purl.org/dc/elements/1.1/"/>
    <ds:schemaRef ds:uri="5cce3a60-518d-4091-86e9-833b3b4b141b"/>
    <ds:schemaRef ds:uri="http://www.w3.org/XML/1998/namespace"/>
    <ds:schemaRef ds:uri="http://schemas.microsoft.com/office/2006/metadata/properties"/>
    <ds:schemaRef ds:uri="http://schemas.microsoft.com/office/infopath/2007/PartnerControls"/>
    <ds:schemaRef ds:uri="d918628f-964e-4cd7-aa10-7f6ca30bf66a"/>
    <ds:schemaRef ds:uri="http://purl.org/dc/dcmitype/"/>
  </ds:schemaRefs>
</ds:datastoreItem>
</file>

<file path=customXml/itemProps3.xml><?xml version="1.0" encoding="utf-8"?>
<ds:datastoreItem xmlns:ds="http://schemas.openxmlformats.org/officeDocument/2006/customXml" ds:itemID="{7A78A1F7-FE55-4F79-9D7B-80B581F69B35}">
  <ds:schemaRefs>
    <ds:schemaRef ds:uri="http://schemas.microsoft.com/sharepoint/events"/>
  </ds:schemaRefs>
</ds:datastoreItem>
</file>

<file path=customXml/itemProps4.xml><?xml version="1.0" encoding="utf-8"?>
<ds:datastoreItem xmlns:ds="http://schemas.openxmlformats.org/officeDocument/2006/customXml" ds:itemID="{83620147-C115-4DE1-83C5-C14EFD785A09}">
  <ds:schemaRefs>
    <ds:schemaRef ds:uri="5cce3a60-518d-4091-86e9-833b3b4b141b"/>
    <ds:schemaRef ds:uri="d918628f-964e-4cd7-aa10-7f6ca30bf66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746</Words>
  <Application>Microsoft Office PowerPoint</Application>
  <PresentationFormat>Widescreen</PresentationFormat>
  <Paragraphs>81</Paragraphs>
  <Slides>10</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European skills and jobs survey in ETF partner countries</vt:lpstr>
      <vt:lpstr>Survey design and geographical coverage</vt:lpstr>
      <vt:lpstr>Basic literacy and numeracy skills are required in more than half of the jobs</vt:lpstr>
      <vt:lpstr>Most employees use digital devices for their work, but mostly for simple tasks</vt:lpstr>
      <vt:lpstr>Changes at the workplace are not sufficiently accompanied by digital upskilling</vt:lpstr>
      <vt:lpstr>New digital technologies have impact on job design</vt:lpstr>
      <vt:lpstr>The majority of employees use their skills only to a limited extent; a quarter work in jobs below or above their qualification</vt:lpstr>
      <vt:lpstr>Employees are mostly in need of strengthening their digital and social skills</vt:lpstr>
      <vt:lpstr>Only two in 5 employees participated in training to learn new job-related skills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Mircea Badescu (ETF)</dc:creator>
  <cp:lastModifiedBy>Eva Jansova (ETF)</cp:lastModifiedBy>
  <cp:revision>5</cp:revision>
  <dcterms:created xsi:type="dcterms:W3CDTF">2023-05-24T08:26:52Z</dcterms:created>
  <dcterms:modified xsi:type="dcterms:W3CDTF">2023-11-06T14:17:18Z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2023-05-23T00:00:00Z</vt:filetime>
  </property>
  <property fmtid="{D5CDD505-2E9C-101B-9397-08002B2CF9AE}" pid="3" name="Creator">
    <vt:lpwstr>Microsoft® PowerPoint® for Microsoft 365</vt:lpwstr>
  </property>
  <property fmtid="{D5CDD505-2E9C-101B-9397-08002B2CF9AE}" pid="4" name="LastSaved">
    <vt:filetime>2023-05-24T00:00:00Z</vt:filetime>
  </property>
  <property fmtid="{D5CDD505-2E9C-101B-9397-08002B2CF9AE}" pid="5" name="Producer">
    <vt:lpwstr>Microsoft® PowerPoint® for Microsoft 365</vt:lpwstr>
  </property>
  <property fmtid="{D5CDD505-2E9C-101B-9397-08002B2CF9AE}" pid="6" name="ContentTypeId">
    <vt:lpwstr>0x010100C17E461EA62C73498E3410C4B5137268</vt:lpwstr>
  </property>
  <property fmtid="{D5CDD505-2E9C-101B-9397-08002B2CF9AE}" pid="7" name="_dlc_DocIdItemGuid">
    <vt:lpwstr>7ada77e0-8ca7-470b-91ef-426bdc779163</vt:lpwstr>
  </property>
  <property fmtid="{D5CDD505-2E9C-101B-9397-08002B2CF9AE}" pid="8" name="MediaServiceImageTags">
    <vt:lpwstr/>
  </property>
</Properties>
</file>