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72" r:id="rId5"/>
    <p:sldMasterId id="2147483684" r:id="rId6"/>
  </p:sldMasterIdLst>
  <p:notesMasterIdLst>
    <p:notesMasterId r:id="rId29"/>
  </p:notesMasterIdLst>
  <p:handoutMasterIdLst>
    <p:handoutMasterId r:id="rId30"/>
  </p:handoutMasterIdLst>
  <p:sldIdLst>
    <p:sldId id="256" r:id="rId7"/>
    <p:sldId id="312" r:id="rId8"/>
    <p:sldId id="257" r:id="rId9"/>
    <p:sldId id="276" r:id="rId10"/>
    <p:sldId id="291" r:id="rId11"/>
    <p:sldId id="258" r:id="rId12"/>
    <p:sldId id="317" r:id="rId13"/>
    <p:sldId id="301" r:id="rId14"/>
    <p:sldId id="262" r:id="rId15"/>
    <p:sldId id="313" r:id="rId16"/>
    <p:sldId id="314" r:id="rId17"/>
    <p:sldId id="297" r:id="rId18"/>
    <p:sldId id="310" r:id="rId19"/>
    <p:sldId id="295" r:id="rId20"/>
    <p:sldId id="309" r:id="rId21"/>
    <p:sldId id="315" r:id="rId22"/>
    <p:sldId id="316" r:id="rId23"/>
    <p:sldId id="278" r:id="rId24"/>
    <p:sldId id="304" r:id="rId25"/>
    <p:sldId id="305" r:id="rId26"/>
    <p:sldId id="275" r:id="rId27"/>
    <p:sldId id="311" r:id="rId28"/>
  </p:sldIdLst>
  <p:sldSz cx="9144000" cy="6858000" type="screen4x3"/>
  <p:notesSz cx="6858000"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3126">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VANOS, Ilias" initials="LI" lastIdx="19" clrIdx="0"/>
  <p:cmAuthor id="1" name="DESCY, Pascaline" initials="PDE" lastIdx="29" clrIdx="1"/>
  <p:cmAuthor id="2" name="Daniela Benavente" initials="DB" lastIdx="13" clrIdx="2">
    <p:extLst/>
  </p:cmAuthor>
  <p:cmAuthor id="3" name="Cornelia Suta" initials="CS" lastIdx="27" clrIdx="3">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9F00"/>
    <a:srgbClr val="FFFF00"/>
    <a:srgbClr val="009CFA"/>
    <a:srgbClr val="FFFFFF"/>
    <a:srgbClr val="009CD8"/>
    <a:srgbClr val="FFC709"/>
    <a:srgbClr val="D0474B"/>
    <a:srgbClr val="0068AF"/>
    <a:srgbClr val="50B848"/>
    <a:srgbClr val="50B84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862ADB-38A6-4AAB-A5F3-3BA7A645D6A4}" v="2619" dt="2018-09-11T14:01:22.9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673" autoAdjust="0"/>
    <p:restoredTop sz="85486" autoAdjust="0"/>
  </p:normalViewPr>
  <p:slideViewPr>
    <p:cSldViewPr>
      <p:cViewPr>
        <p:scale>
          <a:sx n="70" d="100"/>
          <a:sy n="70" d="100"/>
        </p:scale>
        <p:origin x="-3102" y="-654"/>
      </p:cViewPr>
      <p:guideLst>
        <p:guide orient="horz" pos="2160"/>
        <p:guide pos="2880"/>
      </p:guideLst>
    </p:cSldViewPr>
  </p:slideViewPr>
  <p:outlineViewPr>
    <p:cViewPr>
      <p:scale>
        <a:sx n="33" d="100"/>
        <a:sy n="33" d="100"/>
      </p:scale>
      <p:origin x="0" y="444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79" d="100"/>
          <a:sy n="79" d="100"/>
        </p:scale>
        <p:origin x="-3918" y="-84"/>
      </p:cViewPr>
      <p:guideLst>
        <p:guide orient="horz" pos="3126"/>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theme" Target="theme/theme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presProps" Target="presProp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rnelia Suta" userId="78dfa574-c88b-4c5c-9abb-ed592e3f0dc2" providerId="ADAL" clId="{D0862ADB-38A6-4AAB-A5F3-3BA7A645D6A4}"/>
    <pc:docChg chg="undo custSel addSld modSld sldOrd">
      <pc:chgData name="Cornelia Suta" userId="78dfa574-c88b-4c5c-9abb-ed592e3f0dc2" providerId="ADAL" clId="{D0862ADB-38A6-4AAB-A5F3-3BA7A645D6A4}" dt="2018-09-11T14:01:22.958" v="2593"/>
      <pc:docMkLst>
        <pc:docMk/>
      </pc:docMkLst>
      <pc:sldChg chg="addCm delCm modNotesTx">
        <pc:chgData name="Cornelia Suta" userId="78dfa574-c88b-4c5c-9abb-ed592e3f0dc2" providerId="ADAL" clId="{D0862ADB-38A6-4AAB-A5F3-3BA7A645D6A4}" dt="2018-09-11T08:42:09.940" v="200"/>
        <pc:sldMkLst>
          <pc:docMk/>
          <pc:sldMk cId="1538951175" sldId="256"/>
        </pc:sldMkLst>
      </pc:sldChg>
      <pc:sldChg chg="modSp addCm delCm modCm modNotesTx">
        <pc:chgData name="Cornelia Suta" userId="78dfa574-c88b-4c5c-9abb-ed592e3f0dc2" providerId="ADAL" clId="{D0862ADB-38A6-4AAB-A5F3-3BA7A645D6A4}" dt="2018-09-11T08:54:09.711" v="448" actId="20577"/>
        <pc:sldMkLst>
          <pc:docMk/>
          <pc:sldMk cId="2234963000" sldId="257"/>
        </pc:sldMkLst>
        <pc:spChg chg="mod">
          <ac:chgData name="Cornelia Suta" userId="78dfa574-c88b-4c5c-9abb-ed592e3f0dc2" providerId="ADAL" clId="{D0862ADB-38A6-4AAB-A5F3-3BA7A645D6A4}" dt="2018-09-11T08:51:12.614" v="338" actId="20577"/>
          <ac:spMkLst>
            <pc:docMk/>
            <pc:sldMk cId="2234963000" sldId="257"/>
            <ac:spMk id="19" creationId="{00000000-0000-0000-0000-000000000000}"/>
          </ac:spMkLst>
        </pc:spChg>
      </pc:sldChg>
      <pc:sldChg chg="addCm delCm modCm modNotesTx">
        <pc:chgData name="Cornelia Suta" userId="78dfa574-c88b-4c5c-9abb-ed592e3f0dc2" providerId="ADAL" clId="{D0862ADB-38A6-4AAB-A5F3-3BA7A645D6A4}" dt="2018-09-11T10:47:06.119" v="1255"/>
        <pc:sldMkLst>
          <pc:docMk/>
          <pc:sldMk cId="2392150790" sldId="262"/>
        </pc:sldMkLst>
      </pc:sldChg>
      <pc:sldChg chg="modNotesTx">
        <pc:chgData name="Cornelia Suta" userId="78dfa574-c88b-4c5c-9abb-ed592e3f0dc2" providerId="ADAL" clId="{D0862ADB-38A6-4AAB-A5F3-3BA7A645D6A4}" dt="2018-09-10T15:48:44.944" v="198" actId="20577"/>
        <pc:sldMkLst>
          <pc:docMk/>
          <pc:sldMk cId="2646845309" sldId="275"/>
        </pc:sldMkLst>
      </pc:sldChg>
      <pc:sldChg chg="addCm delCm modCm modNotesTx">
        <pc:chgData name="Cornelia Suta" userId="78dfa574-c88b-4c5c-9abb-ed592e3f0dc2" providerId="ADAL" clId="{D0862ADB-38A6-4AAB-A5F3-3BA7A645D6A4}" dt="2018-09-11T08:58:06.233" v="461"/>
        <pc:sldMkLst>
          <pc:docMk/>
          <pc:sldMk cId="1513743706" sldId="276"/>
        </pc:sldMkLst>
      </pc:sldChg>
      <pc:sldChg chg="addSp modSp addCm delCm modCm modNotesTx">
        <pc:chgData name="Cornelia Suta" userId="78dfa574-c88b-4c5c-9abb-ed592e3f0dc2" providerId="ADAL" clId="{D0862ADB-38A6-4AAB-A5F3-3BA7A645D6A4}" dt="2018-09-11T10:10:31.856" v="735"/>
        <pc:sldMkLst>
          <pc:docMk/>
          <pc:sldMk cId="689006772" sldId="291"/>
        </pc:sldMkLst>
        <pc:spChg chg="mod">
          <ac:chgData name="Cornelia Suta" userId="78dfa574-c88b-4c5c-9abb-ed592e3f0dc2" providerId="ADAL" clId="{D0862ADB-38A6-4AAB-A5F3-3BA7A645D6A4}" dt="2018-09-11T09:00:08.314" v="492" actId="1076"/>
          <ac:spMkLst>
            <pc:docMk/>
            <pc:sldMk cId="689006772" sldId="291"/>
            <ac:spMk id="13" creationId="{00000000-0000-0000-0000-000000000000}"/>
          </ac:spMkLst>
        </pc:spChg>
        <pc:spChg chg="mod">
          <ac:chgData name="Cornelia Suta" userId="78dfa574-c88b-4c5c-9abb-ed592e3f0dc2" providerId="ADAL" clId="{D0862ADB-38A6-4AAB-A5F3-3BA7A645D6A4}" dt="2018-09-11T09:00:48.081" v="499" actId="1076"/>
          <ac:spMkLst>
            <pc:docMk/>
            <pc:sldMk cId="689006772" sldId="291"/>
            <ac:spMk id="18" creationId="{00000000-0000-0000-0000-000000000000}"/>
          </ac:spMkLst>
        </pc:spChg>
        <pc:spChg chg="mod">
          <ac:chgData name="Cornelia Suta" userId="78dfa574-c88b-4c5c-9abb-ed592e3f0dc2" providerId="ADAL" clId="{D0862ADB-38A6-4AAB-A5F3-3BA7A645D6A4}" dt="2018-09-11T09:00:59.850" v="501" actId="14100"/>
          <ac:spMkLst>
            <pc:docMk/>
            <pc:sldMk cId="689006772" sldId="291"/>
            <ac:spMk id="19" creationId="{00000000-0000-0000-0000-000000000000}"/>
          </ac:spMkLst>
        </pc:spChg>
        <pc:spChg chg="mod">
          <ac:chgData name="Cornelia Suta" userId="78dfa574-c88b-4c5c-9abb-ed592e3f0dc2" providerId="ADAL" clId="{D0862ADB-38A6-4AAB-A5F3-3BA7A645D6A4}" dt="2018-09-11T09:00:39.650" v="497" actId="1076"/>
          <ac:spMkLst>
            <pc:docMk/>
            <pc:sldMk cId="689006772" sldId="291"/>
            <ac:spMk id="20" creationId="{00000000-0000-0000-0000-000000000000}"/>
          </ac:spMkLst>
        </pc:spChg>
        <pc:spChg chg="mod">
          <ac:chgData name="Cornelia Suta" userId="78dfa574-c88b-4c5c-9abb-ed592e3f0dc2" providerId="ADAL" clId="{D0862ADB-38A6-4AAB-A5F3-3BA7A645D6A4}" dt="2018-09-11T08:59:38.138" v="464" actId="1076"/>
          <ac:spMkLst>
            <pc:docMk/>
            <pc:sldMk cId="689006772" sldId="291"/>
            <ac:spMk id="21" creationId="{00000000-0000-0000-0000-000000000000}"/>
          </ac:spMkLst>
        </pc:spChg>
        <pc:spChg chg="add mod">
          <ac:chgData name="Cornelia Suta" userId="78dfa574-c88b-4c5c-9abb-ed592e3f0dc2" providerId="ADAL" clId="{D0862ADB-38A6-4AAB-A5F3-3BA7A645D6A4}" dt="2018-09-11T09:00:52.258" v="500" actId="1076"/>
          <ac:spMkLst>
            <pc:docMk/>
            <pc:sldMk cId="689006772" sldId="291"/>
            <ac:spMk id="22" creationId="{320FCA56-2FCF-4B93-BE1F-3D8394A8AAA2}"/>
          </ac:spMkLst>
        </pc:spChg>
        <pc:spChg chg="mod">
          <ac:chgData name="Cornelia Suta" userId="78dfa574-c88b-4c5c-9abb-ed592e3f0dc2" providerId="ADAL" clId="{D0862ADB-38A6-4AAB-A5F3-3BA7A645D6A4}" dt="2018-09-11T09:00:43.834" v="498" actId="1076"/>
          <ac:spMkLst>
            <pc:docMk/>
            <pc:sldMk cId="689006772" sldId="291"/>
            <ac:spMk id="23" creationId="{00000000-0000-0000-0000-000000000000}"/>
          </ac:spMkLst>
        </pc:spChg>
        <pc:spChg chg="add mod">
          <ac:chgData name="Cornelia Suta" userId="78dfa574-c88b-4c5c-9abb-ed592e3f0dc2" providerId="ADAL" clId="{D0862ADB-38A6-4AAB-A5F3-3BA7A645D6A4}" dt="2018-09-11T09:00:33.046" v="496" actId="571"/>
          <ac:spMkLst>
            <pc:docMk/>
            <pc:sldMk cId="689006772" sldId="291"/>
            <ac:spMk id="24" creationId="{D64E99DC-C816-4BDB-A430-C4D321959C50}"/>
          </ac:spMkLst>
        </pc:spChg>
        <pc:spChg chg="add mod">
          <ac:chgData name="Cornelia Suta" userId="78dfa574-c88b-4c5c-9abb-ed592e3f0dc2" providerId="ADAL" clId="{D0862ADB-38A6-4AAB-A5F3-3BA7A645D6A4}" dt="2018-09-11T09:00:33.046" v="496" actId="571"/>
          <ac:spMkLst>
            <pc:docMk/>
            <pc:sldMk cId="689006772" sldId="291"/>
            <ac:spMk id="25" creationId="{1FECEF1F-B5A0-4497-9CB4-40148DBEED58}"/>
          </ac:spMkLst>
        </pc:spChg>
        <pc:spChg chg="add mod">
          <ac:chgData name="Cornelia Suta" userId="78dfa574-c88b-4c5c-9abb-ed592e3f0dc2" providerId="ADAL" clId="{D0862ADB-38A6-4AAB-A5F3-3BA7A645D6A4}" dt="2018-09-11T09:00:33.046" v="496" actId="571"/>
          <ac:spMkLst>
            <pc:docMk/>
            <pc:sldMk cId="689006772" sldId="291"/>
            <ac:spMk id="28" creationId="{6883EB01-A471-4CC7-B054-B17A5F26AD46}"/>
          </ac:spMkLst>
        </pc:spChg>
        <pc:spChg chg="add mod">
          <ac:chgData name="Cornelia Suta" userId="78dfa574-c88b-4c5c-9abb-ed592e3f0dc2" providerId="ADAL" clId="{D0862ADB-38A6-4AAB-A5F3-3BA7A645D6A4}" dt="2018-09-11T09:00:33.046" v="496" actId="571"/>
          <ac:spMkLst>
            <pc:docMk/>
            <pc:sldMk cId="689006772" sldId="291"/>
            <ac:spMk id="30" creationId="{5271304A-6FE7-469C-9572-B0DE50C42A7C}"/>
          </ac:spMkLst>
        </pc:spChg>
      </pc:sldChg>
      <pc:sldChg chg="addCm delCm modCm modNotesTx">
        <pc:chgData name="Cornelia Suta" userId="78dfa574-c88b-4c5c-9abb-ed592e3f0dc2" providerId="ADAL" clId="{D0862ADB-38A6-4AAB-A5F3-3BA7A645D6A4}" dt="2018-09-11T10:26:35.218" v="1068" actId="20577"/>
        <pc:sldMkLst>
          <pc:docMk/>
          <pc:sldMk cId="1340447234" sldId="292"/>
        </pc:sldMkLst>
      </pc:sldChg>
      <pc:sldChg chg="addCm delCm modCm modNotesTx">
        <pc:chgData name="Cornelia Suta" userId="78dfa574-c88b-4c5c-9abb-ed592e3f0dc2" providerId="ADAL" clId="{D0862ADB-38A6-4AAB-A5F3-3BA7A645D6A4}" dt="2018-09-11T13:47:23.022" v="2535" actId="20577"/>
        <pc:sldMkLst>
          <pc:docMk/>
          <pc:sldMk cId="3925749460" sldId="295"/>
        </pc:sldMkLst>
      </pc:sldChg>
      <pc:sldChg chg="addCm delCm modCm modNotesTx">
        <pc:chgData name="Cornelia Suta" userId="78dfa574-c88b-4c5c-9abb-ed592e3f0dc2" providerId="ADAL" clId="{D0862ADB-38A6-4AAB-A5F3-3BA7A645D6A4}" dt="2018-09-11T13:39:53.074" v="2467" actId="20577"/>
        <pc:sldMkLst>
          <pc:docMk/>
          <pc:sldMk cId="2545115952" sldId="296"/>
        </pc:sldMkLst>
      </pc:sldChg>
      <pc:sldChg chg="modSp addCm delCm modCm modNotesTx">
        <pc:chgData name="Cornelia Suta" userId="78dfa574-c88b-4c5c-9abb-ed592e3f0dc2" providerId="ADAL" clId="{D0862ADB-38A6-4AAB-A5F3-3BA7A645D6A4}" dt="2018-09-11T10:38:09.950" v="1190"/>
        <pc:sldMkLst>
          <pc:docMk/>
          <pc:sldMk cId="1745324370" sldId="301"/>
        </pc:sldMkLst>
        <pc:spChg chg="mod">
          <ac:chgData name="Cornelia Suta" userId="78dfa574-c88b-4c5c-9abb-ed592e3f0dc2" providerId="ADAL" clId="{D0862ADB-38A6-4AAB-A5F3-3BA7A645D6A4}" dt="2018-09-11T10:37:03.494" v="1187" actId="20577"/>
          <ac:spMkLst>
            <pc:docMk/>
            <pc:sldMk cId="1745324370" sldId="301"/>
            <ac:spMk id="3" creationId="{00000000-0000-0000-0000-000000000000}"/>
          </ac:spMkLst>
        </pc:spChg>
      </pc:sldChg>
      <pc:sldChg chg="addSp modSp addCm delCm modNotesTx">
        <pc:chgData name="Cornelia Suta" userId="78dfa574-c88b-4c5c-9abb-ed592e3f0dc2" providerId="ADAL" clId="{D0862ADB-38A6-4AAB-A5F3-3BA7A645D6A4}" dt="2018-09-11T14:01:22.958" v="2593"/>
        <pc:sldMkLst>
          <pc:docMk/>
          <pc:sldMk cId="1750880178" sldId="307"/>
        </pc:sldMkLst>
        <pc:spChg chg="add mod">
          <ac:chgData name="Cornelia Suta" userId="78dfa574-c88b-4c5c-9abb-ed592e3f0dc2" providerId="ADAL" clId="{D0862ADB-38A6-4AAB-A5F3-3BA7A645D6A4}" dt="2018-09-11T14:01:22.958" v="2593"/>
          <ac:spMkLst>
            <pc:docMk/>
            <pc:sldMk cId="1750880178" sldId="307"/>
            <ac:spMk id="3" creationId="{353ECB19-1BDA-4337-87A3-6C2203E5B69F}"/>
          </ac:spMkLst>
        </pc:spChg>
      </pc:sldChg>
      <pc:sldChg chg="delCm">
        <pc:chgData name="Cornelia Suta" userId="78dfa574-c88b-4c5c-9abb-ed592e3f0dc2" providerId="ADAL" clId="{D0862ADB-38A6-4AAB-A5F3-3BA7A645D6A4}" dt="2018-09-11T13:47:51.160" v="2536"/>
        <pc:sldMkLst>
          <pc:docMk/>
          <pc:sldMk cId="245955042" sldId="309"/>
        </pc:sldMkLst>
      </pc:sldChg>
      <pc:sldChg chg="delCm">
        <pc:chgData name="Cornelia Suta" userId="78dfa574-c88b-4c5c-9abb-ed592e3f0dc2" providerId="ADAL" clId="{D0862ADB-38A6-4AAB-A5F3-3BA7A645D6A4}" dt="2018-09-11T13:42:19.431" v="2468"/>
        <pc:sldMkLst>
          <pc:docMk/>
          <pc:sldMk cId="4224949757" sldId="310"/>
        </pc:sldMkLst>
      </pc:sldChg>
      <pc:sldChg chg="ord modTransition addCm delCm modCm modNotesTx">
        <pc:chgData name="Cornelia Suta" userId="78dfa574-c88b-4c5c-9abb-ed592e3f0dc2" providerId="ADAL" clId="{D0862ADB-38A6-4AAB-A5F3-3BA7A645D6A4}" dt="2018-09-11T12:49:39.048" v="1496"/>
        <pc:sldMkLst>
          <pc:docMk/>
          <pc:sldMk cId="3365314651" sldId="311"/>
        </pc:sldMkLst>
      </pc:sldChg>
      <pc:sldChg chg="delSp modSp add ord modNotesTx">
        <pc:chgData name="Cornelia Suta" userId="78dfa574-c88b-4c5c-9abb-ed592e3f0dc2" providerId="ADAL" clId="{D0862ADB-38A6-4AAB-A5F3-3BA7A645D6A4}" dt="2018-09-11T10:09:47.264" v="734" actId="6549"/>
        <pc:sldMkLst>
          <pc:docMk/>
          <pc:sldMk cId="3153502761" sldId="312"/>
        </pc:sldMkLst>
        <pc:spChg chg="mod">
          <ac:chgData name="Cornelia Suta" userId="78dfa574-c88b-4c5c-9abb-ed592e3f0dc2" providerId="ADAL" clId="{D0862ADB-38A6-4AAB-A5F3-3BA7A645D6A4}" dt="2018-09-11T10:08:04.389" v="646" actId="20577"/>
          <ac:spMkLst>
            <pc:docMk/>
            <pc:sldMk cId="3153502761" sldId="312"/>
            <ac:spMk id="6" creationId="{00000000-0000-0000-0000-000000000000}"/>
          </ac:spMkLst>
        </pc:spChg>
        <pc:spChg chg="mod">
          <ac:chgData name="Cornelia Suta" userId="78dfa574-c88b-4c5c-9abb-ed592e3f0dc2" providerId="ADAL" clId="{D0862ADB-38A6-4AAB-A5F3-3BA7A645D6A4}" dt="2018-09-11T10:09:47.264" v="734" actId="6549"/>
          <ac:spMkLst>
            <pc:docMk/>
            <pc:sldMk cId="3153502761" sldId="312"/>
            <ac:spMk id="8" creationId="{00000000-0000-0000-0000-000000000000}"/>
          </ac:spMkLst>
        </pc:spChg>
        <pc:grpChg chg="del">
          <ac:chgData name="Cornelia Suta" userId="78dfa574-c88b-4c5c-9abb-ed592e3f0dc2" providerId="ADAL" clId="{D0862ADB-38A6-4AAB-A5F3-3BA7A645D6A4}" dt="2018-09-11T10:08:16.624" v="648" actId="478"/>
          <ac:grpSpMkLst>
            <pc:docMk/>
            <pc:sldMk cId="3153502761" sldId="312"/>
            <ac:grpSpMk id="11" creationId="{00000000-0000-0000-0000-000000000000}"/>
          </ac:grpSpMkLst>
        </pc:grpChg>
        <pc:grpChg chg="del mod">
          <ac:chgData name="Cornelia Suta" userId="78dfa574-c88b-4c5c-9abb-ed592e3f0dc2" providerId="ADAL" clId="{D0862ADB-38A6-4AAB-A5F3-3BA7A645D6A4}" dt="2018-09-11T10:08:14.189" v="647" actId="478"/>
          <ac:grpSpMkLst>
            <pc:docMk/>
            <pc:sldMk cId="3153502761" sldId="312"/>
            <ac:grpSpMk id="17" creationId="{00000000-0000-0000-0000-000000000000}"/>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6332"/>
          </a:xfrm>
          <a:prstGeom prst="rect">
            <a:avLst/>
          </a:prstGeom>
        </p:spPr>
        <p:txBody>
          <a:bodyPr vert="horz" lIns="91440" tIns="45720" rIns="91440" bIns="45720" rtlCol="0"/>
          <a:lstStyle>
            <a:lvl1pPr algn="r">
              <a:defRPr sz="1200"/>
            </a:lvl1pPr>
          </a:lstStyle>
          <a:p>
            <a:fld id="{A7BA6ED7-9651-4101-9D2E-8745AC8883C0}" type="datetimeFigureOut">
              <a:rPr lang="en-GB" smtClean="0"/>
              <a:t>16/11/2018</a:t>
            </a:fld>
            <a:endParaRPr lang="en-GB"/>
          </a:p>
        </p:txBody>
      </p:sp>
      <p:sp>
        <p:nvSpPr>
          <p:cNvPr id="4" name="Footer Placeholder 3"/>
          <p:cNvSpPr>
            <a:spLocks noGrp="1"/>
          </p:cNvSpPr>
          <p:nvPr>
            <p:ph type="ftr" sz="quarter" idx="2"/>
          </p:nvPr>
        </p:nvSpPr>
        <p:spPr>
          <a:xfrm>
            <a:off x="0" y="9428583"/>
            <a:ext cx="2971800"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28583"/>
            <a:ext cx="2971800" cy="496332"/>
          </a:xfrm>
          <a:prstGeom prst="rect">
            <a:avLst/>
          </a:prstGeom>
        </p:spPr>
        <p:txBody>
          <a:bodyPr vert="horz" lIns="91440" tIns="45720" rIns="91440" bIns="45720" rtlCol="0" anchor="b"/>
          <a:lstStyle>
            <a:lvl1pPr algn="r">
              <a:defRPr sz="1200"/>
            </a:lvl1pPr>
          </a:lstStyle>
          <a:p>
            <a:fld id="{85B38C50-C1F8-4CC1-B06C-147FF440D9B0}" type="slidenum">
              <a:rPr lang="en-GB" smtClean="0"/>
              <a:t>‹#›</a:t>
            </a:fld>
            <a:endParaRPr lang="en-GB"/>
          </a:p>
        </p:txBody>
      </p:sp>
    </p:spTree>
    <p:extLst>
      <p:ext uri="{BB962C8B-B14F-4D97-AF65-F5344CB8AC3E}">
        <p14:creationId xmlns:p14="http://schemas.microsoft.com/office/powerpoint/2010/main" val="110961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6332"/>
          </a:xfrm>
          <a:prstGeom prst="rect">
            <a:avLst/>
          </a:prstGeom>
        </p:spPr>
        <p:txBody>
          <a:bodyPr vert="horz" lIns="91440" tIns="45720" rIns="91440" bIns="45720" rtlCol="0"/>
          <a:lstStyle>
            <a:lvl1pPr algn="r">
              <a:defRPr sz="1200"/>
            </a:lvl1pPr>
          </a:lstStyle>
          <a:p>
            <a:fld id="{3F591FB7-F90E-4DFA-81C5-95A42453CEB8}" type="datetimeFigureOut">
              <a:rPr lang="en-GB" smtClean="0"/>
              <a:t>16/11/2018</a:t>
            </a:fld>
            <a:endParaRPr lang="en-GB"/>
          </a:p>
        </p:txBody>
      </p:sp>
      <p:sp>
        <p:nvSpPr>
          <p:cNvPr id="4" name="Slide Image Placeholder 3"/>
          <p:cNvSpPr>
            <a:spLocks noGrp="1" noRot="1" noChangeAspect="1"/>
          </p:cNvSpPr>
          <p:nvPr>
            <p:ph type="sldImg" idx="2"/>
          </p:nvPr>
        </p:nvSpPr>
        <p:spPr>
          <a:xfrm>
            <a:off x="947738"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15153"/>
            <a:ext cx="548640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71800"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28583"/>
            <a:ext cx="2971800" cy="496332"/>
          </a:xfrm>
          <a:prstGeom prst="rect">
            <a:avLst/>
          </a:prstGeom>
        </p:spPr>
        <p:txBody>
          <a:bodyPr vert="horz" lIns="91440" tIns="45720" rIns="91440" bIns="45720" rtlCol="0" anchor="b"/>
          <a:lstStyle>
            <a:lvl1pPr algn="r">
              <a:defRPr sz="1200"/>
            </a:lvl1pPr>
          </a:lstStyle>
          <a:p>
            <a:fld id="{8845CF86-E57C-4036-AFC8-FA6B5AE92020}" type="slidenum">
              <a:rPr lang="en-GB" smtClean="0"/>
              <a:t>‹#›</a:t>
            </a:fld>
            <a:endParaRPr lang="en-GB"/>
          </a:p>
        </p:txBody>
      </p:sp>
    </p:spTree>
    <p:extLst>
      <p:ext uri="{BB962C8B-B14F-4D97-AF65-F5344CB8AC3E}">
        <p14:creationId xmlns:p14="http://schemas.microsoft.com/office/powerpoint/2010/main" val="2084165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morning ladies and gentlemen.</a:t>
            </a:r>
            <a:r>
              <a:rPr lang="en-GB" baseline="0" dirty="0"/>
              <a:t> It is my pleasure </a:t>
            </a:r>
            <a:r>
              <a:rPr lang="en-GB" baseline="0" dirty="0" smtClean="0"/>
              <a:t>to </a:t>
            </a:r>
            <a:r>
              <a:rPr lang="en-GB" baseline="0" dirty="0"/>
              <a:t>introduce the European </a:t>
            </a:r>
            <a:r>
              <a:rPr lang="en-GB" baseline="0" dirty="0" smtClean="0"/>
              <a:t>skills </a:t>
            </a:r>
            <a:r>
              <a:rPr lang="en-GB" baseline="0" dirty="0"/>
              <a:t>i</a:t>
            </a:r>
            <a:r>
              <a:rPr lang="en-GB" baseline="0" dirty="0" smtClean="0"/>
              <a:t>ndex to you – </a:t>
            </a:r>
            <a:r>
              <a:rPr lang="en-GB" baseline="0" dirty="0"/>
              <a:t>I would like to thank you all very much for your presence here today. </a:t>
            </a:r>
          </a:p>
          <a:p>
            <a:endParaRPr lang="en-GB" baseline="0" dirty="0"/>
          </a:p>
          <a:p>
            <a:r>
              <a:rPr lang="en-GB" baseline="0" dirty="0"/>
              <a:t>My name is </a:t>
            </a:r>
            <a:r>
              <a:rPr lang="en-GB" baseline="0" dirty="0" err="1"/>
              <a:t>Ilias</a:t>
            </a:r>
            <a:r>
              <a:rPr lang="en-GB" baseline="0" dirty="0"/>
              <a:t> </a:t>
            </a:r>
            <a:r>
              <a:rPr lang="en-GB" baseline="0" dirty="0" err="1"/>
              <a:t>Livanos</a:t>
            </a:r>
            <a:r>
              <a:rPr lang="en-GB" baseline="0" dirty="0"/>
              <a:t>, I am a </a:t>
            </a:r>
            <a:r>
              <a:rPr lang="en-GB" baseline="0" dirty="0" err="1"/>
              <a:t>Cedefop</a:t>
            </a:r>
            <a:r>
              <a:rPr lang="en-GB" baseline="0" dirty="0"/>
              <a:t> expert. I currently lead the work on the Index. However, this project is a team effort. There is a strong research team behind it, and a team of national experts whom we have been consulting with for its development. At the same time we had the pleasure to have the Join Research Centre on board </a:t>
            </a:r>
            <a:r>
              <a:rPr lang="en-GB" baseline="0" dirty="0" smtClean="0"/>
              <a:t>from the beginning, </a:t>
            </a:r>
            <a:r>
              <a:rPr lang="en-GB" baseline="0" dirty="0"/>
              <a:t>as well as world leading experts in the field of composite indicators. </a:t>
            </a:r>
          </a:p>
          <a:p>
            <a:endParaRPr lang="en-GB"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1</a:t>
            </a:fld>
            <a:endParaRPr lang="en-GB"/>
          </a:p>
        </p:txBody>
      </p:sp>
    </p:spTree>
    <p:extLst>
      <p:ext uri="{BB962C8B-B14F-4D97-AF65-F5344CB8AC3E}">
        <p14:creationId xmlns:p14="http://schemas.microsoft.com/office/powerpoint/2010/main" val="1407860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a:t>
            </a:r>
            <a:r>
              <a:rPr lang="en-GB" sz="1200" kern="1200" baseline="0" dirty="0" smtClean="0">
                <a:solidFill>
                  <a:schemeClr val="tx1"/>
                </a:solidFill>
                <a:effectLst/>
                <a:latin typeface="+mn-lt"/>
                <a:ea typeface="+mn-ea"/>
                <a:cs typeface="+mn-cs"/>
              </a:rPr>
              <a:t> area of skills is growing in importance at the level of European policy.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A number of key principles of the European Pillar of Social rights are built around a well functioning and inclusive labour market where education, training, and life-long learning are at a centre stage. </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kern="1200" dirty="0" smtClean="0">
              <a:solidFill>
                <a:schemeClr val="tx1"/>
              </a:solidFill>
              <a:effectLst/>
              <a:latin typeface="+mn-lt"/>
              <a:ea typeface="+mn-ea"/>
              <a:cs typeface="+mn-cs"/>
            </a:endParaRPr>
          </a:p>
          <a:p>
            <a:r>
              <a:rPr lang="en-GB" sz="800" kern="1200" dirty="0" smtClean="0">
                <a:solidFill>
                  <a:schemeClr val="tx1"/>
                </a:solidFill>
                <a:effectLst/>
                <a:latin typeface="+mn-lt"/>
                <a:ea typeface="+mn-ea"/>
                <a:cs typeface="+mn-cs"/>
              </a:rPr>
              <a:t>At the same</a:t>
            </a:r>
            <a:r>
              <a:rPr lang="en-GB" sz="800" kern="1200" baseline="0" dirty="0" smtClean="0">
                <a:solidFill>
                  <a:schemeClr val="tx1"/>
                </a:solidFill>
                <a:effectLst/>
                <a:latin typeface="+mn-lt"/>
                <a:ea typeface="+mn-ea"/>
                <a:cs typeface="+mn-cs"/>
              </a:rPr>
              <a:t> time the </a:t>
            </a:r>
            <a:r>
              <a:rPr lang="en-GB" sz="800" kern="1200" dirty="0" smtClean="0">
                <a:solidFill>
                  <a:schemeClr val="tx1"/>
                </a:solidFill>
                <a:effectLst/>
                <a:latin typeface="+mn-lt"/>
                <a:ea typeface="+mn-ea"/>
                <a:cs typeface="+mn-cs"/>
              </a:rPr>
              <a:t>New Skills Agenda lists a set of actions aimed at improving the skills system through better formation, more visibility of skills, and more informed career choices.</a:t>
            </a:r>
            <a:endParaRPr lang="en-GB" dirty="0" smtClean="0"/>
          </a:p>
          <a:p>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However, a question that remains is how do we measure how EU skills systems performance, how can these be made more effective?</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To fill this gap, Cedefop has developed the European Skills Index. </a:t>
            </a:r>
            <a:endParaRPr lang="en-GB" baseline="0" dirty="0" smtClean="0"/>
          </a:p>
        </p:txBody>
      </p:sp>
      <p:sp>
        <p:nvSpPr>
          <p:cNvPr id="4" name="Slide Number Placeholder 3"/>
          <p:cNvSpPr>
            <a:spLocks noGrp="1"/>
          </p:cNvSpPr>
          <p:nvPr>
            <p:ph type="sldNum" sz="quarter" idx="10"/>
          </p:nvPr>
        </p:nvSpPr>
        <p:spPr/>
        <p:txBody>
          <a:bodyPr/>
          <a:lstStyle/>
          <a:p>
            <a:fld id="{8845CF86-E57C-4036-AFC8-FA6B5AE92020}" type="slidenum">
              <a:rPr lang="en-GB" smtClean="0"/>
              <a:t>2</a:t>
            </a:fld>
            <a:endParaRPr lang="en-GB"/>
          </a:p>
        </p:txBody>
      </p:sp>
    </p:spTree>
    <p:extLst>
      <p:ext uri="{BB962C8B-B14F-4D97-AF65-F5344CB8AC3E}">
        <p14:creationId xmlns:p14="http://schemas.microsoft.com/office/powerpoint/2010/main" val="386771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a:t>
            </a:r>
            <a:r>
              <a:rPr lang="en-GB" baseline="0" dirty="0"/>
              <a:t> me start by outlining a few key points about the European </a:t>
            </a:r>
            <a:r>
              <a:rPr lang="en-GB" baseline="0" dirty="0" smtClean="0"/>
              <a:t>skills index</a:t>
            </a:r>
            <a:r>
              <a:rPr lang="en-GB" baseline="0" dirty="0"/>
              <a:t>.</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First of all, it is a composite indicator. Just like the GDP or OECD’s Better Life Index. The </a:t>
            </a:r>
            <a:r>
              <a:rPr lang="en-GB" baseline="0" dirty="0" smtClean="0"/>
              <a:t>rationale, </a:t>
            </a:r>
            <a:r>
              <a:rPr lang="en-GB" baseline="0" dirty="0"/>
              <a:t>as with any composite indicator, is to reduce a large number of indicators </a:t>
            </a:r>
            <a:r>
              <a:rPr lang="en-GB" baseline="0" dirty="0" smtClean="0"/>
              <a:t>from </a:t>
            </a:r>
            <a:r>
              <a:rPr lang="en-GB" baseline="0" dirty="0"/>
              <a:t>different dimensions into a single measurement.  Indeed, a skills system provides a useful platform for such an </a:t>
            </a:r>
            <a:r>
              <a:rPr lang="en-GB" baseline="0" dirty="0" smtClean="0"/>
              <a:t>endeavour if </a:t>
            </a:r>
            <a:r>
              <a:rPr lang="en-GB" baseline="0" dirty="0"/>
              <a:t>we consider that it has multiple facets. </a:t>
            </a:r>
            <a:r>
              <a:rPr lang="en-GB" baseline="0" dirty="0" smtClean="0"/>
              <a:t>Although there is no single </a:t>
            </a:r>
            <a:r>
              <a:rPr lang="en-GB" baseline="0" dirty="0"/>
              <a:t>universal definition of skills systems, </a:t>
            </a:r>
            <a:r>
              <a:rPr lang="en-GB" baseline="0" dirty="0" smtClean="0"/>
              <a:t>or skills, we </a:t>
            </a:r>
            <a:r>
              <a:rPr lang="en-GB" baseline="0" dirty="0"/>
              <a:t>have identified three distinct areas of a skills </a:t>
            </a:r>
            <a:r>
              <a:rPr lang="en-GB" baseline="0" dirty="0" smtClean="0"/>
              <a:t>system: skills </a:t>
            </a:r>
            <a:r>
              <a:rPr lang="en-GB" baseline="0" dirty="0"/>
              <a:t>development, activation and matching</a:t>
            </a:r>
            <a:r>
              <a:rPr lang="en-GB" baseline="0" dirty="0" smtClean="0"/>
              <a:t>. I will elaborate on these later in the presentation.</a:t>
            </a:r>
            <a:endParaRPr lang="en-GB" baseline="0" dirty="0"/>
          </a:p>
          <a:p>
            <a:endParaRPr lang="en-GB" baseline="0" dirty="0"/>
          </a:p>
          <a:p>
            <a:r>
              <a:rPr lang="en-GB" baseline="0" dirty="0"/>
              <a:t>The purpose of the index is to measure and monitor over time the relative performance of EU skills systems. At the same </a:t>
            </a:r>
            <a:r>
              <a:rPr lang="en-GB" baseline="0" dirty="0" smtClean="0"/>
              <a:t>time, </a:t>
            </a:r>
            <a:r>
              <a:rPr lang="en-GB" baseline="0" dirty="0"/>
              <a:t>areas for improvement can be identified while it also allows for </a:t>
            </a:r>
            <a:r>
              <a:rPr lang="en-GB" baseline="0" dirty="0" smtClean="0"/>
              <a:t>cross-country </a:t>
            </a:r>
            <a:r>
              <a:rPr lang="en-GB" baseline="0" dirty="0"/>
              <a:t>analysis and policy learning</a:t>
            </a:r>
            <a:r>
              <a:rPr lang="en-GB" baseline="0" dirty="0" smtClean="0"/>
              <a:t>.</a:t>
            </a:r>
          </a:p>
          <a:p>
            <a:endParaRPr lang="en-GB" baseline="0" dirty="0" smtClean="0"/>
          </a:p>
          <a:p>
            <a:r>
              <a:rPr lang="en-GB" baseline="0" dirty="0" smtClean="0"/>
              <a:t>Having said that, as with any composite indicator, the European skills index is not built to drive simplistic policy messages. Using it requires </a:t>
            </a:r>
            <a:r>
              <a:rPr lang="en-GB" baseline="0" dirty="0"/>
              <a:t>further investigation that needs to be coupled with local knowledge of how a skill systems has been built. </a:t>
            </a:r>
            <a:r>
              <a:rPr lang="en-GB" baseline="0" dirty="0" smtClean="0"/>
              <a:t>As such, it </a:t>
            </a:r>
            <a:r>
              <a:rPr lang="en-GB" baseline="0" dirty="0"/>
              <a:t>is an empirical </a:t>
            </a:r>
            <a:r>
              <a:rPr lang="en-GB" baseline="0" dirty="0" smtClean="0"/>
              <a:t>exercise, </a:t>
            </a:r>
            <a:r>
              <a:rPr lang="en-GB" baseline="0" dirty="0"/>
              <a:t>so an element of judgement is </a:t>
            </a:r>
            <a:r>
              <a:rPr lang="en-GB" baseline="0" dirty="0" smtClean="0"/>
              <a:t>required.</a:t>
            </a:r>
            <a:endParaRPr lang="en-GB" baseline="0" dirty="0"/>
          </a:p>
          <a:p>
            <a:endParaRPr lang="en-GB" baseline="0" dirty="0"/>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3</a:t>
            </a:fld>
            <a:endParaRPr lang="en-GB"/>
          </a:p>
        </p:txBody>
      </p:sp>
    </p:spTree>
    <p:extLst>
      <p:ext uri="{BB962C8B-B14F-4D97-AF65-F5344CB8AC3E}">
        <p14:creationId xmlns:p14="http://schemas.microsoft.com/office/powerpoint/2010/main" val="9962985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r>
              <a:rPr lang="en-US" baseline="0" dirty="0"/>
              <a:t>Traditionally, when we think about a skills system, we tend to focus on the education and training available. However, a skills system is more than that. It is also about how </a:t>
            </a:r>
            <a:r>
              <a:rPr lang="en-US" b="1" baseline="0" dirty="0"/>
              <a:t>smooth</a:t>
            </a:r>
            <a:r>
              <a:rPr lang="en-US" baseline="0" dirty="0"/>
              <a:t> </a:t>
            </a:r>
            <a:r>
              <a:rPr lang="en-US" baseline="0" dirty="0" smtClean="0"/>
              <a:t>the </a:t>
            </a:r>
            <a:r>
              <a:rPr lang="en-US" baseline="0" dirty="0"/>
              <a:t>transition to the world of </a:t>
            </a:r>
            <a:r>
              <a:rPr lang="en-US" baseline="0" dirty="0" smtClean="0"/>
              <a:t>work is, </a:t>
            </a:r>
            <a:r>
              <a:rPr lang="en-US" baseline="0" dirty="0"/>
              <a:t>how </a:t>
            </a:r>
            <a:r>
              <a:rPr lang="en-US" b="1" baseline="0" dirty="0"/>
              <a:t>inclusive</a:t>
            </a:r>
            <a:r>
              <a:rPr lang="en-US" baseline="0" dirty="0"/>
              <a:t> </a:t>
            </a:r>
            <a:r>
              <a:rPr lang="en-US" baseline="0" dirty="0" smtClean="0"/>
              <a:t>the </a:t>
            </a:r>
            <a:r>
              <a:rPr lang="en-US" baseline="0" dirty="0"/>
              <a:t>labour </a:t>
            </a:r>
            <a:r>
              <a:rPr lang="en-US" baseline="0" dirty="0" smtClean="0"/>
              <a:t>market is, and to what </a:t>
            </a:r>
            <a:r>
              <a:rPr lang="en-US" b="1" baseline="0" dirty="0"/>
              <a:t>extent</a:t>
            </a:r>
            <a:r>
              <a:rPr lang="en-US" baseline="0" dirty="0"/>
              <a:t> the skills are </a:t>
            </a:r>
            <a:r>
              <a:rPr lang="en-US" i="1" baseline="0" dirty="0" err="1"/>
              <a:t>utilised</a:t>
            </a:r>
            <a:r>
              <a:rPr lang="en-US" baseline="0" dirty="0"/>
              <a:t> at work. </a:t>
            </a:r>
            <a:r>
              <a:rPr lang="en-US" baseline="0" dirty="0" smtClean="0"/>
              <a:t>We </a:t>
            </a:r>
            <a:r>
              <a:rPr lang="en-US" baseline="0" dirty="0"/>
              <a:t>have built this index to capture all these different aspects. </a:t>
            </a:r>
          </a:p>
          <a:p>
            <a:endParaRPr lang="en-US" baseline="0" dirty="0"/>
          </a:p>
          <a:p>
            <a:r>
              <a:rPr lang="en-US" baseline="0" dirty="0" smtClean="0"/>
              <a:t>Our work on </a:t>
            </a:r>
            <a:r>
              <a:rPr lang="en-US" baseline="0" dirty="0"/>
              <a:t>the </a:t>
            </a:r>
            <a:r>
              <a:rPr lang="en-US" baseline="0" dirty="0" smtClean="0"/>
              <a:t>index started </a:t>
            </a:r>
            <a:r>
              <a:rPr lang="en-US" baseline="0" dirty="0"/>
              <a:t>by identifying three pillars. These pillars represent three distinct </a:t>
            </a:r>
            <a:r>
              <a:rPr lang="en-US" baseline="0" dirty="0" smtClean="0"/>
              <a:t>areas of </a:t>
            </a:r>
            <a:r>
              <a:rPr lang="en-US" baseline="0" dirty="0"/>
              <a:t>a skills system: </a:t>
            </a:r>
            <a:r>
              <a:rPr lang="en-US" baseline="0" dirty="0" smtClean="0"/>
              <a:t>delivery </a:t>
            </a:r>
            <a:r>
              <a:rPr lang="en-US" baseline="0" dirty="0"/>
              <a:t>of skills, activation in the labour market, and matching.  </a:t>
            </a:r>
            <a:r>
              <a:rPr lang="en-US" baseline="0" dirty="0" smtClean="0"/>
              <a:t>These pillars resemble the elements of any system: inputs – processes – outputs. </a:t>
            </a:r>
            <a:endParaRPr lang="en-US" baseline="0" dirty="0"/>
          </a:p>
          <a:p>
            <a:endParaRPr lang="en-US" baseline="0" dirty="0"/>
          </a:p>
          <a:p>
            <a:r>
              <a:rPr lang="en-US" baseline="0" dirty="0" smtClean="0"/>
              <a:t>Inputs are captured by skills development which includes </a:t>
            </a:r>
            <a:r>
              <a:rPr lang="en-US" baseline="0" dirty="0"/>
              <a:t>both formal and informal education and training </a:t>
            </a:r>
            <a:r>
              <a:rPr lang="en-US" baseline="0" dirty="0" smtClean="0"/>
              <a:t>in compulsory </a:t>
            </a:r>
            <a:r>
              <a:rPr lang="en-US" baseline="0" dirty="0"/>
              <a:t>and post-compulsory education, including </a:t>
            </a:r>
            <a:r>
              <a:rPr lang="en-US" baseline="0" dirty="0" smtClean="0"/>
              <a:t>lifelong </a:t>
            </a:r>
            <a:r>
              <a:rPr lang="en-US" baseline="0" dirty="0"/>
              <a:t>learning and vocational education. </a:t>
            </a:r>
            <a:r>
              <a:rPr lang="en-US" baseline="0" dirty="0" smtClean="0"/>
              <a:t>This pillar is related to the education and training systems. </a:t>
            </a:r>
          </a:p>
          <a:p>
            <a:endParaRPr lang="en-US" baseline="0" dirty="0" smtClean="0"/>
          </a:p>
          <a:p>
            <a:r>
              <a:rPr lang="en-US" baseline="0" dirty="0" smtClean="0"/>
              <a:t>The processes are captured by the skills activation.  This pillar examines the </a:t>
            </a:r>
            <a:r>
              <a:rPr lang="en-US" baseline="0" dirty="0"/>
              <a:t>extent </a:t>
            </a:r>
            <a:r>
              <a:rPr lang="en-US" baseline="0" dirty="0" smtClean="0"/>
              <a:t>to which a </a:t>
            </a:r>
            <a:r>
              <a:rPr lang="en-US" baseline="0" dirty="0"/>
              <a:t>smooth transition from education to work is achieved. For instance, </a:t>
            </a:r>
            <a:r>
              <a:rPr lang="en-US" u="sng" baseline="0" dirty="0"/>
              <a:t>how fast </a:t>
            </a:r>
            <a:r>
              <a:rPr lang="en-US" u="sng" baseline="0" dirty="0" smtClean="0"/>
              <a:t>do </a:t>
            </a:r>
            <a:r>
              <a:rPr lang="en-US" baseline="0" dirty="0" smtClean="0"/>
              <a:t>graduates </a:t>
            </a:r>
            <a:r>
              <a:rPr lang="en-US" baseline="0" dirty="0"/>
              <a:t>find a job? </a:t>
            </a:r>
            <a:r>
              <a:rPr lang="en-US" i="0" u="sng" baseline="0" dirty="0"/>
              <a:t>How many </a:t>
            </a:r>
            <a:r>
              <a:rPr lang="en-US" baseline="0" dirty="0"/>
              <a:t>people decide to join the labour market? </a:t>
            </a:r>
            <a:r>
              <a:rPr lang="en-US" baseline="0" dirty="0" smtClean="0"/>
              <a:t>Thus, this pillar relates to the institutional framework and the mechanisms set in place.</a:t>
            </a:r>
          </a:p>
          <a:p>
            <a:endParaRPr lang="en-US" baseline="0" dirty="0" smtClean="0"/>
          </a:p>
          <a:p>
            <a:r>
              <a:rPr lang="en-US" baseline="0" dirty="0" smtClean="0"/>
              <a:t>The </a:t>
            </a:r>
            <a:r>
              <a:rPr lang="en-US" baseline="0" dirty="0"/>
              <a:t>third pillar</a:t>
            </a:r>
            <a:r>
              <a:rPr lang="en-US" baseline="0" dirty="0" smtClean="0"/>
              <a:t>, the outcomes of the system, </a:t>
            </a:r>
            <a:r>
              <a:rPr lang="en-US" baseline="0" dirty="0"/>
              <a:t>reveals the interplay between demand and supply as it examines how well the skills developed and activated, are then matched at work. </a:t>
            </a:r>
            <a:r>
              <a:rPr lang="en-US" u="sng" baseline="0" dirty="0"/>
              <a:t>Do for </a:t>
            </a:r>
            <a:r>
              <a:rPr lang="en-US" u="sng" baseline="0" dirty="0" smtClean="0"/>
              <a:t>example, individuals </a:t>
            </a:r>
            <a:r>
              <a:rPr lang="en-US" baseline="0" dirty="0"/>
              <a:t>find a job that is equivalent to their education, skills, and expectations?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There </a:t>
            </a:r>
            <a:r>
              <a:rPr lang="en-US" baseline="0" dirty="0"/>
              <a:t>is no single owner of a skills </a:t>
            </a:r>
            <a:r>
              <a:rPr lang="en-US" baseline="0" dirty="0" smtClean="0"/>
              <a:t>system. One </a:t>
            </a:r>
            <a:r>
              <a:rPr lang="en-US" baseline="0" dirty="0"/>
              <a:t>can say that the </a:t>
            </a:r>
            <a:r>
              <a:rPr lang="en-US" baseline="0" dirty="0" smtClean="0"/>
              <a:t>education </a:t>
            </a:r>
            <a:r>
              <a:rPr lang="en-US" baseline="0" dirty="0"/>
              <a:t>system is responsible for the skills development, the institutional framework for the skills activation, while for skills matching </a:t>
            </a:r>
            <a:r>
              <a:rPr lang="en-US" baseline="0" dirty="0" smtClean="0"/>
              <a:t>it would be </a:t>
            </a:r>
            <a:r>
              <a:rPr lang="en-US" baseline="0" dirty="0"/>
              <a:t>both employers and employees. The point here being that this index can be useful for multiple users. </a:t>
            </a:r>
          </a:p>
          <a:p>
            <a:endParaRPr lang="en-US" baseline="0" dirty="0"/>
          </a:p>
          <a:p>
            <a:r>
              <a:rPr lang="en-US" baseline="0" dirty="0"/>
              <a:t>All in all, these three pillars measure how well </a:t>
            </a:r>
            <a:r>
              <a:rPr lang="en-US" baseline="0" dirty="0" smtClean="0"/>
              <a:t>a </a:t>
            </a:r>
            <a:r>
              <a:rPr lang="en-US" baseline="0" dirty="0"/>
              <a:t>skills </a:t>
            </a:r>
            <a:r>
              <a:rPr lang="en-US" baseline="0" dirty="0" smtClean="0"/>
              <a:t>system is </a:t>
            </a:r>
            <a:r>
              <a:rPr lang="en-US" baseline="0" dirty="0"/>
              <a:t>functioning. </a:t>
            </a:r>
          </a:p>
          <a:p>
            <a:endParaRPr lang="en-US" baseline="0" dirty="0"/>
          </a:p>
          <a:p>
            <a:endParaRPr lang="en-US" baseline="0" dirty="0"/>
          </a:p>
          <a:p>
            <a:endParaRPr lang="en-GB"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4</a:t>
            </a:fld>
            <a:endParaRPr lang="en-GB"/>
          </a:p>
        </p:txBody>
      </p:sp>
    </p:spTree>
    <p:extLst>
      <p:ext uri="{BB962C8B-B14F-4D97-AF65-F5344CB8AC3E}">
        <p14:creationId xmlns:p14="http://schemas.microsoft.com/office/powerpoint/2010/main" val="15862816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Building</a:t>
            </a:r>
            <a:r>
              <a:rPr lang="en-US" baseline="0" dirty="0"/>
              <a:t> a composite indicator involves a complex methodological procedure. </a:t>
            </a:r>
          </a:p>
          <a:p>
            <a:endParaRPr lang="en-US" baseline="0" dirty="0"/>
          </a:p>
          <a:p>
            <a:r>
              <a:rPr lang="en-US" baseline="0" dirty="0"/>
              <a:t>For the European </a:t>
            </a:r>
            <a:r>
              <a:rPr lang="en-US" baseline="0" dirty="0" smtClean="0"/>
              <a:t>skills </a:t>
            </a:r>
            <a:r>
              <a:rPr lang="en-US" baseline="0" dirty="0"/>
              <a:t>i</a:t>
            </a:r>
            <a:r>
              <a:rPr lang="en-US" baseline="0" dirty="0" smtClean="0"/>
              <a:t>ndex</a:t>
            </a:r>
            <a:r>
              <a:rPr lang="en-US" baseline="0" dirty="0"/>
              <a:t>, we </a:t>
            </a:r>
            <a:r>
              <a:rPr lang="en-US" u="sng" baseline="0" dirty="0" smtClean="0"/>
              <a:t>followed </a:t>
            </a:r>
            <a:r>
              <a:rPr lang="en-US" u="sng" baseline="0" dirty="0"/>
              <a:t>the recommendations </a:t>
            </a:r>
            <a:r>
              <a:rPr lang="en-US" baseline="0" dirty="0"/>
              <a:t>set out in the JRC-OECD handbook on constructing composite indicators. </a:t>
            </a:r>
          </a:p>
          <a:p>
            <a:endParaRPr lang="en-US" baseline="0" dirty="0"/>
          </a:p>
          <a:p>
            <a:r>
              <a:rPr lang="en-US" baseline="0" dirty="0"/>
              <a:t>In particular, 10 steps were </a:t>
            </a:r>
            <a:r>
              <a:rPr lang="en-US" baseline="0" dirty="0" smtClean="0"/>
              <a:t>undertaken </a:t>
            </a:r>
            <a:r>
              <a:rPr lang="en-US" baseline="0" dirty="0"/>
              <a:t>with </a:t>
            </a:r>
            <a:r>
              <a:rPr lang="en-US" baseline="0" dirty="0" smtClean="0"/>
              <a:t>regard </a:t>
            </a:r>
            <a:r>
              <a:rPr lang="en-US" baseline="0" dirty="0"/>
              <a:t>to various technical choices ranging from theoretical framework to data selection, the </a:t>
            </a:r>
            <a:r>
              <a:rPr lang="en-US" baseline="0" dirty="0" err="1" smtClean="0"/>
              <a:t>normalisation</a:t>
            </a:r>
            <a:r>
              <a:rPr lang="en-US" baseline="0" dirty="0" smtClean="0"/>
              <a:t> </a:t>
            </a:r>
            <a:r>
              <a:rPr lang="en-US" baseline="0" dirty="0"/>
              <a:t>process and the aggregation methods to </a:t>
            </a:r>
            <a:r>
              <a:rPr lang="en-US" baseline="0" dirty="0" smtClean="0"/>
              <a:t>the </a:t>
            </a:r>
            <a:r>
              <a:rPr lang="en-US" baseline="0" dirty="0"/>
              <a:t>sensitivity analysis. </a:t>
            </a:r>
          </a:p>
          <a:p>
            <a:endParaRPr lang="en-US" baseline="0" dirty="0"/>
          </a:p>
          <a:p>
            <a:r>
              <a:rPr lang="en-US" u="sng" baseline="0" dirty="0"/>
              <a:t>It is worth noting </a:t>
            </a:r>
            <a:r>
              <a:rPr lang="en-US" baseline="0" dirty="0"/>
              <a:t>that building a composite indicator is an iterative </a:t>
            </a:r>
            <a:r>
              <a:rPr lang="en-US" baseline="0" dirty="0" smtClean="0"/>
              <a:t>process, </a:t>
            </a:r>
            <a:r>
              <a:rPr lang="en-US" baseline="0" dirty="0"/>
              <a:t>as the choices made </a:t>
            </a:r>
            <a:r>
              <a:rPr lang="en-US" baseline="0" dirty="0" smtClean="0"/>
              <a:t>at any </a:t>
            </a:r>
            <a:r>
              <a:rPr lang="en-US" baseline="0" dirty="0"/>
              <a:t>step may require revision of all </a:t>
            </a:r>
            <a:r>
              <a:rPr lang="en-US" baseline="0" dirty="0" smtClean="0"/>
              <a:t>previous steps. This means that all steps remain under continuous revision until </a:t>
            </a:r>
            <a:r>
              <a:rPr lang="en-US" baseline="0" dirty="0"/>
              <a:t>the </a:t>
            </a:r>
            <a:r>
              <a:rPr lang="en-US" baseline="0" dirty="0" smtClean="0"/>
              <a:t>very end of the process.</a:t>
            </a:r>
            <a:endParaRPr lang="en-US" baseline="0" dirty="0"/>
          </a:p>
          <a:p>
            <a:endParaRPr lang="en-US" baseline="0" dirty="0"/>
          </a:p>
          <a:p>
            <a:r>
              <a:rPr lang="en-US" baseline="0" dirty="0"/>
              <a:t>Once our </a:t>
            </a:r>
            <a:r>
              <a:rPr lang="en-US" baseline="0" dirty="0" smtClean="0"/>
              <a:t>index </a:t>
            </a:r>
            <a:r>
              <a:rPr lang="en-US" baseline="0" dirty="0"/>
              <a:t>had been constructed we submitted it to the Joint Research Centre for </a:t>
            </a:r>
            <a:r>
              <a:rPr lang="en-US" baseline="0" dirty="0" smtClean="0"/>
              <a:t>statistical </a:t>
            </a:r>
            <a:r>
              <a:rPr lang="en-US" baseline="0" dirty="0"/>
              <a:t>audit. </a:t>
            </a:r>
            <a:r>
              <a:rPr lang="en-US" u="sng" baseline="0" dirty="0"/>
              <a:t>The purpose of this </a:t>
            </a:r>
            <a:r>
              <a:rPr lang="en-US" u="sng" baseline="0" dirty="0" smtClean="0"/>
              <a:t>was to </a:t>
            </a:r>
            <a:r>
              <a:rPr lang="en-US" u="sng" baseline="0" dirty="0"/>
              <a:t>ensure the </a:t>
            </a:r>
            <a:r>
              <a:rPr lang="en-GB" u="sng" baseline="0" dirty="0"/>
              <a:t>statistical robustness of the index </a:t>
            </a:r>
            <a:r>
              <a:rPr lang="en-GB" u="sng" baseline="0" dirty="0" smtClean="0"/>
              <a:t>– that enables policy-makers using it </a:t>
            </a:r>
            <a:r>
              <a:rPr lang="en-GB" u="sng" baseline="0" dirty="0"/>
              <a:t>to </a:t>
            </a:r>
            <a:r>
              <a:rPr lang="en-GB" u="sng" baseline="0" dirty="0" smtClean="0"/>
              <a:t>reach more </a:t>
            </a:r>
            <a:r>
              <a:rPr lang="en-GB" u="sng" baseline="0" dirty="0"/>
              <a:t>accurate and meaningful </a:t>
            </a:r>
            <a:r>
              <a:rPr lang="en-GB" u="sng" baseline="0" dirty="0" smtClean="0"/>
              <a:t>conclusions</a:t>
            </a:r>
            <a:r>
              <a:rPr lang="en-US" u="sng" baseline="0" dirty="0" smtClean="0"/>
              <a:t>.</a:t>
            </a:r>
            <a:endParaRPr lang="en-US" u="sng" dirty="0"/>
          </a:p>
        </p:txBody>
      </p:sp>
      <p:sp>
        <p:nvSpPr>
          <p:cNvPr id="4" name="Slide Number Placeholder 3"/>
          <p:cNvSpPr>
            <a:spLocks noGrp="1"/>
          </p:cNvSpPr>
          <p:nvPr>
            <p:ph type="sldNum" sz="quarter" idx="10"/>
          </p:nvPr>
        </p:nvSpPr>
        <p:spPr/>
        <p:txBody>
          <a:bodyPr/>
          <a:lstStyle/>
          <a:p>
            <a:fld id="{8845CF86-E57C-4036-AFC8-FA6B5AE92020}" type="slidenum">
              <a:rPr lang="en-GB" smtClean="0"/>
              <a:t>5</a:t>
            </a:fld>
            <a:endParaRPr lang="en-GB"/>
          </a:p>
        </p:txBody>
      </p:sp>
    </p:spTree>
    <p:extLst>
      <p:ext uri="{BB962C8B-B14F-4D97-AF65-F5344CB8AC3E}">
        <p14:creationId xmlns:p14="http://schemas.microsoft.com/office/powerpoint/2010/main" val="41330555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is </a:t>
            </a:r>
            <a:r>
              <a:rPr lang="en-GB" dirty="0"/>
              <a:t>an extract from the JRC </a:t>
            </a:r>
            <a:r>
              <a:rPr lang="en-GB" dirty="0" smtClean="0"/>
              <a:t>audit report:</a:t>
            </a:r>
            <a:endParaRPr lang="en-GB" dirty="0"/>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a:t>
            </a:r>
            <a:r>
              <a:rPr lang="en-GB" sz="1200" kern="1200" dirty="0">
                <a:solidFill>
                  <a:schemeClr val="tx1"/>
                </a:solidFill>
                <a:effectLst/>
                <a:latin typeface="+mn-lt"/>
                <a:ea typeface="+mn-ea"/>
                <a:cs typeface="+mn-cs"/>
              </a:rPr>
              <a:t>European </a:t>
            </a:r>
            <a:r>
              <a:rPr lang="en-GB" sz="1200" kern="1200" dirty="0" smtClean="0">
                <a:solidFill>
                  <a:schemeClr val="tx1"/>
                </a:solidFill>
                <a:effectLst/>
                <a:latin typeface="+mn-lt"/>
                <a:ea typeface="+mn-ea"/>
                <a:cs typeface="+mn-cs"/>
              </a:rPr>
              <a:t>skills index </a:t>
            </a:r>
            <a:r>
              <a:rPr lang="en-GB" sz="1200" kern="1200" dirty="0">
                <a:solidFill>
                  <a:schemeClr val="tx1"/>
                </a:solidFill>
                <a:effectLst/>
                <a:latin typeface="+mn-lt"/>
                <a:ea typeface="+mn-ea"/>
                <a:cs typeface="+mn-cs"/>
              </a:rPr>
              <a:t>2018 meets international quality standards for statistical soundness. The ESI framework is well-constructed. One of the greatest strengths is the amount of original research into the multiple facets of skills systems in the EU Member States</a:t>
            </a:r>
            <a:r>
              <a:rPr lang="en-GB"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GB" baseline="0" dirty="0"/>
          </a:p>
          <a:p>
            <a:r>
              <a:rPr lang="en-GB" baseline="0" dirty="0"/>
              <a:t>This outcome, of course, makes us at Cedefop very happy and proud.</a:t>
            </a:r>
          </a:p>
          <a:p>
            <a:endParaRPr lang="en-GB" dirty="0" smtClean="0"/>
          </a:p>
          <a:p>
            <a:r>
              <a:rPr lang="en-GB" dirty="0" smtClean="0"/>
              <a:t>The JRC audit report is available on </a:t>
            </a:r>
            <a:r>
              <a:rPr lang="en-GB" baseline="0" dirty="0" smtClean="0"/>
              <a:t>our web page.</a:t>
            </a:r>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6</a:t>
            </a:fld>
            <a:endParaRPr lang="en-GB"/>
          </a:p>
        </p:txBody>
      </p:sp>
    </p:spTree>
    <p:extLst>
      <p:ext uri="{BB962C8B-B14F-4D97-AF65-F5344CB8AC3E}">
        <p14:creationId xmlns:p14="http://schemas.microsoft.com/office/powerpoint/2010/main" val="3590545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the</a:t>
            </a:r>
            <a:r>
              <a:rPr lang="en-US" baseline="0" dirty="0"/>
              <a:t> final structure of the ESI.</a:t>
            </a:r>
          </a:p>
          <a:p>
            <a:endParaRPr lang="en-US" baseline="0" dirty="0"/>
          </a:p>
          <a:p>
            <a:r>
              <a:rPr lang="en-US" baseline="0" dirty="0"/>
              <a:t>As you </a:t>
            </a:r>
            <a:r>
              <a:rPr lang="en-US" baseline="0" dirty="0" smtClean="0"/>
              <a:t>can see</a:t>
            </a:r>
            <a:r>
              <a:rPr lang="en-US" baseline="0" dirty="0"/>
              <a:t>, we have achieved a balanced structure of the index. Here are the three pillars. Each pillar includes two sub-pillars, and each sub-pillar 2 to 3 indicators. </a:t>
            </a:r>
          </a:p>
          <a:p>
            <a:endParaRPr lang="en-US" baseline="0" dirty="0"/>
          </a:p>
          <a:p>
            <a:r>
              <a:rPr lang="en-US" baseline="0" dirty="0"/>
              <a:t>A question that might arise is how we </a:t>
            </a:r>
            <a:r>
              <a:rPr lang="en-US" baseline="0" dirty="0" smtClean="0"/>
              <a:t>ended </a:t>
            </a:r>
            <a:r>
              <a:rPr lang="en-US" baseline="0" dirty="0"/>
              <a:t>up with </a:t>
            </a:r>
            <a:r>
              <a:rPr lang="en-US" baseline="0" dirty="0" smtClean="0"/>
              <a:t>this </a:t>
            </a:r>
            <a:r>
              <a:rPr lang="en-US" baseline="0" dirty="0"/>
              <a:t>structure. </a:t>
            </a:r>
            <a:r>
              <a:rPr lang="en-US" u="sng" baseline="0" dirty="0"/>
              <a:t>First of all</a:t>
            </a:r>
            <a:r>
              <a:rPr lang="en-US" baseline="0" dirty="0"/>
              <a:t>, we </a:t>
            </a:r>
            <a:r>
              <a:rPr lang="en-US" baseline="0" dirty="0" smtClean="0"/>
              <a:t>started </a:t>
            </a:r>
            <a:r>
              <a:rPr lang="en-US" baseline="0" dirty="0"/>
              <a:t>from a theoretical framework to define what skills systems are. </a:t>
            </a:r>
            <a:r>
              <a:rPr lang="en-US" baseline="0" dirty="0" smtClean="0"/>
              <a:t>For that purpose, we tried to include as many policy-relevant indicators that matched the theoretical framework as we could. </a:t>
            </a:r>
            <a:r>
              <a:rPr lang="en-US" u="sng" baseline="0" dirty="0" smtClean="0"/>
              <a:t>At the same time</a:t>
            </a:r>
            <a:r>
              <a:rPr lang="en-US" baseline="0" dirty="0" smtClean="0"/>
              <a:t>, </a:t>
            </a:r>
            <a:r>
              <a:rPr lang="en-US" baseline="0" dirty="0"/>
              <a:t>the choice of indicators </a:t>
            </a:r>
            <a:r>
              <a:rPr lang="en-US" baseline="0" dirty="0" smtClean="0"/>
              <a:t>focused on </a:t>
            </a:r>
            <a:r>
              <a:rPr lang="en-US" baseline="0" dirty="0"/>
              <a:t>measuring outcomes rather than intentions. </a:t>
            </a:r>
            <a:r>
              <a:rPr lang="en-US" baseline="0" dirty="0" smtClean="0"/>
              <a:t>For instance, </a:t>
            </a:r>
            <a:r>
              <a:rPr lang="en-US" baseline="0" dirty="0"/>
              <a:t>we </a:t>
            </a:r>
            <a:r>
              <a:rPr lang="en-US" baseline="0" dirty="0" smtClean="0"/>
              <a:t>did </a:t>
            </a:r>
            <a:r>
              <a:rPr lang="en-US" baseline="0" dirty="0"/>
              <a:t>not include measures whose impact on a skills system is ambiguous. </a:t>
            </a:r>
            <a:r>
              <a:rPr lang="en-US" baseline="0" dirty="0" smtClean="0"/>
              <a:t>For example, </a:t>
            </a:r>
            <a:r>
              <a:rPr lang="en-US" baseline="0" dirty="0"/>
              <a:t>high share expenditure on education could signify either a very good development pillar or a very inefficient pillar. </a:t>
            </a:r>
            <a:endParaRPr lang="en-US" baseline="0" dirty="0" smtClean="0"/>
          </a:p>
          <a:p>
            <a:endParaRPr lang="en-US" baseline="0" dirty="0"/>
          </a:p>
          <a:p>
            <a:r>
              <a:rPr lang="en-US" u="sng" baseline="0" dirty="0" smtClean="0"/>
              <a:t>Now it is worth noting</a:t>
            </a:r>
            <a:r>
              <a:rPr lang="en-US" baseline="0" dirty="0" smtClean="0"/>
              <a:t>, that </a:t>
            </a:r>
            <a:r>
              <a:rPr lang="en-US" baseline="0" dirty="0"/>
              <a:t>we </a:t>
            </a:r>
            <a:r>
              <a:rPr lang="en-US" baseline="0" dirty="0" smtClean="0"/>
              <a:t>experimented </a:t>
            </a:r>
            <a:r>
              <a:rPr lang="en-US" baseline="0" dirty="0"/>
              <a:t>with a much larger number of indicators from different </a:t>
            </a:r>
            <a:r>
              <a:rPr lang="en-US" baseline="0" dirty="0" smtClean="0"/>
              <a:t>sources, but </a:t>
            </a:r>
            <a:r>
              <a:rPr lang="en-US" baseline="0" dirty="0"/>
              <a:t>we were restricted to the </a:t>
            </a:r>
            <a:r>
              <a:rPr lang="en-US" baseline="0" dirty="0" smtClean="0"/>
              <a:t>data sets </a:t>
            </a:r>
            <a:r>
              <a:rPr lang="en-US" baseline="0" dirty="0"/>
              <a:t>available across all </a:t>
            </a:r>
            <a:r>
              <a:rPr lang="en-US" baseline="0" dirty="0" smtClean="0"/>
              <a:t>Member States. We also </a:t>
            </a:r>
            <a:r>
              <a:rPr lang="en-US" baseline="0" dirty="0"/>
              <a:t>experimented with different </a:t>
            </a:r>
            <a:r>
              <a:rPr lang="en-US" baseline="0" dirty="0" smtClean="0"/>
              <a:t>structures, </a:t>
            </a:r>
            <a:r>
              <a:rPr lang="en-US" baseline="0" dirty="0"/>
              <a:t>but this </a:t>
            </a:r>
            <a:r>
              <a:rPr lang="en-US" u="sng" baseline="0" dirty="0"/>
              <a:t>final</a:t>
            </a:r>
            <a:r>
              <a:rPr lang="en-US" baseline="0" dirty="0"/>
              <a:t> one ensures that </a:t>
            </a:r>
            <a:r>
              <a:rPr lang="en-US" u="sng" baseline="0" dirty="0"/>
              <a:t>each indicator contributes to the sub-pillar </a:t>
            </a:r>
            <a:r>
              <a:rPr lang="en-US" u="sng" baseline="0" dirty="0" smtClean="0"/>
              <a:t>it is allocated </a:t>
            </a:r>
            <a:r>
              <a:rPr lang="en-US" baseline="0" dirty="0"/>
              <a:t>to, the sub-pillar contributes to the pillar and the pillar contributes to the </a:t>
            </a:r>
            <a:r>
              <a:rPr lang="en-US" baseline="0" dirty="0" smtClean="0"/>
              <a:t>overall index</a:t>
            </a:r>
            <a:r>
              <a:rPr lang="en-US" baseline="0" dirty="0"/>
              <a:t>. </a:t>
            </a:r>
            <a:r>
              <a:rPr lang="en-US" u="sng" baseline="0" dirty="0"/>
              <a:t>Our weighting method </a:t>
            </a:r>
            <a:r>
              <a:rPr lang="en-US" baseline="0" dirty="0"/>
              <a:t>also ensures that an equal contribution is achieved so no indicator, pillar or sub-pillar dominates the index. </a:t>
            </a:r>
          </a:p>
          <a:p>
            <a:endParaRPr lang="en-US" baseline="0" dirty="0"/>
          </a:p>
          <a:p>
            <a:r>
              <a:rPr lang="en-US" baseline="0" dirty="0"/>
              <a:t>The detailed description of the </a:t>
            </a:r>
            <a:r>
              <a:rPr lang="en-US" baseline="0" dirty="0" smtClean="0"/>
              <a:t>indicators (that is the data they came from, their definitions) as well the </a:t>
            </a:r>
            <a:r>
              <a:rPr lang="en-US" baseline="0" dirty="0"/>
              <a:t>rationale for </a:t>
            </a:r>
            <a:r>
              <a:rPr lang="en-US" baseline="0" dirty="0" smtClean="0"/>
              <a:t>inclusion can be found in our technical report. </a:t>
            </a:r>
            <a:endParaRPr lang="en-US" baseline="0" dirty="0"/>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7</a:t>
            </a:fld>
            <a:endParaRPr lang="en-GB"/>
          </a:p>
        </p:txBody>
      </p:sp>
    </p:spTree>
    <p:extLst>
      <p:ext uri="{BB962C8B-B14F-4D97-AF65-F5344CB8AC3E}">
        <p14:creationId xmlns:p14="http://schemas.microsoft.com/office/powerpoint/2010/main" val="25123734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This is the</a:t>
            </a:r>
            <a:r>
              <a:rPr lang="en-GB" baseline="0" dirty="0"/>
              <a:t> last slide before we get into the results. It is very </a:t>
            </a:r>
            <a:r>
              <a:rPr lang="en-GB" baseline="0" dirty="0" smtClean="0"/>
              <a:t>important, </a:t>
            </a:r>
            <a:r>
              <a:rPr lang="en-GB" baseline="0" dirty="0"/>
              <a:t>as it </a:t>
            </a:r>
            <a:r>
              <a:rPr lang="en-GB" baseline="0" dirty="0" smtClean="0"/>
              <a:t>explains how </a:t>
            </a:r>
            <a:r>
              <a:rPr lang="en-GB" baseline="0" dirty="0"/>
              <a:t>to read the results.</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effectLst/>
              </a:rPr>
              <a:t>The </a:t>
            </a:r>
            <a:r>
              <a:rPr lang="en-GB" dirty="0" smtClean="0">
                <a:effectLst/>
              </a:rPr>
              <a:t>index </a:t>
            </a:r>
            <a:r>
              <a:rPr lang="en-GB" dirty="0">
                <a:effectLst/>
              </a:rPr>
              <a:t>measures countries’ </a:t>
            </a:r>
            <a:r>
              <a:rPr lang="en-GB" dirty="0" smtClean="0">
                <a:effectLst/>
              </a:rPr>
              <a:t>‘distance </a:t>
            </a:r>
            <a:r>
              <a:rPr lang="en-GB" dirty="0">
                <a:effectLst/>
              </a:rPr>
              <a:t>to the </a:t>
            </a:r>
            <a:r>
              <a:rPr lang="en-GB" dirty="0" smtClean="0">
                <a:effectLst/>
              </a:rPr>
              <a:t>ideal’ </a:t>
            </a:r>
            <a:r>
              <a:rPr lang="en-GB" dirty="0">
                <a:effectLst/>
              </a:rPr>
              <a:t>performance. </a:t>
            </a:r>
            <a:r>
              <a:rPr lang="en-GB" baseline="0" dirty="0"/>
              <a:t>This ideal performance is chosen as the highest value by any country over a period of 7 years. The scores are calculated by country at indicator level and then the score is </a:t>
            </a:r>
            <a:r>
              <a:rPr lang="en-GB" baseline="0" dirty="0" smtClean="0"/>
              <a:t>averaged </a:t>
            </a:r>
            <a:r>
              <a:rPr lang="en-GB" baseline="0" dirty="0"/>
              <a:t>at the various </a:t>
            </a:r>
            <a:r>
              <a:rPr lang="en-GB" baseline="0" dirty="0" smtClean="0"/>
              <a:t>layers, </a:t>
            </a:r>
            <a:r>
              <a:rPr lang="en-GB" baseline="0" dirty="0"/>
              <a:t>and finally the </a:t>
            </a:r>
            <a:r>
              <a:rPr lang="en-GB" baseline="0" dirty="0" smtClean="0"/>
              <a:t>index </a:t>
            </a:r>
            <a:r>
              <a:rPr lang="en-GB" baseline="0" dirty="0"/>
              <a:t>score is </a:t>
            </a:r>
            <a:r>
              <a:rPr lang="en-GB" baseline="0" dirty="0" smtClean="0"/>
              <a:t>formed.</a:t>
            </a: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The ideal performance score is </a:t>
            </a:r>
            <a:r>
              <a:rPr lang="en-GB" baseline="0" dirty="0" smtClean="0"/>
              <a:t>scaled to </a:t>
            </a:r>
            <a:r>
              <a:rPr lang="en-GB" baseline="0" dirty="0"/>
              <a:t>100 </a:t>
            </a:r>
            <a:r>
              <a:rPr lang="en-GB" strike="noStrike" baseline="0" dirty="0"/>
              <a:t>and the scores of all countries are compared to that</a:t>
            </a:r>
            <a:r>
              <a:rPr lang="en-GB" baseline="0" dirty="0"/>
              <a:t>. </a:t>
            </a:r>
          </a:p>
          <a:p>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What this practically means is that a </a:t>
            </a:r>
            <a:r>
              <a:rPr lang="en-GB" dirty="0"/>
              <a:t>score of 65 suggests that the country has reached 65% of the ideal performance, allowing for 35% room for improvement.  </a:t>
            </a:r>
            <a:r>
              <a:rPr lang="en-GB" dirty="0" smtClean="0"/>
              <a:t>So if a country scores a 100% this means that</a:t>
            </a:r>
            <a:r>
              <a:rPr lang="en-GB" baseline="0" dirty="0" smtClean="0"/>
              <a:t> it has achieved the best score over a period of 7 years. </a:t>
            </a:r>
            <a:r>
              <a:rPr lang="en-GB" dirty="0" smtClean="0"/>
              <a:t>Overall</a:t>
            </a:r>
            <a:r>
              <a:rPr lang="en-GB" dirty="0"/>
              <a:t>, it </a:t>
            </a:r>
            <a:r>
              <a:rPr lang="en-GB" dirty="0" smtClean="0"/>
              <a:t>helps to </a:t>
            </a:r>
            <a:r>
              <a:rPr lang="en-GB" dirty="0"/>
              <a:t>remember that the higher</a:t>
            </a:r>
            <a:r>
              <a:rPr lang="en-GB" baseline="0" dirty="0"/>
              <a:t> the </a:t>
            </a:r>
            <a:r>
              <a:rPr lang="en-GB" baseline="0" dirty="0" smtClean="0"/>
              <a:t>score, </a:t>
            </a:r>
            <a:r>
              <a:rPr lang="en-GB" baseline="0" dirty="0"/>
              <a:t>the better the performance</a:t>
            </a:r>
            <a:r>
              <a:rPr lang="en-GB"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smtClean="0"/>
              <a:t>Full details about our methodology and all our considerations can be found in our technical report.</a:t>
            </a: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indent="0" algn="l" defTabSz="914400" rtl="0" eaLnBrk="1" fontAlgn="auto" latinLnBrk="0" hangingPunct="1">
              <a:lnSpc>
                <a:spcPct val="100000"/>
              </a:lnSpc>
              <a:spcBef>
                <a:spcPts val="0"/>
              </a:spcBef>
              <a:spcAft>
                <a:spcPts val="0"/>
              </a:spcAft>
              <a:buClrTx/>
              <a:buSzTx/>
              <a:buFontTx/>
              <a:buNone/>
              <a:tabLst/>
              <a:defRPr/>
            </a:pPr>
            <a:r>
              <a:rPr lang="en-GB" dirty="0"/>
              <a:t>I think that is enough </a:t>
            </a:r>
            <a:r>
              <a:rPr lang="en-GB" dirty="0" smtClean="0"/>
              <a:t>background information, </a:t>
            </a:r>
            <a:r>
              <a:rPr lang="en-GB" dirty="0"/>
              <a:t>so </a:t>
            </a:r>
            <a:r>
              <a:rPr lang="en-GB" dirty="0" smtClean="0"/>
              <a:t>let’s </a:t>
            </a:r>
            <a:r>
              <a:rPr lang="en-GB" dirty="0"/>
              <a:t>have a look at the results.</a:t>
            </a:r>
          </a:p>
        </p:txBody>
      </p:sp>
      <p:sp>
        <p:nvSpPr>
          <p:cNvPr id="4" name="Slide Number Placeholder 3"/>
          <p:cNvSpPr>
            <a:spLocks noGrp="1"/>
          </p:cNvSpPr>
          <p:nvPr>
            <p:ph type="sldNum" sz="quarter" idx="10"/>
          </p:nvPr>
        </p:nvSpPr>
        <p:spPr/>
        <p:txBody>
          <a:bodyPr/>
          <a:lstStyle/>
          <a:p>
            <a:fld id="{8845CF86-E57C-4036-AFC8-FA6B5AE92020}" type="slidenum">
              <a:rPr lang="en-GB" smtClean="0"/>
              <a:t>8</a:t>
            </a:fld>
            <a:endParaRPr lang="en-GB"/>
          </a:p>
        </p:txBody>
      </p:sp>
    </p:spTree>
    <p:extLst>
      <p:ext uri="{BB962C8B-B14F-4D97-AF65-F5344CB8AC3E}">
        <p14:creationId xmlns:p14="http://schemas.microsoft.com/office/powerpoint/2010/main" val="114519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u="sng" baseline="0" dirty="0"/>
              <a:t>A necessary evil </a:t>
            </a:r>
            <a:r>
              <a:rPr lang="en-GB" baseline="0" dirty="0"/>
              <a:t>of constructing a composite indicator is that </a:t>
            </a:r>
            <a:r>
              <a:rPr lang="en-GB" baseline="0" dirty="0" smtClean="0"/>
              <a:t>country </a:t>
            </a:r>
            <a:r>
              <a:rPr lang="en-GB" baseline="0" dirty="0"/>
              <a:t>scores are </a:t>
            </a:r>
            <a:r>
              <a:rPr lang="en-GB" baseline="0" dirty="0" smtClean="0"/>
              <a:t>presented side by side. </a:t>
            </a:r>
            <a:r>
              <a:rPr lang="en-GB" u="sng" baseline="0" dirty="0"/>
              <a:t>This graph </a:t>
            </a:r>
            <a:r>
              <a:rPr lang="en-GB" baseline="0" dirty="0"/>
              <a:t>shows how countries rank based on their scores. So we start from the best performer on top to the one with the lowest score </a:t>
            </a:r>
            <a:r>
              <a:rPr lang="en-GB" baseline="0" dirty="0" smtClean="0"/>
              <a:t>at the </a:t>
            </a:r>
            <a:r>
              <a:rPr lang="en-GB" baseline="0" dirty="0"/>
              <a:t>bottom.</a:t>
            </a:r>
          </a:p>
          <a:p>
            <a:endParaRPr lang="en-GB" baseline="0" dirty="0"/>
          </a:p>
          <a:p>
            <a:r>
              <a:rPr lang="en-GB" baseline="0" dirty="0"/>
              <a:t>What we see here is that there are three groups of performers. </a:t>
            </a:r>
            <a:r>
              <a:rPr lang="en-GB" sz="1200" kern="1200" dirty="0">
                <a:solidFill>
                  <a:schemeClr val="tx1"/>
                </a:solidFill>
                <a:effectLst/>
                <a:latin typeface="+mn-lt"/>
                <a:ea typeface="+mn-ea"/>
                <a:cs typeface="+mn-cs"/>
              </a:rPr>
              <a:t>The first group </a:t>
            </a:r>
            <a:r>
              <a:rPr lang="en-GB" sz="1200" kern="1200" dirty="0" smtClean="0">
                <a:solidFill>
                  <a:schemeClr val="tx1"/>
                </a:solidFill>
                <a:effectLst/>
                <a:latin typeface="+mn-lt"/>
                <a:ea typeface="+mn-ea"/>
                <a:cs typeface="+mn-cs"/>
              </a:rPr>
              <a:t>comprises </a:t>
            </a:r>
            <a:r>
              <a:rPr lang="en-GB" sz="1200" kern="1200" baseline="0" dirty="0" smtClean="0">
                <a:solidFill>
                  <a:schemeClr val="tx1"/>
                </a:solidFill>
                <a:effectLst/>
                <a:latin typeface="+mn-lt"/>
                <a:ea typeface="+mn-ea"/>
                <a:cs typeface="+mn-cs"/>
              </a:rPr>
              <a:t>seven </a:t>
            </a:r>
            <a:r>
              <a:rPr lang="en-GB" sz="1200" kern="1200" baseline="0" dirty="0">
                <a:solidFill>
                  <a:schemeClr val="tx1"/>
                </a:solidFill>
                <a:effectLst/>
                <a:latin typeface="+mn-lt"/>
                <a:ea typeface="+mn-ea"/>
                <a:cs typeface="+mn-cs"/>
              </a:rPr>
              <a:t>countries, </a:t>
            </a:r>
            <a:r>
              <a:rPr lang="en-GB" sz="1200" kern="1200" dirty="0">
                <a:solidFill>
                  <a:schemeClr val="tx1"/>
                </a:solidFill>
                <a:effectLst/>
                <a:latin typeface="+mn-lt"/>
                <a:ea typeface="+mn-ea"/>
                <a:cs typeface="+mn-cs"/>
              </a:rPr>
              <a:t>from the Czech Republic </a:t>
            </a:r>
            <a:r>
              <a:rPr lang="en-GB" sz="1200" kern="1200" dirty="0" smtClean="0">
                <a:solidFill>
                  <a:schemeClr val="tx1"/>
                </a:solidFill>
                <a:effectLst/>
                <a:latin typeface="+mn-lt"/>
                <a:ea typeface="+mn-ea"/>
                <a:cs typeface="+mn-cs"/>
              </a:rPr>
              <a:t>to </a:t>
            </a:r>
            <a:r>
              <a:rPr lang="en-GB" sz="1200" kern="1200" dirty="0">
                <a:solidFill>
                  <a:schemeClr val="tx1"/>
                </a:solidFill>
                <a:effectLst/>
                <a:latin typeface="+mn-lt"/>
                <a:ea typeface="+mn-ea"/>
                <a:cs typeface="+mn-cs"/>
              </a:rPr>
              <a:t>Denmark, scoring above </a:t>
            </a:r>
            <a:r>
              <a:rPr lang="en-GB" sz="1200" kern="1200" dirty="0" smtClean="0">
                <a:solidFill>
                  <a:schemeClr val="tx1"/>
                </a:solidFill>
                <a:effectLst/>
                <a:latin typeface="+mn-lt"/>
                <a:ea typeface="+mn-ea"/>
                <a:cs typeface="+mn-cs"/>
              </a:rPr>
              <a:t>67, characterised by </a:t>
            </a:r>
            <a:r>
              <a:rPr lang="en-GB" sz="1200" kern="1200" dirty="0">
                <a:solidFill>
                  <a:schemeClr val="tx1"/>
                </a:solidFill>
                <a:effectLst/>
                <a:latin typeface="+mn-lt"/>
                <a:ea typeface="+mn-ea"/>
                <a:cs typeface="+mn-cs"/>
              </a:rPr>
              <a:t>the </a:t>
            </a:r>
            <a:r>
              <a:rPr lang="en-GB" sz="1200" u="sng" kern="1200" dirty="0">
                <a:solidFill>
                  <a:schemeClr val="tx1"/>
                </a:solidFill>
                <a:effectLst/>
                <a:latin typeface="+mn-lt"/>
                <a:ea typeface="+mn-ea"/>
                <a:cs typeface="+mn-cs"/>
              </a:rPr>
              <a:t>prevalence </a:t>
            </a:r>
            <a:r>
              <a:rPr lang="en-GB" sz="1200" u="sng" kern="1200" dirty="0" smtClean="0">
                <a:solidFill>
                  <a:schemeClr val="tx1"/>
                </a:solidFill>
                <a:effectLst/>
                <a:latin typeface="+mn-lt"/>
                <a:ea typeface="+mn-ea"/>
                <a:cs typeface="+mn-cs"/>
              </a:rPr>
              <a:t>of </a:t>
            </a:r>
            <a:r>
              <a:rPr lang="en-GB" sz="1200" u="sng" kern="1200" dirty="0">
                <a:solidFill>
                  <a:schemeClr val="tx1"/>
                </a:solidFill>
                <a:effectLst/>
                <a:latin typeface="+mn-lt"/>
                <a:ea typeface="+mn-ea"/>
                <a:cs typeface="+mn-cs"/>
              </a:rPr>
              <a:t>top </a:t>
            </a:r>
            <a:r>
              <a:rPr lang="en-GB" sz="1200" u="sng" kern="1200" dirty="0" smtClean="0">
                <a:solidFill>
                  <a:schemeClr val="tx1"/>
                </a:solidFill>
                <a:effectLst/>
                <a:latin typeface="+mn-lt"/>
                <a:ea typeface="+mn-ea"/>
                <a:cs typeface="+mn-cs"/>
              </a:rPr>
              <a:t>10 scores </a:t>
            </a:r>
            <a:r>
              <a:rPr lang="en-GB" sz="1200" u="sng" kern="1200" dirty="0">
                <a:solidFill>
                  <a:schemeClr val="tx1"/>
                </a:solidFill>
                <a:effectLst/>
                <a:latin typeface="+mn-lt"/>
                <a:ea typeface="+mn-ea"/>
                <a:cs typeface="+mn-cs"/>
              </a:rPr>
              <a:t>in the three pillars</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Countries of northern Europe have a strong presence in this group. </a:t>
            </a:r>
            <a:r>
              <a:rPr lang="en-GB" sz="1200" kern="1200" dirty="0">
                <a:solidFill>
                  <a:schemeClr val="tx1"/>
                </a:solidFill>
                <a:effectLst/>
                <a:latin typeface="+mn-lt"/>
                <a:ea typeface="+mn-ea"/>
                <a:cs typeface="+mn-cs"/>
              </a:rPr>
              <a:t>The second group </a:t>
            </a:r>
            <a:r>
              <a:rPr lang="en-GB" sz="1200" kern="1200" dirty="0" smtClean="0">
                <a:solidFill>
                  <a:schemeClr val="tx1"/>
                </a:solidFill>
                <a:effectLst/>
                <a:latin typeface="+mn-lt"/>
                <a:ea typeface="+mn-ea"/>
                <a:cs typeface="+mn-cs"/>
              </a:rPr>
              <a:t>comprises</a:t>
            </a:r>
            <a:r>
              <a:rPr lang="en-GB" sz="1200" kern="1200" baseline="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14 countries</a:t>
            </a:r>
            <a:r>
              <a:rPr lang="en-GB" sz="1200" kern="1200" dirty="0">
                <a:solidFill>
                  <a:schemeClr val="tx1"/>
                </a:solidFill>
                <a:effectLst/>
                <a:latin typeface="+mn-lt"/>
                <a:ea typeface="+mn-ea"/>
                <a:cs typeface="+mn-cs"/>
              </a:rPr>
              <a:t>, from Poland </a:t>
            </a:r>
            <a:r>
              <a:rPr lang="en-GB" sz="1200" kern="1200" dirty="0" smtClean="0">
                <a:solidFill>
                  <a:schemeClr val="tx1"/>
                </a:solidFill>
                <a:effectLst/>
                <a:latin typeface="+mn-lt"/>
                <a:ea typeface="+mn-ea"/>
                <a:cs typeface="+mn-cs"/>
              </a:rPr>
              <a:t>to Portugal, </a:t>
            </a:r>
            <a:r>
              <a:rPr lang="en-GB" sz="1200" u="sng" kern="1200" dirty="0" smtClean="0">
                <a:solidFill>
                  <a:schemeClr val="tx1"/>
                </a:solidFill>
                <a:effectLst/>
                <a:latin typeface="+mn-lt"/>
                <a:ea typeface="+mn-ea"/>
                <a:cs typeface="+mn-cs"/>
              </a:rPr>
              <a:t>characterised </a:t>
            </a:r>
            <a:r>
              <a:rPr lang="en-GB" sz="1200" u="sng" kern="1200" dirty="0">
                <a:solidFill>
                  <a:schemeClr val="tx1"/>
                </a:solidFill>
                <a:effectLst/>
                <a:latin typeface="+mn-lt"/>
                <a:ea typeface="+mn-ea"/>
                <a:cs typeface="+mn-cs"/>
              </a:rPr>
              <a:t>by relatively unbalanced profiles</a:t>
            </a:r>
            <a:r>
              <a:rPr lang="en-GB" sz="1200" kern="1200" dirty="0">
                <a:solidFill>
                  <a:schemeClr val="tx1"/>
                </a:solidFill>
                <a:effectLst/>
                <a:latin typeface="+mn-lt"/>
                <a:ea typeface="+mn-ea"/>
                <a:cs typeface="+mn-cs"/>
              </a:rPr>
              <a:t>,</a:t>
            </a:r>
            <a:r>
              <a:rPr lang="en-GB" sz="1200" kern="1200" baseline="0" dirty="0">
                <a:solidFill>
                  <a:schemeClr val="tx1"/>
                </a:solidFill>
                <a:effectLst/>
                <a:latin typeface="+mn-lt"/>
                <a:ea typeface="+mn-ea"/>
                <a:cs typeface="+mn-cs"/>
              </a:rPr>
              <a:t> meaning that </a:t>
            </a:r>
            <a:r>
              <a:rPr lang="en-GB" sz="1200" kern="1200" baseline="0" dirty="0" smtClean="0">
                <a:solidFill>
                  <a:schemeClr val="tx1"/>
                </a:solidFill>
                <a:effectLst/>
                <a:latin typeface="+mn-lt"/>
                <a:ea typeface="+mn-ea"/>
                <a:cs typeface="+mn-cs"/>
              </a:rPr>
              <a:t>they may </a:t>
            </a:r>
            <a:r>
              <a:rPr lang="en-GB" sz="1200" kern="1200" baseline="0" dirty="0">
                <a:solidFill>
                  <a:schemeClr val="tx1"/>
                </a:solidFill>
                <a:effectLst/>
                <a:latin typeface="+mn-lt"/>
                <a:ea typeface="+mn-ea"/>
                <a:cs typeface="+mn-cs"/>
              </a:rPr>
              <a:t>score high in one pillar and lower in the </a:t>
            </a:r>
            <a:r>
              <a:rPr lang="en-GB" sz="1200" kern="1200" baseline="0" dirty="0" smtClean="0">
                <a:solidFill>
                  <a:schemeClr val="tx1"/>
                </a:solidFill>
                <a:effectLst/>
                <a:latin typeface="+mn-lt"/>
                <a:ea typeface="+mn-ea"/>
                <a:cs typeface="+mn-cs"/>
              </a:rPr>
              <a:t>others </a:t>
            </a:r>
            <a:r>
              <a:rPr lang="en-GB" sz="1200" kern="1200" baseline="0" dirty="0">
                <a:solidFill>
                  <a:schemeClr val="tx1"/>
                </a:solidFill>
                <a:effectLst/>
                <a:latin typeface="+mn-lt"/>
                <a:ea typeface="+mn-ea"/>
                <a:cs typeface="+mn-cs"/>
              </a:rPr>
              <a:t>and so on. </a:t>
            </a:r>
            <a:r>
              <a:rPr lang="en-GB" sz="1200" kern="1200" dirty="0">
                <a:solidFill>
                  <a:schemeClr val="tx1"/>
                </a:solidFill>
                <a:effectLst/>
                <a:latin typeface="+mn-lt"/>
                <a:ea typeface="+mn-ea"/>
                <a:cs typeface="+mn-cs"/>
              </a:rPr>
              <a:t>The third</a:t>
            </a:r>
            <a:r>
              <a:rPr lang="en-GB" sz="1200" kern="1200" baseline="0" dirty="0">
                <a:solidFill>
                  <a:schemeClr val="tx1"/>
                </a:solidFill>
                <a:effectLst/>
                <a:latin typeface="+mn-lt"/>
                <a:ea typeface="+mn-ea"/>
                <a:cs typeface="+mn-cs"/>
              </a:rPr>
              <a:t> group </a:t>
            </a:r>
            <a:r>
              <a:rPr lang="en-GB" sz="1200" kern="1200" baseline="0" dirty="0" smtClean="0">
                <a:solidFill>
                  <a:schemeClr val="tx1"/>
                </a:solidFill>
                <a:effectLst/>
                <a:latin typeface="+mn-lt"/>
                <a:ea typeface="+mn-ea"/>
                <a:cs typeface="+mn-cs"/>
              </a:rPr>
              <a:t>comprises </a:t>
            </a:r>
            <a:r>
              <a:rPr lang="en-GB" sz="1200" kern="1200" dirty="0" smtClean="0">
                <a:solidFill>
                  <a:schemeClr val="tx1"/>
                </a:solidFill>
                <a:effectLst/>
                <a:latin typeface="+mn-lt"/>
                <a:ea typeface="+mn-ea"/>
                <a:cs typeface="+mn-cs"/>
              </a:rPr>
              <a:t>seven </a:t>
            </a:r>
            <a:r>
              <a:rPr lang="en-GB" sz="1200" kern="1200" dirty="0">
                <a:solidFill>
                  <a:schemeClr val="tx1"/>
                </a:solidFill>
                <a:effectLst/>
                <a:latin typeface="+mn-lt"/>
                <a:ea typeface="+mn-ea"/>
                <a:cs typeface="+mn-cs"/>
              </a:rPr>
              <a:t>countries, scoring below </a:t>
            </a:r>
            <a:r>
              <a:rPr lang="en-GB" sz="1200" kern="1200" dirty="0" smtClean="0">
                <a:solidFill>
                  <a:schemeClr val="tx1"/>
                </a:solidFill>
                <a:effectLst/>
                <a:latin typeface="+mn-lt"/>
                <a:ea typeface="+mn-ea"/>
                <a:cs typeface="+mn-cs"/>
              </a:rPr>
              <a:t>36, </a:t>
            </a:r>
            <a:r>
              <a:rPr lang="en-GB" sz="1200" kern="1200" dirty="0">
                <a:solidFill>
                  <a:schemeClr val="tx1"/>
                </a:solidFill>
                <a:effectLst/>
                <a:latin typeface="+mn-lt"/>
                <a:ea typeface="+mn-ea"/>
                <a:cs typeface="+mn-cs"/>
              </a:rPr>
              <a:t>characterised by </a:t>
            </a:r>
            <a:r>
              <a:rPr lang="en-GB" sz="1200" u="sng" kern="1200" dirty="0">
                <a:solidFill>
                  <a:schemeClr val="tx1"/>
                </a:solidFill>
                <a:effectLst/>
                <a:latin typeface="+mn-lt"/>
                <a:ea typeface="+mn-ea"/>
                <a:cs typeface="+mn-cs"/>
              </a:rPr>
              <a:t>relatively poor performances across all pillars</a:t>
            </a:r>
            <a:r>
              <a:rPr lang="en-GB" sz="1200" kern="1200" dirty="0">
                <a:solidFill>
                  <a:schemeClr val="tx1"/>
                </a:solidFill>
                <a:effectLst/>
                <a:latin typeface="+mn-lt"/>
                <a:ea typeface="+mn-ea"/>
                <a:cs typeface="+mn-cs"/>
              </a:rPr>
              <a:t>.</a:t>
            </a:r>
            <a:endParaRPr lang="en-GB" sz="1200" kern="1200" baseline="0" dirty="0">
              <a:solidFill>
                <a:schemeClr val="tx1"/>
              </a:solidFill>
              <a:effectLst/>
              <a:latin typeface="+mn-lt"/>
              <a:ea typeface="+mn-ea"/>
              <a:cs typeface="+mn-cs"/>
            </a:endParaRPr>
          </a:p>
          <a:p>
            <a:endParaRPr lang="en-GB" sz="1200" kern="1200" baseline="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One of the </a:t>
            </a:r>
            <a:r>
              <a:rPr lang="en-GB" sz="1200" u="sng" kern="1200" dirty="0">
                <a:solidFill>
                  <a:schemeClr val="tx1"/>
                </a:solidFill>
                <a:effectLst/>
                <a:latin typeface="+mn-lt"/>
                <a:ea typeface="+mn-ea"/>
                <a:cs typeface="+mn-cs"/>
              </a:rPr>
              <a:t>biggest</a:t>
            </a:r>
            <a:r>
              <a:rPr lang="en-GB" sz="1200" u="sng" kern="1200" baseline="0" dirty="0">
                <a:solidFill>
                  <a:schemeClr val="tx1"/>
                </a:solidFill>
                <a:effectLst/>
                <a:latin typeface="+mn-lt"/>
                <a:ea typeface="+mn-ea"/>
                <a:cs typeface="+mn-cs"/>
              </a:rPr>
              <a:t> challenges </a:t>
            </a:r>
            <a:r>
              <a:rPr lang="en-GB" sz="1200" kern="1200" baseline="0" dirty="0">
                <a:solidFill>
                  <a:schemeClr val="tx1"/>
                </a:solidFill>
                <a:effectLst/>
                <a:latin typeface="+mn-lt"/>
                <a:ea typeface="+mn-ea"/>
                <a:cs typeface="+mn-cs"/>
              </a:rPr>
              <a:t>when producing rankings is to ensure </a:t>
            </a:r>
            <a:r>
              <a:rPr lang="en-GB" sz="1200" kern="1200" baseline="0" dirty="0" smtClean="0">
                <a:solidFill>
                  <a:schemeClr val="tx1"/>
                </a:solidFill>
                <a:effectLst/>
                <a:latin typeface="+mn-lt"/>
                <a:ea typeface="+mn-ea"/>
                <a:cs typeface="+mn-cs"/>
              </a:rPr>
              <a:t>they </a:t>
            </a:r>
            <a:r>
              <a:rPr lang="en-GB" sz="1200" kern="1200" baseline="0" dirty="0">
                <a:solidFill>
                  <a:schemeClr val="tx1"/>
                </a:solidFill>
                <a:effectLst/>
                <a:latin typeface="+mn-lt"/>
                <a:ea typeface="+mn-ea"/>
                <a:cs typeface="+mn-cs"/>
              </a:rPr>
              <a:t>are robust </a:t>
            </a:r>
            <a:r>
              <a:rPr lang="en-GB" sz="1200" kern="1200" baseline="0" dirty="0" smtClean="0">
                <a:solidFill>
                  <a:schemeClr val="tx1"/>
                </a:solidFill>
                <a:effectLst/>
                <a:latin typeface="+mn-lt"/>
                <a:ea typeface="+mn-ea"/>
                <a:cs typeface="+mn-cs"/>
              </a:rPr>
              <a:t>with respect to the </a:t>
            </a:r>
            <a:r>
              <a:rPr lang="en-GB" sz="1200" kern="1200" baseline="0" dirty="0">
                <a:solidFill>
                  <a:schemeClr val="tx1"/>
                </a:solidFill>
                <a:effectLst/>
                <a:latin typeface="+mn-lt"/>
                <a:ea typeface="+mn-ea"/>
                <a:cs typeface="+mn-cs"/>
              </a:rPr>
              <a:t>modelling choices made. In other </a:t>
            </a:r>
            <a:r>
              <a:rPr lang="en-GB" sz="1200" kern="1200" baseline="0" dirty="0" smtClean="0">
                <a:solidFill>
                  <a:schemeClr val="tx1"/>
                </a:solidFill>
                <a:effectLst/>
                <a:latin typeface="+mn-lt"/>
                <a:ea typeface="+mn-ea"/>
                <a:cs typeface="+mn-cs"/>
              </a:rPr>
              <a:t>words, </a:t>
            </a:r>
            <a:r>
              <a:rPr lang="en-GB" sz="1200" kern="1200" baseline="0" dirty="0">
                <a:solidFill>
                  <a:schemeClr val="tx1"/>
                </a:solidFill>
                <a:effectLst/>
                <a:latin typeface="+mn-lt"/>
                <a:ea typeface="+mn-ea"/>
                <a:cs typeface="+mn-cs"/>
              </a:rPr>
              <a:t>to ensure that the modelling choices do not affect the order of the countries. In our case, a series of robustness checks </a:t>
            </a:r>
            <a:r>
              <a:rPr lang="en-GB" sz="1200" kern="1200" baseline="0" dirty="0" smtClean="0">
                <a:solidFill>
                  <a:schemeClr val="tx1"/>
                </a:solidFill>
                <a:effectLst/>
                <a:latin typeface="+mn-lt"/>
                <a:ea typeface="+mn-ea"/>
                <a:cs typeface="+mn-cs"/>
              </a:rPr>
              <a:t>were conducted and </a:t>
            </a:r>
            <a:r>
              <a:rPr lang="en-GB" sz="1200" kern="1200" baseline="0" dirty="0">
                <a:solidFill>
                  <a:schemeClr val="tx1"/>
                </a:solidFill>
                <a:effectLst/>
                <a:latin typeface="+mn-lt"/>
                <a:ea typeface="+mn-ea"/>
                <a:cs typeface="+mn-cs"/>
              </a:rPr>
              <a:t>only two countries, </a:t>
            </a:r>
            <a:r>
              <a:rPr lang="en-GB" sz="1200" kern="1200" baseline="0" dirty="0" smtClean="0">
                <a:solidFill>
                  <a:schemeClr val="tx1"/>
                </a:solidFill>
                <a:effectLst/>
                <a:latin typeface="+mn-lt"/>
                <a:ea typeface="+mn-ea"/>
                <a:cs typeface="+mn-cs"/>
              </a:rPr>
              <a:t>the </a:t>
            </a:r>
            <a:r>
              <a:rPr lang="en-GB" sz="1200" u="sng" kern="1200" baseline="0" dirty="0" smtClean="0">
                <a:solidFill>
                  <a:schemeClr val="tx1"/>
                </a:solidFill>
                <a:effectLst/>
                <a:latin typeface="+mn-lt"/>
                <a:ea typeface="+mn-ea"/>
                <a:cs typeface="+mn-cs"/>
              </a:rPr>
              <a:t>NL </a:t>
            </a:r>
            <a:r>
              <a:rPr lang="en-GB" sz="1200" u="sng" kern="1200" baseline="0" dirty="0">
                <a:solidFill>
                  <a:schemeClr val="tx1"/>
                </a:solidFill>
                <a:effectLst/>
                <a:latin typeface="+mn-lt"/>
                <a:ea typeface="+mn-ea"/>
                <a:cs typeface="+mn-cs"/>
              </a:rPr>
              <a:t>and MT </a:t>
            </a:r>
            <a:r>
              <a:rPr lang="en-GB" sz="1200" u="none" kern="1200" baseline="0" dirty="0" smtClean="0">
                <a:solidFill>
                  <a:schemeClr val="tx1"/>
                </a:solidFill>
                <a:effectLst/>
                <a:latin typeface="+mn-lt"/>
                <a:ea typeface="+mn-ea"/>
                <a:cs typeface="+mn-cs"/>
              </a:rPr>
              <a:t>we</a:t>
            </a:r>
            <a:r>
              <a:rPr lang="en-GB" sz="1200" kern="1200" baseline="0" dirty="0" smtClean="0">
                <a:solidFill>
                  <a:schemeClr val="tx1"/>
                </a:solidFill>
                <a:effectLst/>
                <a:latin typeface="+mn-lt"/>
                <a:ea typeface="+mn-ea"/>
                <a:cs typeface="+mn-cs"/>
              </a:rPr>
              <a:t>re </a:t>
            </a:r>
            <a:r>
              <a:rPr lang="en-GB" sz="1200" kern="1200" baseline="0" dirty="0">
                <a:solidFill>
                  <a:schemeClr val="tx1"/>
                </a:solidFill>
                <a:effectLst/>
                <a:latin typeface="+mn-lt"/>
                <a:ea typeface="+mn-ea"/>
                <a:cs typeface="+mn-cs"/>
              </a:rPr>
              <a:t>sensitive to them. Both these countries are in the middle of the ranking, </a:t>
            </a:r>
            <a:r>
              <a:rPr lang="en-GB" sz="1200" kern="1200" baseline="0" dirty="0" smtClean="0">
                <a:solidFill>
                  <a:schemeClr val="tx1"/>
                </a:solidFill>
                <a:effectLst/>
                <a:latin typeface="+mn-lt"/>
                <a:ea typeface="+mn-ea"/>
                <a:cs typeface="+mn-cs"/>
              </a:rPr>
              <a:t>so they do not affect the </a:t>
            </a:r>
            <a:r>
              <a:rPr lang="en-GB" sz="1200" kern="1200" baseline="0" dirty="0">
                <a:solidFill>
                  <a:schemeClr val="tx1"/>
                </a:solidFill>
                <a:effectLst/>
                <a:latin typeface="+mn-lt"/>
                <a:ea typeface="+mn-ea"/>
                <a:cs typeface="+mn-cs"/>
              </a:rPr>
              <a:t>top or bottom ranks. The </a:t>
            </a:r>
            <a:r>
              <a:rPr lang="en-GB" sz="1200" kern="1200" baseline="0" dirty="0" smtClean="0">
                <a:solidFill>
                  <a:schemeClr val="tx1"/>
                </a:solidFill>
                <a:effectLst/>
                <a:latin typeface="+mn-lt"/>
                <a:ea typeface="+mn-ea"/>
                <a:cs typeface="+mn-cs"/>
              </a:rPr>
              <a:t>challenge, however, </a:t>
            </a:r>
            <a:r>
              <a:rPr lang="en-GB" sz="1200" kern="1200" baseline="0" dirty="0">
                <a:solidFill>
                  <a:schemeClr val="tx1"/>
                </a:solidFill>
                <a:effectLst/>
                <a:latin typeface="+mn-lt"/>
                <a:ea typeface="+mn-ea"/>
                <a:cs typeface="+mn-cs"/>
              </a:rPr>
              <a:t>is </a:t>
            </a:r>
            <a:r>
              <a:rPr lang="en-GB" sz="1200" kern="1200" baseline="0" dirty="0" smtClean="0">
                <a:solidFill>
                  <a:schemeClr val="tx1"/>
                </a:solidFill>
                <a:effectLst/>
                <a:latin typeface="+mn-lt"/>
                <a:ea typeface="+mn-ea"/>
                <a:cs typeface="+mn-cs"/>
              </a:rPr>
              <a:t>getting </a:t>
            </a:r>
            <a:r>
              <a:rPr lang="en-GB" sz="1200" kern="1200" baseline="0" dirty="0">
                <a:solidFill>
                  <a:schemeClr val="tx1"/>
                </a:solidFill>
                <a:effectLst/>
                <a:latin typeface="+mn-lt"/>
                <a:ea typeface="+mn-ea"/>
                <a:cs typeface="+mn-cs"/>
              </a:rPr>
              <a:t>correct rankings for the majority of the countries and </a:t>
            </a:r>
            <a:r>
              <a:rPr lang="en-GB" sz="1200" kern="1200" baseline="0" dirty="0" smtClean="0">
                <a:solidFill>
                  <a:schemeClr val="tx1"/>
                </a:solidFill>
                <a:effectLst/>
                <a:latin typeface="+mn-lt"/>
                <a:ea typeface="+mn-ea"/>
                <a:cs typeface="+mn-cs"/>
              </a:rPr>
              <a:t>this has </a:t>
            </a:r>
            <a:r>
              <a:rPr lang="en-GB" sz="1200" kern="1200" baseline="0" dirty="0">
                <a:solidFill>
                  <a:schemeClr val="tx1"/>
                </a:solidFill>
                <a:effectLst/>
                <a:latin typeface="+mn-lt"/>
                <a:ea typeface="+mn-ea"/>
                <a:cs typeface="+mn-cs"/>
              </a:rPr>
              <a:t>been achieved with the European </a:t>
            </a:r>
            <a:r>
              <a:rPr lang="en-GB" sz="1200" kern="1200" baseline="0" dirty="0" smtClean="0">
                <a:solidFill>
                  <a:schemeClr val="tx1"/>
                </a:solidFill>
                <a:effectLst/>
                <a:latin typeface="+mn-lt"/>
                <a:ea typeface="+mn-ea"/>
                <a:cs typeface="+mn-cs"/>
              </a:rPr>
              <a:t>skills </a:t>
            </a:r>
            <a:r>
              <a:rPr lang="en-GB" sz="1200" kern="1200" baseline="0" dirty="0">
                <a:solidFill>
                  <a:schemeClr val="tx1"/>
                </a:solidFill>
                <a:effectLst/>
                <a:latin typeface="+mn-lt"/>
                <a:ea typeface="+mn-ea"/>
                <a:cs typeface="+mn-cs"/>
              </a:rPr>
              <a:t>i</a:t>
            </a:r>
            <a:r>
              <a:rPr lang="en-GB" sz="1200" kern="1200" baseline="0" dirty="0" smtClean="0">
                <a:solidFill>
                  <a:schemeClr val="tx1"/>
                </a:solidFill>
                <a:effectLst/>
                <a:latin typeface="+mn-lt"/>
                <a:ea typeface="+mn-ea"/>
                <a:cs typeface="+mn-cs"/>
              </a:rPr>
              <a:t>ndex</a:t>
            </a:r>
            <a:r>
              <a:rPr lang="en-GB" sz="1200" kern="1200" baseline="0" dirty="0">
                <a:solidFill>
                  <a:schemeClr val="tx1"/>
                </a:solidFill>
                <a:effectLst/>
                <a:latin typeface="+mn-lt"/>
                <a:ea typeface="+mn-ea"/>
                <a:cs typeface="+mn-cs"/>
              </a:rPr>
              <a:t>. So if you are wondering why </a:t>
            </a:r>
            <a:r>
              <a:rPr lang="en-GB" sz="1200" kern="1200" baseline="0" dirty="0" smtClean="0">
                <a:solidFill>
                  <a:schemeClr val="tx1"/>
                </a:solidFill>
                <a:effectLst/>
                <a:latin typeface="+mn-lt"/>
                <a:ea typeface="+mn-ea"/>
                <a:cs typeface="+mn-cs"/>
              </a:rPr>
              <a:t>the NL </a:t>
            </a:r>
            <a:r>
              <a:rPr lang="en-GB" sz="1200" kern="1200" baseline="0" dirty="0">
                <a:solidFill>
                  <a:schemeClr val="tx1"/>
                </a:solidFill>
                <a:effectLst/>
                <a:latin typeface="+mn-lt"/>
                <a:ea typeface="+mn-ea"/>
                <a:cs typeface="+mn-cs"/>
              </a:rPr>
              <a:t>scores in the middle, then you are probably right as the score would have been different if another approach </a:t>
            </a:r>
            <a:r>
              <a:rPr lang="en-GB" sz="1200" kern="1200" baseline="0" dirty="0" smtClean="0">
                <a:solidFill>
                  <a:schemeClr val="tx1"/>
                </a:solidFill>
                <a:effectLst/>
                <a:latin typeface="+mn-lt"/>
                <a:ea typeface="+mn-ea"/>
                <a:cs typeface="+mn-cs"/>
              </a:rPr>
              <a:t>had been adopted</a:t>
            </a:r>
            <a:r>
              <a:rPr lang="en-GB" sz="1200" kern="1200" baseline="0" dirty="0">
                <a:solidFill>
                  <a:schemeClr val="tx1"/>
                </a:solidFill>
                <a:effectLst/>
                <a:latin typeface="+mn-lt"/>
                <a:ea typeface="+mn-ea"/>
                <a:cs typeface="+mn-cs"/>
              </a:rPr>
              <a:t>. </a:t>
            </a:r>
            <a:r>
              <a:rPr lang="en-GB" sz="1200" b="1" kern="1200" baseline="0" dirty="0">
                <a:solidFill>
                  <a:schemeClr val="tx1"/>
                </a:solidFill>
                <a:effectLst/>
                <a:latin typeface="+mn-lt"/>
                <a:ea typeface="+mn-ea"/>
                <a:cs typeface="+mn-cs"/>
              </a:rPr>
              <a:t>On the other hand, if you are surprised </a:t>
            </a:r>
            <a:r>
              <a:rPr lang="en-GB" sz="1200" b="1" kern="1200" baseline="0" dirty="0" smtClean="0">
                <a:solidFill>
                  <a:schemeClr val="tx1"/>
                </a:solidFill>
                <a:effectLst/>
                <a:latin typeface="+mn-lt"/>
                <a:ea typeface="+mn-ea"/>
                <a:cs typeface="+mn-cs"/>
              </a:rPr>
              <a:t>that the Czech Republic scores </a:t>
            </a:r>
            <a:r>
              <a:rPr lang="en-GB" sz="1200" b="1" kern="1200" baseline="0" dirty="0">
                <a:solidFill>
                  <a:schemeClr val="tx1"/>
                </a:solidFill>
                <a:effectLst/>
                <a:latin typeface="+mn-lt"/>
                <a:ea typeface="+mn-ea"/>
                <a:cs typeface="+mn-cs"/>
              </a:rPr>
              <a:t>so high, then we can assure you that this result is correct and indeed the </a:t>
            </a:r>
            <a:r>
              <a:rPr lang="en-GB" sz="1200" b="1" kern="1200" baseline="0" dirty="0" smtClean="0">
                <a:solidFill>
                  <a:schemeClr val="tx1"/>
                </a:solidFill>
                <a:effectLst/>
                <a:latin typeface="+mn-lt"/>
                <a:ea typeface="+mn-ea"/>
                <a:cs typeface="+mn-cs"/>
              </a:rPr>
              <a:t>Czech Republic has </a:t>
            </a:r>
            <a:r>
              <a:rPr lang="en-GB" sz="1200" b="1" kern="1200" baseline="0" dirty="0">
                <a:solidFill>
                  <a:schemeClr val="tx1"/>
                </a:solidFill>
                <a:effectLst/>
                <a:latin typeface="+mn-lt"/>
                <a:ea typeface="+mn-ea"/>
                <a:cs typeface="+mn-cs"/>
              </a:rPr>
              <a:t>good scores in most indicators included in the </a:t>
            </a:r>
            <a:r>
              <a:rPr lang="en-GB" sz="1200" b="1" kern="1200" baseline="0" dirty="0" smtClean="0">
                <a:solidFill>
                  <a:schemeClr val="tx1"/>
                </a:solidFill>
                <a:effectLst/>
                <a:latin typeface="+mn-lt"/>
                <a:ea typeface="+mn-ea"/>
                <a:cs typeface="+mn-cs"/>
              </a:rPr>
              <a:t>index</a:t>
            </a:r>
            <a:r>
              <a:rPr lang="en-GB" sz="1200" b="1" kern="1200" baseline="0" dirty="0">
                <a:solidFill>
                  <a:schemeClr val="tx1"/>
                </a:solidFill>
                <a:effectLst/>
                <a:latin typeface="+mn-lt"/>
                <a:ea typeface="+mn-ea"/>
                <a:cs typeface="+mn-cs"/>
              </a:rPr>
              <a:t>.</a:t>
            </a:r>
          </a:p>
          <a:p>
            <a:endParaRPr lang="en-GB" sz="1200" kern="1200" baseline="0" dirty="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What we have talked about here concerns the overall </a:t>
            </a:r>
            <a:r>
              <a:rPr lang="en-GB" sz="1200" kern="1200" baseline="0" dirty="0">
                <a:solidFill>
                  <a:schemeClr val="tx1"/>
                </a:solidFill>
                <a:effectLst/>
                <a:latin typeface="+mn-lt"/>
                <a:ea typeface="+mn-ea"/>
                <a:cs typeface="+mn-cs"/>
              </a:rPr>
              <a:t>performance of a skills system. In order to start understanding </a:t>
            </a:r>
            <a:r>
              <a:rPr lang="en-GB" sz="1200" kern="1200" baseline="0" dirty="0" smtClean="0">
                <a:solidFill>
                  <a:schemeClr val="tx1"/>
                </a:solidFill>
                <a:effectLst/>
                <a:latin typeface="+mn-lt"/>
                <a:ea typeface="+mn-ea"/>
                <a:cs typeface="+mn-cs"/>
              </a:rPr>
              <a:t>differences, </a:t>
            </a:r>
            <a:r>
              <a:rPr lang="en-GB" sz="1200" kern="1200" baseline="0" dirty="0">
                <a:solidFill>
                  <a:schemeClr val="tx1"/>
                </a:solidFill>
                <a:effectLst/>
                <a:latin typeface="+mn-lt"/>
                <a:ea typeface="+mn-ea"/>
                <a:cs typeface="+mn-cs"/>
              </a:rPr>
              <a:t>one has to investigate how the scores differentiate by pillar.</a:t>
            </a:r>
            <a:endParaRPr lang="en-GB"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9</a:t>
            </a:fld>
            <a:endParaRPr lang="en-GB" dirty="0"/>
          </a:p>
        </p:txBody>
      </p:sp>
    </p:spTree>
    <p:extLst>
      <p:ext uri="{BB962C8B-B14F-4D97-AF65-F5344CB8AC3E}">
        <p14:creationId xmlns:p14="http://schemas.microsoft.com/office/powerpoint/2010/main" val="1420200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a:t>This next graph breaks the index into two dimensions. The </a:t>
            </a:r>
            <a:r>
              <a:rPr lang="en-GB" baseline="0" dirty="0" smtClean="0"/>
              <a:t>horizontal dimension puts </a:t>
            </a:r>
            <a:r>
              <a:rPr lang="en-GB" baseline="0" dirty="0"/>
              <a:t>together the pillars of skills development and activation. These two pillars were found to have a good linear relationship with each other (possibly because </a:t>
            </a:r>
            <a:r>
              <a:rPr lang="en-GB" baseline="0" dirty="0" smtClean="0"/>
              <a:t>these </a:t>
            </a:r>
            <a:r>
              <a:rPr lang="en-GB" baseline="0" dirty="0"/>
              <a:t>pillars capture the performance of policy measures targeting the </a:t>
            </a:r>
            <a:r>
              <a:rPr lang="en-GB" baseline="0" dirty="0" smtClean="0"/>
              <a:t>supply of skills). </a:t>
            </a:r>
            <a:r>
              <a:rPr lang="en-GB" baseline="0" dirty="0"/>
              <a:t>The </a:t>
            </a:r>
            <a:r>
              <a:rPr lang="en-GB" baseline="0" dirty="0" smtClean="0"/>
              <a:t>vertical dimension shows skills </a:t>
            </a:r>
            <a:r>
              <a:rPr lang="en-GB" baseline="0" dirty="0"/>
              <a:t>matching, (which is an outcome of the interplay of demand and supply of skills). The crossing lines show the median </a:t>
            </a:r>
            <a:r>
              <a:rPr lang="en-GB" b="1" baseline="0" dirty="0"/>
              <a:t>scores</a:t>
            </a:r>
            <a:r>
              <a:rPr lang="en-GB" baseline="0" dirty="0"/>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GB" baseline="0" dirty="0"/>
              <a:t>First of all, this figure shows a diffuse </a:t>
            </a:r>
            <a:r>
              <a:rPr lang="en-GB" baseline="0" dirty="0" smtClean="0"/>
              <a:t>scattering </a:t>
            </a:r>
            <a:r>
              <a:rPr lang="en-GB" baseline="0" dirty="0"/>
              <a:t>of points suggesting that these are two distinct aspects of the skills </a:t>
            </a:r>
            <a:r>
              <a:rPr lang="en-GB" baseline="0" dirty="0" smtClean="0"/>
              <a:t>systems, </a:t>
            </a:r>
            <a:r>
              <a:rPr lang="en-GB" baseline="0" dirty="0"/>
              <a:t>each of which </a:t>
            </a:r>
            <a:r>
              <a:rPr lang="en-GB" baseline="0" dirty="0" smtClean="0"/>
              <a:t>deserves </a:t>
            </a:r>
            <a:r>
              <a:rPr lang="en-GB" baseline="0" dirty="0"/>
              <a:t>attention from </a:t>
            </a:r>
            <a:r>
              <a:rPr lang="en-GB" baseline="0" dirty="0" smtClean="0"/>
              <a:t>policy-makers</a:t>
            </a:r>
            <a:r>
              <a:rPr lang="en-GB" baseline="0" dirty="0"/>
              <a:t>. </a:t>
            </a: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Looking at the comparisons of scores across the two dimensions (e.g. skills formation and skills matching) enables some initial observations to be made. In particular, four groups can be identified. The first group consists of member states that show good performance in both dimensions (e.g. Sweden and Finland). Such countries can be considered as “</a:t>
            </a:r>
            <a:r>
              <a:rPr lang="en-GB" sz="1200" i="1" kern="1200" dirty="0" smtClean="0">
                <a:solidFill>
                  <a:schemeClr val="tx1"/>
                </a:solidFill>
                <a:effectLst/>
                <a:latin typeface="+mn-lt"/>
                <a:ea typeface="+mn-ea"/>
                <a:cs typeface="+mn-cs"/>
              </a:rPr>
              <a:t>role models</a:t>
            </a:r>
            <a:r>
              <a:rPr lang="en-GB" sz="1200" kern="1200" dirty="0" smtClean="0">
                <a:solidFill>
                  <a:schemeClr val="tx1"/>
                </a:solidFill>
                <a:effectLst/>
                <a:latin typeface="+mn-lt"/>
                <a:ea typeface="+mn-ea"/>
                <a:cs typeface="+mn-cs"/>
              </a:rPr>
              <a:t>” of overall skills systems and where good practices can be sought for. The second group, is comprised by countries where skills are efficiently developed and activated but poorly matched (e.g. Netherlands and the UK). The skills systems of these countries are characterised by certain “</a:t>
            </a:r>
            <a:r>
              <a:rPr lang="en-GB" sz="1200" i="1" kern="1200" dirty="0" smtClean="0">
                <a:solidFill>
                  <a:schemeClr val="tx1"/>
                </a:solidFill>
                <a:effectLst/>
                <a:latin typeface="+mn-lt"/>
                <a:ea typeface="+mn-ea"/>
                <a:cs typeface="+mn-cs"/>
              </a:rPr>
              <a:t>bottlenecks</a:t>
            </a:r>
            <a:r>
              <a:rPr lang="en-GB" sz="1200" kern="1200" dirty="0" smtClean="0">
                <a:solidFill>
                  <a:schemeClr val="tx1"/>
                </a:solidFill>
                <a:effectLst/>
                <a:latin typeface="+mn-lt"/>
                <a:ea typeface="+mn-ea"/>
                <a:cs typeface="+mn-cs"/>
              </a:rPr>
              <a:t>” as sufficient policies in developing and activating skills are narrowed down at the interaction between demand and supply. Specific policies targeting reducing skills mismatch would be necessary in these cases. A third group, is that of countries where </a:t>
            </a:r>
            <a:r>
              <a:rPr lang="en-GB" sz="1200" i="1" kern="1200" dirty="0" smtClean="0">
                <a:solidFill>
                  <a:schemeClr val="tx1"/>
                </a:solidFill>
                <a:effectLst/>
                <a:latin typeface="+mn-lt"/>
                <a:ea typeface="+mn-ea"/>
                <a:cs typeface="+mn-cs"/>
              </a:rPr>
              <a:t>matching</a:t>
            </a:r>
            <a:r>
              <a:rPr lang="en-GB" sz="1200" kern="1200" dirty="0" smtClean="0">
                <a:solidFill>
                  <a:schemeClr val="tx1"/>
                </a:solidFill>
                <a:effectLst/>
                <a:latin typeface="+mn-lt"/>
                <a:ea typeface="+mn-ea"/>
                <a:cs typeface="+mn-cs"/>
              </a:rPr>
              <a:t> is high but </a:t>
            </a:r>
            <a:r>
              <a:rPr lang="en-GB" sz="1200" i="1" kern="1200" dirty="0" smtClean="0">
                <a:solidFill>
                  <a:schemeClr val="tx1"/>
                </a:solidFill>
                <a:effectLst/>
                <a:latin typeface="+mn-lt"/>
                <a:ea typeface="+mn-ea"/>
                <a:cs typeface="+mn-cs"/>
              </a:rPr>
              <a:t>development</a:t>
            </a:r>
            <a:r>
              <a:rPr lang="en-GB" sz="1200" kern="1200" dirty="0" smtClean="0">
                <a:solidFill>
                  <a:schemeClr val="tx1"/>
                </a:solidFill>
                <a:effectLst/>
                <a:latin typeface="+mn-lt"/>
                <a:ea typeface="+mn-ea"/>
                <a:cs typeface="+mn-cs"/>
              </a:rPr>
              <a:t> and </a:t>
            </a:r>
            <a:r>
              <a:rPr lang="en-GB" sz="1200" i="1" kern="1200" dirty="0" smtClean="0">
                <a:solidFill>
                  <a:schemeClr val="tx1"/>
                </a:solidFill>
                <a:effectLst/>
                <a:latin typeface="+mn-lt"/>
                <a:ea typeface="+mn-ea"/>
                <a:cs typeface="+mn-cs"/>
              </a:rPr>
              <a:t>activation</a:t>
            </a:r>
            <a:r>
              <a:rPr lang="en-GB" sz="1200" kern="1200" dirty="0" smtClean="0">
                <a:solidFill>
                  <a:schemeClr val="tx1"/>
                </a:solidFill>
                <a:effectLst/>
                <a:latin typeface="+mn-lt"/>
                <a:ea typeface="+mn-ea"/>
                <a:cs typeface="+mn-cs"/>
              </a:rPr>
              <a:t> scores low (e.g. Romania and Bulgaria). On the one hand, these systems are rewarded by efficient labour market matching and can possibly be used as good cases of matching practices, on the other hand, however, given the low scores in skills formation can provide a signal of “</a:t>
            </a:r>
            <a:r>
              <a:rPr lang="en-GB" sz="1200" i="1" kern="1200" dirty="0" smtClean="0">
                <a:solidFill>
                  <a:schemeClr val="tx1"/>
                </a:solidFill>
                <a:effectLst/>
                <a:latin typeface="+mn-lt"/>
                <a:ea typeface="+mn-ea"/>
                <a:cs typeface="+mn-cs"/>
              </a:rPr>
              <a:t>low skills equilibrium</a:t>
            </a:r>
            <a:r>
              <a:rPr lang="en-GB" sz="1200" kern="1200" dirty="0" smtClean="0">
                <a:solidFill>
                  <a:schemeClr val="tx1"/>
                </a:solidFill>
                <a:effectLst/>
                <a:latin typeface="+mn-lt"/>
                <a:ea typeface="+mn-ea"/>
                <a:cs typeface="+mn-cs"/>
              </a:rPr>
              <a:t>”. In other words, a situation where efficient matching is an outcome of poor demand for high skills. Finally, the fourth group is that of countries where scores are low in both dimensions (e.g. Cyprus and Portugal). This can be described as a “</a:t>
            </a:r>
            <a:r>
              <a:rPr lang="en-GB" sz="1200" i="1" kern="1200" dirty="0" smtClean="0">
                <a:solidFill>
                  <a:schemeClr val="tx1"/>
                </a:solidFill>
                <a:effectLst/>
                <a:latin typeface="+mn-lt"/>
                <a:ea typeface="+mn-ea"/>
                <a:cs typeface="+mn-cs"/>
              </a:rPr>
              <a:t>hotchpotch</a:t>
            </a:r>
            <a:r>
              <a:rPr lang="en-GB" sz="1200" kern="1200" dirty="0" smtClean="0">
                <a:solidFill>
                  <a:schemeClr val="tx1"/>
                </a:solidFill>
                <a:effectLst/>
                <a:latin typeface="+mn-lt"/>
                <a:ea typeface="+mn-ea"/>
                <a:cs typeface="+mn-cs"/>
              </a:rPr>
              <a:t>” situation where better co-ordination is needed towards both skills formation and skills matching.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aseline="0" dirty="0"/>
          </a:p>
          <a:p>
            <a:endParaRPr lang="en-GB" baseline="0" dirty="0"/>
          </a:p>
          <a:p>
            <a:r>
              <a:rPr lang="en-GB" baseline="0" dirty="0" smtClean="0"/>
              <a:t>At the same time, </a:t>
            </a:r>
            <a:r>
              <a:rPr lang="en-GB" baseline="0" dirty="0"/>
              <a:t>some </a:t>
            </a:r>
            <a:r>
              <a:rPr lang="en-GB" u="sng" baseline="0" dirty="0"/>
              <a:t>policy lessons </a:t>
            </a:r>
            <a:r>
              <a:rPr lang="en-GB" baseline="0" dirty="0"/>
              <a:t>can emerge by looking at these quadrants. </a:t>
            </a:r>
            <a:r>
              <a:rPr lang="en-GB" baseline="0" dirty="0" smtClean="0"/>
              <a:t>In the </a:t>
            </a:r>
            <a:r>
              <a:rPr lang="en-GB" u="sng" baseline="0" dirty="0"/>
              <a:t>top right </a:t>
            </a:r>
            <a:r>
              <a:rPr lang="en-GB" baseline="0" dirty="0"/>
              <a:t>we have countries scoring higher than average in both dimensions. Therefore, </a:t>
            </a:r>
            <a:r>
              <a:rPr lang="en-GB" u="sng" baseline="0" dirty="0"/>
              <a:t>good practices of skills systems should be sought in </a:t>
            </a:r>
            <a:r>
              <a:rPr lang="en-GB" u="sng" baseline="0" dirty="0" smtClean="0"/>
              <a:t>the top </a:t>
            </a:r>
            <a:r>
              <a:rPr lang="en-GB" u="sng" baseline="0" dirty="0"/>
              <a:t>right corner</a:t>
            </a:r>
            <a:r>
              <a:rPr lang="en-GB" baseline="0" dirty="0"/>
              <a:t>. In the bottom right </a:t>
            </a:r>
            <a:r>
              <a:rPr lang="en-GB" baseline="0" dirty="0" smtClean="0"/>
              <a:t>corner </a:t>
            </a:r>
            <a:r>
              <a:rPr lang="en-GB" baseline="0" dirty="0"/>
              <a:t>are </a:t>
            </a:r>
            <a:r>
              <a:rPr lang="en-GB" u="sng" baseline="0" dirty="0"/>
              <a:t>countries that score high in development and activation but lag behind </a:t>
            </a:r>
            <a:r>
              <a:rPr lang="en-GB" u="sng" baseline="0" dirty="0" smtClean="0"/>
              <a:t>in skills </a:t>
            </a:r>
            <a:r>
              <a:rPr lang="en-GB" u="sng" baseline="0" dirty="0"/>
              <a:t>matching</a:t>
            </a:r>
            <a:r>
              <a:rPr lang="en-GB" baseline="0" dirty="0"/>
              <a:t>. For instance, </a:t>
            </a:r>
            <a:r>
              <a:rPr lang="en-GB" baseline="0" dirty="0" smtClean="0"/>
              <a:t>if the UK wants to improve </a:t>
            </a:r>
            <a:r>
              <a:rPr lang="en-GB" baseline="0" dirty="0"/>
              <a:t>its skills </a:t>
            </a:r>
            <a:r>
              <a:rPr lang="en-GB" baseline="0" dirty="0" smtClean="0"/>
              <a:t>system, it </a:t>
            </a:r>
            <a:r>
              <a:rPr lang="en-GB" baseline="0" dirty="0"/>
              <a:t>needs to focus on </a:t>
            </a:r>
            <a:r>
              <a:rPr lang="en-GB" baseline="0" dirty="0" smtClean="0"/>
              <a:t>its skills </a:t>
            </a:r>
            <a:r>
              <a:rPr lang="en-GB" baseline="0" dirty="0"/>
              <a:t>matching </a:t>
            </a:r>
            <a:r>
              <a:rPr lang="en-GB" baseline="0" dirty="0" smtClean="0"/>
              <a:t>aspect. </a:t>
            </a:r>
            <a:r>
              <a:rPr lang="en-GB" baseline="0" dirty="0"/>
              <a:t>Similarly, the top left corner shows countries that score high in matching but can </a:t>
            </a:r>
            <a:r>
              <a:rPr lang="en-GB" baseline="0" dirty="0" smtClean="0"/>
              <a:t>do </a:t>
            </a:r>
            <a:r>
              <a:rPr lang="en-GB" baseline="0" dirty="0"/>
              <a:t>a better job in skills development and activation. </a:t>
            </a:r>
            <a:r>
              <a:rPr lang="en-GB" baseline="0" dirty="0" smtClean="0"/>
              <a:t>In </a:t>
            </a:r>
            <a:r>
              <a:rPr lang="en-GB" baseline="0" dirty="0"/>
              <a:t>the bottom left quadrant we have countries scoring low in both dimensions. </a:t>
            </a:r>
          </a:p>
          <a:p>
            <a:endParaRPr lang="en-GB" baseline="0" dirty="0"/>
          </a:p>
          <a:p>
            <a:r>
              <a:rPr lang="en-GB" baseline="0" dirty="0" smtClean="0"/>
              <a:t>Finally, </a:t>
            </a:r>
            <a:r>
              <a:rPr lang="en-GB" baseline="0" dirty="0"/>
              <a:t>we may want to look at countries showing </a:t>
            </a:r>
            <a:r>
              <a:rPr lang="en-GB" baseline="0" dirty="0" smtClean="0"/>
              <a:t>similar </a:t>
            </a:r>
            <a:r>
              <a:rPr lang="en-GB" baseline="0" dirty="0"/>
              <a:t>scores in one or the other dimension in order to look for policy lessons. For instance, in </a:t>
            </a:r>
            <a:r>
              <a:rPr lang="en-GB" baseline="0" dirty="0">
                <a:solidFill>
                  <a:srgbClr val="FF0000"/>
                </a:solidFill>
              </a:rPr>
              <a:t>this first group </a:t>
            </a:r>
            <a:r>
              <a:rPr lang="en-GB" baseline="0" dirty="0" smtClean="0"/>
              <a:t>we </a:t>
            </a:r>
            <a:r>
              <a:rPr lang="en-GB" baseline="0" dirty="0"/>
              <a:t>have countries with similar skills development and activation but very different matching. </a:t>
            </a:r>
            <a:r>
              <a:rPr lang="en-GB" baseline="0" dirty="0" smtClean="0"/>
              <a:t>Let’s take Hungary </a:t>
            </a:r>
            <a:r>
              <a:rPr lang="en-GB" baseline="0" dirty="0"/>
              <a:t>and Greece. Hungary could perhaps </a:t>
            </a:r>
            <a:r>
              <a:rPr lang="en-GB" b="1" u="none" strike="noStrike" baseline="0" dirty="0"/>
              <a:t>inspire</a:t>
            </a:r>
            <a:r>
              <a:rPr lang="en-GB" baseline="0" dirty="0"/>
              <a:t> Greece with </a:t>
            </a:r>
            <a:r>
              <a:rPr lang="en-GB" baseline="0" dirty="0" smtClean="0"/>
              <a:t>regard </a:t>
            </a:r>
            <a:r>
              <a:rPr lang="en-GB" baseline="0" dirty="0"/>
              <a:t>to matching policies. In particular, </a:t>
            </a:r>
            <a:r>
              <a:rPr lang="en-GB" baseline="0" dirty="0" smtClean="0"/>
              <a:t>Hungary’s scores can </a:t>
            </a:r>
            <a:r>
              <a:rPr lang="en-GB" baseline="0" dirty="0"/>
              <a:t>be looked at and then the policies behind </a:t>
            </a:r>
            <a:r>
              <a:rPr lang="en-GB" baseline="0" dirty="0" smtClean="0"/>
              <a:t>them can </a:t>
            </a:r>
            <a:r>
              <a:rPr lang="en-GB" baseline="0" dirty="0"/>
              <a:t>be analysed </a:t>
            </a:r>
            <a:r>
              <a:rPr lang="en-GB" baseline="0" dirty="0" smtClean="0"/>
              <a:t>to discover what </a:t>
            </a:r>
            <a:r>
              <a:rPr lang="en-GB" baseline="0" dirty="0"/>
              <a:t>it takes to get there. In the next two groups, we have </a:t>
            </a:r>
            <a:r>
              <a:rPr lang="en-GB" baseline="0" dirty="0" smtClean="0"/>
              <a:t>countries with </a:t>
            </a:r>
            <a:r>
              <a:rPr lang="en-GB" baseline="0" dirty="0"/>
              <a:t>very similar skills matching but different levels of skills formation. </a:t>
            </a:r>
            <a:r>
              <a:rPr lang="en-US" sz="1200" kern="1200" dirty="0">
                <a:solidFill>
                  <a:schemeClr val="tx1"/>
                </a:solidFill>
                <a:effectLst/>
                <a:latin typeface="+mn-lt"/>
                <a:ea typeface="+mn-ea"/>
                <a:cs typeface="+mn-cs"/>
              </a:rPr>
              <a:t>In Group 2, effective policies on skills development &amp; activation in Finland, Slovenia and Estonia may be helpful for gauging </a:t>
            </a:r>
            <a:r>
              <a:rPr lang="en-US" sz="1200" kern="1200" dirty="0" smtClean="0">
                <a:solidFill>
                  <a:schemeClr val="tx1"/>
                </a:solidFill>
                <a:effectLst/>
                <a:latin typeface="+mn-lt"/>
                <a:ea typeface="+mn-ea"/>
                <a:cs typeface="+mn-cs"/>
              </a:rPr>
              <a:t>[</a:t>
            </a:r>
            <a:r>
              <a:rPr lang="el-GR" sz="1200" kern="1200" dirty="0" smtClean="0">
                <a:solidFill>
                  <a:schemeClr val="tx1"/>
                </a:solidFill>
                <a:effectLst/>
                <a:latin typeface="+mn-lt"/>
                <a:ea typeface="+mn-ea"/>
                <a:cs typeface="+mn-cs"/>
              </a:rPr>
              <a:t>αυτό διαβάζεται ‘</a:t>
            </a:r>
            <a:r>
              <a:rPr lang="el-GR" sz="1200" kern="1200" dirty="0" err="1" smtClean="0">
                <a:solidFill>
                  <a:schemeClr val="tx1"/>
                </a:solidFill>
                <a:effectLst/>
                <a:latin typeface="+mn-lt"/>
                <a:ea typeface="+mn-ea"/>
                <a:cs typeface="+mn-cs"/>
              </a:rPr>
              <a:t>γκέιτζινγκ</a:t>
            </a:r>
            <a:r>
              <a:rPr lang="el-GR" sz="1200" kern="1200" dirty="0" smtClean="0">
                <a:solidFill>
                  <a:schemeClr val="tx1"/>
                </a:solidFill>
                <a:effectLst/>
                <a:latin typeface="+mn-lt"/>
                <a:ea typeface="+mn-ea"/>
                <a:cs typeface="+mn-cs"/>
              </a:rPr>
              <a:t>’ – </a:t>
            </a:r>
            <a:r>
              <a:rPr lang="en-GB" sz="1200" kern="1200" dirty="0" smtClean="0">
                <a:solidFill>
                  <a:schemeClr val="tx1"/>
                </a:solidFill>
                <a:effectLst/>
                <a:latin typeface="+mn-lt"/>
                <a:ea typeface="+mn-ea"/>
                <a:cs typeface="+mn-cs"/>
              </a:rPr>
              <a:t>sorry </a:t>
            </a:r>
            <a:r>
              <a:rPr lang="el-GR" sz="1200" kern="1200" dirty="0" smtClean="0">
                <a:solidFill>
                  <a:schemeClr val="tx1"/>
                </a:solidFill>
                <a:effectLst/>
                <a:latin typeface="+mn-lt"/>
                <a:ea typeface="+mn-ea"/>
                <a:cs typeface="+mn-cs"/>
              </a:rPr>
              <a:t>αν</a:t>
            </a:r>
            <a:r>
              <a:rPr lang="el-GR" sz="1200" kern="1200" baseline="0" dirty="0" smtClean="0">
                <a:solidFill>
                  <a:schemeClr val="tx1"/>
                </a:solidFill>
                <a:effectLst/>
                <a:latin typeface="+mn-lt"/>
                <a:ea typeface="+mn-ea"/>
                <a:cs typeface="+mn-cs"/>
              </a:rPr>
              <a:t> το ήξερες</a:t>
            </a:r>
            <a:r>
              <a:rPr lang="en-US" sz="1200" kern="1200" dirty="0" smtClean="0">
                <a:solidFill>
                  <a:schemeClr val="tx1"/>
                </a:solidFill>
                <a:effectLst/>
                <a:latin typeface="+mn-lt"/>
                <a:ea typeface="+mn-ea"/>
                <a:cs typeface="+mn-cs"/>
              </a:rPr>
              <a:t>] how </a:t>
            </a:r>
            <a:r>
              <a:rPr lang="en-US" sz="1200" kern="1200" dirty="0">
                <a:solidFill>
                  <a:schemeClr val="tx1"/>
                </a:solidFill>
                <a:effectLst/>
                <a:latin typeface="+mn-lt"/>
                <a:ea typeface="+mn-ea"/>
                <a:cs typeface="+mn-cs"/>
              </a:rPr>
              <a:t>policies can be shaped in Bulgaria and Romania. In Group 3, Austria and the Netherlands may be used as good examples for </a:t>
            </a:r>
            <a:r>
              <a:rPr lang="en-US" sz="1200" kern="1200" dirty="0" smtClean="0">
                <a:solidFill>
                  <a:schemeClr val="tx1"/>
                </a:solidFill>
                <a:effectLst/>
                <a:latin typeface="+mn-lt"/>
                <a:ea typeface="+mn-ea"/>
                <a:cs typeface="+mn-cs"/>
              </a:rPr>
              <a:t>‘what works’ </a:t>
            </a:r>
            <a:r>
              <a:rPr lang="en-US" sz="1200" kern="1200" dirty="0">
                <a:solidFill>
                  <a:schemeClr val="tx1"/>
                </a:solidFill>
                <a:effectLst/>
                <a:latin typeface="+mn-lt"/>
                <a:ea typeface="+mn-ea"/>
                <a:cs typeface="+mn-cs"/>
              </a:rPr>
              <a:t>policies on advancing skills development &amp; activation in Italy</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sz="1200" kern="1200" baseline="0" dirty="0">
              <a:solidFill>
                <a:schemeClr val="tx1"/>
              </a:solidFill>
              <a:effectLst/>
              <a:latin typeface="+mn-lt"/>
              <a:ea typeface="+mn-ea"/>
              <a:cs typeface="+mn-cs"/>
            </a:endParaRPr>
          </a:p>
          <a:p>
            <a:r>
              <a:rPr lang="en-US" sz="1200" u="none" kern="1200" baseline="0" dirty="0">
                <a:solidFill>
                  <a:schemeClr val="tx1"/>
                </a:solidFill>
                <a:effectLst/>
                <a:latin typeface="+mn-lt"/>
                <a:ea typeface="+mn-ea"/>
                <a:cs typeface="+mn-cs"/>
              </a:rPr>
              <a:t>The current version of </a:t>
            </a:r>
            <a:r>
              <a:rPr lang="en-US" sz="1200" u="none" kern="1200" baseline="0" dirty="0" smtClean="0">
                <a:solidFill>
                  <a:schemeClr val="tx1"/>
                </a:solidFill>
                <a:effectLst/>
                <a:latin typeface="+mn-lt"/>
                <a:ea typeface="+mn-ea"/>
                <a:cs typeface="+mn-cs"/>
              </a:rPr>
              <a:t>the ESI </a:t>
            </a:r>
            <a:r>
              <a:rPr lang="en-US" sz="1200" u="none" kern="1200" baseline="0" dirty="0">
                <a:solidFill>
                  <a:schemeClr val="tx1"/>
                </a:solidFill>
                <a:effectLst/>
                <a:latin typeface="+mn-lt"/>
                <a:ea typeface="+mn-ea"/>
                <a:cs typeface="+mn-cs"/>
              </a:rPr>
              <a:t>is suggesting priority areas for policy focus. However, </a:t>
            </a:r>
            <a:r>
              <a:rPr lang="en-GB" sz="1200" u="none" kern="1200" dirty="0" smtClean="0">
                <a:solidFill>
                  <a:schemeClr val="tx1"/>
                </a:solidFill>
                <a:effectLst/>
                <a:latin typeface="+mn-lt"/>
                <a:ea typeface="+mn-ea"/>
                <a:cs typeface="+mn-cs"/>
              </a:rPr>
              <a:t>skills </a:t>
            </a:r>
            <a:r>
              <a:rPr lang="en-GB" sz="1200" u="none" kern="1200" dirty="0">
                <a:solidFill>
                  <a:schemeClr val="tx1"/>
                </a:solidFill>
                <a:effectLst/>
                <a:latin typeface="+mn-lt"/>
                <a:ea typeface="+mn-ea"/>
                <a:cs typeface="+mn-cs"/>
              </a:rPr>
              <a:t>systems are complex entities and </a:t>
            </a:r>
            <a:r>
              <a:rPr lang="en-US" sz="1200" u="none" kern="1200" baseline="0" dirty="0">
                <a:solidFill>
                  <a:schemeClr val="tx1"/>
                </a:solidFill>
                <a:effectLst/>
                <a:latin typeface="+mn-lt"/>
                <a:ea typeface="+mn-ea"/>
                <a:cs typeface="+mn-cs"/>
              </a:rPr>
              <a:t>building </a:t>
            </a:r>
            <a:r>
              <a:rPr lang="en-US" sz="1200" u="none" kern="1200" baseline="0" dirty="0" smtClean="0">
                <a:solidFill>
                  <a:schemeClr val="tx1"/>
                </a:solidFill>
                <a:effectLst/>
                <a:latin typeface="+mn-lt"/>
                <a:ea typeface="+mn-ea"/>
                <a:cs typeface="+mn-cs"/>
              </a:rPr>
              <a:t>a country’s skills </a:t>
            </a:r>
            <a:r>
              <a:rPr lang="en-US" sz="1200" u="none" kern="1200" baseline="0" dirty="0">
                <a:solidFill>
                  <a:schemeClr val="tx1"/>
                </a:solidFill>
                <a:effectLst/>
                <a:latin typeface="+mn-lt"/>
                <a:ea typeface="+mn-ea"/>
                <a:cs typeface="+mn-cs"/>
              </a:rPr>
              <a:t>s</a:t>
            </a:r>
            <a:r>
              <a:rPr lang="en-US" sz="1200" u="none" kern="1200" baseline="0" dirty="0" smtClean="0">
                <a:solidFill>
                  <a:schemeClr val="tx1"/>
                </a:solidFill>
                <a:effectLst/>
                <a:latin typeface="+mn-lt"/>
                <a:ea typeface="+mn-ea"/>
                <a:cs typeface="+mn-cs"/>
              </a:rPr>
              <a:t>ystem </a:t>
            </a:r>
            <a:r>
              <a:rPr lang="en-US" sz="1200" u="none" kern="1200" baseline="0" dirty="0">
                <a:solidFill>
                  <a:schemeClr val="tx1"/>
                </a:solidFill>
                <a:effectLst/>
                <a:latin typeface="+mn-lt"/>
                <a:ea typeface="+mn-ea"/>
                <a:cs typeface="+mn-cs"/>
              </a:rPr>
              <a:t>is a dynamic process that takes time.</a:t>
            </a:r>
            <a:r>
              <a:rPr lang="en-GB" sz="1200" u="none" kern="1200" dirty="0">
                <a:solidFill>
                  <a:schemeClr val="tx1"/>
                </a:solidFill>
                <a:effectLst/>
                <a:latin typeface="+mn-lt"/>
                <a:ea typeface="+mn-ea"/>
                <a:cs typeface="+mn-cs"/>
              </a:rPr>
              <a:t> How well </a:t>
            </a:r>
            <a:r>
              <a:rPr lang="en-GB" sz="1200" u="none" kern="1200" dirty="0" smtClean="0">
                <a:solidFill>
                  <a:schemeClr val="tx1"/>
                </a:solidFill>
                <a:effectLst/>
                <a:latin typeface="+mn-lt"/>
                <a:ea typeface="+mn-ea"/>
                <a:cs typeface="+mn-cs"/>
              </a:rPr>
              <a:t>skills systems perform depends on </a:t>
            </a:r>
            <a:r>
              <a:rPr lang="en-GB" sz="1200" u="none" kern="1200" dirty="0">
                <a:solidFill>
                  <a:schemeClr val="tx1"/>
                </a:solidFill>
                <a:effectLst/>
                <a:latin typeface="+mn-lt"/>
                <a:ea typeface="+mn-ea"/>
                <a:cs typeface="+mn-cs"/>
              </a:rPr>
              <a:t>their capacity to respond to a variety of external factors which affect the demand for skills in the labour market both currently and in the future.</a:t>
            </a:r>
            <a:endParaRPr lang="en-GB" baseline="0" dirty="0"/>
          </a:p>
          <a:p>
            <a:endParaRPr lang="en-GB" baseline="0" dirty="0"/>
          </a:p>
          <a:p>
            <a:endParaRPr lang="en-GB"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10</a:t>
            </a:fld>
            <a:endParaRPr lang="en-GB" dirty="0"/>
          </a:p>
        </p:txBody>
      </p:sp>
    </p:spTree>
    <p:extLst>
      <p:ext uri="{BB962C8B-B14F-4D97-AF65-F5344CB8AC3E}">
        <p14:creationId xmlns:p14="http://schemas.microsoft.com/office/powerpoint/2010/main" val="26408561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i="1"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An</a:t>
            </a:r>
            <a:r>
              <a:rPr lang="en-GB" sz="1200" i="0" kern="1200" baseline="0" dirty="0">
                <a:solidFill>
                  <a:schemeClr val="tx1"/>
                </a:solidFill>
                <a:effectLst/>
                <a:latin typeface="+mn-lt"/>
                <a:ea typeface="+mn-ea"/>
                <a:cs typeface="+mn-cs"/>
              </a:rPr>
              <a:t> interesting area for investigation is </a:t>
            </a:r>
            <a:r>
              <a:rPr lang="en-GB" sz="1200" i="0" kern="1200" baseline="0" dirty="0" smtClean="0">
                <a:solidFill>
                  <a:schemeClr val="tx1"/>
                </a:solidFill>
                <a:effectLst/>
                <a:latin typeface="+mn-lt"/>
                <a:ea typeface="+mn-ea"/>
                <a:cs typeface="+mn-cs"/>
              </a:rPr>
              <a:t>the factors affecting </a:t>
            </a:r>
            <a:r>
              <a:rPr lang="en-GB" sz="1200" i="0" kern="1200" baseline="0" dirty="0">
                <a:solidFill>
                  <a:schemeClr val="tx1"/>
                </a:solidFill>
                <a:effectLst/>
                <a:latin typeface="+mn-lt"/>
                <a:ea typeface="+mn-ea"/>
                <a:cs typeface="+mn-cs"/>
              </a:rPr>
              <a:t>a good overall skills system performance. </a:t>
            </a:r>
            <a:r>
              <a:rPr lang="en-GB" sz="1200" i="0" kern="1200" baseline="0" dirty="0" smtClean="0">
                <a:solidFill>
                  <a:schemeClr val="tx1"/>
                </a:solidFill>
                <a:effectLst/>
                <a:latin typeface="+mn-lt"/>
                <a:ea typeface="+mn-ea"/>
                <a:cs typeface="+mn-cs"/>
              </a:rPr>
              <a:t>What measures is </a:t>
            </a:r>
            <a:r>
              <a:rPr lang="en-GB" sz="1200" i="0" kern="1200" baseline="0" dirty="0">
                <a:solidFill>
                  <a:schemeClr val="tx1"/>
                </a:solidFill>
                <a:effectLst/>
                <a:latin typeface="+mn-lt"/>
                <a:ea typeface="+mn-ea"/>
                <a:cs typeface="+mn-cs"/>
              </a:rPr>
              <a:t>a good skills system </a:t>
            </a:r>
            <a:r>
              <a:rPr lang="en-GB" sz="1200" i="0" kern="1200" baseline="0" dirty="0" smtClean="0">
                <a:solidFill>
                  <a:schemeClr val="tx1"/>
                </a:solidFill>
                <a:effectLst/>
                <a:latin typeface="+mn-lt"/>
                <a:ea typeface="+mn-ea"/>
                <a:cs typeface="+mn-cs"/>
              </a:rPr>
              <a:t>linked </a:t>
            </a:r>
            <a:r>
              <a:rPr lang="en-GB" sz="1200" i="0" kern="1200" baseline="0" dirty="0">
                <a:solidFill>
                  <a:schemeClr val="tx1"/>
                </a:solidFill>
                <a:effectLst/>
                <a:latin typeface="+mn-lt"/>
                <a:ea typeface="+mn-ea"/>
                <a:cs typeface="+mn-cs"/>
              </a:rPr>
              <a:t>to?</a:t>
            </a:r>
          </a:p>
          <a:p>
            <a:pPr lvl="0"/>
            <a:endParaRPr lang="en-GB" sz="1200" i="0" kern="1200" baseline="0" dirty="0">
              <a:solidFill>
                <a:schemeClr val="tx1"/>
              </a:solidFill>
              <a:effectLst/>
              <a:latin typeface="+mn-lt"/>
              <a:ea typeface="+mn-ea"/>
              <a:cs typeface="+mn-cs"/>
            </a:endParaRPr>
          </a:p>
          <a:p>
            <a:pPr lvl="0"/>
            <a:r>
              <a:rPr lang="en-GB" sz="1200" i="0" kern="1200" baseline="0" dirty="0">
                <a:solidFill>
                  <a:schemeClr val="tx1"/>
                </a:solidFill>
                <a:effectLst/>
                <a:latin typeface="+mn-lt"/>
                <a:ea typeface="+mn-ea"/>
                <a:cs typeface="+mn-cs"/>
              </a:rPr>
              <a:t>For instance, </a:t>
            </a:r>
            <a:r>
              <a:rPr lang="en-GB" sz="1200" kern="1200" dirty="0">
                <a:solidFill>
                  <a:schemeClr val="tx1"/>
                </a:solidFill>
                <a:effectLst/>
                <a:latin typeface="+mn-lt"/>
                <a:ea typeface="+mn-ea"/>
                <a:cs typeface="+mn-cs"/>
              </a:rPr>
              <a:t>the purpose of </a:t>
            </a:r>
            <a:r>
              <a:rPr lang="en-GB" sz="1200" kern="1200" dirty="0" smtClean="0">
                <a:solidFill>
                  <a:schemeClr val="tx1"/>
                </a:solidFill>
                <a:effectLst/>
                <a:latin typeface="+mn-lt"/>
                <a:ea typeface="+mn-ea"/>
                <a:cs typeface="+mn-cs"/>
              </a:rPr>
              <a:t>initial </a:t>
            </a:r>
            <a:r>
              <a:rPr lang="en-GB" sz="1200" kern="1200" dirty="0">
                <a:solidFill>
                  <a:schemeClr val="tx1"/>
                </a:solidFill>
                <a:effectLst/>
                <a:latin typeface="+mn-lt"/>
                <a:ea typeface="+mn-ea"/>
                <a:cs typeface="+mn-cs"/>
              </a:rPr>
              <a:t>v</a:t>
            </a:r>
            <a:r>
              <a:rPr lang="en-GB" sz="1200" kern="1200" dirty="0" smtClean="0">
                <a:solidFill>
                  <a:schemeClr val="tx1"/>
                </a:solidFill>
                <a:effectLst/>
                <a:latin typeface="+mn-lt"/>
                <a:ea typeface="+mn-ea"/>
                <a:cs typeface="+mn-cs"/>
              </a:rPr>
              <a:t>ocational</a:t>
            </a:r>
            <a:r>
              <a:rPr lang="en-GB" sz="1200" kern="1200" baseline="0" dirty="0" smtClean="0">
                <a:solidFill>
                  <a:schemeClr val="tx1"/>
                </a:solidFill>
                <a:effectLst/>
                <a:latin typeface="+mn-lt"/>
                <a:ea typeface="+mn-ea"/>
                <a:cs typeface="+mn-cs"/>
              </a:rPr>
              <a:t> </a:t>
            </a:r>
            <a:r>
              <a:rPr lang="en-GB" sz="1200" kern="1200" baseline="0" dirty="0">
                <a:solidFill>
                  <a:schemeClr val="tx1"/>
                </a:solidFill>
                <a:effectLst/>
                <a:latin typeface="+mn-lt"/>
                <a:ea typeface="+mn-ea"/>
                <a:cs typeface="+mn-cs"/>
              </a:rPr>
              <a:t>e</a:t>
            </a:r>
            <a:r>
              <a:rPr lang="en-GB" sz="1200" kern="1200" baseline="0" dirty="0" smtClean="0">
                <a:solidFill>
                  <a:schemeClr val="tx1"/>
                </a:solidFill>
                <a:effectLst/>
                <a:latin typeface="+mn-lt"/>
                <a:ea typeface="+mn-ea"/>
                <a:cs typeface="+mn-cs"/>
              </a:rPr>
              <a:t>ducation </a:t>
            </a:r>
            <a:r>
              <a:rPr lang="en-GB" sz="1200" kern="1200" baseline="0" dirty="0">
                <a:solidFill>
                  <a:schemeClr val="tx1"/>
                </a:solidFill>
                <a:effectLst/>
                <a:latin typeface="+mn-lt"/>
                <a:ea typeface="+mn-ea"/>
                <a:cs typeface="+mn-cs"/>
              </a:rPr>
              <a:t>and </a:t>
            </a:r>
            <a:r>
              <a:rPr lang="en-GB" sz="1200" kern="1200" baseline="0" dirty="0" smtClean="0">
                <a:solidFill>
                  <a:schemeClr val="tx1"/>
                </a:solidFill>
                <a:effectLst/>
                <a:latin typeface="+mn-lt"/>
                <a:ea typeface="+mn-ea"/>
                <a:cs typeface="+mn-cs"/>
              </a:rPr>
              <a:t>training </a:t>
            </a:r>
            <a:r>
              <a:rPr lang="en-GB" sz="1200" kern="1200" dirty="0">
                <a:solidFill>
                  <a:schemeClr val="tx1"/>
                </a:solidFill>
                <a:effectLst/>
                <a:latin typeface="+mn-lt"/>
                <a:ea typeface="+mn-ea"/>
                <a:cs typeface="+mn-cs"/>
              </a:rPr>
              <a:t>is to provide young people with skills and competences to access and maintain their position in the labour market. Therefore, Member States investing more resources in IVET should, other things being equal, produce better skill outcomes.</a:t>
            </a:r>
            <a:r>
              <a:rPr lang="en-GB" sz="1200" i="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Indeed, there is a positive relationship between the </a:t>
            </a:r>
            <a:r>
              <a:rPr lang="en-GB" sz="1200" kern="1200" dirty="0" smtClean="0">
                <a:solidFill>
                  <a:schemeClr val="tx1"/>
                </a:solidFill>
                <a:effectLst/>
                <a:latin typeface="+mn-lt"/>
                <a:ea typeface="+mn-ea"/>
                <a:cs typeface="+mn-cs"/>
              </a:rPr>
              <a:t>index </a:t>
            </a:r>
            <a:r>
              <a:rPr lang="en-GB" sz="1200" kern="1200" dirty="0">
                <a:solidFill>
                  <a:schemeClr val="tx1"/>
                </a:solidFill>
                <a:effectLst/>
                <a:latin typeface="+mn-lt"/>
                <a:ea typeface="+mn-ea"/>
                <a:cs typeface="+mn-cs"/>
              </a:rPr>
              <a:t>scores and IVET expenditure (as a percentage</a:t>
            </a:r>
            <a:r>
              <a:rPr lang="en-GB" sz="1200" kern="1200" baseline="0" dirty="0">
                <a:solidFill>
                  <a:schemeClr val="tx1"/>
                </a:solidFill>
                <a:effectLst/>
                <a:latin typeface="+mn-lt"/>
                <a:ea typeface="+mn-ea"/>
                <a:cs typeface="+mn-cs"/>
              </a:rPr>
              <a:t> of GDP</a:t>
            </a:r>
            <a:r>
              <a:rPr lang="en-GB" sz="1200" kern="1200" dirty="0">
                <a:solidFill>
                  <a:schemeClr val="tx1"/>
                </a:solidFill>
                <a:effectLst/>
                <a:latin typeface="+mn-lt"/>
                <a:ea typeface="+mn-ea"/>
                <a:cs typeface="+mn-cs"/>
              </a:rPr>
              <a:t>); Member States with higher IVET expenditure also have higher ESI </a:t>
            </a:r>
            <a:r>
              <a:rPr lang="en-GB" sz="1200" kern="1200" dirty="0" smtClean="0">
                <a:solidFill>
                  <a:schemeClr val="tx1"/>
                </a:solidFill>
                <a:effectLst/>
                <a:latin typeface="+mn-lt"/>
                <a:ea typeface="+mn-ea"/>
                <a:cs typeface="+mn-cs"/>
              </a:rPr>
              <a:t>scores.</a:t>
            </a:r>
            <a:endParaRPr lang="en-GB" sz="1200" i="0" kern="1200" dirty="0">
              <a:solidFill>
                <a:schemeClr val="tx1"/>
              </a:solidFill>
              <a:effectLst/>
              <a:latin typeface="+mn-lt"/>
              <a:ea typeface="+mn-ea"/>
              <a:cs typeface="+mn-cs"/>
            </a:endParaRP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This</a:t>
            </a:r>
            <a:r>
              <a:rPr lang="en-GB" sz="1200" i="0" kern="1200" baseline="0" dirty="0">
                <a:solidFill>
                  <a:schemeClr val="tx1"/>
                </a:solidFill>
                <a:effectLst/>
                <a:latin typeface="+mn-lt"/>
                <a:ea typeface="+mn-ea"/>
                <a:cs typeface="+mn-cs"/>
              </a:rPr>
              <a:t> graph also helps us understand t</a:t>
            </a:r>
            <a:r>
              <a:rPr lang="en-GB" sz="1200" i="0" kern="1200" dirty="0">
                <a:solidFill>
                  <a:schemeClr val="tx1"/>
                </a:solidFill>
                <a:effectLst/>
                <a:latin typeface="+mn-lt"/>
                <a:ea typeface="+mn-ea"/>
                <a:cs typeface="+mn-cs"/>
              </a:rPr>
              <a:t>he position of a country relative</a:t>
            </a:r>
            <a:r>
              <a:rPr lang="en-GB" sz="1200" i="0" kern="1200" baseline="0" dirty="0">
                <a:solidFill>
                  <a:schemeClr val="tx1"/>
                </a:solidFill>
                <a:effectLst/>
                <a:latin typeface="+mn-lt"/>
                <a:ea typeface="+mn-ea"/>
                <a:cs typeface="+mn-cs"/>
              </a:rPr>
              <a:t> to others (concerning spending on </a:t>
            </a:r>
            <a:r>
              <a:rPr lang="en-GB" sz="1200" i="0" kern="1200" baseline="0" dirty="0" smtClean="0">
                <a:solidFill>
                  <a:schemeClr val="tx1"/>
                </a:solidFill>
                <a:effectLst/>
                <a:latin typeface="+mn-lt"/>
                <a:ea typeface="+mn-ea"/>
                <a:cs typeface="+mn-cs"/>
              </a:rPr>
              <a:t>initial </a:t>
            </a:r>
            <a:r>
              <a:rPr lang="en-GB" sz="1200" i="0" kern="1200" baseline="0" dirty="0">
                <a:solidFill>
                  <a:schemeClr val="tx1"/>
                </a:solidFill>
                <a:effectLst/>
                <a:latin typeface="+mn-lt"/>
                <a:ea typeface="+mn-ea"/>
                <a:cs typeface="+mn-cs"/>
              </a:rPr>
              <a:t>v</a:t>
            </a:r>
            <a:r>
              <a:rPr lang="en-GB" sz="1200" i="0" kern="1200" baseline="0" dirty="0" smtClean="0">
                <a:solidFill>
                  <a:schemeClr val="tx1"/>
                </a:solidFill>
                <a:effectLst/>
                <a:latin typeface="+mn-lt"/>
                <a:ea typeface="+mn-ea"/>
                <a:cs typeface="+mn-cs"/>
              </a:rPr>
              <a:t>ocational </a:t>
            </a:r>
            <a:r>
              <a:rPr lang="en-GB" sz="1200" i="0" kern="1200" baseline="0" dirty="0">
                <a:solidFill>
                  <a:schemeClr val="tx1"/>
                </a:solidFill>
                <a:effectLst/>
                <a:latin typeface="+mn-lt"/>
                <a:ea typeface="+mn-ea"/>
                <a:cs typeface="+mn-cs"/>
              </a:rPr>
              <a:t>e</a:t>
            </a:r>
            <a:r>
              <a:rPr lang="en-GB" sz="1200" i="0" kern="1200" baseline="0" dirty="0" smtClean="0">
                <a:solidFill>
                  <a:schemeClr val="tx1"/>
                </a:solidFill>
                <a:effectLst/>
                <a:latin typeface="+mn-lt"/>
                <a:ea typeface="+mn-ea"/>
                <a:cs typeface="+mn-cs"/>
              </a:rPr>
              <a:t>ducation </a:t>
            </a:r>
            <a:r>
              <a:rPr lang="en-GB" sz="1200" i="0" kern="1200" baseline="0" dirty="0">
                <a:solidFill>
                  <a:schemeClr val="tx1"/>
                </a:solidFill>
                <a:effectLst/>
                <a:latin typeface="+mn-lt"/>
                <a:ea typeface="+mn-ea"/>
                <a:cs typeface="+mn-cs"/>
              </a:rPr>
              <a:t>and training).</a:t>
            </a:r>
            <a:endParaRPr lang="en-GB" sz="1200" i="0" kern="1200" dirty="0">
              <a:solidFill>
                <a:schemeClr val="tx1"/>
              </a:solidFill>
              <a:effectLst/>
              <a:latin typeface="+mn-lt"/>
              <a:ea typeface="+mn-ea"/>
              <a:cs typeface="+mn-cs"/>
            </a:endParaRP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High-return countries (a green dot): those with an average-to-high ESI score and relatively lower expenditure on IVET, e.g. Estonia, Luxembourg;</a:t>
            </a:r>
          </a:p>
          <a:p>
            <a:pPr lvl="0"/>
            <a:r>
              <a:rPr lang="en-GB" sz="1200" i="0" kern="1200" dirty="0">
                <a:solidFill>
                  <a:schemeClr val="tx1"/>
                </a:solidFill>
                <a:effectLst/>
                <a:latin typeface="+mn-lt"/>
                <a:ea typeface="+mn-ea"/>
                <a:cs typeface="+mn-cs"/>
              </a:rPr>
              <a:t>Low-return countries (a yellow </a:t>
            </a:r>
            <a:r>
              <a:rPr lang="en-GB" sz="1200" i="0" kern="1200" dirty="0" smtClean="0">
                <a:solidFill>
                  <a:schemeClr val="tx1"/>
                </a:solidFill>
                <a:effectLst/>
                <a:latin typeface="+mn-lt"/>
                <a:ea typeface="+mn-ea"/>
                <a:cs typeface="+mn-cs"/>
              </a:rPr>
              <a:t>dot): </a:t>
            </a:r>
            <a:r>
              <a:rPr lang="en-GB" sz="1200" i="0" kern="1200" dirty="0">
                <a:solidFill>
                  <a:schemeClr val="tx1"/>
                </a:solidFill>
                <a:effectLst/>
                <a:latin typeface="+mn-lt"/>
                <a:ea typeface="+mn-ea"/>
                <a:cs typeface="+mn-cs"/>
              </a:rPr>
              <a:t>those with an average-to-high ESI score and relatively high IVET expenditure, e.g. Slovakia and Sweden;</a:t>
            </a:r>
          </a:p>
          <a:p>
            <a:pPr lvl="0"/>
            <a:r>
              <a:rPr lang="en-GB" sz="1200" i="0" kern="1200" dirty="0">
                <a:solidFill>
                  <a:schemeClr val="tx1"/>
                </a:solidFill>
                <a:effectLst/>
                <a:latin typeface="+mn-lt"/>
                <a:ea typeface="+mn-ea"/>
                <a:cs typeface="+mn-cs"/>
              </a:rPr>
              <a:t>Low-spending countries (a red dot): those with a lower-than-average ESI score and lower-than-average IVET expenditure, e.g. Romania and Spain;</a:t>
            </a:r>
          </a:p>
          <a:p>
            <a:pPr lvl="0"/>
            <a:r>
              <a:rPr lang="en-GB" sz="1200" i="0" kern="1200" dirty="0">
                <a:solidFill>
                  <a:schemeClr val="tx1"/>
                </a:solidFill>
                <a:effectLst/>
                <a:latin typeface="+mn-lt"/>
                <a:ea typeface="+mn-ea"/>
                <a:cs typeface="+mn-cs"/>
              </a:rPr>
              <a:t>High-spending countries (an orange dot): those with the highest IVET expenditure but where the skills system performs similarly to other countries, e.g. Belgium and Finland.</a:t>
            </a: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Moreover, countries</a:t>
            </a:r>
            <a:r>
              <a:rPr lang="en-GB" sz="1200" i="0" kern="1200" baseline="0" dirty="0">
                <a:solidFill>
                  <a:schemeClr val="tx1"/>
                </a:solidFill>
                <a:effectLst/>
                <a:latin typeface="+mn-lt"/>
                <a:ea typeface="+mn-ea"/>
                <a:cs typeface="+mn-cs"/>
              </a:rPr>
              <a:t> with similar scores in </a:t>
            </a:r>
            <a:r>
              <a:rPr lang="en-GB" sz="1200" i="0" kern="1200" baseline="0" dirty="0" smtClean="0">
                <a:solidFill>
                  <a:schemeClr val="tx1"/>
                </a:solidFill>
                <a:effectLst/>
                <a:latin typeface="+mn-lt"/>
                <a:ea typeface="+mn-ea"/>
                <a:cs typeface="+mn-cs"/>
              </a:rPr>
              <a:t>one </a:t>
            </a:r>
            <a:r>
              <a:rPr lang="en-GB" sz="1200" i="0" kern="1200" baseline="0" dirty="0">
                <a:solidFill>
                  <a:schemeClr val="tx1"/>
                </a:solidFill>
                <a:effectLst/>
                <a:latin typeface="+mn-lt"/>
                <a:ea typeface="+mn-ea"/>
                <a:cs typeface="+mn-cs"/>
              </a:rPr>
              <a:t>dimension or the other can be looked </a:t>
            </a:r>
            <a:r>
              <a:rPr lang="en-GB" sz="1200" i="0" kern="1200" baseline="0" dirty="0" smtClean="0">
                <a:solidFill>
                  <a:schemeClr val="tx1"/>
                </a:solidFill>
                <a:effectLst/>
                <a:latin typeface="+mn-lt"/>
                <a:ea typeface="+mn-ea"/>
                <a:cs typeface="+mn-cs"/>
              </a:rPr>
              <a:t>at, </a:t>
            </a:r>
            <a:r>
              <a:rPr lang="en-GB" sz="1200" i="0" kern="1200" baseline="0" dirty="0">
                <a:solidFill>
                  <a:schemeClr val="tx1"/>
                </a:solidFill>
                <a:effectLst/>
                <a:latin typeface="+mn-lt"/>
                <a:ea typeface="+mn-ea"/>
                <a:cs typeface="+mn-cs"/>
              </a:rPr>
              <a:t>so </a:t>
            </a:r>
            <a:r>
              <a:rPr lang="en-GB" sz="1200" i="0" kern="1200" baseline="0" dirty="0" smtClean="0">
                <a:solidFill>
                  <a:schemeClr val="tx1"/>
                </a:solidFill>
                <a:effectLst/>
                <a:latin typeface="+mn-lt"/>
                <a:ea typeface="+mn-ea"/>
                <a:cs typeface="+mn-cs"/>
              </a:rPr>
              <a:t>further </a:t>
            </a:r>
            <a:r>
              <a:rPr lang="en-GB" sz="1200" i="0" kern="1200" baseline="0" dirty="0">
                <a:solidFill>
                  <a:schemeClr val="tx1"/>
                </a:solidFill>
                <a:effectLst/>
                <a:latin typeface="+mn-lt"/>
                <a:ea typeface="+mn-ea"/>
                <a:cs typeface="+mn-cs"/>
              </a:rPr>
              <a:t>investigation </a:t>
            </a:r>
            <a:r>
              <a:rPr lang="en-GB" sz="1200" i="0" kern="1200" baseline="0" dirty="0" smtClean="0">
                <a:solidFill>
                  <a:schemeClr val="tx1"/>
                </a:solidFill>
                <a:effectLst/>
                <a:latin typeface="+mn-lt"/>
                <a:ea typeface="+mn-ea"/>
                <a:cs typeface="+mn-cs"/>
              </a:rPr>
              <a:t>is possible. </a:t>
            </a:r>
            <a:r>
              <a:rPr lang="en-GB" sz="1200" i="0" kern="1200" baseline="0" dirty="0">
                <a:solidFill>
                  <a:schemeClr val="tx1"/>
                </a:solidFill>
                <a:effectLst/>
                <a:latin typeface="+mn-lt"/>
                <a:ea typeface="+mn-ea"/>
                <a:cs typeface="+mn-cs"/>
              </a:rPr>
              <a:t>Why </a:t>
            </a:r>
            <a:r>
              <a:rPr lang="en-GB" sz="1200" i="0" kern="1200" baseline="0" dirty="0" smtClean="0">
                <a:solidFill>
                  <a:schemeClr val="tx1"/>
                </a:solidFill>
                <a:effectLst/>
                <a:latin typeface="+mn-lt"/>
                <a:ea typeface="+mn-ea"/>
                <a:cs typeface="+mn-cs"/>
              </a:rPr>
              <a:t>does Spain spend </a:t>
            </a:r>
            <a:r>
              <a:rPr lang="en-GB" sz="1200" i="0" kern="1200" baseline="0" dirty="0">
                <a:solidFill>
                  <a:schemeClr val="tx1"/>
                </a:solidFill>
                <a:effectLst/>
                <a:latin typeface="+mn-lt"/>
                <a:ea typeface="+mn-ea"/>
                <a:cs typeface="+mn-cs"/>
              </a:rPr>
              <a:t>the same as </a:t>
            </a:r>
            <a:r>
              <a:rPr lang="en-GB" sz="1200" i="0" kern="1200" baseline="0" dirty="0" smtClean="0">
                <a:solidFill>
                  <a:schemeClr val="tx1"/>
                </a:solidFill>
                <a:effectLst/>
                <a:latin typeface="+mn-lt"/>
                <a:ea typeface="+mn-ea"/>
                <a:cs typeface="+mn-cs"/>
              </a:rPr>
              <a:t>Hungary but </a:t>
            </a:r>
            <a:r>
              <a:rPr lang="en-GB" sz="1200" i="0" kern="1200" baseline="0" dirty="0">
                <a:solidFill>
                  <a:schemeClr val="tx1"/>
                </a:solidFill>
                <a:effectLst/>
                <a:latin typeface="+mn-lt"/>
                <a:ea typeface="+mn-ea"/>
                <a:cs typeface="+mn-cs"/>
              </a:rPr>
              <a:t>the outcome is so different? Similarly, why </a:t>
            </a:r>
            <a:r>
              <a:rPr lang="en-GB" sz="1200" i="0" kern="1200" baseline="0" dirty="0" smtClean="0">
                <a:solidFill>
                  <a:schemeClr val="tx1"/>
                </a:solidFill>
                <a:effectLst/>
                <a:latin typeface="+mn-lt"/>
                <a:ea typeface="+mn-ea"/>
                <a:cs typeface="+mn-cs"/>
              </a:rPr>
              <a:t>does Slovakia spend </a:t>
            </a:r>
            <a:r>
              <a:rPr lang="en-GB" sz="1200" i="0" kern="1200" baseline="0" dirty="0">
                <a:solidFill>
                  <a:schemeClr val="tx1"/>
                </a:solidFill>
                <a:effectLst/>
                <a:latin typeface="+mn-lt"/>
                <a:ea typeface="+mn-ea"/>
                <a:cs typeface="+mn-cs"/>
              </a:rPr>
              <a:t>much more than Latvia for the same outcome</a:t>
            </a:r>
            <a:r>
              <a:rPr lang="en-GB" sz="1200" i="0" kern="1200" baseline="0" dirty="0" smtClean="0">
                <a:solidFill>
                  <a:schemeClr val="tx1"/>
                </a:solidFill>
                <a:effectLst/>
                <a:latin typeface="+mn-lt"/>
                <a:ea typeface="+mn-ea"/>
                <a:cs typeface="+mn-cs"/>
              </a:rPr>
              <a:t>?</a:t>
            </a:r>
            <a:endParaRPr lang="en-GB" sz="1200" i="0" kern="1200" baseline="0" dirty="0">
              <a:solidFill>
                <a:schemeClr val="tx1"/>
              </a:solidFill>
              <a:effectLst/>
              <a:latin typeface="+mn-lt"/>
              <a:ea typeface="+mn-ea"/>
              <a:cs typeface="+mn-cs"/>
            </a:endParaRPr>
          </a:p>
          <a:p>
            <a:pPr lvl="0"/>
            <a:endParaRPr lang="en-GB" sz="1200" i="0" kern="1200" baseline="0" dirty="0">
              <a:solidFill>
                <a:schemeClr val="tx1"/>
              </a:solidFill>
              <a:effectLst/>
              <a:latin typeface="+mn-lt"/>
              <a:ea typeface="+mn-ea"/>
              <a:cs typeface="+mn-cs"/>
            </a:endParaRPr>
          </a:p>
          <a:p>
            <a:pPr lvl="0"/>
            <a:r>
              <a:rPr lang="en-GB" sz="1200" i="0" kern="1200" baseline="0" dirty="0">
                <a:solidFill>
                  <a:schemeClr val="tx1"/>
                </a:solidFill>
                <a:effectLst/>
                <a:latin typeface="+mn-lt"/>
                <a:ea typeface="+mn-ea"/>
                <a:cs typeface="+mn-cs"/>
              </a:rPr>
              <a:t>This is of course, not to say, that the ESI also provides the answers but </a:t>
            </a:r>
            <a:r>
              <a:rPr lang="en-GB" sz="1200" i="0" kern="1200" baseline="0" dirty="0" smtClean="0">
                <a:solidFill>
                  <a:schemeClr val="tx1"/>
                </a:solidFill>
                <a:effectLst/>
                <a:latin typeface="+mn-lt"/>
                <a:ea typeface="+mn-ea"/>
                <a:cs typeface="+mn-cs"/>
              </a:rPr>
              <a:t>it provides </a:t>
            </a:r>
            <a:r>
              <a:rPr lang="en-GB" sz="1200" i="0" kern="1200" baseline="0" dirty="0">
                <a:solidFill>
                  <a:schemeClr val="tx1"/>
                </a:solidFill>
                <a:effectLst/>
                <a:latin typeface="+mn-lt"/>
                <a:ea typeface="+mn-ea"/>
                <a:cs typeface="+mn-cs"/>
              </a:rPr>
              <a:t>the platform for </a:t>
            </a:r>
            <a:r>
              <a:rPr lang="en-GB" sz="1200" i="0" kern="1200" baseline="0" dirty="0" smtClean="0">
                <a:solidFill>
                  <a:schemeClr val="tx1"/>
                </a:solidFill>
                <a:effectLst/>
                <a:latin typeface="+mn-lt"/>
                <a:ea typeface="+mn-ea"/>
                <a:cs typeface="+mn-cs"/>
              </a:rPr>
              <a:t>further investigation </a:t>
            </a:r>
            <a:r>
              <a:rPr lang="en-GB" sz="1200" i="0" kern="1200" baseline="0" dirty="0">
                <a:solidFill>
                  <a:schemeClr val="tx1"/>
                </a:solidFill>
                <a:effectLst/>
                <a:latin typeface="+mn-lt"/>
                <a:ea typeface="+mn-ea"/>
                <a:cs typeface="+mn-cs"/>
              </a:rPr>
              <a:t>to start. </a:t>
            </a:r>
            <a:endParaRPr lang="en-GB"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845CF86-E57C-4036-AFC8-FA6B5AE92020}" type="slidenum">
              <a:rPr lang="en-GB" smtClean="0"/>
              <a:t>11</a:t>
            </a:fld>
            <a:endParaRPr lang="en-GB"/>
          </a:p>
        </p:txBody>
      </p:sp>
    </p:spTree>
    <p:extLst>
      <p:ext uri="{BB962C8B-B14F-4D97-AF65-F5344CB8AC3E}">
        <p14:creationId xmlns:p14="http://schemas.microsoft.com/office/powerpoint/2010/main" val="8445759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GB" sz="1200" i="1"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An</a:t>
            </a:r>
            <a:r>
              <a:rPr lang="en-GB" sz="1200" i="0" kern="1200" baseline="0" dirty="0">
                <a:solidFill>
                  <a:schemeClr val="tx1"/>
                </a:solidFill>
                <a:effectLst/>
                <a:latin typeface="+mn-lt"/>
                <a:ea typeface="+mn-ea"/>
                <a:cs typeface="+mn-cs"/>
              </a:rPr>
              <a:t> interesting area for investigation is </a:t>
            </a:r>
            <a:r>
              <a:rPr lang="en-GB" sz="1200" i="0" kern="1200" baseline="0" dirty="0" smtClean="0">
                <a:solidFill>
                  <a:schemeClr val="tx1"/>
                </a:solidFill>
                <a:effectLst/>
                <a:latin typeface="+mn-lt"/>
                <a:ea typeface="+mn-ea"/>
                <a:cs typeface="+mn-cs"/>
              </a:rPr>
              <a:t>the factors affecting </a:t>
            </a:r>
            <a:r>
              <a:rPr lang="en-GB" sz="1200" i="0" kern="1200" baseline="0" dirty="0">
                <a:solidFill>
                  <a:schemeClr val="tx1"/>
                </a:solidFill>
                <a:effectLst/>
                <a:latin typeface="+mn-lt"/>
                <a:ea typeface="+mn-ea"/>
                <a:cs typeface="+mn-cs"/>
              </a:rPr>
              <a:t>a good overall skills system performance. </a:t>
            </a:r>
            <a:r>
              <a:rPr lang="en-GB" sz="1200" i="0" kern="1200" baseline="0" dirty="0" smtClean="0">
                <a:solidFill>
                  <a:schemeClr val="tx1"/>
                </a:solidFill>
                <a:effectLst/>
                <a:latin typeface="+mn-lt"/>
                <a:ea typeface="+mn-ea"/>
                <a:cs typeface="+mn-cs"/>
              </a:rPr>
              <a:t>What measures is </a:t>
            </a:r>
            <a:r>
              <a:rPr lang="en-GB" sz="1200" i="0" kern="1200" baseline="0" dirty="0">
                <a:solidFill>
                  <a:schemeClr val="tx1"/>
                </a:solidFill>
                <a:effectLst/>
                <a:latin typeface="+mn-lt"/>
                <a:ea typeface="+mn-ea"/>
                <a:cs typeface="+mn-cs"/>
              </a:rPr>
              <a:t>a good skills system </a:t>
            </a:r>
            <a:r>
              <a:rPr lang="en-GB" sz="1200" i="0" kern="1200" baseline="0" dirty="0" smtClean="0">
                <a:solidFill>
                  <a:schemeClr val="tx1"/>
                </a:solidFill>
                <a:effectLst/>
                <a:latin typeface="+mn-lt"/>
                <a:ea typeface="+mn-ea"/>
                <a:cs typeface="+mn-cs"/>
              </a:rPr>
              <a:t>linked </a:t>
            </a:r>
            <a:r>
              <a:rPr lang="en-GB" sz="1200" i="0" kern="1200" baseline="0" dirty="0">
                <a:solidFill>
                  <a:schemeClr val="tx1"/>
                </a:solidFill>
                <a:effectLst/>
                <a:latin typeface="+mn-lt"/>
                <a:ea typeface="+mn-ea"/>
                <a:cs typeface="+mn-cs"/>
              </a:rPr>
              <a:t>to?</a:t>
            </a:r>
          </a:p>
          <a:p>
            <a:pPr lvl="0"/>
            <a:endParaRPr lang="en-GB" sz="1200" i="0" kern="1200" baseline="0" dirty="0">
              <a:solidFill>
                <a:schemeClr val="tx1"/>
              </a:solidFill>
              <a:effectLst/>
              <a:latin typeface="+mn-lt"/>
              <a:ea typeface="+mn-ea"/>
              <a:cs typeface="+mn-cs"/>
            </a:endParaRPr>
          </a:p>
          <a:p>
            <a:pPr lvl="0"/>
            <a:r>
              <a:rPr lang="en-GB" sz="1200" i="0" kern="1200" baseline="0" dirty="0">
                <a:solidFill>
                  <a:schemeClr val="tx1"/>
                </a:solidFill>
                <a:effectLst/>
                <a:latin typeface="+mn-lt"/>
                <a:ea typeface="+mn-ea"/>
                <a:cs typeface="+mn-cs"/>
              </a:rPr>
              <a:t>For instance, </a:t>
            </a:r>
            <a:r>
              <a:rPr lang="en-GB" sz="1200" kern="1200" dirty="0">
                <a:solidFill>
                  <a:schemeClr val="tx1"/>
                </a:solidFill>
                <a:effectLst/>
                <a:latin typeface="+mn-lt"/>
                <a:ea typeface="+mn-ea"/>
                <a:cs typeface="+mn-cs"/>
              </a:rPr>
              <a:t>the purpose of </a:t>
            </a:r>
            <a:r>
              <a:rPr lang="en-GB" sz="1200" kern="1200" dirty="0" smtClean="0">
                <a:solidFill>
                  <a:schemeClr val="tx1"/>
                </a:solidFill>
                <a:effectLst/>
                <a:latin typeface="+mn-lt"/>
                <a:ea typeface="+mn-ea"/>
                <a:cs typeface="+mn-cs"/>
              </a:rPr>
              <a:t>initial </a:t>
            </a:r>
            <a:r>
              <a:rPr lang="en-GB" sz="1200" kern="1200" dirty="0">
                <a:solidFill>
                  <a:schemeClr val="tx1"/>
                </a:solidFill>
                <a:effectLst/>
                <a:latin typeface="+mn-lt"/>
                <a:ea typeface="+mn-ea"/>
                <a:cs typeface="+mn-cs"/>
              </a:rPr>
              <a:t>v</a:t>
            </a:r>
            <a:r>
              <a:rPr lang="en-GB" sz="1200" kern="1200" dirty="0" smtClean="0">
                <a:solidFill>
                  <a:schemeClr val="tx1"/>
                </a:solidFill>
                <a:effectLst/>
                <a:latin typeface="+mn-lt"/>
                <a:ea typeface="+mn-ea"/>
                <a:cs typeface="+mn-cs"/>
              </a:rPr>
              <a:t>ocational</a:t>
            </a:r>
            <a:r>
              <a:rPr lang="en-GB" sz="1200" kern="1200" baseline="0" dirty="0" smtClean="0">
                <a:solidFill>
                  <a:schemeClr val="tx1"/>
                </a:solidFill>
                <a:effectLst/>
                <a:latin typeface="+mn-lt"/>
                <a:ea typeface="+mn-ea"/>
                <a:cs typeface="+mn-cs"/>
              </a:rPr>
              <a:t> </a:t>
            </a:r>
            <a:r>
              <a:rPr lang="en-GB" sz="1200" kern="1200" baseline="0" dirty="0">
                <a:solidFill>
                  <a:schemeClr val="tx1"/>
                </a:solidFill>
                <a:effectLst/>
                <a:latin typeface="+mn-lt"/>
                <a:ea typeface="+mn-ea"/>
                <a:cs typeface="+mn-cs"/>
              </a:rPr>
              <a:t>e</a:t>
            </a:r>
            <a:r>
              <a:rPr lang="en-GB" sz="1200" kern="1200" baseline="0" dirty="0" smtClean="0">
                <a:solidFill>
                  <a:schemeClr val="tx1"/>
                </a:solidFill>
                <a:effectLst/>
                <a:latin typeface="+mn-lt"/>
                <a:ea typeface="+mn-ea"/>
                <a:cs typeface="+mn-cs"/>
              </a:rPr>
              <a:t>ducation </a:t>
            </a:r>
            <a:r>
              <a:rPr lang="en-GB" sz="1200" kern="1200" baseline="0" dirty="0">
                <a:solidFill>
                  <a:schemeClr val="tx1"/>
                </a:solidFill>
                <a:effectLst/>
                <a:latin typeface="+mn-lt"/>
                <a:ea typeface="+mn-ea"/>
                <a:cs typeface="+mn-cs"/>
              </a:rPr>
              <a:t>and </a:t>
            </a:r>
            <a:r>
              <a:rPr lang="en-GB" sz="1200" kern="1200" baseline="0" dirty="0" smtClean="0">
                <a:solidFill>
                  <a:schemeClr val="tx1"/>
                </a:solidFill>
                <a:effectLst/>
                <a:latin typeface="+mn-lt"/>
                <a:ea typeface="+mn-ea"/>
                <a:cs typeface="+mn-cs"/>
              </a:rPr>
              <a:t>training </a:t>
            </a:r>
            <a:r>
              <a:rPr lang="en-GB" sz="1200" kern="1200" dirty="0">
                <a:solidFill>
                  <a:schemeClr val="tx1"/>
                </a:solidFill>
                <a:effectLst/>
                <a:latin typeface="+mn-lt"/>
                <a:ea typeface="+mn-ea"/>
                <a:cs typeface="+mn-cs"/>
              </a:rPr>
              <a:t>is to provide young people with skills and competences to access and maintain their position in the labour market. Therefore, Member States investing more resources in IVET should, other things being equal, produce better skill outcomes.</a:t>
            </a:r>
            <a:r>
              <a:rPr lang="en-GB" sz="1200" i="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Indeed, there is a positive relationship between the </a:t>
            </a:r>
            <a:r>
              <a:rPr lang="en-GB" sz="1200" kern="1200" dirty="0" smtClean="0">
                <a:solidFill>
                  <a:schemeClr val="tx1"/>
                </a:solidFill>
                <a:effectLst/>
                <a:latin typeface="+mn-lt"/>
                <a:ea typeface="+mn-ea"/>
                <a:cs typeface="+mn-cs"/>
              </a:rPr>
              <a:t>index </a:t>
            </a:r>
            <a:r>
              <a:rPr lang="en-GB" sz="1200" kern="1200" dirty="0">
                <a:solidFill>
                  <a:schemeClr val="tx1"/>
                </a:solidFill>
                <a:effectLst/>
                <a:latin typeface="+mn-lt"/>
                <a:ea typeface="+mn-ea"/>
                <a:cs typeface="+mn-cs"/>
              </a:rPr>
              <a:t>scores and IVET expenditure (as a percentage</a:t>
            </a:r>
            <a:r>
              <a:rPr lang="en-GB" sz="1200" kern="1200" baseline="0" dirty="0">
                <a:solidFill>
                  <a:schemeClr val="tx1"/>
                </a:solidFill>
                <a:effectLst/>
                <a:latin typeface="+mn-lt"/>
                <a:ea typeface="+mn-ea"/>
                <a:cs typeface="+mn-cs"/>
              </a:rPr>
              <a:t> of GDP</a:t>
            </a:r>
            <a:r>
              <a:rPr lang="en-GB" sz="1200" kern="1200" dirty="0">
                <a:solidFill>
                  <a:schemeClr val="tx1"/>
                </a:solidFill>
                <a:effectLst/>
                <a:latin typeface="+mn-lt"/>
                <a:ea typeface="+mn-ea"/>
                <a:cs typeface="+mn-cs"/>
              </a:rPr>
              <a:t>); Member States with higher IVET expenditure also have higher ESI </a:t>
            </a:r>
            <a:r>
              <a:rPr lang="en-GB" sz="1200" kern="1200" dirty="0" smtClean="0">
                <a:solidFill>
                  <a:schemeClr val="tx1"/>
                </a:solidFill>
                <a:effectLst/>
                <a:latin typeface="+mn-lt"/>
                <a:ea typeface="+mn-ea"/>
                <a:cs typeface="+mn-cs"/>
              </a:rPr>
              <a:t>scores.</a:t>
            </a:r>
            <a:endParaRPr lang="en-GB" sz="1200" i="0" kern="1200" dirty="0">
              <a:solidFill>
                <a:schemeClr val="tx1"/>
              </a:solidFill>
              <a:effectLst/>
              <a:latin typeface="+mn-lt"/>
              <a:ea typeface="+mn-ea"/>
              <a:cs typeface="+mn-cs"/>
            </a:endParaRP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This</a:t>
            </a:r>
            <a:r>
              <a:rPr lang="en-GB" sz="1200" i="0" kern="1200" baseline="0" dirty="0">
                <a:solidFill>
                  <a:schemeClr val="tx1"/>
                </a:solidFill>
                <a:effectLst/>
                <a:latin typeface="+mn-lt"/>
                <a:ea typeface="+mn-ea"/>
                <a:cs typeface="+mn-cs"/>
              </a:rPr>
              <a:t> graph also helps us understand t</a:t>
            </a:r>
            <a:r>
              <a:rPr lang="en-GB" sz="1200" i="0" kern="1200" dirty="0">
                <a:solidFill>
                  <a:schemeClr val="tx1"/>
                </a:solidFill>
                <a:effectLst/>
                <a:latin typeface="+mn-lt"/>
                <a:ea typeface="+mn-ea"/>
                <a:cs typeface="+mn-cs"/>
              </a:rPr>
              <a:t>he position of a country relative</a:t>
            </a:r>
            <a:r>
              <a:rPr lang="en-GB" sz="1200" i="0" kern="1200" baseline="0" dirty="0">
                <a:solidFill>
                  <a:schemeClr val="tx1"/>
                </a:solidFill>
                <a:effectLst/>
                <a:latin typeface="+mn-lt"/>
                <a:ea typeface="+mn-ea"/>
                <a:cs typeface="+mn-cs"/>
              </a:rPr>
              <a:t> to others (concerning spending on </a:t>
            </a:r>
            <a:r>
              <a:rPr lang="en-GB" sz="1200" i="0" kern="1200" baseline="0" dirty="0" smtClean="0">
                <a:solidFill>
                  <a:schemeClr val="tx1"/>
                </a:solidFill>
                <a:effectLst/>
                <a:latin typeface="+mn-lt"/>
                <a:ea typeface="+mn-ea"/>
                <a:cs typeface="+mn-cs"/>
              </a:rPr>
              <a:t>initial </a:t>
            </a:r>
            <a:r>
              <a:rPr lang="en-GB" sz="1200" i="0" kern="1200" baseline="0" dirty="0">
                <a:solidFill>
                  <a:schemeClr val="tx1"/>
                </a:solidFill>
                <a:effectLst/>
                <a:latin typeface="+mn-lt"/>
                <a:ea typeface="+mn-ea"/>
                <a:cs typeface="+mn-cs"/>
              </a:rPr>
              <a:t>v</a:t>
            </a:r>
            <a:r>
              <a:rPr lang="en-GB" sz="1200" i="0" kern="1200" baseline="0" dirty="0" smtClean="0">
                <a:solidFill>
                  <a:schemeClr val="tx1"/>
                </a:solidFill>
                <a:effectLst/>
                <a:latin typeface="+mn-lt"/>
                <a:ea typeface="+mn-ea"/>
                <a:cs typeface="+mn-cs"/>
              </a:rPr>
              <a:t>ocational </a:t>
            </a:r>
            <a:r>
              <a:rPr lang="en-GB" sz="1200" i="0" kern="1200" baseline="0" dirty="0">
                <a:solidFill>
                  <a:schemeClr val="tx1"/>
                </a:solidFill>
                <a:effectLst/>
                <a:latin typeface="+mn-lt"/>
                <a:ea typeface="+mn-ea"/>
                <a:cs typeface="+mn-cs"/>
              </a:rPr>
              <a:t>e</a:t>
            </a:r>
            <a:r>
              <a:rPr lang="en-GB" sz="1200" i="0" kern="1200" baseline="0" dirty="0" smtClean="0">
                <a:solidFill>
                  <a:schemeClr val="tx1"/>
                </a:solidFill>
                <a:effectLst/>
                <a:latin typeface="+mn-lt"/>
                <a:ea typeface="+mn-ea"/>
                <a:cs typeface="+mn-cs"/>
              </a:rPr>
              <a:t>ducation </a:t>
            </a:r>
            <a:r>
              <a:rPr lang="en-GB" sz="1200" i="0" kern="1200" baseline="0" dirty="0">
                <a:solidFill>
                  <a:schemeClr val="tx1"/>
                </a:solidFill>
                <a:effectLst/>
                <a:latin typeface="+mn-lt"/>
                <a:ea typeface="+mn-ea"/>
                <a:cs typeface="+mn-cs"/>
              </a:rPr>
              <a:t>and training).</a:t>
            </a:r>
            <a:endParaRPr lang="en-GB" sz="1200" i="0" kern="1200" dirty="0">
              <a:solidFill>
                <a:schemeClr val="tx1"/>
              </a:solidFill>
              <a:effectLst/>
              <a:latin typeface="+mn-lt"/>
              <a:ea typeface="+mn-ea"/>
              <a:cs typeface="+mn-cs"/>
            </a:endParaRP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High-return countries (a green dot): those with an average-to-high ESI score and relatively lower expenditure on IVET, e.g. Estonia, Luxembourg;</a:t>
            </a:r>
          </a:p>
          <a:p>
            <a:pPr lvl="0"/>
            <a:r>
              <a:rPr lang="en-GB" sz="1200" i="0" kern="1200" dirty="0">
                <a:solidFill>
                  <a:schemeClr val="tx1"/>
                </a:solidFill>
                <a:effectLst/>
                <a:latin typeface="+mn-lt"/>
                <a:ea typeface="+mn-ea"/>
                <a:cs typeface="+mn-cs"/>
              </a:rPr>
              <a:t>Low-return countries (a yellow </a:t>
            </a:r>
            <a:r>
              <a:rPr lang="en-GB" sz="1200" i="0" kern="1200" dirty="0" smtClean="0">
                <a:solidFill>
                  <a:schemeClr val="tx1"/>
                </a:solidFill>
                <a:effectLst/>
                <a:latin typeface="+mn-lt"/>
                <a:ea typeface="+mn-ea"/>
                <a:cs typeface="+mn-cs"/>
              </a:rPr>
              <a:t>dot): </a:t>
            </a:r>
            <a:r>
              <a:rPr lang="en-GB" sz="1200" i="0" kern="1200" dirty="0">
                <a:solidFill>
                  <a:schemeClr val="tx1"/>
                </a:solidFill>
                <a:effectLst/>
                <a:latin typeface="+mn-lt"/>
                <a:ea typeface="+mn-ea"/>
                <a:cs typeface="+mn-cs"/>
              </a:rPr>
              <a:t>those with an average-to-high ESI score and relatively high IVET expenditure, e.g. Slovakia and Sweden;</a:t>
            </a:r>
          </a:p>
          <a:p>
            <a:pPr lvl="0"/>
            <a:r>
              <a:rPr lang="en-GB" sz="1200" i="0" kern="1200" dirty="0">
                <a:solidFill>
                  <a:schemeClr val="tx1"/>
                </a:solidFill>
                <a:effectLst/>
                <a:latin typeface="+mn-lt"/>
                <a:ea typeface="+mn-ea"/>
                <a:cs typeface="+mn-cs"/>
              </a:rPr>
              <a:t>Low-spending countries (a red dot): those with a lower-than-average ESI score and lower-than-average IVET expenditure, e.g. Romania and Spain;</a:t>
            </a:r>
          </a:p>
          <a:p>
            <a:pPr lvl="0"/>
            <a:r>
              <a:rPr lang="en-GB" sz="1200" i="0" kern="1200" dirty="0">
                <a:solidFill>
                  <a:schemeClr val="tx1"/>
                </a:solidFill>
                <a:effectLst/>
                <a:latin typeface="+mn-lt"/>
                <a:ea typeface="+mn-ea"/>
                <a:cs typeface="+mn-cs"/>
              </a:rPr>
              <a:t>High-spending countries (an orange dot): those with the highest IVET expenditure but where the skills system performs similarly to other countries, e.g. Belgium and Finland.</a:t>
            </a:r>
          </a:p>
          <a:p>
            <a:pPr lvl="0"/>
            <a:endParaRPr lang="en-GB" sz="1200" i="0" kern="1200" dirty="0">
              <a:solidFill>
                <a:schemeClr val="tx1"/>
              </a:solidFill>
              <a:effectLst/>
              <a:latin typeface="+mn-lt"/>
              <a:ea typeface="+mn-ea"/>
              <a:cs typeface="+mn-cs"/>
            </a:endParaRPr>
          </a:p>
          <a:p>
            <a:pPr lvl="0"/>
            <a:r>
              <a:rPr lang="en-GB" sz="1200" i="0" kern="1200" dirty="0">
                <a:solidFill>
                  <a:schemeClr val="tx1"/>
                </a:solidFill>
                <a:effectLst/>
                <a:latin typeface="+mn-lt"/>
                <a:ea typeface="+mn-ea"/>
                <a:cs typeface="+mn-cs"/>
              </a:rPr>
              <a:t>Moreover, countries</a:t>
            </a:r>
            <a:r>
              <a:rPr lang="en-GB" sz="1200" i="0" kern="1200" baseline="0" dirty="0">
                <a:solidFill>
                  <a:schemeClr val="tx1"/>
                </a:solidFill>
                <a:effectLst/>
                <a:latin typeface="+mn-lt"/>
                <a:ea typeface="+mn-ea"/>
                <a:cs typeface="+mn-cs"/>
              </a:rPr>
              <a:t> with similar scores in </a:t>
            </a:r>
            <a:r>
              <a:rPr lang="en-GB" sz="1200" i="0" kern="1200" baseline="0" dirty="0" smtClean="0">
                <a:solidFill>
                  <a:schemeClr val="tx1"/>
                </a:solidFill>
                <a:effectLst/>
                <a:latin typeface="+mn-lt"/>
                <a:ea typeface="+mn-ea"/>
                <a:cs typeface="+mn-cs"/>
              </a:rPr>
              <a:t>one </a:t>
            </a:r>
            <a:r>
              <a:rPr lang="en-GB" sz="1200" i="0" kern="1200" baseline="0" dirty="0">
                <a:solidFill>
                  <a:schemeClr val="tx1"/>
                </a:solidFill>
                <a:effectLst/>
                <a:latin typeface="+mn-lt"/>
                <a:ea typeface="+mn-ea"/>
                <a:cs typeface="+mn-cs"/>
              </a:rPr>
              <a:t>dimension or the other can be looked </a:t>
            </a:r>
            <a:r>
              <a:rPr lang="en-GB" sz="1200" i="0" kern="1200" baseline="0" dirty="0" smtClean="0">
                <a:solidFill>
                  <a:schemeClr val="tx1"/>
                </a:solidFill>
                <a:effectLst/>
                <a:latin typeface="+mn-lt"/>
                <a:ea typeface="+mn-ea"/>
                <a:cs typeface="+mn-cs"/>
              </a:rPr>
              <a:t>at, </a:t>
            </a:r>
            <a:r>
              <a:rPr lang="en-GB" sz="1200" i="0" kern="1200" baseline="0" dirty="0">
                <a:solidFill>
                  <a:schemeClr val="tx1"/>
                </a:solidFill>
                <a:effectLst/>
                <a:latin typeface="+mn-lt"/>
                <a:ea typeface="+mn-ea"/>
                <a:cs typeface="+mn-cs"/>
              </a:rPr>
              <a:t>so </a:t>
            </a:r>
            <a:r>
              <a:rPr lang="en-GB" sz="1200" i="0" kern="1200" baseline="0" dirty="0" smtClean="0">
                <a:solidFill>
                  <a:schemeClr val="tx1"/>
                </a:solidFill>
                <a:effectLst/>
                <a:latin typeface="+mn-lt"/>
                <a:ea typeface="+mn-ea"/>
                <a:cs typeface="+mn-cs"/>
              </a:rPr>
              <a:t>further </a:t>
            </a:r>
            <a:r>
              <a:rPr lang="en-GB" sz="1200" i="0" kern="1200" baseline="0" dirty="0">
                <a:solidFill>
                  <a:schemeClr val="tx1"/>
                </a:solidFill>
                <a:effectLst/>
                <a:latin typeface="+mn-lt"/>
                <a:ea typeface="+mn-ea"/>
                <a:cs typeface="+mn-cs"/>
              </a:rPr>
              <a:t>investigation </a:t>
            </a:r>
            <a:r>
              <a:rPr lang="en-GB" sz="1200" i="0" kern="1200" baseline="0" dirty="0" smtClean="0">
                <a:solidFill>
                  <a:schemeClr val="tx1"/>
                </a:solidFill>
                <a:effectLst/>
                <a:latin typeface="+mn-lt"/>
                <a:ea typeface="+mn-ea"/>
                <a:cs typeface="+mn-cs"/>
              </a:rPr>
              <a:t>is possible. </a:t>
            </a:r>
            <a:r>
              <a:rPr lang="en-GB" sz="1200" i="0" kern="1200" baseline="0" dirty="0">
                <a:solidFill>
                  <a:schemeClr val="tx1"/>
                </a:solidFill>
                <a:effectLst/>
                <a:latin typeface="+mn-lt"/>
                <a:ea typeface="+mn-ea"/>
                <a:cs typeface="+mn-cs"/>
              </a:rPr>
              <a:t>Why </a:t>
            </a:r>
            <a:r>
              <a:rPr lang="en-GB" sz="1200" i="0" kern="1200" baseline="0" dirty="0" smtClean="0">
                <a:solidFill>
                  <a:schemeClr val="tx1"/>
                </a:solidFill>
                <a:effectLst/>
                <a:latin typeface="+mn-lt"/>
                <a:ea typeface="+mn-ea"/>
                <a:cs typeface="+mn-cs"/>
              </a:rPr>
              <a:t>does Spain spend </a:t>
            </a:r>
            <a:r>
              <a:rPr lang="en-GB" sz="1200" i="0" kern="1200" baseline="0" dirty="0">
                <a:solidFill>
                  <a:schemeClr val="tx1"/>
                </a:solidFill>
                <a:effectLst/>
                <a:latin typeface="+mn-lt"/>
                <a:ea typeface="+mn-ea"/>
                <a:cs typeface="+mn-cs"/>
              </a:rPr>
              <a:t>the same as </a:t>
            </a:r>
            <a:r>
              <a:rPr lang="en-GB" sz="1200" i="0" kern="1200" baseline="0" dirty="0" smtClean="0">
                <a:solidFill>
                  <a:schemeClr val="tx1"/>
                </a:solidFill>
                <a:effectLst/>
                <a:latin typeface="+mn-lt"/>
                <a:ea typeface="+mn-ea"/>
                <a:cs typeface="+mn-cs"/>
              </a:rPr>
              <a:t>Hungary but </a:t>
            </a:r>
            <a:r>
              <a:rPr lang="en-GB" sz="1200" i="0" kern="1200" baseline="0" dirty="0">
                <a:solidFill>
                  <a:schemeClr val="tx1"/>
                </a:solidFill>
                <a:effectLst/>
                <a:latin typeface="+mn-lt"/>
                <a:ea typeface="+mn-ea"/>
                <a:cs typeface="+mn-cs"/>
              </a:rPr>
              <a:t>the outcome is so different? Similarly, why </a:t>
            </a:r>
            <a:r>
              <a:rPr lang="en-GB" sz="1200" i="0" kern="1200" baseline="0" dirty="0" smtClean="0">
                <a:solidFill>
                  <a:schemeClr val="tx1"/>
                </a:solidFill>
                <a:effectLst/>
                <a:latin typeface="+mn-lt"/>
                <a:ea typeface="+mn-ea"/>
                <a:cs typeface="+mn-cs"/>
              </a:rPr>
              <a:t>does Slovakia spend </a:t>
            </a:r>
            <a:r>
              <a:rPr lang="en-GB" sz="1200" i="0" kern="1200" baseline="0" dirty="0">
                <a:solidFill>
                  <a:schemeClr val="tx1"/>
                </a:solidFill>
                <a:effectLst/>
                <a:latin typeface="+mn-lt"/>
                <a:ea typeface="+mn-ea"/>
                <a:cs typeface="+mn-cs"/>
              </a:rPr>
              <a:t>much more than Latvia for the same outcome</a:t>
            </a:r>
            <a:r>
              <a:rPr lang="en-GB" sz="1200" i="0" kern="1200" baseline="0" dirty="0" smtClean="0">
                <a:solidFill>
                  <a:schemeClr val="tx1"/>
                </a:solidFill>
                <a:effectLst/>
                <a:latin typeface="+mn-lt"/>
                <a:ea typeface="+mn-ea"/>
                <a:cs typeface="+mn-cs"/>
              </a:rPr>
              <a:t>?</a:t>
            </a:r>
            <a:endParaRPr lang="en-GB" sz="1200" i="0" kern="1200" baseline="0" dirty="0">
              <a:solidFill>
                <a:schemeClr val="tx1"/>
              </a:solidFill>
              <a:effectLst/>
              <a:latin typeface="+mn-lt"/>
              <a:ea typeface="+mn-ea"/>
              <a:cs typeface="+mn-cs"/>
            </a:endParaRPr>
          </a:p>
          <a:p>
            <a:pPr lvl="0"/>
            <a:endParaRPr lang="en-GB" sz="1200" i="0" kern="1200" baseline="0" dirty="0">
              <a:solidFill>
                <a:schemeClr val="tx1"/>
              </a:solidFill>
              <a:effectLst/>
              <a:latin typeface="+mn-lt"/>
              <a:ea typeface="+mn-ea"/>
              <a:cs typeface="+mn-cs"/>
            </a:endParaRPr>
          </a:p>
          <a:p>
            <a:pPr lvl="0"/>
            <a:r>
              <a:rPr lang="en-GB" sz="1200" i="0" kern="1200" baseline="0" dirty="0">
                <a:solidFill>
                  <a:schemeClr val="tx1"/>
                </a:solidFill>
                <a:effectLst/>
                <a:latin typeface="+mn-lt"/>
                <a:ea typeface="+mn-ea"/>
                <a:cs typeface="+mn-cs"/>
              </a:rPr>
              <a:t>This is of course, not to say, that the ESI also provides the answers but </a:t>
            </a:r>
            <a:r>
              <a:rPr lang="en-GB" sz="1200" i="0" kern="1200" baseline="0" dirty="0" smtClean="0">
                <a:solidFill>
                  <a:schemeClr val="tx1"/>
                </a:solidFill>
                <a:effectLst/>
                <a:latin typeface="+mn-lt"/>
                <a:ea typeface="+mn-ea"/>
                <a:cs typeface="+mn-cs"/>
              </a:rPr>
              <a:t>it provides </a:t>
            </a:r>
            <a:r>
              <a:rPr lang="en-GB" sz="1200" i="0" kern="1200" baseline="0" dirty="0">
                <a:solidFill>
                  <a:schemeClr val="tx1"/>
                </a:solidFill>
                <a:effectLst/>
                <a:latin typeface="+mn-lt"/>
                <a:ea typeface="+mn-ea"/>
                <a:cs typeface="+mn-cs"/>
              </a:rPr>
              <a:t>the platform for </a:t>
            </a:r>
            <a:r>
              <a:rPr lang="en-GB" sz="1200" i="0" kern="1200" baseline="0" dirty="0" smtClean="0">
                <a:solidFill>
                  <a:schemeClr val="tx1"/>
                </a:solidFill>
                <a:effectLst/>
                <a:latin typeface="+mn-lt"/>
                <a:ea typeface="+mn-ea"/>
                <a:cs typeface="+mn-cs"/>
              </a:rPr>
              <a:t>further investigation </a:t>
            </a:r>
            <a:r>
              <a:rPr lang="en-GB" sz="1200" i="0" kern="1200" baseline="0" dirty="0">
                <a:solidFill>
                  <a:schemeClr val="tx1"/>
                </a:solidFill>
                <a:effectLst/>
                <a:latin typeface="+mn-lt"/>
                <a:ea typeface="+mn-ea"/>
                <a:cs typeface="+mn-cs"/>
              </a:rPr>
              <a:t>to start. </a:t>
            </a:r>
            <a:endParaRPr lang="en-GB" sz="12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845CF86-E57C-4036-AFC8-FA6B5AE92020}" type="slidenum">
              <a:rPr lang="en-GB" smtClean="0"/>
              <a:t>12</a:t>
            </a:fld>
            <a:endParaRPr lang="en-GB"/>
          </a:p>
        </p:txBody>
      </p:sp>
    </p:spTree>
    <p:extLst>
      <p:ext uri="{BB962C8B-B14F-4D97-AF65-F5344CB8AC3E}">
        <p14:creationId xmlns:p14="http://schemas.microsoft.com/office/powerpoint/2010/main" val="8445759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smtClean="0"/>
              <a:t>Let us </a:t>
            </a:r>
            <a:r>
              <a:rPr lang="en-GB" baseline="0" dirty="0"/>
              <a:t>now have a look at how the </a:t>
            </a:r>
            <a:r>
              <a:rPr lang="en-GB" baseline="0" dirty="0" smtClean="0"/>
              <a:t>index </a:t>
            </a:r>
            <a:r>
              <a:rPr lang="en-GB" baseline="0" dirty="0"/>
              <a:t>is displayed and how it can be used for such an investigation. This is a snapshot from the Skills Panorama </a:t>
            </a:r>
            <a:r>
              <a:rPr lang="en-GB" baseline="0" dirty="0" smtClean="0"/>
              <a:t>portal, where </a:t>
            </a:r>
            <a:r>
              <a:rPr lang="en-GB" baseline="0" dirty="0"/>
              <a:t>the ESI is currently </a:t>
            </a:r>
            <a:r>
              <a:rPr lang="en-GB" baseline="0" dirty="0" smtClean="0"/>
              <a:t>available. In the coming period the index will also be available on Cedefop’s web page. You can find details on the Skills Panorama in the flyer provided in your folders.</a:t>
            </a:r>
            <a:endParaRPr lang="en-GB" baseline="0" dirty="0"/>
          </a:p>
          <a:p>
            <a:endParaRPr lang="en-GB" baseline="0" dirty="0"/>
          </a:p>
          <a:p>
            <a:r>
              <a:rPr lang="en-GB" baseline="0" dirty="0"/>
              <a:t>The wheel shows </a:t>
            </a:r>
            <a:r>
              <a:rPr lang="en-GB" baseline="0" dirty="0" smtClean="0"/>
              <a:t>the results in alphabetical order. </a:t>
            </a:r>
            <a:r>
              <a:rPr lang="en-GB" baseline="0" dirty="0"/>
              <a:t>The bars on the right show the scores in the three pillars. </a:t>
            </a:r>
            <a:r>
              <a:rPr lang="en-GB" dirty="0" smtClean="0"/>
              <a:t>The shaded part in the graphs below shows how far (in %) a country has scored in comparison to the ideal, while the dotted line shows the remaining distance to cover until the best performance is reached.  </a:t>
            </a:r>
            <a:endParaRPr lang="en-GB" baseline="0" dirty="0" smtClean="0"/>
          </a:p>
          <a:p>
            <a:endParaRPr lang="en-GB" baseline="0" dirty="0" smtClean="0"/>
          </a:p>
          <a:p>
            <a:r>
              <a:rPr lang="en-GB" baseline="0" dirty="0" smtClean="0"/>
              <a:t>Users will find that the display is interactive, allowing them to choose a country or pillar of interest. </a:t>
            </a:r>
          </a:p>
          <a:p>
            <a:endParaRPr lang="en-GB" baseline="0" dirty="0" smtClean="0"/>
          </a:p>
          <a:p>
            <a:r>
              <a:rPr lang="en-GB" baseline="0" dirty="0" smtClean="0"/>
              <a:t>By hovering your </a:t>
            </a:r>
            <a:r>
              <a:rPr lang="en-GB" baseline="0" dirty="0"/>
              <a:t>mouse over a </a:t>
            </a:r>
            <a:r>
              <a:rPr lang="en-GB" baseline="0" dirty="0" smtClean="0"/>
              <a:t>country, the respective </a:t>
            </a:r>
            <a:r>
              <a:rPr lang="en-GB" baseline="0" dirty="0"/>
              <a:t>results are </a:t>
            </a:r>
            <a:r>
              <a:rPr lang="en-GB" baseline="0" dirty="0" smtClean="0"/>
              <a:t>highlighted, </a:t>
            </a:r>
            <a:r>
              <a:rPr lang="en-GB" baseline="0" dirty="0"/>
              <a:t>as I have done </a:t>
            </a:r>
            <a:r>
              <a:rPr lang="en-GB" baseline="0" dirty="0" smtClean="0"/>
              <a:t>here for </a:t>
            </a:r>
            <a:r>
              <a:rPr lang="en-GB" baseline="0" dirty="0"/>
              <a:t>Greece, which is my country </a:t>
            </a:r>
            <a:r>
              <a:rPr lang="en-GB" baseline="0" dirty="0" smtClean="0"/>
              <a:t>and </a:t>
            </a:r>
            <a:r>
              <a:rPr lang="en-GB" baseline="0" dirty="0"/>
              <a:t>the country Cedefop is </a:t>
            </a:r>
            <a:r>
              <a:rPr lang="en-GB" baseline="0" dirty="0" smtClean="0"/>
              <a:t>based in.</a:t>
            </a:r>
            <a:endParaRPr lang="en-GB" baseline="0" dirty="0"/>
          </a:p>
          <a:p>
            <a:endParaRPr lang="en-GB" baseline="0" dirty="0"/>
          </a:p>
          <a:p>
            <a:endParaRPr lang="en-GB" baseline="0" dirty="0"/>
          </a:p>
          <a:p>
            <a:endParaRPr lang="en-GB" baseline="0" dirty="0"/>
          </a:p>
          <a:p>
            <a:endParaRPr lang="en-GB" baseline="0" dirty="0"/>
          </a:p>
          <a:p>
            <a:endParaRPr lang="en-GB" baseline="0" dirty="0"/>
          </a:p>
          <a:p>
            <a:r>
              <a:rPr lang="en-GB" baseline="0" dirty="0"/>
              <a:t> </a:t>
            </a:r>
          </a:p>
        </p:txBody>
      </p:sp>
      <p:sp>
        <p:nvSpPr>
          <p:cNvPr id="4" name="Slide Number Placeholder 3"/>
          <p:cNvSpPr>
            <a:spLocks noGrp="1"/>
          </p:cNvSpPr>
          <p:nvPr>
            <p:ph type="sldNum" sz="quarter" idx="10"/>
          </p:nvPr>
        </p:nvSpPr>
        <p:spPr/>
        <p:txBody>
          <a:bodyPr/>
          <a:lstStyle/>
          <a:p>
            <a:fld id="{8845CF86-E57C-4036-AFC8-FA6B5AE92020}" type="slidenum">
              <a:rPr lang="en-GB" smtClean="0"/>
              <a:t>13</a:t>
            </a:fld>
            <a:endParaRPr lang="en-GB" dirty="0"/>
          </a:p>
        </p:txBody>
      </p:sp>
    </p:spTree>
    <p:extLst>
      <p:ext uri="{BB962C8B-B14F-4D97-AF65-F5344CB8AC3E}">
        <p14:creationId xmlns:p14="http://schemas.microsoft.com/office/powerpoint/2010/main" val="31685834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a:t>A first observation to make is that no country has </a:t>
            </a:r>
            <a:r>
              <a:rPr lang="en-GB" baseline="0" dirty="0" smtClean="0"/>
              <a:t>an </a:t>
            </a:r>
            <a:r>
              <a:rPr lang="en-GB" baseline="0" dirty="0"/>
              <a:t>ideal skills system performance. </a:t>
            </a:r>
          </a:p>
          <a:p>
            <a:r>
              <a:rPr lang="en-GB" baseline="0" dirty="0"/>
              <a:t>The second observation is that skills matching is the pillar </a:t>
            </a:r>
            <a:r>
              <a:rPr lang="en-GB" baseline="0" dirty="0" smtClean="0"/>
              <a:t>with the </a:t>
            </a:r>
            <a:r>
              <a:rPr lang="en-GB" baseline="0" dirty="0"/>
              <a:t>larger distance to </a:t>
            </a:r>
            <a:r>
              <a:rPr lang="en-GB" baseline="0" dirty="0" smtClean="0"/>
              <a:t>cover – we can see </a:t>
            </a:r>
            <a:r>
              <a:rPr lang="en-GB" baseline="0" dirty="0"/>
              <a:t>this from the lower scores in the bar chart here.</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Czech Republic </a:t>
            </a:r>
            <a:r>
              <a:rPr lang="en-GB" baseline="0" dirty="0" smtClean="0"/>
              <a:t>has </a:t>
            </a:r>
            <a:r>
              <a:rPr lang="en-GB" baseline="0" dirty="0"/>
              <a:t>the best </a:t>
            </a:r>
            <a:r>
              <a:rPr lang="en-GB" baseline="0" dirty="0" smtClean="0"/>
              <a:t>score, but it </a:t>
            </a:r>
            <a:r>
              <a:rPr lang="en-GB" baseline="0" dirty="0"/>
              <a:t>still has a significant distance </a:t>
            </a:r>
            <a:r>
              <a:rPr lang="en-GB" baseline="0" dirty="0" smtClean="0"/>
              <a:t>to </a:t>
            </a:r>
            <a:r>
              <a:rPr lang="en-GB" strike="noStrike" baseline="0" dirty="0" smtClean="0"/>
              <a:t>the </a:t>
            </a:r>
            <a:r>
              <a:rPr lang="en-GB" strike="noStrike" baseline="0" dirty="0"/>
              <a:t>best achievable value, which is 100</a:t>
            </a:r>
            <a:r>
              <a:rPr lang="en-GB" baseline="0" dirty="0"/>
              <a:t>. In particular, in </a:t>
            </a:r>
            <a:r>
              <a:rPr lang="en-GB" baseline="0" dirty="0" smtClean="0"/>
              <a:t>the skills </a:t>
            </a:r>
            <a:r>
              <a:rPr lang="en-GB" baseline="0" dirty="0"/>
              <a:t>development and activation </a:t>
            </a:r>
            <a:r>
              <a:rPr lang="en-GB" baseline="0" dirty="0" smtClean="0"/>
              <a:t>pillars there is </a:t>
            </a:r>
            <a:r>
              <a:rPr lang="en-GB" baseline="0" dirty="0"/>
              <a:t>still considerable room for improvement for </a:t>
            </a:r>
            <a:r>
              <a:rPr lang="en-GB" baseline="0" dirty="0" smtClean="0"/>
              <a:t>the Czech </a:t>
            </a:r>
            <a:r>
              <a:rPr lang="en-GB" baseline="0" dirty="0"/>
              <a:t>Republic. </a:t>
            </a:r>
            <a:r>
              <a:rPr lang="en-GB" baseline="0" dirty="0" smtClean="0"/>
              <a:t>In contrast, </a:t>
            </a:r>
            <a:r>
              <a:rPr lang="en-GB" baseline="0" dirty="0"/>
              <a:t>the Czech Republic </a:t>
            </a:r>
            <a:r>
              <a:rPr lang="en-GB" baseline="0" dirty="0" smtClean="0"/>
              <a:t>is a </a:t>
            </a:r>
            <a:r>
              <a:rPr lang="en-GB" baseline="0" dirty="0"/>
              <a:t>very good example </a:t>
            </a:r>
            <a:r>
              <a:rPr lang="en-GB" baseline="0" dirty="0" smtClean="0"/>
              <a:t>of </a:t>
            </a:r>
            <a:r>
              <a:rPr lang="en-GB" baseline="0" dirty="0"/>
              <a:t>good practice in skills matching.</a:t>
            </a:r>
          </a:p>
          <a:p>
            <a:endParaRPr lang="en-GB" baseline="0" dirty="0"/>
          </a:p>
        </p:txBody>
      </p:sp>
      <p:sp>
        <p:nvSpPr>
          <p:cNvPr id="4" name="Slide Number Placeholder 3"/>
          <p:cNvSpPr>
            <a:spLocks noGrp="1"/>
          </p:cNvSpPr>
          <p:nvPr>
            <p:ph type="sldNum" sz="quarter" idx="10"/>
          </p:nvPr>
        </p:nvSpPr>
        <p:spPr/>
        <p:txBody>
          <a:bodyPr/>
          <a:lstStyle/>
          <a:p>
            <a:fld id="{8845CF86-E57C-4036-AFC8-FA6B5AE92020}" type="slidenum">
              <a:rPr lang="en-GB" smtClean="0"/>
              <a:t>14</a:t>
            </a:fld>
            <a:endParaRPr lang="en-GB" dirty="0"/>
          </a:p>
        </p:txBody>
      </p:sp>
    </p:spTree>
    <p:extLst>
      <p:ext uri="{BB962C8B-B14F-4D97-AF65-F5344CB8AC3E}">
        <p14:creationId xmlns:p14="http://schemas.microsoft.com/office/powerpoint/2010/main" val="1799778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smtClean="0"/>
              <a:t>Let us </a:t>
            </a:r>
            <a:r>
              <a:rPr lang="en-GB" baseline="0" dirty="0"/>
              <a:t>say that we want to investigate the </a:t>
            </a:r>
            <a:r>
              <a:rPr lang="en-GB" baseline="0" dirty="0" smtClean="0"/>
              <a:t>skills </a:t>
            </a:r>
            <a:r>
              <a:rPr lang="en-GB" baseline="0" dirty="0"/>
              <a:t>system of Sweden, which is one of the leaders. As we </a:t>
            </a:r>
            <a:r>
              <a:rPr lang="en-GB" baseline="0" dirty="0" smtClean="0"/>
              <a:t>can see</a:t>
            </a:r>
            <a:r>
              <a:rPr lang="en-GB" baseline="0" dirty="0"/>
              <a:t>, Sweden has the best score in </a:t>
            </a:r>
            <a:r>
              <a:rPr lang="en-GB" baseline="0" dirty="0" smtClean="0"/>
              <a:t>skills activation</a:t>
            </a:r>
            <a:r>
              <a:rPr lang="en-GB" baseline="0" dirty="0"/>
              <a:t>, the second best in </a:t>
            </a:r>
            <a:r>
              <a:rPr lang="en-GB" baseline="0" dirty="0" smtClean="0"/>
              <a:t>skills </a:t>
            </a:r>
            <a:r>
              <a:rPr lang="en-GB" baseline="0" dirty="0"/>
              <a:t>d</a:t>
            </a:r>
            <a:r>
              <a:rPr lang="en-GB" baseline="0" dirty="0" smtClean="0"/>
              <a:t>evelopment</a:t>
            </a:r>
            <a:r>
              <a:rPr lang="en-GB" baseline="0" dirty="0"/>
              <a:t>, but an average score in </a:t>
            </a:r>
            <a:r>
              <a:rPr lang="en-GB" baseline="0" dirty="0" smtClean="0"/>
              <a:t>skills matching</a:t>
            </a:r>
            <a:r>
              <a:rPr lang="en-GB" baseline="0" dirty="0"/>
              <a:t>. </a:t>
            </a:r>
          </a:p>
          <a:p>
            <a:endParaRPr lang="en-GB" baseline="0" dirty="0"/>
          </a:p>
          <a:p>
            <a:r>
              <a:rPr lang="en-GB" baseline="0" dirty="0"/>
              <a:t>So it is worth investigating what lies beneath skills matching in Sweden, and this is possible with the ESI. </a:t>
            </a:r>
          </a:p>
          <a:p>
            <a:endParaRPr lang="en-GB" baseline="0" dirty="0"/>
          </a:p>
          <a:p>
            <a:endParaRPr lang="en-GB" baseline="0" dirty="0"/>
          </a:p>
          <a:p>
            <a:endParaRPr lang="en-GB" baseline="0" dirty="0"/>
          </a:p>
          <a:p>
            <a:endParaRPr lang="en-GB" baseline="0" dirty="0"/>
          </a:p>
          <a:p>
            <a:endParaRPr lang="en-GB" baseline="0" dirty="0"/>
          </a:p>
          <a:p>
            <a:r>
              <a:rPr lang="en-GB" baseline="0" dirty="0"/>
              <a:t> </a:t>
            </a:r>
          </a:p>
        </p:txBody>
      </p:sp>
      <p:sp>
        <p:nvSpPr>
          <p:cNvPr id="4" name="Slide Number Placeholder 3"/>
          <p:cNvSpPr>
            <a:spLocks noGrp="1"/>
          </p:cNvSpPr>
          <p:nvPr>
            <p:ph type="sldNum" sz="quarter" idx="10"/>
          </p:nvPr>
        </p:nvSpPr>
        <p:spPr/>
        <p:txBody>
          <a:bodyPr/>
          <a:lstStyle/>
          <a:p>
            <a:fld id="{8845CF86-E57C-4036-AFC8-FA6B5AE92020}" type="slidenum">
              <a:rPr lang="en-GB" smtClean="0"/>
              <a:t>15</a:t>
            </a:fld>
            <a:endParaRPr lang="en-GB" dirty="0"/>
          </a:p>
        </p:txBody>
      </p:sp>
    </p:spTree>
    <p:extLst>
      <p:ext uri="{BB962C8B-B14F-4D97-AF65-F5344CB8AC3E}">
        <p14:creationId xmlns:p14="http://schemas.microsoft.com/office/powerpoint/2010/main" val="3190743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a:t>
            </a:r>
            <a:r>
              <a:rPr lang="en-GB" baseline="0" dirty="0"/>
              <a:t> are the results under the first sub-pillar of </a:t>
            </a:r>
            <a:r>
              <a:rPr lang="en-GB" baseline="0" dirty="0" smtClean="0"/>
              <a:t>skills matching </a:t>
            </a:r>
            <a:r>
              <a:rPr lang="en-GB" baseline="0" dirty="0"/>
              <a:t>called </a:t>
            </a:r>
            <a:r>
              <a:rPr lang="en-GB" baseline="0" dirty="0" smtClean="0"/>
              <a:t>‘skills underutilisation’. </a:t>
            </a:r>
            <a:r>
              <a:rPr lang="en-GB" baseline="0" dirty="0"/>
              <a:t>The first observation to make is that Sweden has a very good score of skills in </a:t>
            </a:r>
            <a:r>
              <a:rPr lang="en-GB" baseline="0" dirty="0" smtClean="0"/>
              <a:t>the sense of long-term unemployment. What is also relatively good is the </a:t>
            </a:r>
            <a:r>
              <a:rPr lang="en-GB" baseline="0" dirty="0"/>
              <a:t>score of underemployed </a:t>
            </a:r>
            <a:r>
              <a:rPr lang="en-GB" baseline="0" dirty="0" smtClean="0"/>
              <a:t>part-timers</a:t>
            </a:r>
            <a:r>
              <a:rPr lang="en-GB" baseline="0" dirty="0"/>
              <a:t>, which are people </a:t>
            </a:r>
            <a:r>
              <a:rPr lang="en-GB" baseline="0" dirty="0" smtClean="0"/>
              <a:t>who have </a:t>
            </a:r>
            <a:r>
              <a:rPr lang="en-GB" baseline="0" dirty="0"/>
              <a:t>accepted a </a:t>
            </a:r>
            <a:r>
              <a:rPr lang="en-GB" baseline="0" dirty="0" smtClean="0"/>
              <a:t>part-time </a:t>
            </a:r>
            <a:r>
              <a:rPr lang="en-GB" baseline="0" dirty="0"/>
              <a:t>job even though </a:t>
            </a:r>
            <a:r>
              <a:rPr lang="en-GB" baseline="0" dirty="0" smtClean="0"/>
              <a:t>they were </a:t>
            </a:r>
            <a:r>
              <a:rPr lang="en-GB" baseline="0" dirty="0"/>
              <a:t>looking for a </a:t>
            </a:r>
            <a:r>
              <a:rPr lang="en-GB" baseline="0" dirty="0" smtClean="0"/>
              <a:t>full-time one. </a:t>
            </a:r>
            <a:r>
              <a:rPr lang="en-GB" baseline="0" dirty="0"/>
              <a:t>These two signify that jobs are both readily available in the labour market and, to a lesser extent, these jobs represent </a:t>
            </a:r>
            <a:r>
              <a:rPr lang="en-GB" baseline="0" dirty="0" smtClean="0"/>
              <a:t>workers’ </a:t>
            </a:r>
            <a:r>
              <a:rPr lang="en-GB" baseline="0" dirty="0"/>
              <a:t>preferences in terms of type of contract (</a:t>
            </a:r>
            <a:r>
              <a:rPr lang="en-GB" baseline="0" dirty="0" smtClean="0"/>
              <a:t>part-time </a:t>
            </a:r>
            <a:r>
              <a:rPr lang="en-GB" baseline="0" dirty="0"/>
              <a:t>or </a:t>
            </a:r>
            <a:r>
              <a:rPr lang="en-GB" baseline="0" dirty="0" smtClean="0"/>
              <a:t>full-time</a:t>
            </a:r>
            <a:r>
              <a:rPr lang="en-GB" baseline="0" dirty="0"/>
              <a:t>). </a:t>
            </a:r>
          </a:p>
          <a:p>
            <a:endParaRPr lang="en-GB" baseline="0" dirty="0"/>
          </a:p>
          <a:p>
            <a:r>
              <a:rPr lang="en-GB" baseline="0" dirty="0" smtClean="0"/>
              <a:t>In contrast, the </a:t>
            </a:r>
            <a:r>
              <a:rPr lang="en-GB" baseline="0" dirty="0"/>
              <a:t>case of the </a:t>
            </a:r>
            <a:r>
              <a:rPr lang="en-GB" baseline="0" dirty="0" smtClean="0"/>
              <a:t>UK is quite different , </a:t>
            </a:r>
            <a:r>
              <a:rPr lang="en-GB" baseline="0" dirty="0"/>
              <a:t>where even though jobs exist, </a:t>
            </a:r>
            <a:r>
              <a:rPr lang="en-GB" baseline="0" dirty="0" smtClean="0"/>
              <a:t>they are very </a:t>
            </a:r>
            <a:r>
              <a:rPr lang="en-GB" baseline="0" dirty="0"/>
              <a:t>often </a:t>
            </a:r>
            <a:r>
              <a:rPr lang="en-GB" baseline="0" dirty="0" smtClean="0"/>
              <a:t>of </a:t>
            </a:r>
            <a:r>
              <a:rPr lang="en-GB" baseline="0" dirty="0"/>
              <a:t>a different format to the ones people </a:t>
            </a:r>
            <a:r>
              <a:rPr lang="en-GB" baseline="0" dirty="0" smtClean="0"/>
              <a:t>are looking </a:t>
            </a:r>
            <a:r>
              <a:rPr lang="en-GB" baseline="0" dirty="0"/>
              <a:t>for. </a:t>
            </a:r>
          </a:p>
          <a:p>
            <a:endParaRPr lang="en-GB" baseline="0" dirty="0"/>
          </a:p>
          <a:p>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16</a:t>
            </a:fld>
            <a:endParaRPr lang="en-GB"/>
          </a:p>
        </p:txBody>
      </p:sp>
    </p:spTree>
    <p:extLst>
      <p:ext uri="{BB962C8B-B14F-4D97-AF65-F5344CB8AC3E}">
        <p14:creationId xmlns:p14="http://schemas.microsoft.com/office/powerpoint/2010/main" val="4119572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Moving on to the</a:t>
            </a:r>
            <a:r>
              <a:rPr lang="en-GB" baseline="0" dirty="0"/>
              <a:t> skills mismatch pillar and looking at the indicators </a:t>
            </a:r>
            <a:r>
              <a:rPr lang="en-GB" baseline="0" dirty="0" smtClean="0"/>
              <a:t>there, we can see that Sweden’s </a:t>
            </a:r>
            <a:r>
              <a:rPr lang="en-GB" baseline="0" dirty="0"/>
              <a:t>biggest problem </a:t>
            </a:r>
            <a:r>
              <a:rPr lang="en-GB" baseline="0" dirty="0" smtClean="0"/>
              <a:t>is </a:t>
            </a:r>
            <a:r>
              <a:rPr lang="en-GB" baseline="0" dirty="0"/>
              <a:t>the very high levels of qualification mismatch. That means that in Sweden there is a high share of </a:t>
            </a:r>
            <a:r>
              <a:rPr lang="en-US" baseline="0" dirty="0"/>
              <a:t>workers </a:t>
            </a:r>
            <a:r>
              <a:rPr lang="en-US" baseline="0" dirty="0" smtClean="0"/>
              <a:t>with an </a:t>
            </a:r>
            <a:r>
              <a:rPr lang="en-US" baseline="0" dirty="0"/>
              <a:t>educational attainment that is higher or lower than that required </a:t>
            </a:r>
            <a:r>
              <a:rPr lang="en-US" baseline="0" dirty="0" smtClean="0"/>
              <a:t>for their </a:t>
            </a:r>
            <a:r>
              <a:rPr lang="en-US" baseline="0" dirty="0"/>
              <a:t>job</a:t>
            </a:r>
            <a:r>
              <a:rPr lang="en-US" baseline="0" dirty="0" smtClean="0"/>
              <a:t>. Typically, this is translated as a mismatch between people’s education and actual work. We know from the literature that qualification mismatch can be linked to low job satisfaction, decreasing productivity and other negative outcomes.</a:t>
            </a:r>
            <a:endParaRPr lang="en-GB" baseline="0" dirty="0"/>
          </a:p>
          <a:p>
            <a:endParaRPr lang="en-GB" baseline="0" dirty="0"/>
          </a:p>
          <a:p>
            <a:r>
              <a:rPr lang="en-GB" baseline="0" dirty="0"/>
              <a:t>So in order for Sweden to improve the </a:t>
            </a:r>
            <a:r>
              <a:rPr lang="en-GB" baseline="0" dirty="0" smtClean="0"/>
              <a:t>overall score</a:t>
            </a:r>
            <a:r>
              <a:rPr lang="en-GB" baseline="0" dirty="0"/>
              <a:t>, this is the area </a:t>
            </a:r>
            <a:r>
              <a:rPr lang="en-GB" baseline="0" dirty="0" smtClean="0"/>
              <a:t>that it </a:t>
            </a:r>
            <a:r>
              <a:rPr lang="en-GB" baseline="0" dirty="0"/>
              <a:t>needs to focus on. The Czech </a:t>
            </a:r>
            <a:r>
              <a:rPr lang="en-GB" baseline="0" dirty="0" smtClean="0"/>
              <a:t>Republic, </a:t>
            </a:r>
            <a:r>
              <a:rPr lang="en-GB" baseline="0" dirty="0"/>
              <a:t>which has the best </a:t>
            </a:r>
            <a:r>
              <a:rPr lang="en-GB" baseline="0" dirty="0" smtClean="0"/>
              <a:t>score, could constitute a </a:t>
            </a:r>
            <a:r>
              <a:rPr lang="en-GB" baseline="0" dirty="0"/>
              <a:t>useful case study for this purpose. </a:t>
            </a:r>
            <a:r>
              <a:rPr lang="en-GB" baseline="0" dirty="0" smtClean="0"/>
              <a:t>In contrast, </a:t>
            </a:r>
            <a:r>
              <a:rPr lang="en-GB" baseline="0" dirty="0"/>
              <a:t>the UK has low scores in all indicators in the matching </a:t>
            </a:r>
            <a:r>
              <a:rPr lang="en-GB" baseline="0" dirty="0" smtClean="0"/>
              <a:t>pillar, </a:t>
            </a:r>
            <a:r>
              <a:rPr lang="en-GB" baseline="0" dirty="0"/>
              <a:t>suggesting that all these areas need to be looked at. </a:t>
            </a:r>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17</a:t>
            </a:fld>
            <a:endParaRPr lang="en-GB"/>
          </a:p>
        </p:txBody>
      </p:sp>
    </p:spTree>
    <p:extLst>
      <p:ext uri="{BB962C8B-B14F-4D97-AF65-F5344CB8AC3E}">
        <p14:creationId xmlns:p14="http://schemas.microsoft.com/office/powerpoint/2010/main" val="32500528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dirty="0">
              <a:effectLst/>
            </a:endParaRPr>
          </a:p>
          <a:p>
            <a:r>
              <a:rPr lang="en-US" sz="1200" dirty="0">
                <a:effectLst/>
              </a:rPr>
              <a:t>So</a:t>
            </a:r>
            <a:r>
              <a:rPr lang="en-US" sz="1200" baseline="0" dirty="0">
                <a:effectLst/>
              </a:rPr>
              <a:t> the main </a:t>
            </a:r>
            <a:r>
              <a:rPr lang="en-US" sz="1200" baseline="0" dirty="0" smtClean="0">
                <a:effectLst/>
              </a:rPr>
              <a:t>message </a:t>
            </a:r>
            <a:r>
              <a:rPr lang="en-US" sz="1200" baseline="0" dirty="0">
                <a:effectLst/>
              </a:rPr>
              <a:t>is that the ESI is a tool that helps initiate the process of investigating </a:t>
            </a:r>
            <a:r>
              <a:rPr lang="en-US" sz="1200" baseline="0" dirty="0" smtClean="0">
                <a:effectLst/>
              </a:rPr>
              <a:t>to discover which the </a:t>
            </a:r>
            <a:r>
              <a:rPr lang="en-US" sz="1200" baseline="0" dirty="0">
                <a:effectLst/>
              </a:rPr>
              <a:t>problematic areas of a skills </a:t>
            </a:r>
            <a:r>
              <a:rPr lang="en-US" sz="1200" baseline="0" dirty="0" smtClean="0">
                <a:effectLst/>
              </a:rPr>
              <a:t>system are, </a:t>
            </a:r>
            <a:r>
              <a:rPr lang="en-US" sz="1200" baseline="0" dirty="0">
                <a:effectLst/>
              </a:rPr>
              <a:t>and how these can be improved. </a:t>
            </a:r>
          </a:p>
          <a:p>
            <a:endParaRPr lang="en-US" sz="1200" baseline="0" dirty="0">
              <a:effectLst/>
            </a:endParaRPr>
          </a:p>
          <a:p>
            <a:r>
              <a:rPr lang="en-US" sz="1200" baseline="0" dirty="0">
                <a:effectLst/>
              </a:rPr>
              <a:t>In other words, as the title suggests we need to keep pulling the thread, and in order to do </a:t>
            </a:r>
            <a:r>
              <a:rPr lang="en-US" sz="1200" baseline="0" dirty="0" smtClean="0">
                <a:effectLst/>
              </a:rPr>
              <a:t>so, </a:t>
            </a:r>
            <a:r>
              <a:rPr lang="en-US" sz="1200" baseline="0" dirty="0">
                <a:effectLst/>
              </a:rPr>
              <a:t>local knowledge and expertise is needed.</a:t>
            </a:r>
            <a:endParaRPr lang="en-US" sz="1200" dirty="0">
              <a:effectLst/>
            </a:endParaRPr>
          </a:p>
          <a:p>
            <a:endParaRPr lang="en-US" sz="1200" dirty="0">
              <a:effectLst/>
            </a:endParaRPr>
          </a:p>
          <a:p>
            <a:r>
              <a:rPr lang="en-US" sz="1200" dirty="0">
                <a:effectLst/>
              </a:rPr>
              <a:t>A very good example</a:t>
            </a:r>
            <a:r>
              <a:rPr lang="en-US" sz="1200" baseline="0" dirty="0">
                <a:effectLst/>
              </a:rPr>
              <a:t> </a:t>
            </a:r>
            <a:r>
              <a:rPr lang="en-US" sz="1200" baseline="0" dirty="0" smtClean="0">
                <a:effectLst/>
              </a:rPr>
              <a:t>of that is the </a:t>
            </a:r>
            <a:r>
              <a:rPr lang="en-US" sz="1200" baseline="0" dirty="0">
                <a:effectLst/>
              </a:rPr>
              <a:t>Athens </a:t>
            </a:r>
            <a:r>
              <a:rPr lang="en-US" sz="1200" baseline="0" dirty="0" smtClean="0">
                <a:effectLst/>
              </a:rPr>
              <a:t>Friedrich </a:t>
            </a:r>
            <a:r>
              <a:rPr lang="en-US" sz="1200" baseline="0" dirty="0">
                <a:effectLst/>
              </a:rPr>
              <a:t>Ebert </a:t>
            </a:r>
            <a:r>
              <a:rPr lang="en-US" sz="1200" baseline="0" dirty="0" smtClean="0">
                <a:effectLst/>
              </a:rPr>
              <a:t>Foundation, </a:t>
            </a:r>
            <a:r>
              <a:rPr lang="en-US" sz="1200" baseline="0" dirty="0">
                <a:effectLst/>
              </a:rPr>
              <a:t>where a working group comprised of senior stakeholders </a:t>
            </a:r>
            <a:r>
              <a:rPr lang="en-US" sz="1200" baseline="0" dirty="0" err="1">
                <a:effectLst/>
              </a:rPr>
              <a:t>analysed</a:t>
            </a:r>
            <a:r>
              <a:rPr lang="en-US" sz="1200" baseline="0" dirty="0">
                <a:effectLst/>
              </a:rPr>
              <a:t> the results for Greece </a:t>
            </a:r>
            <a:r>
              <a:rPr lang="en-US" sz="1200" baseline="0" dirty="0" smtClean="0">
                <a:effectLst/>
              </a:rPr>
              <a:t>to ‘flesh out’ the </a:t>
            </a:r>
            <a:r>
              <a:rPr lang="en-US" sz="1200" baseline="0" dirty="0">
                <a:effectLst/>
              </a:rPr>
              <a:t>indicator </a:t>
            </a:r>
            <a:r>
              <a:rPr lang="en-US" sz="1200" baseline="0" dirty="0" smtClean="0">
                <a:effectLst/>
              </a:rPr>
              <a:t>scores [alternatively you can say ‘to identify from the indicator scores what’s happening on the ground’] </a:t>
            </a:r>
            <a:r>
              <a:rPr lang="en-US" sz="1200" baseline="0" dirty="0">
                <a:effectLst/>
              </a:rPr>
              <a:t>and propose measures for improvement. </a:t>
            </a:r>
            <a:r>
              <a:rPr lang="en-US" sz="1200" baseline="0" dirty="0" smtClean="0">
                <a:effectLst/>
              </a:rPr>
              <a:t>I should point out that this was an independent initiative where Cedefop was invited to present the results of the index.</a:t>
            </a:r>
          </a:p>
          <a:p>
            <a:endParaRPr lang="en-US" sz="1200" baseline="0" dirty="0" smtClean="0">
              <a:effectLst/>
            </a:endParaRPr>
          </a:p>
          <a:p>
            <a:endParaRPr lang="en-US" sz="1200" baseline="0" dirty="0" smtClean="0">
              <a:effectLst/>
            </a:endParaRPr>
          </a:p>
          <a:p>
            <a:r>
              <a:rPr lang="en-US" sz="1200" baseline="0" dirty="0" smtClean="0">
                <a:effectLst/>
              </a:rPr>
              <a:t>Let </a:t>
            </a:r>
            <a:r>
              <a:rPr lang="en-US" sz="1200" baseline="0" dirty="0">
                <a:effectLst/>
              </a:rPr>
              <a:t>me share with you a couple of examples of this analysis. </a:t>
            </a:r>
          </a:p>
          <a:p>
            <a:endParaRPr lang="en-US" sz="1200" dirty="0">
              <a:effectLst/>
            </a:endParaRPr>
          </a:p>
          <a:p>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8845CF86-E57C-4036-AFC8-FA6B5AE92020}" type="slidenum">
              <a:rPr lang="en-GB" smtClean="0"/>
              <a:t>18</a:t>
            </a:fld>
            <a:endParaRPr lang="en-GB"/>
          </a:p>
        </p:txBody>
      </p:sp>
    </p:spTree>
    <p:extLst>
      <p:ext uri="{BB962C8B-B14F-4D97-AF65-F5344CB8AC3E}">
        <p14:creationId xmlns:p14="http://schemas.microsoft.com/office/powerpoint/2010/main" val="7175920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To start</a:t>
            </a:r>
            <a:r>
              <a:rPr lang="en-US" sz="1200" baseline="0" dirty="0">
                <a:effectLst/>
              </a:rPr>
              <a:t> with</a:t>
            </a:r>
            <a:r>
              <a:rPr lang="en-US" sz="1200" dirty="0">
                <a:effectLst/>
              </a:rPr>
              <a:t>, looking at the </a:t>
            </a:r>
            <a:r>
              <a:rPr lang="en-US" sz="1200" dirty="0" smtClean="0">
                <a:effectLst/>
              </a:rPr>
              <a:t>index </a:t>
            </a:r>
            <a:r>
              <a:rPr lang="en-US" sz="1200" dirty="0">
                <a:effectLst/>
              </a:rPr>
              <a:t>it was </a:t>
            </a:r>
            <a:r>
              <a:rPr lang="en-US" sz="1200" dirty="0" smtClean="0">
                <a:effectLst/>
              </a:rPr>
              <a:t>evident that, </a:t>
            </a:r>
            <a:r>
              <a:rPr lang="en-US" sz="1200" dirty="0">
                <a:effectLst/>
              </a:rPr>
              <a:t>even though Greece has an </a:t>
            </a:r>
            <a:r>
              <a:rPr lang="en-US" sz="1200" u="sng" dirty="0">
                <a:effectLst/>
              </a:rPr>
              <a:t>average performance </a:t>
            </a:r>
            <a:r>
              <a:rPr lang="en-US" sz="1200" dirty="0">
                <a:effectLst/>
              </a:rPr>
              <a:t>regarding </a:t>
            </a:r>
            <a:r>
              <a:rPr lang="en-US" sz="1200" u="sng" dirty="0">
                <a:effectLst/>
              </a:rPr>
              <a:t>compulsory </a:t>
            </a:r>
            <a:r>
              <a:rPr lang="en-US" sz="1200" u="sng" dirty="0" smtClean="0">
                <a:effectLst/>
              </a:rPr>
              <a:t>education</a:t>
            </a:r>
            <a:r>
              <a:rPr lang="en-US" sz="1200" u="none" dirty="0">
                <a:effectLst/>
              </a:rPr>
              <a:t>,</a:t>
            </a:r>
            <a:r>
              <a:rPr lang="en-US" sz="1200" dirty="0" smtClean="0">
                <a:effectLst/>
              </a:rPr>
              <a:t> </a:t>
            </a:r>
            <a:r>
              <a:rPr lang="en-US" sz="1200" dirty="0">
                <a:effectLst/>
              </a:rPr>
              <a:t>it is scores in reading, maths and science that are most </a:t>
            </a:r>
            <a:r>
              <a:rPr lang="en-US" sz="1200" dirty="0" smtClean="0">
                <a:effectLst/>
              </a:rPr>
              <a:t>problematic, </a:t>
            </a:r>
            <a:r>
              <a:rPr lang="en-US" sz="1200" dirty="0">
                <a:effectLst/>
              </a:rPr>
              <a:t>driving this pillar down. Such scores come from PISA indicators,</a:t>
            </a:r>
            <a:r>
              <a:rPr lang="en-US" sz="1200" baseline="0" dirty="0">
                <a:effectLst/>
              </a:rPr>
              <a:t> which are in fact key monitoring indicators regarding the performance of an </a:t>
            </a:r>
            <a:r>
              <a:rPr lang="en-US" sz="1200" baseline="0" dirty="0" smtClean="0">
                <a:effectLst/>
              </a:rPr>
              <a:t>education </a:t>
            </a:r>
            <a:r>
              <a:rPr lang="en-US" sz="1200" baseline="0" dirty="0">
                <a:effectLst/>
              </a:rPr>
              <a:t>system.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aseline="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The</a:t>
            </a:r>
            <a:r>
              <a:rPr lang="en-US" sz="1200" baseline="0" dirty="0">
                <a:effectLst/>
              </a:rPr>
              <a:t> </a:t>
            </a:r>
            <a:r>
              <a:rPr lang="en-US" sz="1200" baseline="0" dirty="0" smtClean="0">
                <a:effectLst/>
              </a:rPr>
              <a:t>working group noticed </a:t>
            </a:r>
            <a:r>
              <a:rPr lang="en-US" sz="1200" dirty="0">
                <a:effectLst/>
              </a:rPr>
              <a:t>that the </a:t>
            </a:r>
            <a:r>
              <a:rPr lang="en-US" sz="1200" u="sng" dirty="0">
                <a:effectLst/>
              </a:rPr>
              <a:t>abstract nature of the curricula</a:t>
            </a:r>
            <a:r>
              <a:rPr lang="en-US" sz="1200" dirty="0">
                <a:effectLst/>
              </a:rPr>
              <a:t>, the </a:t>
            </a:r>
            <a:r>
              <a:rPr lang="en-US" sz="1200" u="sng" dirty="0">
                <a:effectLst/>
              </a:rPr>
              <a:t>limited use of technology </a:t>
            </a:r>
            <a:r>
              <a:rPr lang="en-US" sz="1200" dirty="0">
                <a:effectLst/>
              </a:rPr>
              <a:t>and </a:t>
            </a:r>
            <a:r>
              <a:rPr lang="en-US" sz="1200" u="sng" dirty="0">
                <a:effectLst/>
              </a:rPr>
              <a:t>lack autonomy of teachers and schools </a:t>
            </a:r>
            <a:r>
              <a:rPr lang="en-US" sz="1200" dirty="0">
                <a:effectLst/>
              </a:rPr>
              <a:t>are the primary reasons behind the poor performance.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effectLs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effectLst/>
              </a:rPr>
              <a:t>A number of measures were </a:t>
            </a:r>
            <a:r>
              <a:rPr lang="en-US" sz="1200" dirty="0" smtClean="0">
                <a:effectLst/>
              </a:rPr>
              <a:t>proposed. Reshaping </a:t>
            </a:r>
            <a:r>
              <a:rPr lang="en-US" sz="1200" dirty="0">
                <a:effectLst/>
              </a:rPr>
              <a:t>curricula embracing critical thinking, practical applications of knowledge and new technologies, </a:t>
            </a:r>
            <a:r>
              <a:rPr lang="en-US" sz="1200" dirty="0" smtClean="0">
                <a:effectLst/>
              </a:rPr>
              <a:t>focus </a:t>
            </a:r>
            <a:r>
              <a:rPr lang="en-US" sz="1200" dirty="0">
                <a:effectLst/>
              </a:rPr>
              <a:t>on </a:t>
            </a:r>
            <a:r>
              <a:rPr lang="en-US" sz="1200" dirty="0" smtClean="0">
                <a:effectLst/>
              </a:rPr>
              <a:t>higher-quality study material, </a:t>
            </a:r>
            <a:r>
              <a:rPr lang="en-US" sz="1200" dirty="0">
                <a:effectLst/>
              </a:rPr>
              <a:t>together with increased teacher autonomy and frequent </a:t>
            </a:r>
            <a:r>
              <a:rPr lang="en-US" sz="1200" dirty="0" smtClean="0">
                <a:effectLst/>
              </a:rPr>
              <a:t>assessment, were proposed </a:t>
            </a:r>
            <a:r>
              <a:rPr lang="en-US" sz="1200" dirty="0">
                <a:effectLst/>
              </a:rPr>
              <a:t>as essential areas for policy intervention.</a:t>
            </a:r>
            <a:r>
              <a:rPr lang="en-US" sz="1200" baseline="0" dirty="0">
                <a:effectLst/>
              </a:rPr>
              <a:t> </a:t>
            </a:r>
          </a:p>
          <a:p>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19</a:t>
            </a:fld>
            <a:endParaRPr lang="en-GB"/>
          </a:p>
        </p:txBody>
      </p:sp>
    </p:spTree>
    <p:extLst>
      <p:ext uri="{BB962C8B-B14F-4D97-AF65-F5344CB8AC3E}">
        <p14:creationId xmlns:p14="http://schemas.microsoft.com/office/powerpoint/2010/main" val="417320143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contrast, </a:t>
            </a:r>
            <a:r>
              <a:rPr lang="en-GB" sz="1200" kern="1200" dirty="0">
                <a:solidFill>
                  <a:schemeClr val="tx1"/>
                </a:solidFill>
                <a:effectLst/>
                <a:latin typeface="+mn-lt"/>
                <a:ea typeface="+mn-ea"/>
                <a:cs typeface="+mn-cs"/>
              </a:rPr>
              <a:t>Greece has a considerably high score of people </a:t>
            </a:r>
            <a:r>
              <a:rPr lang="en-GB" sz="1200" kern="1200" dirty="0" smtClean="0">
                <a:solidFill>
                  <a:schemeClr val="tx1"/>
                </a:solidFill>
                <a:effectLst/>
                <a:latin typeface="+mn-lt"/>
                <a:ea typeface="+mn-ea"/>
                <a:cs typeface="+mn-cs"/>
              </a:rPr>
              <a:t>not leaving </a:t>
            </a:r>
            <a:r>
              <a:rPr lang="en-GB" sz="1200" kern="1200" dirty="0">
                <a:solidFill>
                  <a:schemeClr val="tx1"/>
                </a:solidFill>
                <a:effectLst/>
                <a:latin typeface="+mn-lt"/>
                <a:ea typeface="+mn-ea"/>
                <a:cs typeface="+mn-cs"/>
              </a:rPr>
              <a:t>education and training early. This </a:t>
            </a:r>
            <a:r>
              <a:rPr lang="en-GB" sz="1200" kern="1200" dirty="0" smtClean="0">
                <a:solidFill>
                  <a:schemeClr val="tx1"/>
                </a:solidFill>
                <a:effectLst/>
                <a:latin typeface="+mn-lt"/>
                <a:ea typeface="+mn-ea"/>
                <a:cs typeface="+mn-cs"/>
              </a:rPr>
              <a:t>shows that </a:t>
            </a:r>
            <a:r>
              <a:rPr lang="en-GB" sz="1200" kern="1200" dirty="0">
                <a:solidFill>
                  <a:schemeClr val="tx1"/>
                </a:solidFill>
                <a:effectLst/>
                <a:latin typeface="+mn-lt"/>
                <a:ea typeface="+mn-ea"/>
                <a:cs typeface="+mn-cs"/>
              </a:rPr>
              <a:t>the </a:t>
            </a:r>
            <a:r>
              <a:rPr lang="en-GB" sz="1200" kern="1200" dirty="0" smtClean="0">
                <a:solidFill>
                  <a:schemeClr val="tx1"/>
                </a:solidFill>
                <a:effectLst/>
                <a:latin typeface="+mn-lt"/>
                <a:ea typeface="+mn-ea"/>
                <a:cs typeface="+mn-cs"/>
              </a:rPr>
              <a:t>concept of</a:t>
            </a:r>
            <a:r>
              <a:rPr lang="en-GB" sz="1200" kern="1200" baseline="0" dirty="0" smtClean="0">
                <a:solidFill>
                  <a:schemeClr val="tx1"/>
                </a:solidFill>
                <a:effectLst/>
                <a:latin typeface="+mn-lt"/>
                <a:ea typeface="+mn-ea"/>
                <a:cs typeface="+mn-cs"/>
              </a:rPr>
              <a:t> the </a:t>
            </a:r>
            <a:r>
              <a:rPr lang="en-GB" sz="1200" kern="1200" dirty="0" smtClean="0">
                <a:solidFill>
                  <a:schemeClr val="tx1"/>
                </a:solidFill>
                <a:effectLst/>
                <a:latin typeface="+mn-lt"/>
                <a:ea typeface="+mn-ea"/>
                <a:cs typeface="+mn-cs"/>
              </a:rPr>
              <a:t>gains </a:t>
            </a:r>
            <a:r>
              <a:rPr lang="en-GB" sz="1200" kern="1200" dirty="0">
                <a:solidFill>
                  <a:schemeClr val="tx1"/>
                </a:solidFill>
                <a:effectLst/>
                <a:latin typeface="+mn-lt"/>
                <a:ea typeface="+mn-ea"/>
                <a:cs typeface="+mn-cs"/>
              </a:rPr>
              <a:t>of education </a:t>
            </a:r>
            <a:r>
              <a:rPr lang="en-GB" sz="1200" kern="1200" dirty="0" smtClean="0">
                <a:solidFill>
                  <a:schemeClr val="tx1"/>
                </a:solidFill>
                <a:effectLst/>
                <a:latin typeface="+mn-lt"/>
                <a:ea typeface="+mn-ea"/>
                <a:cs typeface="+mn-cs"/>
              </a:rPr>
              <a:t>is deeply </a:t>
            </a:r>
            <a:r>
              <a:rPr lang="en-GB" sz="1200" kern="1200" dirty="0">
                <a:solidFill>
                  <a:schemeClr val="tx1"/>
                </a:solidFill>
                <a:effectLst/>
                <a:latin typeface="+mn-lt"/>
                <a:ea typeface="+mn-ea"/>
                <a:cs typeface="+mn-cs"/>
              </a:rPr>
              <a:t>rooted and supported by family and the education </a:t>
            </a:r>
            <a:r>
              <a:rPr lang="en-GB" sz="1200" kern="1200" dirty="0" smtClean="0">
                <a:solidFill>
                  <a:schemeClr val="tx1"/>
                </a:solidFill>
                <a:effectLst/>
                <a:latin typeface="+mn-lt"/>
                <a:ea typeface="+mn-ea"/>
                <a:cs typeface="+mn-cs"/>
              </a:rPr>
              <a:t>system; </a:t>
            </a:r>
            <a:r>
              <a:rPr lang="en-GB" sz="1200" kern="1200" dirty="0">
                <a:solidFill>
                  <a:schemeClr val="tx1"/>
                </a:solidFill>
                <a:effectLst/>
                <a:latin typeface="+mn-lt"/>
                <a:ea typeface="+mn-ea"/>
                <a:cs typeface="+mn-cs"/>
              </a:rPr>
              <a:t>thus a </a:t>
            </a:r>
            <a:r>
              <a:rPr lang="en-GB" sz="1200" kern="1200" dirty="0" smtClean="0">
                <a:solidFill>
                  <a:schemeClr val="tx1"/>
                </a:solidFill>
                <a:effectLst/>
                <a:latin typeface="+mn-lt"/>
                <a:ea typeface="+mn-ea"/>
                <a:cs typeface="+mn-cs"/>
              </a:rPr>
              <a:t>modernisation </a:t>
            </a:r>
            <a:r>
              <a:rPr lang="en-GB" sz="1200" kern="1200" dirty="0">
                <a:solidFill>
                  <a:schemeClr val="tx1"/>
                </a:solidFill>
                <a:effectLst/>
                <a:latin typeface="+mn-lt"/>
                <a:ea typeface="+mn-ea"/>
                <a:cs typeface="+mn-cs"/>
              </a:rPr>
              <a:t>of some aspects of the education system will </a:t>
            </a:r>
            <a:r>
              <a:rPr lang="en-GB" sz="1200" kern="1200" dirty="0" smtClean="0">
                <a:solidFill>
                  <a:schemeClr val="tx1"/>
                </a:solidFill>
                <a:effectLst/>
                <a:latin typeface="+mn-lt"/>
                <a:ea typeface="+mn-ea"/>
                <a:cs typeface="+mn-cs"/>
              </a:rPr>
              <a:t>yield benefits</a:t>
            </a:r>
            <a:r>
              <a:rPr lang="en-GB" sz="1200" kern="1200" dirty="0">
                <a:solidFill>
                  <a:schemeClr val="tx1"/>
                </a:solidFill>
                <a:effectLst/>
                <a:latin typeface="+mn-lt"/>
                <a:ea typeface="+mn-ea"/>
                <a:cs typeface="+mn-cs"/>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At the same</a:t>
            </a:r>
            <a:r>
              <a:rPr lang="en-GB" sz="1200" kern="1200" baseline="0" dirty="0">
                <a:solidFill>
                  <a:schemeClr val="tx1"/>
                </a:solidFill>
                <a:effectLst/>
                <a:latin typeface="+mn-lt"/>
                <a:ea typeface="+mn-ea"/>
                <a:cs typeface="+mn-cs"/>
              </a:rPr>
              <a:t> time, it has the worst performance regarding </a:t>
            </a:r>
            <a:r>
              <a:rPr lang="en-GB" sz="1200" kern="1200" baseline="0" dirty="0" smtClean="0">
                <a:solidFill>
                  <a:schemeClr val="tx1"/>
                </a:solidFill>
                <a:effectLst/>
                <a:latin typeface="+mn-lt"/>
                <a:ea typeface="+mn-ea"/>
                <a:cs typeface="+mn-cs"/>
              </a:rPr>
              <a:t>participation </a:t>
            </a:r>
            <a:r>
              <a:rPr lang="en-GB" sz="1200" kern="1200" baseline="0" dirty="0">
                <a:solidFill>
                  <a:schemeClr val="tx1"/>
                </a:solidFill>
                <a:effectLst/>
                <a:latin typeface="+mn-lt"/>
                <a:ea typeface="+mn-ea"/>
                <a:cs typeface="+mn-cs"/>
              </a:rPr>
              <a:t>of recent graduates </a:t>
            </a:r>
            <a:r>
              <a:rPr lang="en-GB" sz="1200" kern="1200" baseline="0" dirty="0" smtClean="0">
                <a:solidFill>
                  <a:schemeClr val="tx1"/>
                </a:solidFill>
                <a:effectLst/>
                <a:latin typeface="+mn-lt"/>
                <a:ea typeface="+mn-ea"/>
                <a:cs typeface="+mn-cs"/>
              </a:rPr>
              <a:t>in </a:t>
            </a:r>
            <a:r>
              <a:rPr lang="en-GB" sz="1200" kern="1200" baseline="0" dirty="0">
                <a:solidFill>
                  <a:schemeClr val="tx1"/>
                </a:solidFill>
                <a:effectLst/>
                <a:latin typeface="+mn-lt"/>
                <a:ea typeface="+mn-ea"/>
                <a:cs typeface="+mn-cs"/>
              </a:rPr>
              <a:t>employment. </a:t>
            </a:r>
            <a:r>
              <a:rPr lang="en-GB" sz="1200" kern="1200" baseline="0" dirty="0" smtClean="0">
                <a:solidFill>
                  <a:schemeClr val="tx1"/>
                </a:solidFill>
                <a:effectLst/>
                <a:latin typeface="+mn-lt"/>
                <a:ea typeface="+mn-ea"/>
                <a:cs typeface="+mn-cs"/>
              </a:rPr>
              <a:t>The </a:t>
            </a:r>
            <a:r>
              <a:rPr lang="en-GB" sz="1200" kern="1200" baseline="0" dirty="0">
                <a:solidFill>
                  <a:schemeClr val="tx1"/>
                </a:solidFill>
                <a:effectLst/>
                <a:latin typeface="+mn-lt"/>
                <a:ea typeface="+mn-ea"/>
                <a:cs typeface="+mn-cs"/>
              </a:rPr>
              <a:t>reasons behind this </a:t>
            </a:r>
            <a:r>
              <a:rPr lang="en-GB" sz="1200" kern="1200" baseline="0" dirty="0" smtClean="0">
                <a:solidFill>
                  <a:schemeClr val="tx1"/>
                </a:solidFill>
                <a:effectLst/>
                <a:latin typeface="+mn-lt"/>
                <a:ea typeface="+mn-ea"/>
                <a:cs typeface="+mn-cs"/>
              </a:rPr>
              <a:t>according to the working group include:</a:t>
            </a: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Weak link between universities and the employers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Lack</a:t>
            </a:r>
            <a:r>
              <a:rPr lang="en-GB" sz="1200" kern="1200" baseline="0" dirty="0">
                <a:solidFill>
                  <a:schemeClr val="tx1"/>
                </a:solidFill>
                <a:effectLst/>
                <a:latin typeface="+mn-lt"/>
                <a:ea typeface="+mn-ea"/>
                <a:cs typeface="+mn-cs"/>
              </a:rPr>
              <a:t> of work experience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Low apprenticeships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No information system of labour market prospects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Low mobility</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High reservation wage</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No new </a:t>
            </a:r>
            <a:r>
              <a:rPr lang="en-GB" sz="1200" kern="1200" baseline="0" dirty="0" err="1">
                <a:solidFill>
                  <a:schemeClr val="tx1"/>
                </a:solidFill>
                <a:effectLst/>
                <a:latin typeface="+mn-lt"/>
                <a:ea typeface="+mn-ea"/>
                <a:cs typeface="+mn-cs"/>
              </a:rPr>
              <a:t>hirings</a:t>
            </a:r>
            <a:endParaRPr lang="en-GB" sz="1200" kern="1200" dirty="0">
              <a:solidFill>
                <a:schemeClr val="tx1"/>
              </a:solidFill>
              <a:effectLst/>
              <a:latin typeface="+mn-lt"/>
              <a:ea typeface="+mn-ea"/>
              <a:cs typeface="+mn-cs"/>
            </a:endParaRPr>
          </a:p>
          <a:p>
            <a:endParaRPr lang="en-GB" dirty="0"/>
          </a:p>
          <a:p>
            <a:r>
              <a:rPr lang="en-GB" dirty="0"/>
              <a:t>Measures suggested </a:t>
            </a:r>
            <a:r>
              <a:rPr lang="en-GB" dirty="0" smtClean="0"/>
              <a:t>by the working group included:</a:t>
            </a:r>
            <a:endParaRPr lang="en-GB" dirty="0"/>
          </a:p>
          <a:p>
            <a:endParaRPr lang="en-GB" dirty="0"/>
          </a:p>
          <a:p>
            <a:r>
              <a:rPr lang="en-GB" dirty="0"/>
              <a:t>Better</a:t>
            </a:r>
            <a:r>
              <a:rPr lang="en-GB" baseline="0" dirty="0"/>
              <a:t> l</a:t>
            </a:r>
            <a:r>
              <a:rPr lang="en-GB" dirty="0"/>
              <a:t>ink of curricula</a:t>
            </a:r>
            <a:r>
              <a:rPr lang="en-GB" baseline="0" dirty="0"/>
              <a:t> and </a:t>
            </a:r>
            <a:r>
              <a:rPr lang="en-GB" baseline="0" dirty="0" smtClean="0"/>
              <a:t>education programmes </a:t>
            </a:r>
            <a:r>
              <a:rPr lang="en-GB" baseline="0" dirty="0"/>
              <a:t>to the needs of the labour market</a:t>
            </a:r>
          </a:p>
          <a:p>
            <a:r>
              <a:rPr lang="en-GB" baseline="0" dirty="0"/>
              <a:t>Modernization of apprenticeships and traineeships </a:t>
            </a:r>
          </a:p>
          <a:p>
            <a:r>
              <a:rPr lang="en-GB" baseline="0" dirty="0"/>
              <a:t>Better career guidance</a:t>
            </a:r>
          </a:p>
          <a:p>
            <a:r>
              <a:rPr lang="en-GB" baseline="0" dirty="0"/>
              <a:t>Offer tax reliefs for new graduates</a:t>
            </a:r>
          </a:p>
          <a:p>
            <a:r>
              <a:rPr lang="en-GB" baseline="0" dirty="0"/>
              <a:t>Modernisation of career offices</a:t>
            </a:r>
          </a:p>
          <a:p>
            <a:endParaRPr lang="en-GB" baseline="0" dirty="0"/>
          </a:p>
          <a:p>
            <a:r>
              <a:rPr lang="en-GB" baseline="0" dirty="0" smtClean="0"/>
              <a:t>This exercise shows the potential of the index and how it can be used for policy learning. We really hope it will prove to be a useful tool in the hands of a variety of users, and of course Cedefop is happy to provide any support necessary. </a:t>
            </a:r>
            <a:endParaRPr lang="en-GB" baseline="0" dirty="0"/>
          </a:p>
          <a:p>
            <a:endParaRPr lang="en-GB" baseline="0" dirty="0"/>
          </a:p>
          <a:p>
            <a:endParaRPr lang="en-GB" baseline="0" dirty="0"/>
          </a:p>
          <a:p>
            <a:endParaRPr lang="en-GB" dirty="0"/>
          </a:p>
        </p:txBody>
      </p:sp>
      <p:sp>
        <p:nvSpPr>
          <p:cNvPr id="4" name="Slide Number Placeholder 3"/>
          <p:cNvSpPr>
            <a:spLocks noGrp="1"/>
          </p:cNvSpPr>
          <p:nvPr>
            <p:ph type="sldNum" sz="quarter" idx="10"/>
          </p:nvPr>
        </p:nvSpPr>
        <p:spPr/>
        <p:txBody>
          <a:bodyPr/>
          <a:lstStyle/>
          <a:p>
            <a:fld id="{8845CF86-E57C-4036-AFC8-FA6B5AE92020}" type="slidenum">
              <a:rPr lang="en-GB" smtClean="0"/>
              <a:t>20</a:t>
            </a:fld>
            <a:endParaRPr lang="en-GB"/>
          </a:p>
        </p:txBody>
      </p:sp>
    </p:spTree>
    <p:extLst>
      <p:ext uri="{BB962C8B-B14F-4D97-AF65-F5344CB8AC3E}">
        <p14:creationId xmlns:p14="http://schemas.microsoft.com/office/powerpoint/2010/main" val="37261712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That </a:t>
            </a:r>
            <a:r>
              <a:rPr lang="en-GB" baseline="0" dirty="0"/>
              <a:t>concludes my presentation on the European </a:t>
            </a:r>
            <a:r>
              <a:rPr lang="en-GB" baseline="0" dirty="0" smtClean="0"/>
              <a:t>skills </a:t>
            </a:r>
            <a:r>
              <a:rPr lang="en-GB" baseline="0" dirty="0"/>
              <a:t>i</a:t>
            </a:r>
            <a:r>
              <a:rPr lang="en-GB" baseline="0" dirty="0" smtClean="0"/>
              <a:t>ndex</a:t>
            </a:r>
            <a:r>
              <a:rPr lang="en-GB" baseline="0" dirty="0"/>
              <a:t>. </a:t>
            </a:r>
          </a:p>
          <a:p>
            <a:endParaRPr lang="en-GB" baseline="0" dirty="0"/>
          </a:p>
          <a:p>
            <a:r>
              <a:rPr lang="en-GB" baseline="0" dirty="0"/>
              <a:t>Allow me to say that apart from the BN you have in your </a:t>
            </a:r>
            <a:r>
              <a:rPr lang="en-GB" baseline="0" dirty="0" smtClean="0"/>
              <a:t>folders, </a:t>
            </a:r>
            <a:r>
              <a:rPr lang="en-GB" baseline="0" dirty="0"/>
              <a:t>we </a:t>
            </a:r>
            <a:r>
              <a:rPr lang="en-GB" baseline="0" dirty="0" smtClean="0"/>
              <a:t>are currently </a:t>
            </a:r>
            <a:r>
              <a:rPr lang="en-GB" baseline="0" dirty="0"/>
              <a:t>preparing a main results report that we aim to publish by the end of this year</a:t>
            </a:r>
            <a:r>
              <a:rPr lang="en-GB" baseline="0" dirty="0" smtClean="0"/>
              <a:t>. As mentioned earlier, the index is currently available in the Skills Panorama portal, and it will soon be available on Cedefop’ s website.</a:t>
            </a:r>
            <a:endParaRPr lang="en-GB" baseline="0" dirty="0"/>
          </a:p>
          <a:p>
            <a:endParaRPr lang="en-GB" baseline="0" dirty="0"/>
          </a:p>
          <a:p>
            <a:r>
              <a:rPr lang="en-GB" baseline="0" dirty="0" smtClean="0"/>
              <a:t>This looks like a good time to stop, </a:t>
            </a:r>
            <a:r>
              <a:rPr lang="en-GB" baseline="0" dirty="0"/>
              <a:t>so I would like to thank you very much for your attention and I would invite you to come and talk to me if you </a:t>
            </a:r>
            <a:r>
              <a:rPr lang="en-GB" baseline="0" dirty="0" smtClean="0"/>
              <a:t>require </a:t>
            </a:r>
            <a:r>
              <a:rPr lang="en-GB" baseline="0" dirty="0"/>
              <a:t>further details.</a:t>
            </a:r>
          </a:p>
        </p:txBody>
      </p:sp>
      <p:sp>
        <p:nvSpPr>
          <p:cNvPr id="4" name="Slide Number Placeholder 3"/>
          <p:cNvSpPr>
            <a:spLocks noGrp="1"/>
          </p:cNvSpPr>
          <p:nvPr>
            <p:ph type="sldNum" sz="quarter" idx="10"/>
          </p:nvPr>
        </p:nvSpPr>
        <p:spPr/>
        <p:txBody>
          <a:bodyPr/>
          <a:lstStyle/>
          <a:p>
            <a:fld id="{8845CF86-E57C-4036-AFC8-FA6B5AE92020}" type="slidenum">
              <a:rPr lang="en-GB" smtClean="0"/>
              <a:t>21</a:t>
            </a:fld>
            <a:endParaRPr lang="en-GB"/>
          </a:p>
        </p:txBody>
      </p:sp>
    </p:spTree>
    <p:extLst>
      <p:ext uri="{BB962C8B-B14F-4D97-AF65-F5344CB8AC3E}">
        <p14:creationId xmlns:p14="http://schemas.microsoft.com/office/powerpoint/2010/main" val="2242418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BCB8D29-5816-4D5D-964F-B7EF9533900B}" type="datetime1">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24116553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dirty="0"/>
              <a:t>Click to edit Master title style</a:t>
            </a:r>
            <a:endParaRPr lang="en-GB" dirty="0"/>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FFF253C-E3DB-4222-B357-79CF6913A918}" type="datetime1">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2900786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B1CD19A-C5FB-40FB-AF6D-75287F12675F}" type="datetime1">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38358650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7A331268-28BF-4BA6-9C8D-233278F968D9}" type="datetime1">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4142858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A6C478F2-FA90-456F-B271-8AF2E08748E0}" type="datetime1">
              <a:rPr lang="en-GB" smtClean="0"/>
              <a:t>16/11/2018</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1051166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295E4E99-1D5E-4DCB-80EA-620702DCE543}" type="datetime1">
              <a:rPr lang="en-GB" smtClean="0"/>
              <a:t>16/11/2018</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410559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6D784716-7399-43CB-B565-4253B2D280C3}" type="datetime1">
              <a:rPr lang="en-GB" smtClean="0"/>
              <a:t>16/11/2018</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21911607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3882DAC-0CFF-4846-97EB-7DDF7865F61D}" type="datetime1">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441786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9B9329F-C9F8-47BE-AC7F-1F0DE3BA4E96}" type="datetime1">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35152854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DFAF9ED-AB66-4F20-A9D0-9A47461214B0}" type="datetime1">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1812827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D17CCAC-834D-4D93-A125-B0B28F0DC606}" type="datetime1">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B74954C3-C526-4013-8099-02249EB71AB0}" type="slidenum">
              <a:rPr lang="en-GB" smtClean="0"/>
              <a:t>‹#›</a:t>
            </a:fld>
            <a:endParaRPr lang="en-GB"/>
          </a:p>
        </p:txBody>
      </p:sp>
    </p:spTree>
    <p:extLst>
      <p:ext uri="{BB962C8B-B14F-4D97-AF65-F5344CB8AC3E}">
        <p14:creationId xmlns:p14="http://schemas.microsoft.com/office/powerpoint/2010/main" val="78851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33645773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30356034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3332736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42324893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1955883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40503549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50193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39721675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419642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33957416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BD98EED-333A-43C1-83E1-74805A0712DB}"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DD081C46-EEE6-473C-9522-54FA759523D4}" type="slidenum">
              <a:rPr lang="en-GB" smtClean="0"/>
              <a:t>‹#›</a:t>
            </a:fld>
            <a:endParaRPr lang="en-GB"/>
          </a:p>
        </p:txBody>
      </p:sp>
    </p:spTree>
    <p:extLst>
      <p:ext uri="{BB962C8B-B14F-4D97-AF65-F5344CB8AC3E}">
        <p14:creationId xmlns:p14="http://schemas.microsoft.com/office/powerpoint/2010/main" val="42110944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9513796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64568640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8959001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40568522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GB"/>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252064834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GB"/>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4623698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GB"/>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122555353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205958398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GB"/>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22362412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409546109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3842F214-0EE3-4FD8-9A19-3D48824D68C2}" type="datetimeFigureOut">
              <a:rPr lang="en-GB" smtClean="0"/>
              <a:t>16/11/2018</a:t>
            </a:fld>
            <a:endParaRPr lang="en-GB"/>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GB"/>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8703D422-BD2B-4B7D-A1F2-6EE3A18D09A2}" type="slidenum">
              <a:rPr lang="en-GB" smtClean="0"/>
              <a:t>‹#›</a:t>
            </a:fld>
            <a:endParaRPr lang="en-GB"/>
          </a:p>
        </p:txBody>
      </p:sp>
    </p:spTree>
    <p:extLst>
      <p:ext uri="{BB962C8B-B14F-4D97-AF65-F5344CB8AC3E}">
        <p14:creationId xmlns:p14="http://schemas.microsoft.com/office/powerpoint/2010/main" val="1317248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3.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jp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2.png"/><Relationship Id="rId2" Type="http://schemas.openxmlformats.org/officeDocument/2006/relationships/slideLayout" Target="../slideLayouts/slideLayout24.xml"/><Relationship Id="rId16" Type="http://schemas.openxmlformats.org/officeDocument/2006/relationships/image" Target="../media/image7.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jpeg"/><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3">
            <a:extLst>
              <a:ext uri="{28A0092B-C50C-407E-A947-70E740481C1C}">
                <a14:useLocalDpi xmlns:a14="http://schemas.microsoft.com/office/drawing/2010/main" val="0"/>
              </a:ext>
            </a:extLst>
          </a:blip>
          <a:srcRect b="1789"/>
          <a:stretch/>
        </p:blipFill>
        <p:spPr>
          <a:xfrm>
            <a:off x="-36512" y="0"/>
            <a:ext cx="9180000" cy="6858000"/>
          </a:xfrm>
          <a:prstGeom prst="rect">
            <a:avLst/>
          </a:prstGeom>
        </p:spPr>
      </p:pic>
      <p:sp>
        <p:nvSpPr>
          <p:cNvPr id="8" name="Rectangle 7"/>
          <p:cNvSpPr/>
          <p:nvPr userDrawn="1"/>
        </p:nvSpPr>
        <p:spPr>
          <a:xfrm>
            <a:off x="3635896" y="0"/>
            <a:ext cx="3456384" cy="6858000"/>
          </a:xfrm>
          <a:prstGeom prst="rect">
            <a:avLst/>
          </a:prstGeom>
          <a:solidFill>
            <a:srgbClr val="0E419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6822798" y="-2"/>
            <a:ext cx="2321202" cy="6858001"/>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ight Triangle 9"/>
          <p:cNvSpPr/>
          <p:nvPr userDrawn="1"/>
        </p:nvSpPr>
        <p:spPr>
          <a:xfrm flipH="1">
            <a:off x="6119664" y="4286960"/>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p:cNvSpPr/>
          <p:nvPr userDrawn="1"/>
        </p:nvSpPr>
        <p:spPr>
          <a:xfrm>
            <a:off x="-36512" y="0"/>
            <a:ext cx="5400600" cy="6858000"/>
          </a:xfrm>
          <a:prstGeom prst="rect">
            <a:avLst/>
          </a:prstGeom>
          <a:solidFill>
            <a:srgbClr val="0096D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3" descr="H:\Area_CID\00 Common\IMAGE BANK\Photos\Resources\Logos\Cedefop\2008-today\EN\V2\JPG_PNG\V2_RGB_72_EN.png"/>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7308304" y="6021288"/>
            <a:ext cx="2016224" cy="67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9804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1" name="Group 20"/>
          <p:cNvGrpSpPr/>
          <p:nvPr userDrawn="1"/>
        </p:nvGrpSpPr>
        <p:grpSpPr>
          <a:xfrm>
            <a:off x="2212937" y="6517826"/>
            <a:ext cx="6247495" cy="64027"/>
            <a:chOff x="-4475" y="6751484"/>
            <a:chExt cx="9160962" cy="130813"/>
          </a:xfrm>
        </p:grpSpPr>
        <p:sp>
          <p:nvSpPr>
            <p:cNvPr id="22" name="Rectangle 21"/>
            <p:cNvSpPr/>
            <p:nvPr/>
          </p:nvSpPr>
          <p:spPr>
            <a:xfrm>
              <a:off x="-4475" y="6751485"/>
              <a:ext cx="9160962" cy="128108"/>
            </a:xfrm>
            <a:prstGeom prst="rect">
              <a:avLst/>
            </a:prstGeom>
            <a:solidFill>
              <a:srgbClr val="2044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3" name="Group 22"/>
            <p:cNvGrpSpPr/>
            <p:nvPr userDrawn="1"/>
          </p:nvGrpSpPr>
          <p:grpSpPr>
            <a:xfrm>
              <a:off x="896786" y="6751484"/>
              <a:ext cx="7586765" cy="130813"/>
              <a:chOff x="896786" y="6751484"/>
              <a:chExt cx="7586765" cy="130813"/>
            </a:xfrm>
          </p:grpSpPr>
          <p:sp>
            <p:nvSpPr>
              <p:cNvPr id="24" name="Rectangle 23"/>
              <p:cNvSpPr/>
              <p:nvPr/>
            </p:nvSpPr>
            <p:spPr>
              <a:xfrm>
                <a:off x="896786" y="6751484"/>
                <a:ext cx="72141" cy="130813"/>
              </a:xfrm>
              <a:prstGeom prst="rect">
                <a:avLst/>
              </a:prstGeom>
              <a:solidFill>
                <a:srgbClr val="FFEE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p:cNvSpPr/>
              <p:nvPr/>
            </p:nvSpPr>
            <p:spPr>
              <a:xfrm>
                <a:off x="968926" y="6751484"/>
                <a:ext cx="1659256" cy="128108"/>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p:cNvSpPr/>
              <p:nvPr/>
            </p:nvSpPr>
            <p:spPr>
              <a:xfrm>
                <a:off x="2628183" y="6751485"/>
                <a:ext cx="1298548"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p:cNvSpPr/>
              <p:nvPr/>
            </p:nvSpPr>
            <p:spPr>
              <a:xfrm>
                <a:off x="3998873" y="6751484"/>
                <a:ext cx="173526"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p:cNvSpPr/>
              <p:nvPr/>
            </p:nvSpPr>
            <p:spPr>
              <a:xfrm>
                <a:off x="5008854" y="6751485"/>
                <a:ext cx="721417" cy="128107"/>
              </a:xfrm>
              <a:prstGeom prst="rect">
                <a:avLst/>
              </a:prstGeom>
              <a:solidFill>
                <a:srgbClr val="309AD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p:cNvSpPr/>
              <p:nvPr/>
            </p:nvSpPr>
            <p:spPr>
              <a:xfrm>
                <a:off x="6740253" y="6751484"/>
                <a:ext cx="865699" cy="128108"/>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p:cNvSpPr/>
              <p:nvPr/>
            </p:nvSpPr>
            <p:spPr>
              <a:xfrm>
                <a:off x="8425844" y="6751485"/>
                <a:ext cx="57707" cy="130812"/>
              </a:xfrm>
              <a:prstGeom prst="rect">
                <a:avLst/>
              </a:prstGeom>
              <a:solidFill>
                <a:srgbClr val="A0C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pic>
        <p:nvPicPr>
          <p:cNvPr id="31" name="Picture 2" descr="H:\Area_CID\00 Common\IMAGE BANK\Photos\Resources\Logos\Cedefop\2008-today\Logo no lines\H2_CMYK_EN_no lines.jp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67544" y="6428382"/>
            <a:ext cx="1619250" cy="238125"/>
          </a:xfrm>
          <a:prstGeom prst="rect">
            <a:avLst/>
          </a:prstGeom>
          <a:noFill/>
          <a:extLst>
            <a:ext uri="{909E8E84-426E-40DD-AFC4-6F175D3DCCD1}">
              <a14:hiddenFill xmlns:a14="http://schemas.microsoft.com/office/drawing/2010/main">
                <a:solidFill>
                  <a:srgbClr val="FFFFFF"/>
                </a:solidFill>
              </a14:hiddenFill>
            </a:ext>
          </a:extLst>
        </p:spPr>
      </p:pic>
      <p:sp>
        <p:nvSpPr>
          <p:cNvPr id="32" name="Slide Number Placeholder 5"/>
          <p:cNvSpPr txBox="1">
            <a:spLocks/>
          </p:cNvSpPr>
          <p:nvPr userDrawn="1"/>
        </p:nvSpPr>
        <p:spPr>
          <a:xfrm>
            <a:off x="6830888" y="6345717"/>
            <a:ext cx="21336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6755EB9-6E32-4836-8B27-EC6F842DA678}" type="slidenum">
              <a:rPr lang="en-GB" sz="1000" smtClean="0">
                <a:latin typeface="Arial" panose="020B0604020202020204" pitchFamily="34" charset="0"/>
                <a:cs typeface="Arial" panose="020B0604020202020204" pitchFamily="34" charset="0"/>
              </a:rPr>
              <a:pPr/>
              <a:t>‹#›</a:t>
            </a:fld>
            <a:endParaRPr lang="en-GB"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50052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13">
            <a:extLst>
              <a:ext uri="{28A0092B-C50C-407E-A947-70E740481C1C}">
                <a14:useLocalDpi xmlns:a14="http://schemas.microsoft.com/office/drawing/2010/main" val="0"/>
              </a:ext>
            </a:extLst>
          </a:blip>
          <a:srcRect l="29270"/>
          <a:stretch/>
        </p:blipFill>
        <p:spPr>
          <a:xfrm>
            <a:off x="-54053" y="1771"/>
            <a:ext cx="7276165" cy="6856229"/>
          </a:xfrm>
          <a:prstGeom prst="rect">
            <a:avLst/>
          </a:prstGeom>
          <a:noFill/>
          <a:ln>
            <a:noFill/>
          </a:ln>
        </p:spPr>
      </p:pic>
      <p:sp>
        <p:nvSpPr>
          <p:cNvPr id="8" name="Right Triangle 7"/>
          <p:cNvSpPr/>
          <p:nvPr userDrawn="1"/>
        </p:nvSpPr>
        <p:spPr>
          <a:xfrm flipH="1">
            <a:off x="6119664" y="4286960"/>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p:cNvSpPr/>
          <p:nvPr userDrawn="1"/>
        </p:nvSpPr>
        <p:spPr>
          <a:xfrm>
            <a:off x="4499992" y="-27384"/>
            <a:ext cx="4646388" cy="6912768"/>
          </a:xfrm>
          <a:prstGeom prst="rect">
            <a:avLst/>
          </a:prstGeom>
          <a:solidFill>
            <a:srgbClr val="0096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itle 2"/>
          <p:cNvSpPr txBox="1">
            <a:spLocks/>
          </p:cNvSpPr>
          <p:nvPr userDrawn="1"/>
        </p:nvSpPr>
        <p:spPr>
          <a:xfrm>
            <a:off x="4871077" y="1340768"/>
            <a:ext cx="3600400" cy="129614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4000" b="1" dirty="0">
                <a:solidFill>
                  <a:schemeClr val="bg1"/>
                </a:solidFill>
                <a:latin typeface="Arial" panose="020B0604020202020204" pitchFamily="34" charset="0"/>
                <a:ea typeface="+mn-ea"/>
                <a:cs typeface="Arial" panose="020B0604020202020204" pitchFamily="34" charset="0"/>
              </a:rPr>
              <a:t>Thank</a:t>
            </a:r>
            <a:r>
              <a:rPr lang="en-GB" sz="4000" b="1" baseline="0" dirty="0">
                <a:solidFill>
                  <a:schemeClr val="bg1"/>
                </a:solidFill>
                <a:latin typeface="Arial" panose="020B0604020202020204" pitchFamily="34" charset="0"/>
                <a:ea typeface="+mn-ea"/>
                <a:cs typeface="Arial" panose="020B0604020202020204" pitchFamily="34" charset="0"/>
              </a:rPr>
              <a:t> you</a:t>
            </a:r>
            <a:endParaRPr lang="en-GB" sz="4000" b="1" dirty="0">
              <a:solidFill>
                <a:schemeClr val="bg1"/>
              </a:solidFill>
              <a:latin typeface="Arial" panose="020B0604020202020204" pitchFamily="34" charset="0"/>
              <a:ea typeface="+mn-ea"/>
              <a:cs typeface="Arial" panose="020B0604020202020204" pitchFamily="34" charset="0"/>
            </a:endParaRPr>
          </a:p>
          <a:p>
            <a:pPr algn="l">
              <a:spcBef>
                <a:spcPts val="1200"/>
              </a:spcBef>
            </a:pPr>
            <a:r>
              <a:rPr lang="en-GB" sz="2200" b="0" dirty="0">
                <a:solidFill>
                  <a:srgbClr val="FFFF00"/>
                </a:solidFill>
                <a:latin typeface="Arial" panose="020B0604020202020204" pitchFamily="34" charset="0"/>
                <a:ea typeface="+mn-ea"/>
                <a:cs typeface="Arial" panose="020B0604020202020204" pitchFamily="34" charset="0"/>
              </a:rPr>
              <a:t>www.cedefop.europa.eu</a:t>
            </a:r>
            <a:endParaRPr lang="en-GB" sz="2200" b="0" dirty="0">
              <a:solidFill>
                <a:srgbClr val="FFFF00"/>
              </a:solidFill>
              <a:latin typeface="Arial" panose="020B0604020202020204" pitchFamily="34" charset="0"/>
              <a:cs typeface="Arial" panose="020B0604020202020204" pitchFamily="34" charset="0"/>
            </a:endParaRPr>
          </a:p>
        </p:txBody>
      </p:sp>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004048" y="4221088"/>
            <a:ext cx="496772" cy="496772"/>
          </a:xfrm>
          <a:prstGeom prst="rect">
            <a:avLst/>
          </a:prstGeom>
        </p:spPr>
      </p:pic>
      <p:pic>
        <p:nvPicPr>
          <p:cNvPr id="12" name="Picture 11"/>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5652120" y="4221088"/>
            <a:ext cx="496772" cy="496772"/>
          </a:xfrm>
          <a:prstGeom prst="rect">
            <a:avLst/>
          </a:prstGeom>
        </p:spPr>
      </p:pic>
      <p:pic>
        <p:nvPicPr>
          <p:cNvPr id="13" name="Picture 12"/>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6300192" y="4221088"/>
            <a:ext cx="496772" cy="496772"/>
          </a:xfrm>
          <a:prstGeom prst="rect">
            <a:avLst/>
          </a:prstGeom>
        </p:spPr>
      </p:pic>
      <p:sp>
        <p:nvSpPr>
          <p:cNvPr id="14" name="Title 2"/>
          <p:cNvSpPr txBox="1">
            <a:spLocks/>
          </p:cNvSpPr>
          <p:nvPr userDrawn="1"/>
        </p:nvSpPr>
        <p:spPr>
          <a:xfrm>
            <a:off x="4932040" y="3421716"/>
            <a:ext cx="3600400" cy="51134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2000" dirty="0">
                <a:solidFill>
                  <a:schemeClr val="bg1"/>
                </a:solidFill>
                <a:latin typeface="Arial" panose="020B0604020202020204" pitchFamily="34" charset="0"/>
                <a:ea typeface="+mn-ea"/>
                <a:cs typeface="Arial" panose="020B0604020202020204" pitchFamily="34" charset="0"/>
              </a:rPr>
              <a:t>Follow us on social media:</a:t>
            </a:r>
            <a:endParaRPr lang="en-GB" sz="2000" b="0" dirty="0">
              <a:solidFill>
                <a:schemeClr val="bg1"/>
              </a:solidFill>
              <a:latin typeface="Arial" panose="020B0604020202020204" pitchFamily="34" charset="0"/>
              <a:cs typeface="Arial" panose="020B0604020202020204" pitchFamily="34" charset="0"/>
            </a:endParaRPr>
          </a:p>
        </p:txBody>
      </p:sp>
      <p:sp>
        <p:nvSpPr>
          <p:cNvPr id="15" name="Rectangle 14"/>
          <p:cNvSpPr/>
          <p:nvPr userDrawn="1"/>
        </p:nvSpPr>
        <p:spPr>
          <a:xfrm>
            <a:off x="3419872" y="1771"/>
            <a:ext cx="466742" cy="6856229"/>
          </a:xfrm>
          <a:prstGeom prst="rect">
            <a:avLst/>
          </a:prstGeom>
          <a:solidFill>
            <a:srgbClr val="FFFF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ight Triangle 15"/>
          <p:cNvSpPr/>
          <p:nvPr userDrawn="1"/>
        </p:nvSpPr>
        <p:spPr>
          <a:xfrm flipH="1">
            <a:off x="6119664" y="4314344"/>
            <a:ext cx="3024336" cy="2571040"/>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userDrawn="1"/>
        </p:nvSpPr>
        <p:spPr>
          <a:xfrm>
            <a:off x="3886614" y="0"/>
            <a:ext cx="406027" cy="6858000"/>
          </a:xfrm>
          <a:prstGeom prst="rect">
            <a:avLst/>
          </a:prstGeom>
          <a:solidFill>
            <a:srgbClr val="0E419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p:cNvSpPr/>
          <p:nvPr userDrawn="1"/>
        </p:nvSpPr>
        <p:spPr>
          <a:xfrm>
            <a:off x="4085290" y="-6591"/>
            <a:ext cx="414702" cy="6858000"/>
          </a:xfrm>
          <a:prstGeom prst="rect">
            <a:avLst/>
          </a:prstGeom>
          <a:solidFill>
            <a:srgbClr val="0096D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3" descr="H:\Area_CID\00 Common\IMAGE BANK\Photos\Resources\Logos\Cedefop\2008-today\EN\V2\JPG_PNG\V2_RGB_72_EN.png"/>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7308304" y="6021288"/>
            <a:ext cx="2016224" cy="672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914038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11.jpeg"/><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59024" y="3356992"/>
            <a:ext cx="8784976" cy="1470025"/>
          </a:xfrm>
        </p:spPr>
        <p:txBody>
          <a:bodyPr/>
          <a:lstStyle/>
          <a:p>
            <a:pPr algn="l"/>
            <a:r>
              <a:rPr lang="en-GB" sz="4000" b="1" dirty="0">
                <a:solidFill>
                  <a:schemeClr val="bg1"/>
                </a:solidFill>
                <a:latin typeface="Arial" panose="020B0604020202020204" pitchFamily="34" charset="0"/>
                <a:cs typeface="Arial" panose="020B0604020202020204" pitchFamily="34" charset="0"/>
              </a:rPr>
              <a:t>Cedefop </a:t>
            </a:r>
            <a:br>
              <a:rPr lang="en-GB" sz="4000" b="1" dirty="0">
                <a:solidFill>
                  <a:schemeClr val="bg1"/>
                </a:solidFill>
                <a:latin typeface="Arial" panose="020B0604020202020204" pitchFamily="34" charset="0"/>
                <a:cs typeface="Arial" panose="020B0604020202020204" pitchFamily="34" charset="0"/>
              </a:rPr>
            </a:br>
            <a:r>
              <a:rPr lang="en-GB" sz="4000" b="1" dirty="0">
                <a:solidFill>
                  <a:schemeClr val="bg1"/>
                </a:solidFill>
                <a:latin typeface="Arial" panose="020B0604020202020204" pitchFamily="34" charset="0"/>
                <a:cs typeface="Arial" panose="020B0604020202020204" pitchFamily="34" charset="0"/>
              </a:rPr>
              <a:t>2018 European </a:t>
            </a:r>
            <a:r>
              <a:rPr lang="en-GB" sz="4000" b="1" dirty="0" smtClean="0">
                <a:solidFill>
                  <a:schemeClr val="bg1"/>
                </a:solidFill>
                <a:latin typeface="Arial" panose="020B0604020202020204" pitchFamily="34" charset="0"/>
                <a:cs typeface="Arial" panose="020B0604020202020204" pitchFamily="34" charset="0"/>
              </a:rPr>
              <a:t>skills index</a:t>
            </a:r>
            <a:endParaRPr lang="en-GB" sz="4000" b="1" dirty="0">
              <a:solidFill>
                <a:schemeClr val="bg1"/>
              </a:solidFill>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a:xfrm>
            <a:off x="395536" y="5013176"/>
            <a:ext cx="7416824" cy="816496"/>
          </a:xfrm>
        </p:spPr>
        <p:txBody>
          <a:bodyPr>
            <a:normAutofit/>
          </a:bodyPr>
          <a:lstStyle/>
          <a:p>
            <a:pPr algn="l">
              <a:lnSpc>
                <a:spcPts val="2500"/>
              </a:lnSpc>
            </a:pPr>
            <a:r>
              <a:rPr lang="en-GB" sz="2800" b="1" dirty="0">
                <a:solidFill>
                  <a:schemeClr val="bg1"/>
                </a:solidFill>
                <a:latin typeface="Arial" panose="020B0604020202020204" pitchFamily="34" charset="0"/>
                <a:cs typeface="Arial" panose="020B0604020202020204" pitchFamily="34" charset="0"/>
              </a:rPr>
              <a:t>Ilias </a:t>
            </a:r>
            <a:r>
              <a:rPr lang="en-GB" sz="2800" b="1" dirty="0" err="1">
                <a:solidFill>
                  <a:schemeClr val="bg1"/>
                </a:solidFill>
                <a:latin typeface="Arial" panose="020B0604020202020204" pitchFamily="34" charset="0"/>
                <a:cs typeface="Arial" panose="020B0604020202020204" pitchFamily="34" charset="0"/>
              </a:rPr>
              <a:t>Livanos</a:t>
            </a:r>
            <a:r>
              <a:rPr lang="en-GB" sz="2800" b="1" dirty="0">
                <a:solidFill>
                  <a:schemeClr val="bg1"/>
                </a:solidFill>
                <a:latin typeface="Arial" panose="020B0604020202020204" pitchFamily="34" charset="0"/>
                <a:cs typeface="Arial" panose="020B0604020202020204" pitchFamily="34" charset="0"/>
              </a:rPr>
              <a:t>, Expert</a:t>
            </a:r>
          </a:p>
          <a:p>
            <a:pPr algn="l">
              <a:lnSpc>
                <a:spcPts val="2500"/>
              </a:lnSpc>
            </a:pPr>
            <a:r>
              <a:rPr lang="en-GB" sz="2000" dirty="0">
                <a:solidFill>
                  <a:schemeClr val="bg1"/>
                </a:solidFill>
                <a:latin typeface="Arial" panose="020B0604020202020204" pitchFamily="34" charset="0"/>
                <a:cs typeface="Arial" panose="020B0604020202020204" pitchFamily="34" charset="0"/>
              </a:rPr>
              <a:t>Department for skills and the labour market</a:t>
            </a:r>
          </a:p>
        </p:txBody>
      </p:sp>
    </p:spTree>
    <p:extLst>
      <p:ext uri="{BB962C8B-B14F-4D97-AF65-F5344CB8AC3E}">
        <p14:creationId xmlns:p14="http://schemas.microsoft.com/office/powerpoint/2010/main" val="153895117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p:cNvSpPr>
          <p:nvPr/>
        </p:nvSpPr>
        <p:spPr>
          <a:xfrm>
            <a:off x="400000"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smtClean="0">
                <a:solidFill>
                  <a:srgbClr val="FFFF00"/>
                </a:solidFill>
                <a:latin typeface="Arial" panose="020B0604020202020204" pitchFamily="34" charset="0"/>
                <a:cs typeface="Arial" panose="020B0604020202020204" pitchFamily="34" charset="0"/>
              </a:rPr>
              <a:t>Skills at the forefront of </a:t>
            </a:r>
            <a:r>
              <a:rPr lang="en-GB" sz="3200" b="1" dirty="0" smtClean="0">
                <a:latin typeface="Arial" panose="020B0604020202020204" pitchFamily="34" charset="0"/>
                <a:cs typeface="Arial" panose="020B0604020202020204" pitchFamily="34" charset="0"/>
              </a:rPr>
              <a:t>EU agenda</a:t>
            </a:r>
            <a:endParaRPr lang="en-GB" sz="3200" b="1" dirty="0">
              <a:latin typeface="Arial" panose="020B0604020202020204" pitchFamily="34" charset="0"/>
              <a:cs typeface="Arial" panose="020B0604020202020204" pitchFamily="34" charset="0"/>
            </a:endParaRPr>
          </a:p>
        </p:txBody>
      </p:sp>
      <p:sp>
        <p:nvSpPr>
          <p:cNvPr id="3" name="Rectangle 2"/>
          <p:cNvSpPr/>
          <p:nvPr/>
        </p:nvSpPr>
        <p:spPr>
          <a:xfrm>
            <a:off x="-7787" y="1626613"/>
            <a:ext cx="7771384" cy="4392488"/>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5"/>
          <p:cNvSpPr>
            <a:spLocks noGrp="1"/>
          </p:cNvSpPr>
          <p:nvPr>
            <p:ph type="subTitle" idx="1"/>
          </p:nvPr>
        </p:nvSpPr>
        <p:spPr>
          <a:xfrm>
            <a:off x="1222600" y="1878641"/>
            <a:ext cx="4884670" cy="3888432"/>
          </a:xfrm>
        </p:spPr>
        <p:txBody>
          <a:bodyPr>
            <a:normAutofit/>
          </a:bodyPr>
          <a:lstStyle/>
          <a:p>
            <a:pPr algn="l">
              <a:spcBef>
                <a:spcPts val="2400"/>
              </a:spcBef>
            </a:pPr>
            <a:r>
              <a:rPr lang="en-GB" sz="2400" dirty="0" smtClean="0">
                <a:solidFill>
                  <a:schemeClr val="bg1"/>
                </a:solidFill>
                <a:latin typeface="Arial" panose="020B0604020202020204" pitchFamily="34" charset="0"/>
                <a:cs typeface="Arial" panose="020B0604020202020204" pitchFamily="34" charset="0"/>
              </a:rPr>
              <a:t>European Pillar of Social Rights</a:t>
            </a:r>
          </a:p>
          <a:p>
            <a:pPr marL="0" indent="0" algn="l">
              <a:spcBef>
                <a:spcPts val="1200"/>
              </a:spcBef>
              <a:buNone/>
            </a:pPr>
            <a:endParaRPr lang="en-GB" sz="2400" dirty="0" smtClean="0">
              <a:solidFill>
                <a:schemeClr val="bg1"/>
              </a:solidFill>
              <a:latin typeface="Arial" panose="020B0604020202020204" pitchFamily="34" charset="0"/>
              <a:cs typeface="Arial" panose="020B0604020202020204" pitchFamily="34" charset="0"/>
            </a:endParaRPr>
          </a:p>
          <a:p>
            <a:pPr marL="0" indent="0" algn="l">
              <a:spcBef>
                <a:spcPts val="1200"/>
              </a:spcBef>
              <a:buNone/>
            </a:pPr>
            <a:r>
              <a:rPr lang="en-GB" sz="2400" dirty="0" smtClean="0">
                <a:solidFill>
                  <a:schemeClr val="bg1"/>
                </a:solidFill>
                <a:latin typeface="Arial" panose="020B0604020202020204" pitchFamily="34" charset="0"/>
                <a:cs typeface="Arial" panose="020B0604020202020204" pitchFamily="34" charset="0"/>
              </a:rPr>
              <a:t>The New Skills Agenda</a:t>
            </a:r>
          </a:p>
          <a:p>
            <a:pPr marL="0" indent="0" algn="l">
              <a:spcBef>
                <a:spcPts val="1200"/>
              </a:spcBef>
              <a:buNone/>
            </a:pPr>
            <a:endParaRPr lang="en-GB" sz="2400" dirty="0">
              <a:solidFill>
                <a:schemeClr val="bg1"/>
              </a:solidFill>
              <a:latin typeface="Arial" panose="020B0604020202020204" pitchFamily="34" charset="0"/>
              <a:cs typeface="Arial" panose="020B0604020202020204" pitchFamily="34" charset="0"/>
            </a:endParaRPr>
          </a:p>
          <a:p>
            <a:pPr marL="0" indent="0" algn="l">
              <a:spcBef>
                <a:spcPts val="1200"/>
              </a:spcBef>
              <a:buNone/>
            </a:pPr>
            <a:r>
              <a:rPr lang="en-GB" sz="2400" dirty="0">
                <a:solidFill>
                  <a:schemeClr val="bg1"/>
                </a:solidFill>
                <a:latin typeface="Arial" panose="020B0604020202020204" pitchFamily="34" charset="0"/>
                <a:cs typeface="Arial" panose="020B0604020202020204" pitchFamily="34" charset="0"/>
              </a:rPr>
              <a:t> </a:t>
            </a:r>
            <a:r>
              <a:rPr lang="en-GB" sz="2400" dirty="0" smtClean="0">
                <a:solidFill>
                  <a:schemeClr val="bg1"/>
                </a:solidFill>
                <a:latin typeface="Arial" panose="020B0604020202020204" pitchFamily="34" charset="0"/>
                <a:cs typeface="Arial" panose="020B0604020202020204" pitchFamily="34" charset="0"/>
              </a:rPr>
              <a:t>How do we measure the effectiveness of a skills system?</a:t>
            </a:r>
          </a:p>
        </p:txBody>
      </p:sp>
      <p:sp>
        <p:nvSpPr>
          <p:cNvPr id="4" name="Rectangle 3"/>
          <p:cNvSpPr/>
          <p:nvPr/>
        </p:nvSpPr>
        <p:spPr>
          <a:xfrm>
            <a:off x="611560" y="2041684"/>
            <a:ext cx="504056" cy="5040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p:cNvSpPr txBox="1"/>
          <p:nvPr/>
        </p:nvSpPr>
        <p:spPr>
          <a:xfrm>
            <a:off x="611560" y="2041684"/>
            <a:ext cx="756084" cy="523220"/>
          </a:xfrm>
          <a:prstGeom prst="rect">
            <a:avLst/>
          </a:prstGeom>
          <a:noFill/>
        </p:spPr>
        <p:txBody>
          <a:bodyPr wrap="square" rtlCol="0">
            <a:spAutoFit/>
          </a:bodyPr>
          <a:lstStyle/>
          <a:p>
            <a:r>
              <a:rPr lang="en-GB" sz="2800" b="1" dirty="0" smtClean="0">
                <a:solidFill>
                  <a:srgbClr val="009CD8"/>
                </a:solidFill>
                <a:latin typeface="Arial" panose="020B0604020202020204" pitchFamily="34" charset="0"/>
                <a:cs typeface="Arial" panose="020B0604020202020204" pitchFamily="34" charset="0"/>
              </a:rPr>
              <a:t>01</a:t>
            </a:r>
            <a:endParaRPr lang="en-GB" sz="2800" b="1" dirty="0">
              <a:solidFill>
                <a:srgbClr val="009CD8"/>
              </a:solidFill>
              <a:latin typeface="Arial" panose="020B0604020202020204" pitchFamily="34" charset="0"/>
              <a:cs typeface="Arial" panose="020B0604020202020204" pitchFamily="34" charset="0"/>
            </a:endParaRPr>
          </a:p>
        </p:txBody>
      </p:sp>
      <p:sp>
        <p:nvSpPr>
          <p:cNvPr id="10" name="Rectangle 9"/>
          <p:cNvSpPr/>
          <p:nvPr/>
        </p:nvSpPr>
        <p:spPr>
          <a:xfrm>
            <a:off x="611560" y="3051003"/>
            <a:ext cx="504056" cy="50405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505780" y="2977787"/>
            <a:ext cx="851615" cy="523220"/>
          </a:xfrm>
          <a:prstGeom prst="rect">
            <a:avLst/>
          </a:prstGeom>
          <a:noFill/>
        </p:spPr>
        <p:txBody>
          <a:bodyPr wrap="square" rtlCol="0">
            <a:spAutoFit/>
          </a:bodyPr>
          <a:lstStyle/>
          <a:p>
            <a:r>
              <a:rPr lang="en-GB" sz="2800" b="1" dirty="0" smtClean="0">
                <a:solidFill>
                  <a:srgbClr val="009CD8"/>
                </a:solidFill>
                <a:latin typeface="Arial" panose="020B0604020202020204" pitchFamily="34" charset="0"/>
                <a:cs typeface="Arial" panose="020B0604020202020204" pitchFamily="34" charset="0"/>
              </a:rPr>
              <a:t>02</a:t>
            </a:r>
            <a:endParaRPr lang="en-GB" sz="2800" b="1" dirty="0">
              <a:solidFill>
                <a:srgbClr val="009CD8"/>
              </a:solidFill>
              <a:latin typeface="Arial" panose="020B0604020202020204" pitchFamily="34" charset="0"/>
              <a:cs typeface="Arial" panose="020B0604020202020204" pitchFamily="34" charset="0"/>
            </a:endParaRPr>
          </a:p>
        </p:txBody>
      </p:sp>
      <p:sp>
        <p:nvSpPr>
          <p:cNvPr id="13" name="TextBox 12"/>
          <p:cNvSpPr txBox="1"/>
          <p:nvPr/>
        </p:nvSpPr>
        <p:spPr>
          <a:xfrm>
            <a:off x="611560" y="3767385"/>
            <a:ext cx="756084" cy="523220"/>
          </a:xfrm>
          <a:prstGeom prst="rect">
            <a:avLst/>
          </a:prstGeom>
          <a:noFill/>
        </p:spPr>
        <p:txBody>
          <a:bodyPr wrap="square" rtlCol="0">
            <a:spAutoFit/>
          </a:bodyPr>
          <a:lstStyle/>
          <a:p>
            <a:r>
              <a:rPr lang="en-GB" sz="2800" b="1" dirty="0" smtClean="0">
                <a:solidFill>
                  <a:srgbClr val="009CD8"/>
                </a:solidFill>
                <a:latin typeface="Arial" panose="020B0604020202020204" pitchFamily="34" charset="0"/>
                <a:cs typeface="Arial" panose="020B0604020202020204" pitchFamily="34" charset="0"/>
              </a:rPr>
              <a:t>03</a:t>
            </a:r>
            <a:endParaRPr lang="en-GB" sz="2800" b="1" dirty="0">
              <a:solidFill>
                <a:srgbClr val="009CD8"/>
              </a:solidFill>
              <a:latin typeface="Arial" panose="020B0604020202020204" pitchFamily="34" charset="0"/>
              <a:cs typeface="Arial" panose="020B0604020202020204" pitchFamily="34" charset="0"/>
            </a:endParaRPr>
          </a:p>
        </p:txBody>
      </p:sp>
      <p:sp>
        <p:nvSpPr>
          <p:cNvPr id="15" name="TextBox 14"/>
          <p:cNvSpPr txBox="1"/>
          <p:nvPr/>
        </p:nvSpPr>
        <p:spPr>
          <a:xfrm>
            <a:off x="575556" y="4849996"/>
            <a:ext cx="756084" cy="523220"/>
          </a:xfrm>
          <a:prstGeom prst="rect">
            <a:avLst/>
          </a:prstGeom>
          <a:noFill/>
        </p:spPr>
        <p:txBody>
          <a:bodyPr wrap="square" rtlCol="0">
            <a:spAutoFit/>
          </a:bodyPr>
          <a:lstStyle/>
          <a:p>
            <a:r>
              <a:rPr lang="en-GB" sz="2800" b="1" dirty="0" smtClean="0">
                <a:solidFill>
                  <a:srgbClr val="009CD8"/>
                </a:solidFill>
                <a:latin typeface="Arial" panose="020B0604020202020204" pitchFamily="34" charset="0"/>
                <a:cs typeface="Arial" panose="020B0604020202020204" pitchFamily="34" charset="0"/>
              </a:rPr>
              <a:t>04</a:t>
            </a:r>
            <a:endParaRPr lang="en-GB" sz="2800" b="1" dirty="0">
              <a:solidFill>
                <a:srgbClr val="009CD8"/>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31448" r="20207" b="1565"/>
          <a:stretch/>
        </p:blipFill>
        <p:spPr>
          <a:xfrm>
            <a:off x="5911702" y="1626614"/>
            <a:ext cx="3232298" cy="4392488"/>
          </a:xfrm>
          <a:prstGeom prst="rect">
            <a:avLst/>
          </a:prstGeom>
          <a:noFill/>
          <a:ln>
            <a:noFill/>
          </a:ln>
        </p:spPr>
      </p:pic>
      <p:sp>
        <p:nvSpPr>
          <p:cNvPr id="16" name="Right Triangle 15"/>
          <p:cNvSpPr/>
          <p:nvPr/>
        </p:nvSpPr>
        <p:spPr>
          <a:xfrm flipH="1" flipV="1">
            <a:off x="8279904" y="1626614"/>
            <a:ext cx="864096" cy="1584176"/>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p:cNvSpPr txBox="1"/>
          <p:nvPr/>
        </p:nvSpPr>
        <p:spPr>
          <a:xfrm>
            <a:off x="575556" y="4028995"/>
            <a:ext cx="612068" cy="523220"/>
          </a:xfrm>
          <a:prstGeom prst="rect">
            <a:avLst/>
          </a:prstGeom>
          <a:solidFill>
            <a:schemeClr val="bg1"/>
          </a:solidFill>
        </p:spPr>
        <p:txBody>
          <a:bodyPr wrap="square" rtlCol="0">
            <a:spAutoFit/>
          </a:bodyPr>
          <a:lstStyle/>
          <a:p>
            <a:r>
              <a:rPr lang="en-GB" sz="2800" b="1" dirty="0" smtClean="0">
                <a:solidFill>
                  <a:srgbClr val="009CD8"/>
                </a:solidFill>
                <a:latin typeface="Arial" panose="020B0604020202020204" pitchFamily="34" charset="0"/>
                <a:cs typeface="Arial" panose="020B0604020202020204" pitchFamily="34" charset="0"/>
              </a:rPr>
              <a:t>03</a:t>
            </a:r>
            <a:endParaRPr lang="en-GB" sz="2800" b="1" dirty="0">
              <a:solidFill>
                <a:srgbClr val="009CD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691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511454"/>
            <a:ext cx="1115616" cy="405378"/>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Content Placeholder 2"/>
          <p:cNvSpPr txBox="1">
            <a:spLocks/>
          </p:cNvSpPr>
          <p:nvPr/>
        </p:nvSpPr>
        <p:spPr>
          <a:xfrm>
            <a:off x="658800" y="1612800"/>
            <a:ext cx="673421" cy="492586"/>
          </a:xfrm>
          <a:prstGeom prst="rect">
            <a:avLst/>
          </a:prstGeom>
        </p:spPr>
        <p:txBody>
          <a:bodyPr>
            <a:normAutofit fontScale="925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01</a:t>
            </a:r>
            <a:endParaRPr lang="en-GB" sz="1600" dirty="0">
              <a:solidFill>
                <a:schemeClr val="bg1"/>
              </a:solidFill>
              <a:latin typeface="Arial" panose="020B0604020202020204" pitchFamily="34" charset="0"/>
              <a:cs typeface="Arial" panose="020B0604020202020204" pitchFamily="34" charset="0"/>
            </a:endParaRPr>
          </a:p>
        </p:txBody>
      </p:sp>
      <p:sp>
        <p:nvSpPr>
          <p:cNvPr id="5" name="Title 4"/>
          <p:cNvSpPr>
            <a:spLocks noGrp="1"/>
          </p:cNvSpPr>
          <p:nvPr>
            <p:ph type="ctrTitle"/>
          </p:nvPr>
        </p:nvSpPr>
        <p:spPr>
          <a:xfrm>
            <a:off x="395536" y="548680"/>
            <a:ext cx="7974632" cy="559630"/>
          </a:xfrm>
        </p:spPr>
        <p:txBody>
          <a:bodyPr>
            <a:noAutofit/>
          </a:bodyPr>
          <a:lstStyle/>
          <a:p>
            <a:pPr algn="l"/>
            <a:r>
              <a:rPr lang="en-GB" sz="3200" b="1" dirty="0">
                <a:solidFill>
                  <a:srgbClr val="009CFA"/>
                </a:solidFill>
                <a:latin typeface="Arial" panose="020B0604020202020204" pitchFamily="34" charset="0"/>
                <a:cs typeface="Arial" panose="020B0604020202020204" pitchFamily="34" charset="0"/>
              </a:rPr>
              <a:t>What is </a:t>
            </a:r>
            <a:r>
              <a:rPr lang="en-GB" sz="3200" b="1" dirty="0" smtClean="0">
                <a:solidFill>
                  <a:srgbClr val="009CFA"/>
                </a:solidFill>
                <a:latin typeface="Arial" panose="020B0604020202020204" pitchFamily="34" charset="0"/>
                <a:cs typeface="Arial" panose="020B0604020202020204" pitchFamily="34" charset="0"/>
              </a:rPr>
              <a:t>the ESI and </a:t>
            </a:r>
            <a:r>
              <a:rPr lang="en-GB" sz="3200" b="1" dirty="0">
                <a:latin typeface="Arial" panose="020B0604020202020204" pitchFamily="34" charset="0"/>
                <a:cs typeface="Arial" panose="020B0604020202020204" pitchFamily="34" charset="0"/>
              </a:rPr>
              <a:t>what </a:t>
            </a:r>
            <a:r>
              <a:rPr lang="en-GB" sz="3200" b="1" dirty="0" smtClean="0">
                <a:latin typeface="Arial" panose="020B0604020202020204" pitchFamily="34" charset="0"/>
                <a:cs typeface="Arial" panose="020B0604020202020204" pitchFamily="34" charset="0"/>
              </a:rPr>
              <a:t>does it do?</a:t>
            </a:r>
            <a:endParaRPr lang="en-GB" sz="3200" b="1" dirty="0">
              <a:latin typeface="Arial" panose="020B0604020202020204" pitchFamily="34" charset="0"/>
              <a:cs typeface="Arial" panose="020B0604020202020204" pitchFamily="34" charset="0"/>
            </a:endParaRPr>
          </a:p>
        </p:txBody>
      </p:sp>
      <p:sp>
        <p:nvSpPr>
          <p:cNvPr id="6" name="Content Placeholder 5"/>
          <p:cNvSpPr>
            <a:spLocks noGrp="1"/>
          </p:cNvSpPr>
          <p:nvPr>
            <p:ph type="subTitle" idx="1"/>
          </p:nvPr>
        </p:nvSpPr>
        <p:spPr>
          <a:xfrm>
            <a:off x="1259632" y="1577512"/>
            <a:ext cx="4824536" cy="339320"/>
          </a:xfrm>
        </p:spPr>
        <p:txBody>
          <a:bodyPr>
            <a:noAutofit/>
          </a:bodyPr>
          <a:lstStyle/>
          <a:p>
            <a:pPr algn="l">
              <a:lnSpc>
                <a:spcPts val="2000"/>
              </a:lnSpc>
            </a:pPr>
            <a:r>
              <a:rPr lang="en-GB" sz="2400" dirty="0">
                <a:solidFill>
                  <a:srgbClr val="009CD8"/>
                </a:solidFill>
                <a:latin typeface="Arial" panose="020B0604020202020204" pitchFamily="34" charset="0"/>
                <a:cs typeface="Arial" panose="020B0604020202020204" pitchFamily="34" charset="0"/>
              </a:rPr>
              <a:t>A composite indicator</a:t>
            </a:r>
          </a:p>
          <a:p>
            <a:pPr algn="l">
              <a:lnSpc>
                <a:spcPts val="3000"/>
              </a:lnSpc>
            </a:pPr>
            <a:endParaRPr lang="en-GB" sz="2200" dirty="0">
              <a:solidFill>
                <a:srgbClr val="009CD8"/>
              </a:solidFill>
              <a:latin typeface="Arial" panose="020B0604020202020204" pitchFamily="34" charset="0"/>
              <a:cs typeface="Arial" panose="020B0604020202020204" pitchFamily="34" charset="0"/>
            </a:endParaRPr>
          </a:p>
        </p:txBody>
      </p:sp>
      <p:sp>
        <p:nvSpPr>
          <p:cNvPr id="17" name="Content Placeholder 5"/>
          <p:cNvSpPr txBox="1">
            <a:spLocks/>
          </p:cNvSpPr>
          <p:nvPr/>
        </p:nvSpPr>
        <p:spPr>
          <a:xfrm>
            <a:off x="1217291" y="2962723"/>
            <a:ext cx="7775916" cy="32226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2200"/>
              </a:lnSpc>
            </a:pPr>
            <a:r>
              <a:rPr lang="en-GB" sz="2400" dirty="0">
                <a:solidFill>
                  <a:srgbClr val="009CD8"/>
                </a:solidFill>
                <a:latin typeface="Arial" panose="020B0604020202020204" pitchFamily="34" charset="0"/>
                <a:cs typeface="Arial" panose="020B0604020202020204" pitchFamily="34" charset="0"/>
              </a:rPr>
              <a:t>Measures the relative performance of EU skills systems</a:t>
            </a:r>
          </a:p>
          <a:p>
            <a:pPr algn="l">
              <a:lnSpc>
                <a:spcPts val="3000"/>
              </a:lnSpc>
            </a:pPr>
            <a:endParaRPr lang="en-GB" sz="2400" dirty="0">
              <a:solidFill>
                <a:srgbClr val="009CD8"/>
              </a:solidFill>
              <a:latin typeface="Arial" panose="020B0604020202020204" pitchFamily="34" charset="0"/>
              <a:cs typeface="Arial" panose="020B0604020202020204" pitchFamily="34" charset="0"/>
            </a:endParaRPr>
          </a:p>
          <a:p>
            <a:pPr algn="l">
              <a:lnSpc>
                <a:spcPts val="3000"/>
              </a:lnSpc>
            </a:pPr>
            <a:endParaRPr lang="en-GB" sz="2400" dirty="0">
              <a:solidFill>
                <a:srgbClr val="009CD8"/>
              </a:solidFill>
              <a:latin typeface="Arial" panose="020B0604020202020204" pitchFamily="34" charset="0"/>
              <a:cs typeface="Arial" panose="020B0604020202020204" pitchFamily="34" charset="0"/>
            </a:endParaRPr>
          </a:p>
        </p:txBody>
      </p:sp>
      <p:sp>
        <p:nvSpPr>
          <p:cNvPr id="19" name="Content Placeholder 5"/>
          <p:cNvSpPr txBox="1">
            <a:spLocks/>
          </p:cNvSpPr>
          <p:nvPr/>
        </p:nvSpPr>
        <p:spPr>
          <a:xfrm>
            <a:off x="1217291" y="2245457"/>
            <a:ext cx="7704856" cy="31944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2000"/>
              </a:lnSpc>
            </a:pPr>
            <a:r>
              <a:rPr lang="en-GB" sz="2400" dirty="0">
                <a:solidFill>
                  <a:srgbClr val="009CD8"/>
                </a:solidFill>
                <a:latin typeface="Arial" panose="020B0604020202020204" pitchFamily="34" charset="0"/>
                <a:cs typeface="Arial" panose="020B0604020202020204" pitchFamily="34" charset="0"/>
              </a:rPr>
              <a:t>Skills </a:t>
            </a:r>
            <a:r>
              <a:rPr lang="en-GB" sz="2400" dirty="0" smtClean="0">
                <a:solidFill>
                  <a:srgbClr val="009CD8"/>
                </a:solidFill>
                <a:latin typeface="Arial" panose="020B0604020202020204" pitchFamily="34" charset="0"/>
                <a:cs typeface="Arial" panose="020B0604020202020204" pitchFamily="34" charset="0"/>
              </a:rPr>
              <a:t>development</a:t>
            </a:r>
            <a:r>
              <a:rPr lang="en-GB" sz="2400" dirty="0">
                <a:solidFill>
                  <a:srgbClr val="009CD8"/>
                </a:solidFill>
                <a:latin typeface="Arial" panose="020B0604020202020204" pitchFamily="34" charset="0"/>
                <a:cs typeface="Arial" panose="020B0604020202020204" pitchFamily="34" charset="0"/>
              </a:rPr>
              <a:t>, </a:t>
            </a:r>
            <a:r>
              <a:rPr lang="en-GB" sz="2400" dirty="0" smtClean="0">
                <a:solidFill>
                  <a:srgbClr val="009CD8"/>
                </a:solidFill>
                <a:latin typeface="Arial" panose="020B0604020202020204" pitchFamily="34" charset="0"/>
                <a:cs typeface="Arial" panose="020B0604020202020204" pitchFamily="34" charset="0"/>
              </a:rPr>
              <a:t>activation </a:t>
            </a:r>
            <a:r>
              <a:rPr lang="en-GB" sz="2400" dirty="0">
                <a:solidFill>
                  <a:srgbClr val="009CD8"/>
                </a:solidFill>
                <a:latin typeface="Arial" panose="020B0604020202020204" pitchFamily="34" charset="0"/>
                <a:cs typeface="Arial" panose="020B0604020202020204" pitchFamily="34" charset="0"/>
              </a:rPr>
              <a:t>and </a:t>
            </a:r>
            <a:r>
              <a:rPr lang="en-GB" sz="2400" dirty="0" smtClean="0">
                <a:solidFill>
                  <a:srgbClr val="009CD8"/>
                </a:solidFill>
                <a:latin typeface="Arial" panose="020B0604020202020204" pitchFamily="34" charset="0"/>
                <a:cs typeface="Arial" panose="020B0604020202020204" pitchFamily="34" charset="0"/>
              </a:rPr>
              <a:t>matching</a:t>
            </a:r>
            <a:endParaRPr lang="en-GB" sz="2400" dirty="0">
              <a:solidFill>
                <a:srgbClr val="009CD8"/>
              </a:solidFill>
              <a:latin typeface="Arial" panose="020B0604020202020204" pitchFamily="34" charset="0"/>
              <a:cs typeface="Arial" panose="020B0604020202020204" pitchFamily="34" charset="0"/>
            </a:endParaRPr>
          </a:p>
          <a:p>
            <a:pPr algn="l">
              <a:lnSpc>
                <a:spcPts val="3000"/>
              </a:lnSpc>
            </a:pPr>
            <a:endParaRPr lang="en-GB" sz="2200" dirty="0">
              <a:solidFill>
                <a:srgbClr val="009CD8"/>
              </a:solidFill>
              <a:latin typeface="Arial" panose="020B0604020202020204" pitchFamily="34" charset="0"/>
              <a:cs typeface="Arial" panose="020B0604020202020204" pitchFamily="34" charset="0"/>
            </a:endParaRPr>
          </a:p>
        </p:txBody>
      </p:sp>
      <p:sp>
        <p:nvSpPr>
          <p:cNvPr id="20" name="Content Placeholder 5"/>
          <p:cNvSpPr txBox="1">
            <a:spLocks/>
          </p:cNvSpPr>
          <p:nvPr/>
        </p:nvSpPr>
        <p:spPr>
          <a:xfrm>
            <a:off x="1260000" y="3573016"/>
            <a:ext cx="7757217" cy="445546"/>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3000"/>
              </a:lnSpc>
            </a:pPr>
            <a:endParaRPr lang="en-GB" sz="2200" dirty="0">
              <a:solidFill>
                <a:srgbClr val="009CD8"/>
              </a:solidFill>
              <a:latin typeface="Arial" panose="020B0604020202020204" pitchFamily="34" charset="0"/>
              <a:cs typeface="Arial" panose="020B0604020202020204" pitchFamily="34" charset="0"/>
            </a:endParaRPr>
          </a:p>
        </p:txBody>
      </p:sp>
      <p:sp>
        <p:nvSpPr>
          <p:cNvPr id="25" name="Rectangle 24"/>
          <p:cNvSpPr/>
          <p:nvPr/>
        </p:nvSpPr>
        <p:spPr>
          <a:xfrm>
            <a:off x="-44443" y="3571901"/>
            <a:ext cx="1115616" cy="406800"/>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p:cNvSpPr/>
          <p:nvPr/>
        </p:nvSpPr>
        <p:spPr>
          <a:xfrm>
            <a:off x="0" y="2165986"/>
            <a:ext cx="1115616" cy="406800"/>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Content Placeholder 2"/>
          <p:cNvSpPr txBox="1">
            <a:spLocks/>
          </p:cNvSpPr>
          <p:nvPr/>
        </p:nvSpPr>
        <p:spPr>
          <a:xfrm>
            <a:off x="612000" y="2149200"/>
            <a:ext cx="732755" cy="693084"/>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02</a:t>
            </a:r>
          </a:p>
          <a:p>
            <a:pPr marL="0" lvl="2" indent="0">
              <a:spcBef>
                <a:spcPts val="0"/>
              </a:spcBef>
              <a:buFont typeface="Arial" panose="020B0604020202020204" pitchFamily="34" charset="0"/>
              <a:buNone/>
            </a:pPr>
            <a:endParaRPr lang="en-GB" sz="1600" dirty="0">
              <a:solidFill>
                <a:schemeClr val="bg1"/>
              </a:solidFill>
              <a:latin typeface="Arial" panose="020B0604020202020204" pitchFamily="34" charset="0"/>
              <a:cs typeface="Arial" panose="020B0604020202020204" pitchFamily="34" charset="0"/>
            </a:endParaRPr>
          </a:p>
        </p:txBody>
      </p:sp>
      <p:sp>
        <p:nvSpPr>
          <p:cNvPr id="36" name="Rectangle 35"/>
          <p:cNvSpPr/>
          <p:nvPr/>
        </p:nvSpPr>
        <p:spPr>
          <a:xfrm>
            <a:off x="0" y="2898838"/>
            <a:ext cx="1115616" cy="406800"/>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Content Placeholder 2"/>
          <p:cNvSpPr txBox="1">
            <a:spLocks/>
          </p:cNvSpPr>
          <p:nvPr/>
        </p:nvSpPr>
        <p:spPr>
          <a:xfrm>
            <a:off x="508616" y="2875785"/>
            <a:ext cx="732755" cy="549068"/>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03</a:t>
            </a:r>
          </a:p>
          <a:p>
            <a:pPr marL="0" lvl="2" indent="0">
              <a:spcBef>
                <a:spcPts val="0"/>
              </a:spcBef>
              <a:buFont typeface="Arial" panose="020B0604020202020204" pitchFamily="34" charset="0"/>
              <a:buNone/>
            </a:pPr>
            <a:endParaRPr lang="en-GB" sz="1600" dirty="0">
              <a:solidFill>
                <a:schemeClr val="bg1"/>
              </a:solidFill>
              <a:latin typeface="Arial" panose="020B0604020202020204" pitchFamily="34" charset="0"/>
              <a:cs typeface="Arial" panose="020B0604020202020204" pitchFamily="34" charset="0"/>
            </a:endParaRPr>
          </a:p>
        </p:txBody>
      </p:sp>
      <p:sp>
        <p:nvSpPr>
          <p:cNvPr id="39" name="Content Placeholder 2"/>
          <p:cNvSpPr txBox="1">
            <a:spLocks/>
          </p:cNvSpPr>
          <p:nvPr/>
        </p:nvSpPr>
        <p:spPr>
          <a:xfrm>
            <a:off x="513365" y="3525865"/>
            <a:ext cx="732755" cy="549068"/>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04</a:t>
            </a:r>
          </a:p>
          <a:p>
            <a:pPr marL="0" lvl="2" indent="0">
              <a:spcBef>
                <a:spcPts val="0"/>
              </a:spcBef>
              <a:buFont typeface="Arial" panose="020B0604020202020204" pitchFamily="34" charset="0"/>
              <a:buNone/>
            </a:pPr>
            <a:endParaRPr lang="en-GB" sz="1600" dirty="0">
              <a:solidFill>
                <a:schemeClr val="bg1"/>
              </a:solidFill>
              <a:latin typeface="Arial" panose="020B0604020202020204" pitchFamily="34" charset="0"/>
              <a:cs typeface="Arial" panose="020B0604020202020204" pitchFamily="34" charset="0"/>
            </a:endParaRPr>
          </a:p>
        </p:txBody>
      </p:sp>
      <p:sp>
        <p:nvSpPr>
          <p:cNvPr id="40" name="Content Placeholder 2"/>
          <p:cNvSpPr txBox="1">
            <a:spLocks/>
          </p:cNvSpPr>
          <p:nvPr/>
        </p:nvSpPr>
        <p:spPr>
          <a:xfrm>
            <a:off x="749238" y="4234312"/>
            <a:ext cx="732755" cy="545162"/>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05</a:t>
            </a:r>
            <a:endParaRPr lang="en-GB" sz="1600" dirty="0">
              <a:solidFill>
                <a:schemeClr val="bg1"/>
              </a:solidFill>
              <a:latin typeface="Arial" panose="020B0604020202020204" pitchFamily="34" charset="0"/>
              <a:cs typeface="Arial" panose="020B0604020202020204" pitchFamily="34" charset="0"/>
            </a:endParaRPr>
          </a:p>
        </p:txBody>
      </p:sp>
      <p:sp>
        <p:nvSpPr>
          <p:cNvPr id="30" name="Right Triangle 29"/>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Content Placeholder 5"/>
          <p:cNvSpPr txBox="1">
            <a:spLocks/>
          </p:cNvSpPr>
          <p:nvPr/>
        </p:nvSpPr>
        <p:spPr>
          <a:xfrm>
            <a:off x="1117467" y="3645024"/>
            <a:ext cx="7476158" cy="43681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2000"/>
              </a:lnSpc>
            </a:pPr>
            <a:r>
              <a:rPr lang="en-GB" sz="2400" dirty="0">
                <a:solidFill>
                  <a:srgbClr val="009CD8"/>
                </a:solidFill>
                <a:latin typeface="Arial" panose="020B0604020202020204" pitchFamily="34" charset="0"/>
                <a:cs typeface="Arial" panose="020B0604020202020204" pitchFamily="34" charset="0"/>
              </a:rPr>
              <a:t> Identifies areas for improvement </a:t>
            </a:r>
          </a:p>
          <a:p>
            <a:pPr algn="l">
              <a:lnSpc>
                <a:spcPts val="3000"/>
              </a:lnSpc>
            </a:pPr>
            <a:endParaRPr lang="en-GB" sz="2200" dirty="0">
              <a:solidFill>
                <a:srgbClr val="009CD8"/>
              </a:solidFill>
              <a:latin typeface="Arial" panose="020B0604020202020204" pitchFamily="34" charset="0"/>
              <a:cs typeface="Arial" panose="020B0604020202020204" pitchFamily="34" charset="0"/>
            </a:endParaRPr>
          </a:p>
        </p:txBody>
      </p:sp>
      <p:sp>
        <p:nvSpPr>
          <p:cNvPr id="22" name="Rectangle 21"/>
          <p:cNvSpPr/>
          <p:nvPr/>
        </p:nvSpPr>
        <p:spPr>
          <a:xfrm>
            <a:off x="-44024" y="4314032"/>
            <a:ext cx="1127019" cy="448004"/>
          </a:xfrm>
          <a:prstGeom prst="rect">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Content Placeholder 2"/>
          <p:cNvSpPr txBox="1">
            <a:spLocks/>
          </p:cNvSpPr>
          <p:nvPr/>
        </p:nvSpPr>
        <p:spPr>
          <a:xfrm>
            <a:off x="395536" y="4267813"/>
            <a:ext cx="768068" cy="540442"/>
          </a:xfrm>
          <a:prstGeom prst="rect">
            <a:avLst/>
          </a:prstGeom>
        </p:spPr>
        <p:txBody>
          <a:bodyPr>
            <a:normAutofit lnSpcReduction="1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lvl="2" indent="0">
              <a:spcBef>
                <a:spcPts val="0"/>
              </a:spcBef>
              <a:buFont typeface="Arial" panose="020B0604020202020204" pitchFamily="34" charset="0"/>
              <a:buNone/>
            </a:pPr>
            <a:r>
              <a:rPr lang="en-GB" sz="3200" b="1" dirty="0">
                <a:solidFill>
                  <a:schemeClr val="bg1"/>
                </a:solidFill>
                <a:latin typeface="Arial" panose="020B0604020202020204" pitchFamily="34" charset="0"/>
                <a:cs typeface="Arial" panose="020B0604020202020204" pitchFamily="34" charset="0"/>
              </a:rPr>
              <a:t> 05</a:t>
            </a:r>
            <a:endParaRPr lang="en-GB" sz="1600" dirty="0">
              <a:solidFill>
                <a:schemeClr val="bg1"/>
              </a:solidFill>
              <a:latin typeface="Arial" panose="020B0604020202020204" pitchFamily="34" charset="0"/>
              <a:cs typeface="Arial" panose="020B0604020202020204" pitchFamily="34" charset="0"/>
            </a:endParaRPr>
          </a:p>
        </p:txBody>
      </p:sp>
      <p:sp>
        <p:nvSpPr>
          <p:cNvPr id="24" name="Content Placeholder 5"/>
          <p:cNvSpPr txBox="1">
            <a:spLocks/>
          </p:cNvSpPr>
          <p:nvPr/>
        </p:nvSpPr>
        <p:spPr>
          <a:xfrm>
            <a:off x="1259632" y="4365104"/>
            <a:ext cx="7476158" cy="436817"/>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2000"/>
              </a:lnSpc>
            </a:pPr>
            <a:r>
              <a:rPr lang="en-GB" sz="2400" dirty="0">
                <a:solidFill>
                  <a:srgbClr val="009CD8"/>
                </a:solidFill>
                <a:latin typeface="Arial" panose="020B0604020202020204" pitchFamily="34" charset="0"/>
                <a:cs typeface="Arial" panose="020B0604020202020204" pitchFamily="34" charset="0"/>
              </a:rPr>
              <a:t>Aids cross-country analysis and policy learning</a:t>
            </a:r>
          </a:p>
          <a:p>
            <a:pPr algn="l">
              <a:lnSpc>
                <a:spcPts val="3000"/>
              </a:lnSpc>
            </a:pPr>
            <a:endParaRPr lang="en-GB" sz="2200" dirty="0">
              <a:solidFill>
                <a:srgbClr val="009CD8"/>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49630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txBox="1">
            <a:spLocks/>
          </p:cNvSpPr>
          <p:nvPr/>
        </p:nvSpPr>
        <p:spPr>
          <a:xfrm>
            <a:off x="323528"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Defining a </a:t>
            </a:r>
            <a:r>
              <a:rPr lang="en-GB" sz="3200" b="1" dirty="0">
                <a:latin typeface="Arial" panose="020B0604020202020204" pitchFamily="34" charset="0"/>
                <a:cs typeface="Arial" panose="020B0604020202020204" pitchFamily="34" charset="0"/>
              </a:rPr>
              <a:t>skills system</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t="829" b="-1"/>
          <a:stretch/>
        </p:blipFill>
        <p:spPr>
          <a:xfrm>
            <a:off x="1" y="1357670"/>
            <a:ext cx="3059831" cy="2023377"/>
          </a:xfrm>
          <a:prstGeom prst="rect">
            <a:avLst/>
          </a:prstGeom>
        </p:spPr>
      </p:pic>
      <p:pic>
        <p:nvPicPr>
          <p:cNvPr id="13" name="Picture 12"/>
          <p:cNvPicPr>
            <a:picLocks noChangeAspect="1"/>
          </p:cNvPicPr>
          <p:nvPr/>
        </p:nvPicPr>
        <p:blipFill rotWithShape="1">
          <a:blip r:embed="rId4" cstate="print">
            <a:extLst>
              <a:ext uri="{28A0092B-C50C-407E-A947-70E740481C1C}">
                <a14:useLocalDpi xmlns:a14="http://schemas.microsoft.com/office/drawing/2010/main" val="0"/>
              </a:ext>
            </a:extLst>
          </a:blip>
          <a:srcRect b="904"/>
          <a:stretch/>
        </p:blipFill>
        <p:spPr>
          <a:xfrm>
            <a:off x="6084169" y="1357670"/>
            <a:ext cx="3059831" cy="2021675"/>
          </a:xfrm>
          <a:prstGeom prst="rect">
            <a:avLst/>
          </a:prstGeom>
        </p:spPr>
      </p:pic>
      <p:pic>
        <p:nvPicPr>
          <p:cNvPr id="14" name="Picture 13"/>
          <p:cNvPicPr>
            <a:picLocks noChangeAspect="1"/>
          </p:cNvPicPr>
          <p:nvPr/>
        </p:nvPicPr>
        <p:blipFill rotWithShape="1">
          <a:blip r:embed="rId5" cstate="print">
            <a:extLst>
              <a:ext uri="{28A0092B-C50C-407E-A947-70E740481C1C}">
                <a14:useLocalDpi xmlns:a14="http://schemas.microsoft.com/office/drawing/2010/main" val="0"/>
              </a:ext>
            </a:extLst>
          </a:blip>
          <a:srcRect r="1160" b="819"/>
          <a:stretch/>
        </p:blipFill>
        <p:spPr>
          <a:xfrm>
            <a:off x="3059833" y="3379345"/>
            <a:ext cx="3024336" cy="2023377"/>
          </a:xfrm>
          <a:prstGeom prst="rect">
            <a:avLst/>
          </a:prstGeom>
        </p:spPr>
      </p:pic>
      <p:sp>
        <p:nvSpPr>
          <p:cNvPr id="3" name="Rectangle 2"/>
          <p:cNvSpPr/>
          <p:nvPr/>
        </p:nvSpPr>
        <p:spPr>
          <a:xfrm>
            <a:off x="3059832" y="1357670"/>
            <a:ext cx="3024336" cy="2023377"/>
          </a:xfrm>
          <a:prstGeom prst="rect">
            <a:avLst/>
          </a:prstGeom>
          <a:solidFill>
            <a:srgbClr val="009CD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p:cNvSpPr/>
          <p:nvPr/>
        </p:nvSpPr>
        <p:spPr>
          <a:xfrm>
            <a:off x="0" y="3381047"/>
            <a:ext cx="3059832" cy="2023377"/>
          </a:xfrm>
          <a:prstGeom prst="rect">
            <a:avLst/>
          </a:prstGeom>
          <a:solidFill>
            <a:srgbClr val="009CD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p:cNvSpPr/>
          <p:nvPr/>
        </p:nvSpPr>
        <p:spPr>
          <a:xfrm>
            <a:off x="6084169" y="3379345"/>
            <a:ext cx="3059831" cy="2023377"/>
          </a:xfrm>
          <a:prstGeom prst="rect">
            <a:avLst/>
          </a:prstGeom>
          <a:solidFill>
            <a:srgbClr val="009CD8">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Content Placeholder 5"/>
          <p:cNvSpPr>
            <a:spLocks noGrp="1"/>
          </p:cNvSpPr>
          <p:nvPr>
            <p:ph type="subTitle" idx="1"/>
          </p:nvPr>
        </p:nvSpPr>
        <p:spPr>
          <a:xfrm>
            <a:off x="3058269" y="1628800"/>
            <a:ext cx="3025899" cy="1517619"/>
          </a:xfrm>
        </p:spPr>
        <p:txBody>
          <a:bodyPr>
            <a:normAutofit/>
          </a:bodyPr>
          <a:lstStyle/>
          <a:p>
            <a:pPr>
              <a:lnSpc>
                <a:spcPts val="2800"/>
              </a:lnSpc>
            </a:pPr>
            <a:endParaRPr lang="en-GB" dirty="0">
              <a:solidFill>
                <a:schemeClr val="tx1"/>
              </a:solidFill>
              <a:latin typeface="Arial" panose="020B0604020202020204" pitchFamily="34" charset="0"/>
              <a:cs typeface="Arial" panose="020B0604020202020204" pitchFamily="34" charset="0"/>
            </a:endParaRPr>
          </a:p>
          <a:p>
            <a:pPr>
              <a:lnSpc>
                <a:spcPts val="2800"/>
              </a:lnSpc>
            </a:pPr>
            <a:r>
              <a:rPr lang="en-GB" dirty="0">
                <a:solidFill>
                  <a:schemeClr val="tx1"/>
                </a:solidFill>
                <a:latin typeface="Arial" panose="020B0604020202020204" pitchFamily="34" charset="0"/>
                <a:cs typeface="Arial" panose="020B0604020202020204" pitchFamily="34" charset="0"/>
              </a:rPr>
              <a:t>Skills </a:t>
            </a:r>
          </a:p>
          <a:p>
            <a:pPr>
              <a:lnSpc>
                <a:spcPts val="2800"/>
              </a:lnSpc>
            </a:pPr>
            <a:r>
              <a:rPr lang="en-GB" dirty="0" smtClean="0">
                <a:solidFill>
                  <a:schemeClr val="tx1"/>
                </a:solidFill>
                <a:latin typeface="Arial" panose="020B0604020202020204" pitchFamily="34" charset="0"/>
                <a:cs typeface="Arial" panose="020B0604020202020204" pitchFamily="34" charset="0"/>
              </a:rPr>
              <a:t>activation</a:t>
            </a:r>
            <a:endParaRPr lang="en-GB" dirty="0">
              <a:latin typeface="Arial" panose="020B0604020202020204" pitchFamily="34" charset="0"/>
              <a:cs typeface="Arial" panose="020B0604020202020204" pitchFamily="34" charset="0"/>
            </a:endParaRPr>
          </a:p>
        </p:txBody>
      </p:sp>
      <p:sp>
        <p:nvSpPr>
          <p:cNvPr id="18" name="Content Placeholder 5"/>
          <p:cNvSpPr txBox="1">
            <a:spLocks/>
          </p:cNvSpPr>
          <p:nvPr/>
        </p:nvSpPr>
        <p:spPr>
          <a:xfrm>
            <a:off x="6129926" y="3885067"/>
            <a:ext cx="2911994" cy="1296144"/>
          </a:xfrm>
          <a:prstGeom prst="rect">
            <a:avLst/>
          </a:prstGeom>
        </p:spPr>
        <p:txBody>
          <a:bodyPr>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2800"/>
              </a:lnSpc>
            </a:pPr>
            <a:r>
              <a:rPr lang="en-GB" dirty="0">
                <a:solidFill>
                  <a:schemeClr val="tx1"/>
                </a:solidFill>
                <a:latin typeface="Arial" panose="020B0604020202020204" pitchFamily="34" charset="0"/>
                <a:cs typeface="Arial" panose="020B0604020202020204" pitchFamily="34" charset="0"/>
              </a:rPr>
              <a:t>Skills </a:t>
            </a:r>
          </a:p>
          <a:p>
            <a:pPr>
              <a:lnSpc>
                <a:spcPts val="2800"/>
              </a:lnSpc>
            </a:pPr>
            <a:r>
              <a:rPr lang="en-GB" dirty="0" smtClean="0">
                <a:solidFill>
                  <a:schemeClr val="tx1"/>
                </a:solidFill>
                <a:latin typeface="Arial" panose="020B0604020202020204" pitchFamily="34" charset="0"/>
                <a:cs typeface="Arial" panose="020B0604020202020204" pitchFamily="34" charset="0"/>
              </a:rPr>
              <a:t>matching</a:t>
            </a:r>
            <a:endParaRPr lang="en-GB" dirty="0">
              <a:solidFill>
                <a:schemeClr val="tx1"/>
              </a:solidFill>
              <a:latin typeface="Arial" panose="020B0604020202020204" pitchFamily="34" charset="0"/>
              <a:cs typeface="Arial" panose="020B0604020202020204" pitchFamily="34" charset="0"/>
            </a:endParaRPr>
          </a:p>
        </p:txBody>
      </p:sp>
      <p:sp>
        <p:nvSpPr>
          <p:cNvPr id="19" name="Content Placeholder 5"/>
          <p:cNvSpPr txBox="1">
            <a:spLocks/>
          </p:cNvSpPr>
          <p:nvPr/>
        </p:nvSpPr>
        <p:spPr>
          <a:xfrm>
            <a:off x="310877" y="3621054"/>
            <a:ext cx="2604939" cy="1824170"/>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ts val="2800"/>
              </a:lnSpc>
            </a:pPr>
            <a:endParaRPr lang="en-GB" dirty="0">
              <a:solidFill>
                <a:schemeClr val="tx1"/>
              </a:solidFill>
              <a:latin typeface="Arial" panose="020B0604020202020204" pitchFamily="34" charset="0"/>
              <a:cs typeface="Arial" panose="020B0604020202020204" pitchFamily="34" charset="0"/>
            </a:endParaRPr>
          </a:p>
          <a:p>
            <a:pPr>
              <a:lnSpc>
                <a:spcPts val="2800"/>
              </a:lnSpc>
            </a:pPr>
            <a:r>
              <a:rPr lang="en-GB" dirty="0">
                <a:solidFill>
                  <a:schemeClr val="tx1"/>
                </a:solidFill>
                <a:latin typeface="Arial" panose="020B0604020202020204" pitchFamily="34" charset="0"/>
                <a:cs typeface="Arial" panose="020B0604020202020204" pitchFamily="34" charset="0"/>
              </a:rPr>
              <a:t>Skills </a:t>
            </a:r>
            <a:r>
              <a:rPr lang="en-GB" dirty="0" smtClean="0">
                <a:solidFill>
                  <a:schemeClr val="tx1"/>
                </a:solidFill>
                <a:latin typeface="Arial" panose="020B0604020202020204" pitchFamily="34" charset="0"/>
                <a:cs typeface="Arial" panose="020B0604020202020204" pitchFamily="34" charset="0"/>
              </a:rPr>
              <a:t>development</a:t>
            </a:r>
            <a:endParaRPr lang="en-GB" dirty="0">
              <a:solidFill>
                <a:schemeClr val="tx1"/>
              </a:solidFill>
              <a:latin typeface="Arial" panose="020B0604020202020204" pitchFamily="34" charset="0"/>
              <a:cs typeface="Arial" panose="020B0604020202020204" pitchFamily="34" charset="0"/>
            </a:endParaRPr>
          </a:p>
        </p:txBody>
      </p:sp>
      <p:sp>
        <p:nvSpPr>
          <p:cNvPr id="4" name="Right Triangle 3"/>
          <p:cNvSpPr/>
          <p:nvPr/>
        </p:nvSpPr>
        <p:spPr>
          <a:xfrm flipH="1">
            <a:off x="2195736" y="1357670"/>
            <a:ext cx="864096" cy="2021675"/>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ight Triangle 19"/>
          <p:cNvSpPr/>
          <p:nvPr/>
        </p:nvSpPr>
        <p:spPr>
          <a:xfrm flipH="1">
            <a:off x="5220072" y="3379345"/>
            <a:ext cx="864096" cy="2021675"/>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ight Triangle 16"/>
          <p:cNvSpPr/>
          <p:nvPr/>
        </p:nvSpPr>
        <p:spPr>
          <a:xfrm flipH="1">
            <a:off x="8301516" y="1368057"/>
            <a:ext cx="864096" cy="2021675"/>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13743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6372200" y="3717032"/>
            <a:ext cx="2771800" cy="2160240"/>
          </a:xfrm>
          <a:prstGeom prst="rect">
            <a:avLst/>
          </a:prstGeom>
          <a:solidFill>
            <a:srgbClr val="009CD8">
              <a:alpha val="4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p:cNvPicPr>
            <a:picLocks noChangeAspect="1"/>
          </p:cNvPicPr>
          <p:nvPr/>
        </p:nvPicPr>
        <p:blipFill rotWithShape="1">
          <a:blip r:embed="rId3" cstate="print">
            <a:extLst>
              <a:ext uri="{28A0092B-C50C-407E-A947-70E740481C1C}">
                <a14:useLocalDpi xmlns:a14="http://schemas.microsoft.com/office/drawing/2010/main" val="0"/>
              </a:ext>
            </a:extLst>
          </a:blip>
          <a:srcRect t="28941" r="5758" b="1284"/>
          <a:stretch/>
        </p:blipFill>
        <p:spPr>
          <a:xfrm>
            <a:off x="5940152" y="1893446"/>
            <a:ext cx="3203848" cy="1581204"/>
          </a:xfrm>
          <a:prstGeom prst="rect">
            <a:avLst/>
          </a:prstGeom>
          <a:effectLst>
            <a:outerShdw blurRad="50800" dist="38100" dir="5400000" algn="t" rotWithShape="0">
              <a:prstClr val="black">
                <a:alpha val="40000"/>
              </a:prstClr>
            </a:outerShdw>
          </a:effectLst>
        </p:spPr>
      </p:pic>
      <p:sp>
        <p:nvSpPr>
          <p:cNvPr id="19" name="Rectangle 18"/>
          <p:cNvSpPr/>
          <p:nvPr/>
        </p:nvSpPr>
        <p:spPr>
          <a:xfrm>
            <a:off x="3059832" y="3717032"/>
            <a:ext cx="3672408" cy="2160240"/>
          </a:xfrm>
          <a:prstGeom prst="rect">
            <a:avLst/>
          </a:prstGeom>
          <a:solidFill>
            <a:srgbClr val="FFFF00">
              <a:alpha val="70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itle 4"/>
          <p:cNvSpPr txBox="1">
            <a:spLocks/>
          </p:cNvSpPr>
          <p:nvPr/>
        </p:nvSpPr>
        <p:spPr>
          <a:xfrm>
            <a:off x="323528"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Building a </a:t>
            </a:r>
            <a:r>
              <a:rPr lang="en-GB" sz="3200" b="1" dirty="0">
                <a:latin typeface="Arial" panose="020B0604020202020204" pitchFamily="34" charset="0"/>
                <a:cs typeface="Arial" panose="020B0604020202020204" pitchFamily="34" charset="0"/>
              </a:rPr>
              <a:t>composite indicator</a:t>
            </a:r>
          </a:p>
        </p:txBody>
      </p:sp>
      <p:sp>
        <p:nvSpPr>
          <p:cNvPr id="10" name="Rectangle 9"/>
          <p:cNvSpPr/>
          <p:nvPr/>
        </p:nvSpPr>
        <p:spPr>
          <a:xfrm>
            <a:off x="6732240" y="4073458"/>
            <a:ext cx="2664296" cy="1066959"/>
          </a:xfrm>
          <a:prstGeom prst="rect">
            <a:avLst/>
          </a:prstGeom>
        </p:spPr>
        <p:txBody>
          <a:bodyPr wrap="square">
            <a:spAutoFit/>
          </a:bodyPr>
          <a:lstStyle/>
          <a:p>
            <a:pPr>
              <a:lnSpc>
                <a:spcPts val="2400"/>
              </a:lnSpc>
              <a:spcBef>
                <a:spcPts val="200"/>
              </a:spcBef>
            </a:pPr>
            <a:r>
              <a:rPr lang="en-GB" sz="2400" dirty="0">
                <a:solidFill>
                  <a:schemeClr val="bg1"/>
                </a:solidFill>
                <a:latin typeface="Arial" panose="020B0604020202020204" pitchFamily="34" charset="0"/>
                <a:cs typeface="Arial" panose="020B0604020202020204" pitchFamily="34" charset="0"/>
              </a:rPr>
              <a:t>JRC </a:t>
            </a:r>
          </a:p>
          <a:p>
            <a:pPr>
              <a:lnSpc>
                <a:spcPts val="2400"/>
              </a:lnSpc>
              <a:spcBef>
                <a:spcPts val="200"/>
              </a:spcBef>
            </a:pPr>
            <a:r>
              <a:rPr lang="en-GB" sz="2400" dirty="0" smtClean="0">
                <a:solidFill>
                  <a:schemeClr val="bg1"/>
                </a:solidFill>
                <a:latin typeface="Arial" panose="020B0604020202020204" pitchFamily="34" charset="0"/>
                <a:cs typeface="Arial" panose="020B0604020202020204" pitchFamily="34" charset="0"/>
              </a:rPr>
              <a:t>statistical </a:t>
            </a:r>
            <a:endParaRPr lang="en-GB" sz="2400" dirty="0">
              <a:solidFill>
                <a:schemeClr val="bg1"/>
              </a:solidFill>
              <a:latin typeface="Arial" panose="020B0604020202020204" pitchFamily="34" charset="0"/>
              <a:cs typeface="Arial" panose="020B0604020202020204" pitchFamily="34" charset="0"/>
            </a:endParaRPr>
          </a:p>
          <a:p>
            <a:pPr>
              <a:lnSpc>
                <a:spcPts val="2400"/>
              </a:lnSpc>
              <a:spcBef>
                <a:spcPts val="200"/>
              </a:spcBef>
            </a:pPr>
            <a:r>
              <a:rPr lang="en-GB" sz="2400" dirty="0">
                <a:solidFill>
                  <a:schemeClr val="bg1"/>
                </a:solidFill>
                <a:latin typeface="Arial" panose="020B0604020202020204" pitchFamily="34" charset="0"/>
                <a:cs typeface="Arial" panose="020B0604020202020204" pitchFamily="34" charset="0"/>
              </a:rPr>
              <a:t>audit</a:t>
            </a:r>
          </a:p>
        </p:txBody>
      </p:sp>
      <p:sp>
        <p:nvSpPr>
          <p:cNvPr id="13" name="Rectangle 12"/>
          <p:cNvSpPr/>
          <p:nvPr/>
        </p:nvSpPr>
        <p:spPr>
          <a:xfrm>
            <a:off x="3400491" y="3829464"/>
            <a:ext cx="2971709" cy="1951816"/>
          </a:xfrm>
          <a:prstGeom prst="rect">
            <a:avLst/>
          </a:prstGeom>
        </p:spPr>
        <p:txBody>
          <a:bodyPr wrap="square">
            <a:spAutoFit/>
          </a:bodyPr>
          <a:lstStyle/>
          <a:p>
            <a:pPr marL="0" lvl="1">
              <a:lnSpc>
                <a:spcPts val="2500"/>
              </a:lnSpc>
              <a:spcBef>
                <a:spcPts val="600"/>
              </a:spcBef>
            </a:pPr>
            <a:r>
              <a:rPr lang="en-GB" dirty="0">
                <a:latin typeface="Arial" panose="020B0604020202020204" pitchFamily="34" charset="0"/>
                <a:cs typeface="Arial" panose="020B0604020202020204" pitchFamily="34" charset="0"/>
              </a:rPr>
              <a:t>Theoretical framework</a:t>
            </a:r>
          </a:p>
          <a:p>
            <a:pPr marL="0" lvl="1">
              <a:lnSpc>
                <a:spcPts val="2500"/>
              </a:lnSpc>
              <a:spcBef>
                <a:spcPts val="600"/>
              </a:spcBef>
            </a:pPr>
            <a:r>
              <a:rPr lang="en-GB" dirty="0">
                <a:latin typeface="Arial" panose="020B0604020202020204" pitchFamily="34" charset="0"/>
                <a:cs typeface="Arial" panose="020B0604020202020204" pitchFamily="34" charset="0"/>
              </a:rPr>
              <a:t>Data selection</a:t>
            </a:r>
          </a:p>
          <a:p>
            <a:pPr marL="0" lvl="1">
              <a:lnSpc>
                <a:spcPts val="2500"/>
              </a:lnSpc>
              <a:spcBef>
                <a:spcPts val="600"/>
              </a:spcBef>
            </a:pPr>
            <a:r>
              <a:rPr lang="en-GB" dirty="0">
                <a:latin typeface="Arial" panose="020B0604020202020204" pitchFamily="34" charset="0"/>
                <a:cs typeface="Arial" panose="020B0604020202020204" pitchFamily="34" charset="0"/>
              </a:rPr>
              <a:t>Normalisation</a:t>
            </a:r>
          </a:p>
          <a:p>
            <a:pPr marL="0" lvl="1">
              <a:lnSpc>
                <a:spcPts val="2500"/>
              </a:lnSpc>
              <a:spcBef>
                <a:spcPts val="600"/>
              </a:spcBef>
            </a:pPr>
            <a:r>
              <a:rPr lang="en-GB" dirty="0">
                <a:latin typeface="Arial" panose="020B0604020202020204" pitchFamily="34" charset="0"/>
                <a:cs typeface="Arial" panose="020B0604020202020204" pitchFamily="34" charset="0"/>
              </a:rPr>
              <a:t>Weighting and aggregation</a:t>
            </a:r>
          </a:p>
          <a:p>
            <a:pPr marL="0" lvl="1">
              <a:lnSpc>
                <a:spcPts val="2100"/>
              </a:lnSpc>
              <a:spcBef>
                <a:spcPts val="600"/>
              </a:spcBef>
            </a:pPr>
            <a:r>
              <a:rPr lang="en-GB" dirty="0">
                <a:latin typeface="Arial" panose="020B0604020202020204" pitchFamily="34" charset="0"/>
                <a:cs typeface="Arial" panose="020B0604020202020204" pitchFamily="34" charset="0"/>
              </a:rPr>
              <a:t>Sensitivity analysis</a:t>
            </a:r>
          </a:p>
        </p:txBody>
      </p:sp>
      <p:sp>
        <p:nvSpPr>
          <p:cNvPr id="14" name="Rectangle 13"/>
          <p:cNvSpPr/>
          <p:nvPr/>
        </p:nvSpPr>
        <p:spPr>
          <a:xfrm>
            <a:off x="-36512" y="1890474"/>
            <a:ext cx="3096344" cy="1584176"/>
          </a:xfrm>
          <a:prstGeom prst="rect">
            <a:avLst/>
          </a:prstGeom>
          <a:solidFill>
            <a:srgbClr val="009CD8"/>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Rectangle 14"/>
          <p:cNvSpPr/>
          <p:nvPr/>
        </p:nvSpPr>
        <p:spPr>
          <a:xfrm>
            <a:off x="427603" y="1916832"/>
            <a:ext cx="2848253" cy="1631216"/>
          </a:xfrm>
          <a:prstGeom prst="rect">
            <a:avLst/>
          </a:prstGeom>
        </p:spPr>
        <p:txBody>
          <a:bodyPr wrap="square">
            <a:spAutoFit/>
          </a:bodyPr>
          <a:lstStyle/>
          <a:p>
            <a:pPr>
              <a:lnSpc>
                <a:spcPts val="2400"/>
              </a:lnSpc>
            </a:pPr>
            <a:r>
              <a:rPr lang="en-GB" sz="2200" dirty="0" smtClean="0">
                <a:solidFill>
                  <a:schemeClr val="bg1"/>
                </a:solidFill>
                <a:latin typeface="Arial" panose="020B0604020202020204" pitchFamily="34" charset="0"/>
                <a:cs typeface="Arial" panose="020B0604020202020204" pitchFamily="34" charset="0"/>
              </a:rPr>
              <a:t>OECD-JRC handbook </a:t>
            </a:r>
            <a:r>
              <a:rPr lang="en-GB" sz="2200" dirty="0">
                <a:solidFill>
                  <a:schemeClr val="bg1"/>
                </a:solidFill>
                <a:latin typeface="Arial" panose="020B0604020202020204" pitchFamily="34" charset="0"/>
                <a:cs typeface="Arial" panose="020B0604020202020204" pitchFamily="34" charset="0"/>
              </a:rPr>
              <a:t>on constructing </a:t>
            </a:r>
            <a:endParaRPr lang="en-GB" sz="2200" dirty="0" smtClean="0">
              <a:solidFill>
                <a:schemeClr val="bg1"/>
              </a:solidFill>
              <a:latin typeface="Arial" panose="020B0604020202020204" pitchFamily="34" charset="0"/>
              <a:cs typeface="Arial" panose="020B0604020202020204" pitchFamily="34" charset="0"/>
            </a:endParaRPr>
          </a:p>
          <a:p>
            <a:pPr>
              <a:lnSpc>
                <a:spcPts val="2400"/>
              </a:lnSpc>
            </a:pPr>
            <a:r>
              <a:rPr lang="en-GB" sz="2200" dirty="0" smtClean="0">
                <a:solidFill>
                  <a:schemeClr val="bg1"/>
                </a:solidFill>
                <a:latin typeface="Arial" panose="020B0604020202020204" pitchFamily="34" charset="0"/>
                <a:cs typeface="Arial" panose="020B0604020202020204" pitchFamily="34" charset="0"/>
              </a:rPr>
              <a:t>composite </a:t>
            </a:r>
          </a:p>
          <a:p>
            <a:pPr>
              <a:lnSpc>
                <a:spcPts val="2400"/>
              </a:lnSpc>
            </a:pPr>
            <a:r>
              <a:rPr lang="en-GB" sz="2200" dirty="0" smtClean="0">
                <a:solidFill>
                  <a:schemeClr val="bg1"/>
                </a:solidFill>
                <a:latin typeface="Arial" panose="020B0604020202020204" pitchFamily="34" charset="0"/>
                <a:cs typeface="Arial" panose="020B0604020202020204" pitchFamily="34" charset="0"/>
              </a:rPr>
              <a:t>indicators</a:t>
            </a:r>
            <a:endParaRPr lang="en-GB" sz="2200" dirty="0">
              <a:solidFill>
                <a:schemeClr val="bg1"/>
              </a:solidFill>
              <a:latin typeface="Arial" panose="020B0604020202020204" pitchFamily="34" charset="0"/>
              <a:cs typeface="Arial" panose="020B0604020202020204" pitchFamily="34" charset="0"/>
            </a:endParaRPr>
          </a:p>
        </p:txBody>
      </p:sp>
      <p:sp>
        <p:nvSpPr>
          <p:cNvPr id="16" name="Rectangle 15"/>
          <p:cNvSpPr/>
          <p:nvPr/>
        </p:nvSpPr>
        <p:spPr>
          <a:xfrm>
            <a:off x="3059832" y="1890474"/>
            <a:ext cx="3312368" cy="1584176"/>
          </a:xfrm>
          <a:prstGeom prst="rect">
            <a:avLst/>
          </a:prstGeom>
          <a:solidFill>
            <a:srgbClr val="009CD8">
              <a:alpha val="60000"/>
            </a:srgbClr>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p:nvSpPr>
        <p:spPr>
          <a:xfrm>
            <a:off x="3563888" y="2103946"/>
            <a:ext cx="2016224" cy="1066959"/>
          </a:xfrm>
          <a:prstGeom prst="rect">
            <a:avLst/>
          </a:prstGeom>
        </p:spPr>
        <p:txBody>
          <a:bodyPr wrap="square">
            <a:spAutoFit/>
          </a:bodyPr>
          <a:lstStyle/>
          <a:p>
            <a:pPr>
              <a:lnSpc>
                <a:spcPts val="2400"/>
              </a:lnSpc>
              <a:spcBef>
                <a:spcPts val="200"/>
              </a:spcBef>
            </a:pPr>
            <a:r>
              <a:rPr lang="en-GB" sz="2400" dirty="0">
                <a:solidFill>
                  <a:schemeClr val="bg1"/>
                </a:solidFill>
                <a:latin typeface="Arial" panose="020B0604020202020204" pitchFamily="34" charset="0"/>
                <a:cs typeface="Arial" panose="020B0604020202020204" pitchFamily="34" charset="0"/>
              </a:rPr>
              <a:t>10 </a:t>
            </a:r>
            <a:r>
              <a:rPr lang="en-GB" sz="2400" dirty="0" smtClean="0">
                <a:solidFill>
                  <a:schemeClr val="bg1"/>
                </a:solidFill>
                <a:latin typeface="Arial" panose="020B0604020202020204" pitchFamily="34" charset="0"/>
                <a:cs typeface="Arial" panose="020B0604020202020204" pitchFamily="34" charset="0"/>
              </a:rPr>
              <a:t>steps </a:t>
            </a:r>
            <a:r>
              <a:rPr lang="en-GB" sz="2400" dirty="0">
                <a:solidFill>
                  <a:schemeClr val="bg1"/>
                </a:solidFill>
                <a:latin typeface="Arial" panose="020B0604020202020204" pitchFamily="34" charset="0"/>
                <a:cs typeface="Arial" panose="020B0604020202020204" pitchFamily="34" charset="0"/>
              </a:rPr>
              <a:t>to </a:t>
            </a:r>
            <a:endParaRPr lang="en-GB" sz="2400" dirty="0" smtClean="0">
              <a:solidFill>
                <a:schemeClr val="bg1"/>
              </a:solidFill>
              <a:latin typeface="Arial" panose="020B0604020202020204" pitchFamily="34" charset="0"/>
              <a:cs typeface="Arial" panose="020B0604020202020204" pitchFamily="34" charset="0"/>
            </a:endParaRPr>
          </a:p>
          <a:p>
            <a:pPr>
              <a:lnSpc>
                <a:spcPts val="2400"/>
              </a:lnSpc>
              <a:spcBef>
                <a:spcPts val="200"/>
              </a:spcBef>
            </a:pPr>
            <a:r>
              <a:rPr lang="en-GB" sz="2400" dirty="0" smtClean="0">
                <a:solidFill>
                  <a:schemeClr val="bg1"/>
                </a:solidFill>
                <a:latin typeface="Arial" panose="020B0604020202020204" pitchFamily="34" charset="0"/>
                <a:cs typeface="Arial" panose="020B0604020202020204" pitchFamily="34" charset="0"/>
              </a:rPr>
              <a:t>a </a:t>
            </a:r>
            <a:r>
              <a:rPr lang="en-GB" sz="2400" dirty="0">
                <a:solidFill>
                  <a:schemeClr val="bg1"/>
                </a:solidFill>
                <a:latin typeface="Arial" panose="020B0604020202020204" pitchFamily="34" charset="0"/>
                <a:cs typeface="Arial" panose="020B0604020202020204" pitchFamily="34" charset="0"/>
              </a:rPr>
              <a:t>successful </a:t>
            </a:r>
            <a:endParaRPr lang="en-GB" sz="2400" dirty="0" smtClean="0">
              <a:solidFill>
                <a:schemeClr val="bg1"/>
              </a:solidFill>
              <a:latin typeface="Arial" panose="020B0604020202020204" pitchFamily="34" charset="0"/>
              <a:cs typeface="Arial" panose="020B0604020202020204" pitchFamily="34" charset="0"/>
            </a:endParaRPr>
          </a:p>
          <a:p>
            <a:pPr>
              <a:lnSpc>
                <a:spcPts val="2400"/>
              </a:lnSpc>
              <a:spcBef>
                <a:spcPts val="200"/>
              </a:spcBef>
            </a:pPr>
            <a:r>
              <a:rPr lang="en-GB" sz="2400" dirty="0" smtClean="0">
                <a:solidFill>
                  <a:schemeClr val="bg1"/>
                </a:solidFill>
                <a:latin typeface="Arial" panose="020B0604020202020204" pitchFamily="34" charset="0"/>
                <a:cs typeface="Arial" panose="020B0604020202020204" pitchFamily="34" charset="0"/>
              </a:rPr>
              <a:t>indicator</a:t>
            </a:r>
            <a:endParaRPr lang="en-GB" sz="2400" dirty="0">
              <a:solidFill>
                <a:schemeClr val="bg1"/>
              </a:solidFill>
              <a:latin typeface="Arial" panose="020B0604020202020204" pitchFamily="34" charset="0"/>
              <a:cs typeface="Arial" panose="020B0604020202020204" pitchFamily="34" charset="0"/>
            </a:endParaRPr>
          </a:p>
        </p:txBody>
      </p:sp>
      <p:sp>
        <p:nvSpPr>
          <p:cNvPr id="21" name="Isosceles Triangle 20"/>
          <p:cNvSpPr/>
          <p:nvPr/>
        </p:nvSpPr>
        <p:spPr>
          <a:xfrm rot="5400000">
            <a:off x="3196561" y="3952275"/>
            <a:ext cx="180000" cy="180000"/>
          </a:xfrm>
          <a:prstGeom prs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Isosceles Triangle 22"/>
          <p:cNvSpPr/>
          <p:nvPr/>
        </p:nvSpPr>
        <p:spPr>
          <a:xfrm rot="5400000">
            <a:off x="3210212" y="5094264"/>
            <a:ext cx="180000" cy="180000"/>
          </a:xfrm>
          <a:prstGeom prs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ight Triangle 25"/>
          <p:cNvSpPr/>
          <p:nvPr/>
        </p:nvSpPr>
        <p:spPr>
          <a:xfrm flipH="1">
            <a:off x="2195736" y="1890474"/>
            <a:ext cx="864096" cy="1584176"/>
          </a:xfrm>
          <a:prstGeom prst="rtTriangle">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ight Triangle 26"/>
          <p:cNvSpPr/>
          <p:nvPr/>
        </p:nvSpPr>
        <p:spPr>
          <a:xfrm flipH="1">
            <a:off x="8279904" y="3717032"/>
            <a:ext cx="864096" cy="2160240"/>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Isosceles Triangle 17"/>
          <p:cNvSpPr/>
          <p:nvPr/>
        </p:nvSpPr>
        <p:spPr>
          <a:xfrm rot="5400000">
            <a:off x="3213890" y="4694120"/>
            <a:ext cx="180000" cy="180000"/>
          </a:xfrm>
          <a:prstGeom prs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Isosceles Triangle 19"/>
          <p:cNvSpPr/>
          <p:nvPr/>
        </p:nvSpPr>
        <p:spPr>
          <a:xfrm rot="5400000">
            <a:off x="3213890" y="5494408"/>
            <a:ext cx="180000" cy="180000"/>
          </a:xfrm>
          <a:prstGeom prs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Isosceles Triangle 21">
            <a:extLst>
              <a:ext uri="{FF2B5EF4-FFF2-40B4-BE49-F238E27FC236}">
                <a16:creationId xmlns:a16="http://schemas.microsoft.com/office/drawing/2014/main" xmlns="" id="{320FCA56-2FCF-4B93-BE1F-3D8394A8AAA2}"/>
              </a:ext>
            </a:extLst>
          </p:cNvPr>
          <p:cNvSpPr/>
          <p:nvPr/>
        </p:nvSpPr>
        <p:spPr>
          <a:xfrm rot="5400000">
            <a:off x="3206415" y="4333701"/>
            <a:ext cx="180000" cy="180000"/>
          </a:xfrm>
          <a:prstGeom prs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90067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a:xfrm>
            <a:off x="747063" y="2095585"/>
            <a:ext cx="7281321" cy="3061607"/>
          </a:xfrm>
        </p:spPr>
        <p:txBody>
          <a:bodyPr>
            <a:normAutofit fontScale="55000" lnSpcReduction="20000"/>
          </a:bodyPr>
          <a:lstStyle/>
          <a:p>
            <a:pPr algn="l">
              <a:lnSpc>
                <a:spcPts val="3300"/>
              </a:lnSpc>
            </a:pPr>
            <a:r>
              <a:rPr lang="en-GB" sz="5100" dirty="0" smtClean="0">
                <a:solidFill>
                  <a:schemeClr val="bg1">
                    <a:lumMod val="50000"/>
                  </a:schemeClr>
                </a:solidFill>
                <a:latin typeface="Arial" panose="020B0604020202020204" pitchFamily="34" charset="0"/>
                <a:cs typeface="Arial" panose="020B0604020202020204" pitchFamily="34" charset="0"/>
              </a:rPr>
              <a:t>The </a:t>
            </a:r>
            <a:r>
              <a:rPr lang="en-GB" sz="5100" dirty="0">
                <a:solidFill>
                  <a:schemeClr val="bg1">
                    <a:lumMod val="50000"/>
                  </a:schemeClr>
                </a:solidFill>
                <a:latin typeface="Arial" panose="020B0604020202020204" pitchFamily="34" charset="0"/>
                <a:cs typeface="Arial" panose="020B0604020202020204" pitchFamily="34" charset="0"/>
              </a:rPr>
              <a:t>European </a:t>
            </a:r>
            <a:r>
              <a:rPr lang="en-GB" sz="5100" dirty="0" smtClean="0">
                <a:solidFill>
                  <a:schemeClr val="bg1">
                    <a:lumMod val="50000"/>
                  </a:schemeClr>
                </a:solidFill>
                <a:latin typeface="Arial" panose="020B0604020202020204" pitchFamily="34" charset="0"/>
                <a:cs typeface="Arial" panose="020B0604020202020204" pitchFamily="34" charset="0"/>
              </a:rPr>
              <a:t>skills index </a:t>
            </a:r>
            <a:r>
              <a:rPr lang="en-GB" sz="5100" dirty="0">
                <a:solidFill>
                  <a:schemeClr val="bg1">
                    <a:lumMod val="50000"/>
                  </a:schemeClr>
                </a:solidFill>
                <a:latin typeface="Arial" panose="020B0604020202020204" pitchFamily="34" charset="0"/>
                <a:cs typeface="Arial" panose="020B0604020202020204" pitchFamily="34" charset="0"/>
              </a:rPr>
              <a:t>2018 meets international quality standards for statistical soundness … The ESI framework is well-constructed. One of the greatest strengths is the amount of original research into the multiple facets of skills systems in the EU Member States</a:t>
            </a:r>
            <a:r>
              <a:rPr lang="en-GB" sz="5100" dirty="0" smtClean="0">
                <a:solidFill>
                  <a:schemeClr val="bg1">
                    <a:lumMod val="50000"/>
                  </a:schemeClr>
                </a:solidFill>
                <a:latin typeface="Arial" panose="020B0604020202020204" pitchFamily="34" charset="0"/>
                <a:cs typeface="Arial" panose="020B0604020202020204" pitchFamily="34" charset="0"/>
              </a:rPr>
              <a:t>.</a:t>
            </a:r>
            <a:endParaRPr lang="en-US" sz="5100" dirty="0">
              <a:solidFill>
                <a:schemeClr val="bg1">
                  <a:lumMod val="50000"/>
                </a:schemeClr>
              </a:solidFill>
              <a:latin typeface="Arial" panose="020B0604020202020204" pitchFamily="34" charset="0"/>
              <a:cs typeface="Arial" panose="020B0604020202020204" pitchFamily="34" charset="0"/>
            </a:endParaRPr>
          </a:p>
          <a:p>
            <a:pPr marL="0" indent="0" algn="l">
              <a:buNone/>
            </a:pPr>
            <a:endParaRPr lang="en-GB" sz="3000" i="1" dirty="0">
              <a:solidFill>
                <a:schemeClr val="tx1"/>
              </a:solidFill>
              <a:latin typeface="Arial" panose="020B0604020202020204" pitchFamily="34" charset="0"/>
              <a:cs typeface="Arial" panose="020B0604020202020204" pitchFamily="34" charset="0"/>
            </a:endParaRPr>
          </a:p>
        </p:txBody>
      </p:sp>
      <p:sp>
        <p:nvSpPr>
          <p:cNvPr id="8" name="Title 4"/>
          <p:cNvSpPr txBox="1">
            <a:spLocks/>
          </p:cNvSpPr>
          <p:nvPr/>
        </p:nvSpPr>
        <p:spPr>
          <a:xfrm>
            <a:off x="323528"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JRC </a:t>
            </a:r>
            <a:r>
              <a:rPr lang="en-GB" sz="3200" b="1" dirty="0" smtClean="0">
                <a:latin typeface="Arial" panose="020B0604020202020204" pitchFamily="34" charset="0"/>
                <a:cs typeface="Arial" panose="020B0604020202020204" pitchFamily="34" charset="0"/>
              </a:rPr>
              <a:t>statistical audit</a:t>
            </a:r>
            <a:endParaRPr lang="en-GB" sz="3200" b="1" dirty="0">
              <a:latin typeface="Arial" panose="020B0604020202020204" pitchFamily="34" charset="0"/>
              <a:cs typeface="Arial" panose="020B0604020202020204" pitchFamily="34" charset="0"/>
            </a:endParaRPr>
          </a:p>
        </p:txBody>
      </p:sp>
      <p:grpSp>
        <p:nvGrpSpPr>
          <p:cNvPr id="11" name="Group 10"/>
          <p:cNvGrpSpPr/>
          <p:nvPr/>
        </p:nvGrpSpPr>
        <p:grpSpPr>
          <a:xfrm>
            <a:off x="511837" y="1796783"/>
            <a:ext cx="334489" cy="298801"/>
            <a:chOff x="1138052" y="5454083"/>
            <a:chExt cx="334489" cy="298801"/>
          </a:xfrm>
        </p:grpSpPr>
        <p:cxnSp>
          <p:nvCxnSpPr>
            <p:cNvPr id="12" name="Straight Connector 11"/>
            <p:cNvCxnSpPr/>
            <p:nvPr/>
          </p:nvCxnSpPr>
          <p:spPr>
            <a:xfrm>
              <a:off x="1149927" y="5454083"/>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1138052" y="5468709"/>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grpSp>
        <p:nvGrpSpPr>
          <p:cNvPr id="17" name="Group 16"/>
          <p:cNvGrpSpPr/>
          <p:nvPr/>
        </p:nvGrpSpPr>
        <p:grpSpPr>
          <a:xfrm>
            <a:off x="7837911" y="5160988"/>
            <a:ext cx="334489" cy="298801"/>
            <a:chOff x="6876000" y="3171599"/>
            <a:chExt cx="334489" cy="298801"/>
          </a:xfrm>
        </p:grpSpPr>
        <p:cxnSp>
          <p:nvCxnSpPr>
            <p:cNvPr id="15" name="Straight Connector 14"/>
            <p:cNvCxnSpPr/>
            <p:nvPr/>
          </p:nvCxnSpPr>
          <p:spPr>
            <a:xfrm rot="10800000">
              <a:off x="7198132" y="3171599"/>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6876000" y="3452400"/>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sp>
        <p:nvSpPr>
          <p:cNvPr id="18" name="Right Triangle 17"/>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9443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23528" y="562670"/>
            <a:ext cx="8219256" cy="778098"/>
          </a:xfrm>
        </p:spPr>
        <p:txBody>
          <a:bodyPr/>
          <a:lstStyle/>
          <a:p>
            <a:pPr algn="l">
              <a:tabLst>
                <a:tab pos="803275" algn="l"/>
              </a:tabLst>
            </a:pPr>
            <a:r>
              <a:rPr lang="en-US" sz="3200" b="1" dirty="0">
                <a:solidFill>
                  <a:srgbClr val="009CFA"/>
                </a:solidFill>
                <a:latin typeface="Arial" panose="020B0604020202020204" pitchFamily="34" charset="0"/>
                <a:cs typeface="Arial" panose="020B0604020202020204" pitchFamily="34" charset="0"/>
              </a:rPr>
              <a:t>ESI</a:t>
            </a:r>
            <a:r>
              <a:rPr lang="en-US" sz="3200" dirty="0">
                <a:solidFill>
                  <a:schemeClr val="tx2">
                    <a:lumMod val="60000"/>
                    <a:lumOff val="40000"/>
                  </a:schemeClr>
                </a:solidFill>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structure</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738" y="322263"/>
            <a:ext cx="8516937" cy="6218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359432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57808"/>
            <a:ext cx="8229600" cy="1143000"/>
          </a:xfrm>
        </p:spPr>
        <p:txBody>
          <a:bodyPr/>
          <a:lstStyle/>
          <a:p>
            <a:pPr algn="l"/>
            <a:r>
              <a:rPr lang="en-US" sz="3200" b="1" dirty="0" smtClean="0">
                <a:solidFill>
                  <a:srgbClr val="009CFA"/>
                </a:solidFill>
                <a:latin typeface="Arial" panose="020B0604020202020204" pitchFamily="34" charset="0"/>
                <a:cs typeface="Arial" panose="020B0604020202020204" pitchFamily="34" charset="0"/>
              </a:rPr>
              <a:t>ESI</a:t>
            </a:r>
            <a:r>
              <a:rPr lang="en-US" sz="3200" dirty="0" smtClean="0">
                <a:solidFill>
                  <a:schemeClr val="tx2">
                    <a:lumMod val="60000"/>
                    <a:lumOff val="40000"/>
                  </a:schemeClr>
                </a:solidFill>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scores</a:t>
            </a:r>
            <a:endParaRPr lang="en-GB" sz="32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946049" y="1844824"/>
            <a:ext cx="7158829" cy="4061047"/>
          </a:xfrm>
        </p:spPr>
        <p:txBody>
          <a:bodyPr/>
          <a:lstStyle/>
          <a:p>
            <a:pPr marL="0" indent="0">
              <a:buNone/>
            </a:pPr>
            <a:r>
              <a:rPr lang="en-GB" sz="3000" dirty="0">
                <a:solidFill>
                  <a:schemeClr val="bg1">
                    <a:lumMod val="50000"/>
                  </a:schemeClr>
                </a:solidFill>
                <a:latin typeface="Arial" panose="020B0604020202020204" pitchFamily="34" charset="0"/>
                <a:cs typeface="Arial" panose="020B0604020202020204" pitchFamily="34" charset="0"/>
              </a:rPr>
              <a:t>ESI scores show how far </a:t>
            </a:r>
            <a:r>
              <a:rPr lang="en-GB" sz="3000" dirty="0" smtClean="0">
                <a:solidFill>
                  <a:schemeClr val="bg1">
                    <a:lumMod val="50000"/>
                  </a:schemeClr>
                </a:solidFill>
                <a:latin typeface="Arial" panose="020B0604020202020204" pitchFamily="34" charset="0"/>
                <a:cs typeface="Arial" panose="020B0604020202020204" pitchFamily="34" charset="0"/>
              </a:rPr>
              <a:t>along a </a:t>
            </a:r>
            <a:r>
              <a:rPr lang="en-GB" sz="3000" dirty="0">
                <a:solidFill>
                  <a:schemeClr val="bg1">
                    <a:lumMod val="50000"/>
                  </a:schemeClr>
                </a:solidFill>
                <a:latin typeface="Arial" panose="020B0604020202020204" pitchFamily="34" charset="0"/>
                <a:cs typeface="Arial" panose="020B0604020202020204" pitchFamily="34" charset="0"/>
              </a:rPr>
              <a:t>Member State is in relation to an ideal performance. </a:t>
            </a:r>
          </a:p>
          <a:p>
            <a:pPr marL="0" indent="0">
              <a:buNone/>
            </a:pPr>
            <a:endParaRPr lang="en-GB" sz="1000" dirty="0" smtClean="0">
              <a:solidFill>
                <a:schemeClr val="bg1">
                  <a:lumMod val="50000"/>
                </a:schemeClr>
              </a:solidFill>
              <a:latin typeface="Arial" panose="020B0604020202020204" pitchFamily="34" charset="0"/>
              <a:cs typeface="Arial" panose="020B0604020202020204" pitchFamily="34" charset="0"/>
            </a:endParaRPr>
          </a:p>
          <a:p>
            <a:pPr marL="0" indent="0">
              <a:buNone/>
            </a:pPr>
            <a:r>
              <a:rPr lang="en-GB" sz="3000" dirty="0" smtClean="0">
                <a:solidFill>
                  <a:schemeClr val="bg1">
                    <a:lumMod val="50000"/>
                  </a:schemeClr>
                </a:solidFill>
                <a:latin typeface="Arial" panose="020B0604020202020204" pitchFamily="34" charset="0"/>
                <a:cs typeface="Arial" panose="020B0604020202020204" pitchFamily="34" charset="0"/>
              </a:rPr>
              <a:t>A </a:t>
            </a:r>
            <a:r>
              <a:rPr lang="en-GB" sz="3000" dirty="0">
                <a:solidFill>
                  <a:schemeClr val="bg1">
                    <a:lumMod val="50000"/>
                  </a:schemeClr>
                </a:solidFill>
                <a:latin typeface="Arial" panose="020B0604020202020204" pitchFamily="34" charset="0"/>
                <a:cs typeface="Arial" panose="020B0604020202020204" pitchFamily="34" charset="0"/>
              </a:rPr>
              <a:t>score of 65 suggests that the Member State has reached 65% of the ideal performance, allowing for 35% room for improvement. </a:t>
            </a:r>
          </a:p>
        </p:txBody>
      </p:sp>
      <p:grpSp>
        <p:nvGrpSpPr>
          <p:cNvPr id="12" name="Group 11"/>
          <p:cNvGrpSpPr/>
          <p:nvPr/>
        </p:nvGrpSpPr>
        <p:grpSpPr>
          <a:xfrm>
            <a:off x="511837" y="1628800"/>
            <a:ext cx="334489" cy="298801"/>
            <a:chOff x="1138052" y="5454083"/>
            <a:chExt cx="334489" cy="298801"/>
          </a:xfrm>
        </p:grpSpPr>
        <p:cxnSp>
          <p:nvCxnSpPr>
            <p:cNvPr id="13" name="Straight Connector 12"/>
            <p:cNvCxnSpPr/>
            <p:nvPr/>
          </p:nvCxnSpPr>
          <p:spPr>
            <a:xfrm>
              <a:off x="1149927" y="5454083"/>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1138052" y="5468709"/>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7837911" y="5160988"/>
            <a:ext cx="334489" cy="298801"/>
            <a:chOff x="6876000" y="3171599"/>
            <a:chExt cx="334489" cy="298801"/>
          </a:xfrm>
        </p:grpSpPr>
        <p:cxnSp>
          <p:nvCxnSpPr>
            <p:cNvPr id="16" name="Straight Connector 15"/>
            <p:cNvCxnSpPr/>
            <p:nvPr/>
          </p:nvCxnSpPr>
          <p:spPr>
            <a:xfrm rot="10800000">
              <a:off x="7198132" y="3171599"/>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6876000" y="3452400"/>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sp>
        <p:nvSpPr>
          <p:cNvPr id="18" name="Right Triangle 17"/>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453243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400000" y="404664"/>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2018 ESI </a:t>
            </a:r>
            <a:r>
              <a:rPr lang="en-GB" sz="3200" b="1" dirty="0">
                <a:latin typeface="Arial" panose="020B0604020202020204" pitchFamily="34" charset="0"/>
                <a:cs typeface="Arial" panose="020B0604020202020204" pitchFamily="34" charset="0"/>
              </a:rPr>
              <a:t>results</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3"/>
          <a:stretch>
            <a:fillRect/>
          </a:stretch>
        </p:blipFill>
        <p:spPr>
          <a:xfrm>
            <a:off x="1196380" y="1104568"/>
            <a:ext cx="7173788" cy="5331205"/>
          </a:xfrm>
          <a:prstGeom prst="rect">
            <a:avLst/>
          </a:prstGeom>
        </p:spPr>
      </p:pic>
    </p:spTree>
    <p:extLst>
      <p:ext uri="{BB962C8B-B14F-4D97-AF65-F5344CB8AC3E}">
        <p14:creationId xmlns:p14="http://schemas.microsoft.com/office/powerpoint/2010/main" val="2392150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a:xfrm>
            <a:off x="1051520" y="4879310"/>
            <a:ext cx="6184776" cy="349890"/>
          </a:xfrm>
        </p:spPr>
        <p:txBody>
          <a:bodyPr>
            <a:normAutofit fontScale="62500" lnSpcReduction="20000"/>
          </a:bodyPr>
          <a:lstStyle/>
          <a:p>
            <a:pPr marL="0" indent="0">
              <a:buNone/>
            </a:pPr>
            <a:endParaRPr lang="en-GB" dirty="0"/>
          </a:p>
          <a:p>
            <a:pPr marL="0" indent="0">
              <a:buNone/>
            </a:pPr>
            <a:endParaRPr lang="en-GB" dirty="0"/>
          </a:p>
        </p:txBody>
      </p:sp>
      <p:sp>
        <p:nvSpPr>
          <p:cNvPr id="8" name="Title 4"/>
          <p:cNvSpPr txBox="1">
            <a:spLocks/>
          </p:cNvSpPr>
          <p:nvPr/>
        </p:nvSpPr>
        <p:spPr>
          <a:xfrm>
            <a:off x="400000"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2018 ESI </a:t>
            </a:r>
            <a:r>
              <a:rPr lang="en-GB" sz="3200" b="1" dirty="0">
                <a:latin typeface="Arial" panose="020B0604020202020204" pitchFamily="34" charset="0"/>
                <a:cs typeface="Arial" panose="020B0604020202020204" pitchFamily="34" charset="0"/>
              </a:rPr>
              <a:t>results</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pic>
        <p:nvPicPr>
          <p:cNvPr id="10" name="Picture 9"/>
          <p:cNvPicPr/>
          <p:nvPr/>
        </p:nvPicPr>
        <p:blipFill>
          <a:blip r:embed="rId3">
            <a:extLst>
              <a:ext uri="{28A0092B-C50C-407E-A947-70E740481C1C}">
                <a14:useLocalDpi xmlns:a14="http://schemas.microsoft.com/office/drawing/2010/main" val="0"/>
              </a:ext>
            </a:extLst>
          </a:blip>
          <a:srcRect/>
          <a:stretch>
            <a:fillRect/>
          </a:stretch>
        </p:blipFill>
        <p:spPr bwMode="auto">
          <a:xfrm>
            <a:off x="755576" y="1700808"/>
            <a:ext cx="7632847" cy="4104455"/>
          </a:xfrm>
          <a:prstGeom prst="rect">
            <a:avLst/>
          </a:prstGeom>
          <a:noFill/>
          <a:ln>
            <a:noFill/>
          </a:ln>
        </p:spPr>
      </p:pic>
      <p:sp>
        <p:nvSpPr>
          <p:cNvPr id="11" name="Text Box 2"/>
          <p:cNvSpPr txBox="1"/>
          <p:nvPr/>
        </p:nvSpPr>
        <p:spPr>
          <a:xfrm>
            <a:off x="2195737" y="2253366"/>
            <a:ext cx="1872208" cy="38354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300"/>
              </a:lnSpc>
              <a:spcAft>
                <a:spcPts val="0"/>
              </a:spcAft>
            </a:pPr>
            <a:r>
              <a:rPr lang="en-GB" sz="1200" b="1" dirty="0">
                <a:solidFill>
                  <a:schemeClr val="tx2"/>
                </a:solidFill>
                <a:effectLst/>
                <a:latin typeface="Arial"/>
                <a:ea typeface="Times New Roman"/>
                <a:cs typeface="Times New Roman"/>
              </a:rPr>
              <a:t>Low skills equilibrium </a:t>
            </a:r>
          </a:p>
          <a:p>
            <a:pPr algn="just">
              <a:lnSpc>
                <a:spcPts val="1300"/>
              </a:lnSpc>
              <a:spcAft>
                <a:spcPts val="0"/>
              </a:spcAft>
            </a:pPr>
            <a:r>
              <a:rPr lang="en-GB" sz="800" dirty="0">
                <a:effectLst/>
                <a:latin typeface="Arial"/>
                <a:ea typeface="Times New Roman"/>
                <a:cs typeface="Times New Roman"/>
              </a:rPr>
              <a:t> </a:t>
            </a:r>
            <a:endParaRPr lang="en-GB" sz="1000" dirty="0">
              <a:effectLst/>
              <a:latin typeface="Arial"/>
              <a:ea typeface="Times New Roman"/>
              <a:cs typeface="Times New Roman"/>
            </a:endParaRPr>
          </a:p>
        </p:txBody>
      </p:sp>
      <p:sp>
        <p:nvSpPr>
          <p:cNvPr id="12" name="Text Box 3"/>
          <p:cNvSpPr txBox="1"/>
          <p:nvPr/>
        </p:nvSpPr>
        <p:spPr>
          <a:xfrm>
            <a:off x="6783823" y="2179716"/>
            <a:ext cx="1152128" cy="371475"/>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300"/>
              </a:lnSpc>
              <a:spcAft>
                <a:spcPts val="0"/>
              </a:spcAft>
            </a:pPr>
            <a:r>
              <a:rPr lang="en-GB" sz="1200" b="1" dirty="0">
                <a:solidFill>
                  <a:srgbClr val="00B050"/>
                </a:solidFill>
                <a:effectLst/>
                <a:latin typeface="Arial"/>
                <a:ea typeface="Times New Roman"/>
                <a:cs typeface="Times New Roman"/>
              </a:rPr>
              <a:t>Role models  </a:t>
            </a:r>
          </a:p>
          <a:p>
            <a:pPr algn="just">
              <a:lnSpc>
                <a:spcPts val="1300"/>
              </a:lnSpc>
              <a:spcAft>
                <a:spcPts val="0"/>
              </a:spcAft>
            </a:pPr>
            <a:r>
              <a:rPr lang="en-GB" sz="800" dirty="0">
                <a:effectLst/>
                <a:latin typeface="Arial"/>
                <a:ea typeface="Times New Roman"/>
                <a:cs typeface="Times New Roman"/>
              </a:rPr>
              <a:t> </a:t>
            </a:r>
            <a:endParaRPr lang="en-GB" sz="1000" dirty="0">
              <a:effectLst/>
              <a:latin typeface="Arial"/>
              <a:ea typeface="Times New Roman"/>
              <a:cs typeface="Times New Roman"/>
            </a:endParaRPr>
          </a:p>
        </p:txBody>
      </p:sp>
      <p:sp>
        <p:nvSpPr>
          <p:cNvPr id="13" name="Text Box 7"/>
          <p:cNvSpPr txBox="1"/>
          <p:nvPr/>
        </p:nvSpPr>
        <p:spPr>
          <a:xfrm>
            <a:off x="2250907" y="4146793"/>
            <a:ext cx="1096957" cy="370328"/>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300"/>
              </a:lnSpc>
              <a:spcAft>
                <a:spcPts val="0"/>
              </a:spcAft>
            </a:pPr>
            <a:r>
              <a:rPr lang="en-GB" sz="1200" b="1" dirty="0">
                <a:solidFill>
                  <a:srgbClr val="FF0000"/>
                </a:solidFill>
                <a:effectLst/>
                <a:latin typeface="Arial"/>
                <a:ea typeface="Times New Roman"/>
                <a:cs typeface="Times New Roman"/>
              </a:rPr>
              <a:t>Hotchpotch</a:t>
            </a:r>
          </a:p>
          <a:p>
            <a:pPr algn="just">
              <a:lnSpc>
                <a:spcPts val="1300"/>
              </a:lnSpc>
              <a:spcAft>
                <a:spcPts val="0"/>
              </a:spcAft>
            </a:pPr>
            <a:r>
              <a:rPr lang="en-GB" sz="800" dirty="0">
                <a:effectLst/>
                <a:latin typeface="Arial"/>
                <a:ea typeface="Times New Roman"/>
                <a:cs typeface="Times New Roman"/>
              </a:rPr>
              <a:t> </a:t>
            </a:r>
            <a:endParaRPr lang="en-GB" sz="1000" dirty="0">
              <a:effectLst/>
              <a:latin typeface="Arial"/>
              <a:ea typeface="Times New Roman"/>
              <a:cs typeface="Times New Roman"/>
            </a:endParaRPr>
          </a:p>
        </p:txBody>
      </p:sp>
      <p:sp>
        <p:nvSpPr>
          <p:cNvPr id="14" name="Text Box 4"/>
          <p:cNvSpPr txBox="1"/>
          <p:nvPr/>
        </p:nvSpPr>
        <p:spPr>
          <a:xfrm>
            <a:off x="6804248" y="4146794"/>
            <a:ext cx="1152128" cy="434334"/>
          </a:xfrm>
          <a:prstGeom prst="rect">
            <a:avLst/>
          </a:prstGeom>
          <a:solidFill>
            <a:schemeClr val="lt1"/>
          </a:solidFill>
          <a:ln w="6350">
            <a:solidFill>
              <a:prstClr val="black"/>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just">
              <a:lnSpc>
                <a:spcPts val="1300"/>
              </a:lnSpc>
              <a:spcAft>
                <a:spcPts val="0"/>
              </a:spcAft>
            </a:pPr>
            <a:r>
              <a:rPr lang="en-GB" sz="1200" b="1" dirty="0">
                <a:solidFill>
                  <a:srgbClr val="FF9F00"/>
                </a:solidFill>
                <a:effectLst/>
                <a:latin typeface="Arial"/>
                <a:ea typeface="Times New Roman"/>
                <a:cs typeface="Times New Roman"/>
              </a:rPr>
              <a:t>Bottlenecks</a:t>
            </a:r>
          </a:p>
          <a:p>
            <a:pPr algn="just">
              <a:lnSpc>
                <a:spcPts val="1300"/>
              </a:lnSpc>
              <a:spcAft>
                <a:spcPts val="0"/>
              </a:spcAft>
            </a:pPr>
            <a:r>
              <a:rPr lang="en-GB" sz="800" dirty="0">
                <a:effectLst/>
                <a:latin typeface="Arial"/>
                <a:ea typeface="Times New Roman"/>
                <a:cs typeface="Times New Roman"/>
              </a:rPr>
              <a:t> </a:t>
            </a:r>
            <a:endParaRPr lang="en-GB" sz="1000" dirty="0">
              <a:effectLst/>
              <a:latin typeface="Arial"/>
              <a:ea typeface="Times New Roman"/>
              <a:cs typeface="Times New Roman"/>
            </a:endParaRPr>
          </a:p>
        </p:txBody>
      </p:sp>
    </p:spTree>
    <p:extLst>
      <p:ext uri="{BB962C8B-B14F-4D97-AF65-F5344CB8AC3E}">
        <p14:creationId xmlns:p14="http://schemas.microsoft.com/office/powerpoint/2010/main" val="3611167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395536" y="556916"/>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smtClean="0">
                <a:solidFill>
                  <a:srgbClr val="009CFA"/>
                </a:solidFill>
                <a:latin typeface="Arial" panose="020B0604020202020204" pitchFamily="34" charset="0"/>
                <a:cs typeface="Arial" panose="020B0604020202020204" pitchFamily="34" charset="0"/>
              </a:rPr>
              <a:t>Skills Systems vs </a:t>
            </a:r>
            <a:r>
              <a:rPr lang="en-GB" sz="3200" b="1" dirty="0" smtClean="0">
                <a:latin typeface="Arial" panose="020B0604020202020204" pitchFamily="34" charset="0"/>
                <a:cs typeface="Arial" panose="020B0604020202020204" pitchFamily="34" charset="0"/>
              </a:rPr>
              <a:t>Labour Productivity</a:t>
            </a:r>
            <a:endParaRPr lang="en-GB" sz="2400" b="1" dirty="0">
              <a:latin typeface="Arial" panose="020B0604020202020204" pitchFamily="34" charset="0"/>
              <a:cs typeface="Arial" panose="020B0604020202020204" pitchFamily="34" charset="0"/>
            </a:endParaRPr>
          </a:p>
        </p:txBody>
      </p:sp>
      <p:sp>
        <p:nvSpPr>
          <p:cNvPr id="5" name="Right Triangle 4"/>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3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130" y="1376156"/>
            <a:ext cx="8515350" cy="4752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784011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395536" y="556916"/>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IVET spending: </a:t>
            </a:r>
            <a:r>
              <a:rPr lang="en-GB" sz="3200" b="1" dirty="0">
                <a:latin typeface="Arial" panose="020B0604020202020204" pitchFamily="34" charset="0"/>
                <a:cs typeface="Arial" panose="020B0604020202020204" pitchFamily="34" charset="0"/>
              </a:rPr>
              <a:t>a key to success?</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sp>
        <p:nvSpPr>
          <p:cNvPr id="5" name="Right Triangle 4"/>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p:nvPicPr>
        <p:blipFill>
          <a:blip r:embed="rId3"/>
          <a:stretch>
            <a:fillRect/>
          </a:stretch>
        </p:blipFill>
        <p:spPr>
          <a:xfrm>
            <a:off x="685800" y="1556792"/>
            <a:ext cx="8176548" cy="4437273"/>
          </a:xfrm>
          <a:prstGeom prst="rect">
            <a:avLst/>
          </a:prstGeom>
        </p:spPr>
      </p:pic>
    </p:spTree>
    <p:extLst>
      <p:ext uri="{BB962C8B-B14F-4D97-AF65-F5344CB8AC3E}">
        <p14:creationId xmlns:p14="http://schemas.microsoft.com/office/powerpoint/2010/main" val="18313995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323528" y="574118"/>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2018 ESI results:</a:t>
            </a:r>
            <a:r>
              <a:rPr lang="en-GB" sz="3200" b="1" dirty="0">
                <a:latin typeface="Arial" panose="020B0604020202020204" pitchFamily="34" charset="0"/>
                <a:cs typeface="Arial" panose="020B0604020202020204" pitchFamily="34" charset="0"/>
              </a:rPr>
              <a:t> Greece</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sp>
        <p:nvSpPr>
          <p:cNvPr id="5" name="Right Triangle 4"/>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142" y="1340766"/>
            <a:ext cx="8477716" cy="4478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494975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323528" y="583693"/>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2018 ESI results:</a:t>
            </a:r>
            <a:r>
              <a:rPr lang="en-GB" sz="3200" b="1" dirty="0">
                <a:latin typeface="Arial" panose="020B0604020202020204" pitchFamily="34" charset="0"/>
                <a:cs typeface="Arial" panose="020B0604020202020204" pitchFamily="34" charset="0"/>
              </a:rPr>
              <a:t> Czech Republic </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sp>
        <p:nvSpPr>
          <p:cNvPr id="5" name="Right Triangle 4"/>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340768"/>
            <a:ext cx="8424936" cy="44790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257494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type="subTitle" idx="1"/>
          </p:nvPr>
        </p:nvSpPr>
        <p:spPr/>
        <p:txBody>
          <a:bodyPr>
            <a:normAutofit/>
          </a:bodyPr>
          <a:lstStyle/>
          <a:p>
            <a:pPr marL="0" indent="0">
              <a:buNone/>
            </a:pPr>
            <a:endParaRPr lang="en-GB" dirty="0"/>
          </a:p>
          <a:p>
            <a:pPr marL="0" indent="0">
              <a:buNone/>
            </a:pPr>
            <a:endParaRPr lang="en-GB" dirty="0"/>
          </a:p>
        </p:txBody>
      </p:sp>
      <p:sp>
        <p:nvSpPr>
          <p:cNvPr id="8" name="Title 4"/>
          <p:cNvSpPr txBox="1">
            <a:spLocks/>
          </p:cNvSpPr>
          <p:nvPr/>
        </p:nvSpPr>
        <p:spPr>
          <a:xfrm>
            <a:off x="323528"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2018 ESI results:</a:t>
            </a:r>
            <a:r>
              <a:rPr lang="en-GB" sz="3200" b="1" dirty="0">
                <a:latin typeface="Arial" panose="020B0604020202020204" pitchFamily="34" charset="0"/>
                <a:cs typeface="Arial" panose="020B0604020202020204" pitchFamily="34" charset="0"/>
              </a:rPr>
              <a:t> Sweden</a:t>
            </a:r>
            <a:r>
              <a:rPr lang="en-GB" sz="3200" b="1" dirty="0">
                <a:solidFill>
                  <a:srgbClr val="009CFA"/>
                </a:solidFill>
                <a:latin typeface="Arial" panose="020B0604020202020204" pitchFamily="34" charset="0"/>
                <a:cs typeface="Arial" panose="020B0604020202020204" pitchFamily="34" charset="0"/>
              </a:rPr>
              <a:t/>
            </a:r>
            <a:br>
              <a:rPr lang="en-GB" sz="3200" b="1" dirty="0">
                <a:solidFill>
                  <a:srgbClr val="009CFA"/>
                </a:solidFill>
                <a:latin typeface="Arial" panose="020B0604020202020204" pitchFamily="34" charset="0"/>
                <a:cs typeface="Arial" panose="020B0604020202020204" pitchFamily="34" charset="0"/>
              </a:rPr>
            </a:br>
            <a:endParaRPr lang="en-GB" sz="2400" b="1" dirty="0">
              <a:latin typeface="Arial" panose="020B0604020202020204" pitchFamily="34" charset="0"/>
              <a:cs typeface="Arial" panose="020B0604020202020204" pitchFamily="34" charset="0"/>
            </a:endParaRPr>
          </a:p>
        </p:txBody>
      </p:sp>
      <p:sp>
        <p:nvSpPr>
          <p:cNvPr id="5" name="Right Triangle 4"/>
          <p:cNvSpPr/>
          <p:nvPr/>
        </p:nvSpPr>
        <p:spPr>
          <a:xfrm rot="16200000" flipH="1">
            <a:off x="7803679" y="-207341"/>
            <a:ext cx="1132978" cy="1547664"/>
          </a:xfrm>
          <a:prstGeom prst="rtTriangle">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140" y="1297714"/>
            <a:ext cx="8425720" cy="44610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59550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548680"/>
            <a:ext cx="8229600" cy="648072"/>
          </a:xfrm>
        </p:spPr>
        <p:txBody>
          <a:bodyPr/>
          <a:lstStyle/>
          <a:p>
            <a:pPr algn="l"/>
            <a:r>
              <a:rPr lang="en-GB" sz="3200" b="1" dirty="0">
                <a:solidFill>
                  <a:srgbClr val="009CFA"/>
                </a:solidFill>
                <a:latin typeface="Arial" panose="020B0604020202020204" pitchFamily="34" charset="0"/>
                <a:cs typeface="Arial" panose="020B0604020202020204" pitchFamily="34" charset="0"/>
              </a:rPr>
              <a:t>Skills </a:t>
            </a:r>
            <a:r>
              <a:rPr lang="en-GB" sz="3200" b="1" dirty="0" smtClean="0">
                <a:latin typeface="Arial" panose="020B0604020202020204" pitchFamily="34" charset="0"/>
                <a:cs typeface="Arial" panose="020B0604020202020204" pitchFamily="34" charset="0"/>
              </a:rPr>
              <a:t>utilisation</a:t>
            </a:r>
            <a:endParaRPr lang="en-GB" sz="320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1680" y="3402597"/>
            <a:ext cx="6260554" cy="26480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7584" y="1340767"/>
            <a:ext cx="7229475" cy="1704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399279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3184" y="548680"/>
            <a:ext cx="8229600" cy="562074"/>
          </a:xfrm>
        </p:spPr>
        <p:txBody>
          <a:bodyPr/>
          <a:lstStyle/>
          <a:p>
            <a:pPr algn="l"/>
            <a:r>
              <a:rPr lang="en-GB" sz="3200" b="1" dirty="0">
                <a:solidFill>
                  <a:srgbClr val="009CFA"/>
                </a:solidFill>
                <a:latin typeface="Arial" panose="020B0604020202020204" pitchFamily="34" charset="0"/>
                <a:cs typeface="Arial" panose="020B0604020202020204" pitchFamily="34" charset="0"/>
              </a:rPr>
              <a:t>Skills </a:t>
            </a:r>
            <a:r>
              <a:rPr lang="en-GB" sz="3200" b="1" dirty="0">
                <a:latin typeface="Arial" panose="020B0604020202020204" pitchFamily="34" charset="0"/>
                <a:cs typeface="Arial" panose="020B0604020202020204" pitchFamily="34" charset="0"/>
              </a:rPr>
              <a:t>mismatch</a:t>
            </a:r>
            <a:endParaRPr lang="en-GB" sz="3200"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1412776"/>
            <a:ext cx="7200800" cy="1598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9672" y="3284984"/>
            <a:ext cx="6480720" cy="31675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17932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3" cstate="print">
            <a:extLst>
              <a:ext uri="{28A0092B-C50C-407E-A947-70E740481C1C}">
                <a14:useLocalDpi xmlns:a14="http://schemas.microsoft.com/office/drawing/2010/main" val="0"/>
              </a:ext>
            </a:extLst>
          </a:blip>
          <a:srcRect l="1922" t="21031" r="766"/>
          <a:stretch/>
        </p:blipFill>
        <p:spPr>
          <a:xfrm>
            <a:off x="0" y="1318852"/>
            <a:ext cx="9144000" cy="4952181"/>
          </a:xfrm>
          <a:prstGeom prst="rect">
            <a:avLst/>
          </a:prstGeom>
        </p:spPr>
      </p:pic>
      <p:grpSp>
        <p:nvGrpSpPr>
          <p:cNvPr id="5" name="Group 4"/>
          <p:cNvGrpSpPr/>
          <p:nvPr/>
        </p:nvGrpSpPr>
        <p:grpSpPr>
          <a:xfrm>
            <a:off x="576978" y="1490168"/>
            <a:ext cx="334489" cy="298801"/>
            <a:chOff x="1138052" y="5454083"/>
            <a:chExt cx="334489" cy="298801"/>
          </a:xfrm>
        </p:grpSpPr>
        <p:cxnSp>
          <p:nvCxnSpPr>
            <p:cNvPr id="9" name="Straight Connector 8"/>
            <p:cNvCxnSpPr/>
            <p:nvPr/>
          </p:nvCxnSpPr>
          <p:spPr>
            <a:xfrm>
              <a:off x="1149927" y="5454083"/>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38052" y="5468709"/>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5230943" y="2602095"/>
            <a:ext cx="334489" cy="298801"/>
            <a:chOff x="6876000" y="3171599"/>
            <a:chExt cx="334489" cy="298801"/>
          </a:xfrm>
        </p:grpSpPr>
        <p:cxnSp>
          <p:nvCxnSpPr>
            <p:cNvPr id="12" name="Straight Connector 11"/>
            <p:cNvCxnSpPr/>
            <p:nvPr/>
          </p:nvCxnSpPr>
          <p:spPr>
            <a:xfrm rot="10800000">
              <a:off x="7198132" y="3171599"/>
              <a:ext cx="0" cy="298801"/>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rot="10800000">
              <a:off x="6876000" y="3452400"/>
              <a:ext cx="334489" cy="0"/>
            </a:xfrm>
            <a:prstGeom prst="line">
              <a:avLst/>
            </a:prstGeom>
            <a:ln w="38100">
              <a:solidFill>
                <a:srgbClr val="009CFA"/>
              </a:solidFill>
            </a:ln>
          </p:spPr>
          <p:style>
            <a:lnRef idx="1">
              <a:schemeClr val="accent1"/>
            </a:lnRef>
            <a:fillRef idx="0">
              <a:schemeClr val="accent1"/>
            </a:fillRef>
            <a:effectRef idx="0">
              <a:schemeClr val="accent1"/>
            </a:effectRef>
            <a:fontRef idx="minor">
              <a:schemeClr val="tx1"/>
            </a:fontRef>
          </p:style>
        </p:cxnSp>
      </p:grpSp>
      <p:sp>
        <p:nvSpPr>
          <p:cNvPr id="16" name="Parallelogram 15"/>
          <p:cNvSpPr/>
          <p:nvPr/>
        </p:nvSpPr>
        <p:spPr>
          <a:xfrm>
            <a:off x="2068203" y="116632"/>
            <a:ext cx="6192687" cy="6127778"/>
          </a:xfrm>
          <a:prstGeom prst="parallelogram">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7" name="Parallelogram 16"/>
          <p:cNvSpPr/>
          <p:nvPr/>
        </p:nvSpPr>
        <p:spPr>
          <a:xfrm>
            <a:off x="2712583" y="1535493"/>
            <a:ext cx="5328592" cy="1283243"/>
          </a:xfrm>
          <a:prstGeom prst="parallelogram">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Content Placeholder 5"/>
          <p:cNvSpPr>
            <a:spLocks noGrp="1"/>
          </p:cNvSpPr>
          <p:nvPr>
            <p:ph type="subTitle" idx="1"/>
          </p:nvPr>
        </p:nvSpPr>
        <p:spPr>
          <a:xfrm>
            <a:off x="2893171" y="1732255"/>
            <a:ext cx="5010032" cy="1192689"/>
          </a:xfrm>
        </p:spPr>
        <p:txBody>
          <a:bodyPr>
            <a:noAutofit/>
          </a:bodyPr>
          <a:lstStyle/>
          <a:p>
            <a:pPr marL="0" indent="0" algn="l">
              <a:buNone/>
            </a:pPr>
            <a:r>
              <a:rPr lang="en-GB" sz="2200" dirty="0">
                <a:solidFill>
                  <a:schemeClr val="bg1"/>
                </a:solidFill>
                <a:latin typeface="Arial" panose="020B0604020202020204" pitchFamily="34" charset="0"/>
                <a:cs typeface="Arial" panose="020B0604020202020204" pitchFamily="34" charset="0"/>
              </a:rPr>
              <a:t> FES Athens analysis on Greece results </a:t>
            </a:r>
          </a:p>
          <a:p>
            <a:pPr marL="0" indent="0" algn="l">
              <a:buNone/>
            </a:pPr>
            <a:endParaRPr lang="en-GB" sz="1800" dirty="0">
              <a:solidFill>
                <a:schemeClr val="bg1"/>
              </a:solidFill>
              <a:latin typeface="Arial" panose="020B0604020202020204" pitchFamily="34" charset="0"/>
              <a:cs typeface="Arial" panose="020B0604020202020204" pitchFamily="34" charset="0"/>
            </a:endParaRPr>
          </a:p>
        </p:txBody>
      </p:sp>
      <p:sp>
        <p:nvSpPr>
          <p:cNvPr id="14" name="Content Placeholder 5"/>
          <p:cNvSpPr txBox="1">
            <a:spLocks/>
          </p:cNvSpPr>
          <p:nvPr/>
        </p:nvSpPr>
        <p:spPr>
          <a:xfrm>
            <a:off x="3419872" y="3111536"/>
            <a:ext cx="3888432" cy="1829632"/>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600"/>
              </a:spcBef>
            </a:pPr>
            <a:endParaRPr lang="en-GB" sz="1800" dirty="0">
              <a:solidFill>
                <a:schemeClr val="tx1"/>
              </a:solidFill>
              <a:latin typeface="Arial" panose="020B0604020202020204" pitchFamily="34" charset="0"/>
              <a:cs typeface="Arial" panose="020B0604020202020204" pitchFamily="34" charset="0"/>
            </a:endParaRPr>
          </a:p>
          <a:p>
            <a:pPr algn="l">
              <a:spcBef>
                <a:spcPts val="600"/>
              </a:spcBef>
            </a:pPr>
            <a:endParaRPr lang="en-GB" sz="1800" dirty="0">
              <a:solidFill>
                <a:schemeClr val="tx1"/>
              </a:solidFill>
              <a:latin typeface="Arial" panose="020B0604020202020204" pitchFamily="34" charset="0"/>
              <a:cs typeface="Arial" panose="020B0604020202020204" pitchFamily="34" charset="0"/>
            </a:endParaRPr>
          </a:p>
          <a:p>
            <a:pPr algn="l">
              <a:spcBef>
                <a:spcPts val="600"/>
              </a:spcBef>
            </a:pPr>
            <a:endParaRPr lang="en-GB" sz="1800" dirty="0">
              <a:solidFill>
                <a:schemeClr val="tx1"/>
              </a:solidFill>
              <a:latin typeface="Arial" panose="020B0604020202020204" pitchFamily="34" charset="0"/>
              <a:cs typeface="Arial" panose="020B0604020202020204" pitchFamily="34" charset="0"/>
            </a:endParaRPr>
          </a:p>
          <a:p>
            <a:pPr algn="l">
              <a:spcBef>
                <a:spcPts val="600"/>
              </a:spcBef>
            </a:pPr>
            <a:endParaRPr lang="en-GB" sz="1800" dirty="0">
              <a:solidFill>
                <a:schemeClr val="tx1"/>
              </a:solidFill>
              <a:latin typeface="Arial" panose="020B0604020202020204" pitchFamily="34" charset="0"/>
              <a:cs typeface="Arial" panose="020B0604020202020204" pitchFamily="34" charset="0"/>
            </a:endParaRPr>
          </a:p>
          <a:p>
            <a:pPr algn="l"/>
            <a:endParaRPr lang="en-GB" sz="1800" dirty="0">
              <a:solidFill>
                <a:schemeClr val="tx1"/>
              </a:solidFill>
              <a:latin typeface="Arial" panose="020B0604020202020204" pitchFamily="34" charset="0"/>
              <a:cs typeface="Arial" panose="020B0604020202020204" pitchFamily="34" charset="0"/>
            </a:endParaRPr>
          </a:p>
        </p:txBody>
      </p:sp>
      <p:sp>
        <p:nvSpPr>
          <p:cNvPr id="18" name="Parallelogram 17"/>
          <p:cNvSpPr/>
          <p:nvPr/>
        </p:nvSpPr>
        <p:spPr>
          <a:xfrm>
            <a:off x="1979712" y="4898936"/>
            <a:ext cx="5112568" cy="1361084"/>
          </a:xfrm>
          <a:prstGeom prst="parallelogram">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t>Policy actions were proposed</a:t>
            </a:r>
          </a:p>
        </p:txBody>
      </p:sp>
      <p:sp>
        <p:nvSpPr>
          <p:cNvPr id="19" name="Content Placeholder 5"/>
          <p:cNvSpPr txBox="1">
            <a:spLocks/>
          </p:cNvSpPr>
          <p:nvPr/>
        </p:nvSpPr>
        <p:spPr>
          <a:xfrm>
            <a:off x="2370280" y="5116631"/>
            <a:ext cx="5010032" cy="760641"/>
          </a:xfrm>
          <a:prstGeom prst="rect">
            <a:avLst/>
          </a:prstGeom>
        </p:spPr>
        <p:txBody>
          <a:bodyPr>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endParaRPr lang="en-GB" sz="2200" dirty="0">
              <a:solidFill>
                <a:schemeClr val="bg1"/>
              </a:solidFill>
              <a:latin typeface="Arial" panose="020B0604020202020204" pitchFamily="34" charset="0"/>
              <a:cs typeface="Arial" panose="020B0604020202020204" pitchFamily="34" charset="0"/>
            </a:endParaRPr>
          </a:p>
          <a:p>
            <a:pPr algn="l"/>
            <a:endParaRPr lang="en-GB" sz="1800" dirty="0">
              <a:solidFill>
                <a:schemeClr val="bg1"/>
              </a:solidFill>
              <a:latin typeface="Arial" panose="020B0604020202020204" pitchFamily="34" charset="0"/>
              <a:cs typeface="Arial" panose="020B0604020202020204" pitchFamily="34" charset="0"/>
            </a:endParaRPr>
          </a:p>
        </p:txBody>
      </p:sp>
      <p:sp>
        <p:nvSpPr>
          <p:cNvPr id="7" name="Title 4"/>
          <p:cNvSpPr txBox="1">
            <a:spLocks/>
          </p:cNvSpPr>
          <p:nvPr/>
        </p:nvSpPr>
        <p:spPr>
          <a:xfrm>
            <a:off x="323528" y="548680"/>
            <a:ext cx="7772400" cy="576064"/>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GB" sz="3200" b="1" dirty="0">
                <a:solidFill>
                  <a:srgbClr val="009CFA"/>
                </a:solidFill>
                <a:latin typeface="Arial" panose="020B0604020202020204" pitchFamily="34" charset="0"/>
                <a:cs typeface="Arial" panose="020B0604020202020204" pitchFamily="34" charset="0"/>
              </a:rPr>
              <a:t>Keep pulling the </a:t>
            </a:r>
            <a:r>
              <a:rPr lang="en-GB" sz="3200" b="1" dirty="0">
                <a:latin typeface="Arial" panose="020B0604020202020204" pitchFamily="34" charset="0"/>
                <a:cs typeface="Arial" panose="020B0604020202020204" pitchFamily="34" charset="0"/>
              </a:rPr>
              <a:t>thread . . .</a:t>
            </a:r>
          </a:p>
        </p:txBody>
      </p:sp>
      <p:sp>
        <p:nvSpPr>
          <p:cNvPr id="23" name="Parallelogram 22"/>
          <p:cNvSpPr/>
          <p:nvPr/>
        </p:nvSpPr>
        <p:spPr>
          <a:xfrm>
            <a:off x="2404159" y="3238950"/>
            <a:ext cx="5510191" cy="1355632"/>
          </a:xfrm>
          <a:prstGeom prst="parallelogram">
            <a:avLst/>
          </a:prstGeom>
          <a:solidFill>
            <a:srgbClr val="009C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t>Problematic areas were identified and explained</a:t>
            </a:r>
          </a:p>
        </p:txBody>
      </p:sp>
    </p:spTree>
    <p:extLst>
      <p:ext uri="{BB962C8B-B14F-4D97-AF65-F5344CB8AC3E}">
        <p14:creationId xmlns:p14="http://schemas.microsoft.com/office/powerpoint/2010/main" val="35642959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0" y="0"/>
            <a:ext cx="9180512" cy="6237312"/>
          </a:xfrm>
          <a:prstGeom prst="rect">
            <a:avLst/>
          </a:prstGeom>
          <a:solidFill>
            <a:srgbClr val="009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23528" y="548680"/>
            <a:ext cx="5294317" cy="638944"/>
          </a:xfrm>
        </p:spPr>
        <p:txBody>
          <a:bodyPr/>
          <a:lstStyle/>
          <a:p>
            <a:pPr algn="l"/>
            <a:r>
              <a:rPr lang="en-GB" sz="3200" b="1" dirty="0">
                <a:solidFill>
                  <a:schemeClr val="bg1"/>
                </a:solidFill>
                <a:latin typeface="Arial" panose="020B0604020202020204" pitchFamily="34" charset="0"/>
                <a:cs typeface="Arial" panose="020B0604020202020204" pitchFamily="34" charset="0"/>
              </a:rPr>
              <a:t>Compulsory </a:t>
            </a:r>
            <a:r>
              <a:rPr lang="en-GB" sz="3200" b="1" dirty="0">
                <a:latin typeface="Arial" panose="020B0604020202020204" pitchFamily="34" charset="0"/>
                <a:cs typeface="Arial" panose="020B0604020202020204" pitchFamily="34" charset="0"/>
              </a:rPr>
              <a:t>education</a:t>
            </a:r>
            <a:endParaRPr lang="en-GB" sz="3200" dirty="0"/>
          </a:p>
        </p:txBody>
      </p:sp>
      <p:sp>
        <p:nvSpPr>
          <p:cNvPr id="5" name="TextBox 4"/>
          <p:cNvSpPr txBox="1"/>
          <p:nvPr/>
        </p:nvSpPr>
        <p:spPr>
          <a:xfrm>
            <a:off x="6192688" y="2483023"/>
            <a:ext cx="2915816" cy="823302"/>
          </a:xfrm>
          <a:prstGeom prst="rect">
            <a:avLst/>
          </a:prstGeom>
          <a:noFill/>
        </p:spPr>
        <p:txBody>
          <a:bodyPr wrap="square" rtlCol="0">
            <a:spAutoFit/>
          </a:bodyPr>
          <a:lstStyle/>
          <a:p>
            <a:pPr>
              <a:lnSpc>
                <a:spcPts val="1900"/>
              </a:lnSpc>
            </a:pPr>
            <a:r>
              <a:rPr lang="en-US" sz="1600" b="1" dirty="0">
                <a:solidFill>
                  <a:schemeClr val="bg1"/>
                </a:solidFill>
                <a:latin typeface="Arial" panose="020B0604020202020204" pitchFamily="34" charset="0"/>
                <a:cs typeface="Arial" panose="020B0604020202020204" pitchFamily="34" charset="0"/>
              </a:rPr>
              <a:t>Abstract nature of curricula</a:t>
            </a:r>
          </a:p>
          <a:p>
            <a:pPr>
              <a:lnSpc>
                <a:spcPts val="1900"/>
              </a:lnSpc>
            </a:pPr>
            <a:r>
              <a:rPr lang="en-US" sz="1600" b="1" dirty="0">
                <a:solidFill>
                  <a:schemeClr val="bg1"/>
                </a:solidFill>
                <a:latin typeface="Arial" panose="020B0604020202020204" pitchFamily="34" charset="0"/>
                <a:cs typeface="Arial" panose="020B0604020202020204" pitchFamily="34" charset="0"/>
              </a:rPr>
              <a:t>Limited use of technology</a:t>
            </a:r>
          </a:p>
          <a:p>
            <a:pPr>
              <a:lnSpc>
                <a:spcPts val="1900"/>
              </a:lnSpc>
            </a:pPr>
            <a:r>
              <a:rPr lang="en-US" sz="1600" b="1" dirty="0">
                <a:solidFill>
                  <a:schemeClr val="bg1"/>
                </a:solidFill>
                <a:latin typeface="Arial" panose="020B0604020202020204" pitchFamily="34" charset="0"/>
                <a:cs typeface="Arial" panose="020B0604020202020204" pitchFamily="34" charset="0"/>
              </a:rPr>
              <a:t>Lack of autonomy </a:t>
            </a:r>
          </a:p>
        </p:txBody>
      </p:sp>
      <p:sp>
        <p:nvSpPr>
          <p:cNvPr id="7" name="TextBox 6"/>
          <p:cNvSpPr txBox="1"/>
          <p:nvPr/>
        </p:nvSpPr>
        <p:spPr>
          <a:xfrm>
            <a:off x="2390278" y="4581128"/>
            <a:ext cx="4355976" cy="1369606"/>
          </a:xfrm>
          <a:prstGeom prst="rect">
            <a:avLst/>
          </a:prstGeom>
          <a:noFill/>
        </p:spPr>
        <p:txBody>
          <a:bodyPr wrap="square" rtlCol="0">
            <a:spAutoFit/>
          </a:bodyPr>
          <a:lstStyle/>
          <a:p>
            <a:pPr>
              <a:lnSpc>
                <a:spcPts val="2600"/>
              </a:lnSpc>
            </a:pPr>
            <a:r>
              <a:rPr lang="en-US" b="1" dirty="0">
                <a:solidFill>
                  <a:schemeClr val="bg1"/>
                </a:solidFill>
                <a:latin typeface="Arial" panose="020B0604020202020204" pitchFamily="34" charset="0"/>
                <a:cs typeface="Arial" panose="020B0604020202020204" pitchFamily="34" charset="0"/>
              </a:rPr>
              <a:t>Embrace critical thinking</a:t>
            </a:r>
          </a:p>
          <a:p>
            <a:pPr>
              <a:lnSpc>
                <a:spcPts val="2600"/>
              </a:lnSpc>
            </a:pPr>
            <a:r>
              <a:rPr lang="en-US" b="1" dirty="0">
                <a:solidFill>
                  <a:schemeClr val="bg1"/>
                </a:solidFill>
                <a:latin typeface="Arial" panose="020B0604020202020204" pitchFamily="34" charset="0"/>
                <a:cs typeface="Arial" panose="020B0604020202020204" pitchFamily="34" charset="0"/>
              </a:rPr>
              <a:t>Practical applications of knowledge</a:t>
            </a:r>
          </a:p>
          <a:p>
            <a:pPr>
              <a:lnSpc>
                <a:spcPts val="2600"/>
              </a:lnSpc>
            </a:pPr>
            <a:r>
              <a:rPr lang="en-US" b="1" dirty="0">
                <a:solidFill>
                  <a:schemeClr val="bg1"/>
                </a:solidFill>
                <a:latin typeface="Arial" panose="020B0604020202020204" pitchFamily="34" charset="0"/>
                <a:cs typeface="Arial" panose="020B0604020202020204" pitchFamily="34" charset="0"/>
              </a:rPr>
              <a:t>Frequent </a:t>
            </a:r>
            <a:r>
              <a:rPr lang="en-US" b="1" dirty="0" smtClean="0">
                <a:solidFill>
                  <a:schemeClr val="bg1"/>
                </a:solidFill>
                <a:latin typeface="Arial" panose="020B0604020202020204" pitchFamily="34" charset="0"/>
                <a:cs typeface="Arial" panose="020B0604020202020204" pitchFamily="34" charset="0"/>
              </a:rPr>
              <a:t>teacher assessment</a:t>
            </a:r>
            <a:endParaRPr lang="en-US" b="1" dirty="0">
              <a:solidFill>
                <a:schemeClr val="bg1"/>
              </a:solidFill>
              <a:latin typeface="Arial" panose="020B0604020202020204" pitchFamily="34" charset="0"/>
              <a:cs typeface="Arial" panose="020B0604020202020204" pitchFamily="34" charset="0"/>
            </a:endParaRPr>
          </a:p>
          <a:p>
            <a:r>
              <a:rPr lang="en-US" dirty="0"/>
              <a:t> </a:t>
            </a:r>
          </a:p>
        </p:txBody>
      </p:sp>
      <p:sp>
        <p:nvSpPr>
          <p:cNvPr id="3" name="TextBox 2"/>
          <p:cNvSpPr txBox="1"/>
          <p:nvPr/>
        </p:nvSpPr>
        <p:spPr>
          <a:xfrm>
            <a:off x="179512" y="1794302"/>
            <a:ext cx="3816424" cy="584775"/>
          </a:xfrm>
          <a:prstGeom prst="rect">
            <a:avLst/>
          </a:prstGeom>
          <a:noFill/>
        </p:spPr>
        <p:txBody>
          <a:bodyPr wrap="square" rtlCol="0">
            <a:spAutoFit/>
          </a:bodyPr>
          <a:lstStyle/>
          <a:p>
            <a:pPr algn="r"/>
            <a:r>
              <a:rPr lang="en-GB" sz="1600" dirty="0" smtClean="0">
                <a:solidFill>
                  <a:schemeClr val="bg1"/>
                </a:solidFill>
                <a:latin typeface="Arial" panose="020B0604020202020204" pitchFamily="34" charset="0"/>
                <a:cs typeface="Arial" panose="020B0604020202020204" pitchFamily="34" charset="0"/>
              </a:rPr>
              <a:t>Pre-primary</a:t>
            </a:r>
          </a:p>
          <a:p>
            <a:pPr algn="r"/>
            <a:r>
              <a:rPr lang="en-GB" sz="1600" dirty="0" smtClean="0">
                <a:solidFill>
                  <a:schemeClr val="bg1"/>
                </a:solidFill>
                <a:latin typeface="Arial" panose="020B0604020202020204" pitchFamily="34" charset="0"/>
                <a:cs typeface="Arial" panose="020B0604020202020204" pitchFamily="34" charset="0"/>
              </a:rPr>
              <a:t> pupil-to-teacher ratio</a:t>
            </a:r>
            <a:endParaRPr lang="en-GB" sz="1600"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827584" y="2564904"/>
            <a:ext cx="3168352" cy="584775"/>
          </a:xfrm>
          <a:prstGeom prst="rect">
            <a:avLst/>
          </a:prstGeom>
          <a:noFill/>
        </p:spPr>
        <p:txBody>
          <a:bodyPr wrap="square" rtlCol="0">
            <a:spAutoFit/>
          </a:bodyPr>
          <a:lstStyle/>
          <a:p>
            <a:pPr algn="r"/>
            <a:r>
              <a:rPr lang="en-GB" sz="1600" dirty="0" smtClean="0">
                <a:solidFill>
                  <a:schemeClr val="bg1"/>
                </a:solidFill>
                <a:latin typeface="Arial" panose="020B0604020202020204" pitchFamily="34" charset="0"/>
                <a:cs typeface="Arial" panose="020B0604020202020204" pitchFamily="34" charset="0"/>
              </a:rPr>
              <a:t>Reading, maths &amp; science scores (aged 15)</a:t>
            </a:r>
            <a:endParaRPr lang="en-GB" sz="1600" dirty="0">
              <a:solidFill>
                <a:schemeClr val="bg1"/>
              </a:solidFill>
              <a:latin typeface="Arial" panose="020B0604020202020204" pitchFamily="34" charset="0"/>
              <a:cs typeface="Arial" panose="020B0604020202020204" pitchFamily="34" charset="0"/>
            </a:endParaRPr>
          </a:p>
        </p:txBody>
      </p:sp>
      <p:sp>
        <p:nvSpPr>
          <p:cNvPr id="10" name="TextBox 9"/>
          <p:cNvSpPr txBox="1"/>
          <p:nvPr/>
        </p:nvSpPr>
        <p:spPr>
          <a:xfrm>
            <a:off x="179512" y="3429000"/>
            <a:ext cx="3816424" cy="584775"/>
          </a:xfrm>
          <a:prstGeom prst="rect">
            <a:avLst/>
          </a:prstGeom>
          <a:noFill/>
        </p:spPr>
        <p:txBody>
          <a:bodyPr wrap="square" rtlCol="0">
            <a:spAutoFit/>
          </a:bodyPr>
          <a:lstStyle/>
          <a:p>
            <a:pPr algn="r"/>
            <a:r>
              <a:rPr lang="en-GB" sz="1600" dirty="0" smtClean="0">
                <a:solidFill>
                  <a:schemeClr val="bg1"/>
                </a:solidFill>
                <a:latin typeface="Arial" panose="020B0604020202020204" pitchFamily="34" charset="0"/>
                <a:cs typeface="Arial" panose="020B0604020202020204" pitchFamily="34" charset="0"/>
              </a:rPr>
              <a:t>Share of population aged 15-64 with at least upper secondary education</a:t>
            </a:r>
            <a:endParaRPr lang="en-GB" sz="1600"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4067944" y="1844824"/>
            <a:ext cx="3960440" cy="288032"/>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p:cNvSpPr/>
          <p:nvPr/>
        </p:nvSpPr>
        <p:spPr>
          <a:xfrm>
            <a:off x="4067944" y="2718444"/>
            <a:ext cx="1308720" cy="288032"/>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p:cNvSpPr/>
          <p:nvPr/>
        </p:nvSpPr>
        <p:spPr>
          <a:xfrm>
            <a:off x="4067944" y="3573016"/>
            <a:ext cx="3168352" cy="288032"/>
          </a:xfrm>
          <a:prstGeom prst="rect">
            <a:avLst/>
          </a:prstGeom>
          <a:solidFill>
            <a:srgbClr val="FFFFFF"/>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8028384" y="1794302"/>
            <a:ext cx="630070" cy="338554"/>
          </a:xfrm>
          <a:prstGeom prst="rect">
            <a:avLst/>
          </a:prstGeom>
          <a:noFill/>
        </p:spPr>
        <p:txBody>
          <a:bodyPr wrap="square" rtlCol="0">
            <a:spAutoFit/>
          </a:bodyPr>
          <a:lstStyle/>
          <a:p>
            <a:r>
              <a:rPr lang="en-GB" sz="1600" b="1" dirty="0" smtClean="0">
                <a:solidFill>
                  <a:schemeClr val="bg1"/>
                </a:solidFill>
                <a:latin typeface="Arial" panose="020B0604020202020204" pitchFamily="34" charset="0"/>
                <a:cs typeface="Arial" panose="020B0604020202020204" pitchFamily="34" charset="0"/>
              </a:rPr>
              <a:t>64</a:t>
            </a:r>
            <a:endParaRPr lang="en-GB" sz="1600" b="1" dirty="0">
              <a:solidFill>
                <a:schemeClr val="bg1"/>
              </a:solidFill>
              <a:latin typeface="Arial" panose="020B0604020202020204" pitchFamily="34" charset="0"/>
              <a:cs typeface="Arial" panose="020B0604020202020204" pitchFamily="34" charset="0"/>
            </a:endParaRPr>
          </a:p>
        </p:txBody>
      </p:sp>
      <p:sp>
        <p:nvSpPr>
          <p:cNvPr id="22" name="TextBox 21"/>
          <p:cNvSpPr txBox="1"/>
          <p:nvPr/>
        </p:nvSpPr>
        <p:spPr>
          <a:xfrm>
            <a:off x="5418094" y="2617748"/>
            <a:ext cx="630070" cy="523220"/>
          </a:xfrm>
          <a:prstGeom prst="rect">
            <a:avLst/>
          </a:prstGeom>
          <a:noFill/>
        </p:spPr>
        <p:txBody>
          <a:bodyPr wrap="square" rtlCol="0">
            <a:spAutoFit/>
          </a:bodyPr>
          <a:lstStyle/>
          <a:p>
            <a:r>
              <a:rPr lang="en-GB" sz="2800" b="1" dirty="0" smtClean="0">
                <a:solidFill>
                  <a:schemeClr val="bg1"/>
                </a:solidFill>
                <a:latin typeface="Arial" panose="020B0604020202020204" pitchFamily="34" charset="0"/>
                <a:cs typeface="Arial" panose="020B0604020202020204" pitchFamily="34" charset="0"/>
              </a:rPr>
              <a:t>22</a:t>
            </a:r>
            <a:endParaRPr lang="en-GB" sz="2800" b="1" dirty="0">
              <a:solidFill>
                <a:schemeClr val="bg1"/>
              </a:solidFill>
              <a:latin typeface="Arial" panose="020B0604020202020204" pitchFamily="34" charset="0"/>
              <a:cs typeface="Arial" panose="020B0604020202020204" pitchFamily="34" charset="0"/>
            </a:endParaRPr>
          </a:p>
        </p:txBody>
      </p:sp>
      <p:sp>
        <p:nvSpPr>
          <p:cNvPr id="23" name="TextBox 22"/>
          <p:cNvSpPr txBox="1"/>
          <p:nvPr/>
        </p:nvSpPr>
        <p:spPr>
          <a:xfrm>
            <a:off x="7308304" y="3522494"/>
            <a:ext cx="630070" cy="338554"/>
          </a:xfrm>
          <a:prstGeom prst="rect">
            <a:avLst/>
          </a:prstGeom>
          <a:noFill/>
        </p:spPr>
        <p:txBody>
          <a:bodyPr wrap="square" rtlCol="0">
            <a:spAutoFit/>
          </a:bodyPr>
          <a:lstStyle/>
          <a:p>
            <a:r>
              <a:rPr lang="en-GB" sz="1600" b="1" dirty="0" smtClean="0">
                <a:solidFill>
                  <a:schemeClr val="bg1"/>
                </a:solidFill>
                <a:latin typeface="Arial" panose="020B0604020202020204" pitchFamily="34" charset="0"/>
                <a:cs typeface="Arial" panose="020B0604020202020204" pitchFamily="34" charset="0"/>
              </a:rPr>
              <a:t>50</a:t>
            </a:r>
            <a:endParaRPr lang="en-GB" sz="1600" b="1" dirty="0">
              <a:solidFill>
                <a:schemeClr val="bg1"/>
              </a:solidFill>
              <a:latin typeface="Arial" panose="020B0604020202020204" pitchFamily="34" charset="0"/>
              <a:cs typeface="Arial" panose="020B0604020202020204" pitchFamily="34" charset="0"/>
            </a:endParaRPr>
          </a:p>
        </p:txBody>
      </p:sp>
      <p:cxnSp>
        <p:nvCxnSpPr>
          <p:cNvPr id="4097" name="Straight Connector 4096"/>
          <p:cNvCxnSpPr/>
          <p:nvPr/>
        </p:nvCxnSpPr>
        <p:spPr>
          <a:xfrm>
            <a:off x="2182747" y="4653136"/>
            <a:ext cx="0" cy="1008112"/>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6156176" y="2492896"/>
            <a:ext cx="0" cy="749116"/>
          </a:xfrm>
          <a:prstGeom prst="line">
            <a:avLst/>
          </a:prstGeom>
          <a:ln w="5715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5801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Rectangle 50"/>
          <p:cNvSpPr/>
          <p:nvPr/>
        </p:nvSpPr>
        <p:spPr>
          <a:xfrm>
            <a:off x="-39639" y="0"/>
            <a:ext cx="9180512" cy="6237312"/>
          </a:xfrm>
          <a:prstGeom prst="rect">
            <a:avLst/>
          </a:prstGeom>
          <a:solidFill>
            <a:srgbClr val="009C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74848" y="548680"/>
            <a:ext cx="8229600" cy="576064"/>
          </a:xfrm>
        </p:spPr>
        <p:txBody>
          <a:bodyPr/>
          <a:lstStyle/>
          <a:p>
            <a:pPr algn="l"/>
            <a:r>
              <a:rPr lang="en-GB" sz="3200" b="1" dirty="0">
                <a:solidFill>
                  <a:schemeClr val="bg1"/>
                </a:solidFill>
                <a:latin typeface="Arial" panose="020B0604020202020204" pitchFamily="34" charset="0"/>
                <a:cs typeface="Arial" panose="020B0604020202020204" pitchFamily="34" charset="0"/>
              </a:rPr>
              <a:t>Transition</a:t>
            </a:r>
            <a:r>
              <a:rPr lang="en-GB" sz="3200" b="1" dirty="0">
                <a:solidFill>
                  <a:srgbClr val="009CFA"/>
                </a:solidFill>
                <a:latin typeface="Arial" panose="020B0604020202020204" pitchFamily="34" charset="0"/>
                <a:cs typeface="Arial" panose="020B0604020202020204" pitchFamily="34" charset="0"/>
              </a:rPr>
              <a:t> </a:t>
            </a:r>
            <a:r>
              <a:rPr lang="en-GB" sz="3200" b="1" dirty="0">
                <a:latin typeface="Arial" panose="020B0604020202020204" pitchFamily="34" charset="0"/>
                <a:cs typeface="Arial" panose="020B0604020202020204" pitchFamily="34" charset="0"/>
              </a:rPr>
              <a:t>to work</a:t>
            </a:r>
            <a:endParaRPr lang="en-GB" sz="3200" dirty="0"/>
          </a:p>
        </p:txBody>
      </p:sp>
      <p:sp>
        <p:nvSpPr>
          <p:cNvPr id="5" name="TextBox 4"/>
          <p:cNvSpPr txBox="1"/>
          <p:nvPr/>
        </p:nvSpPr>
        <p:spPr>
          <a:xfrm>
            <a:off x="5364088" y="2492896"/>
            <a:ext cx="3528392" cy="1323439"/>
          </a:xfrm>
          <a:prstGeom prst="rect">
            <a:avLst/>
          </a:prstGeom>
          <a:noFill/>
        </p:spPr>
        <p:txBody>
          <a:bodyPr wrap="square" rtlCol="0">
            <a:spAutoFit/>
          </a:bodyPr>
          <a:lstStyle/>
          <a:p>
            <a:pPr>
              <a:spcAft>
                <a:spcPts val="600"/>
              </a:spcAft>
            </a:pPr>
            <a:r>
              <a:rPr lang="en-US" sz="1400" b="1" dirty="0">
                <a:solidFill>
                  <a:schemeClr val="bg1"/>
                </a:solidFill>
                <a:latin typeface="Arial" panose="020B0604020202020204" pitchFamily="34" charset="0"/>
                <a:cs typeface="Arial" panose="020B0604020202020204" pitchFamily="34" charset="0"/>
              </a:rPr>
              <a:t>Weak link between universities </a:t>
            </a:r>
            <a:r>
              <a:rPr lang="en-US" sz="1400" b="1" dirty="0" smtClean="0">
                <a:solidFill>
                  <a:schemeClr val="bg1"/>
                </a:solidFill>
                <a:latin typeface="Arial" panose="020B0604020202020204" pitchFamily="34" charset="0"/>
                <a:cs typeface="Arial" panose="020B0604020202020204" pitchFamily="34" charset="0"/>
              </a:rPr>
              <a:t/>
            </a:r>
            <a:br>
              <a:rPr lang="en-US" sz="1400" b="1" dirty="0" smtClean="0">
                <a:solidFill>
                  <a:schemeClr val="bg1"/>
                </a:solidFill>
                <a:latin typeface="Arial" panose="020B0604020202020204" pitchFamily="34" charset="0"/>
                <a:cs typeface="Arial" panose="020B0604020202020204" pitchFamily="34" charset="0"/>
              </a:rPr>
            </a:br>
            <a:r>
              <a:rPr lang="en-US" sz="1400" b="1" dirty="0" smtClean="0">
                <a:solidFill>
                  <a:schemeClr val="bg1"/>
                </a:solidFill>
                <a:latin typeface="Arial" panose="020B0604020202020204" pitchFamily="34" charset="0"/>
                <a:cs typeface="Arial" panose="020B0604020202020204" pitchFamily="34" charset="0"/>
              </a:rPr>
              <a:t>and </a:t>
            </a:r>
            <a:r>
              <a:rPr lang="en-US" sz="1400" b="1" dirty="0">
                <a:solidFill>
                  <a:schemeClr val="bg1"/>
                </a:solidFill>
                <a:latin typeface="Arial" panose="020B0604020202020204" pitchFamily="34" charset="0"/>
                <a:cs typeface="Arial" panose="020B0604020202020204" pitchFamily="34" charset="0"/>
              </a:rPr>
              <a:t>employment </a:t>
            </a:r>
            <a:endParaRPr lang="en-US" sz="1400" b="1" dirty="0" smtClean="0">
              <a:solidFill>
                <a:schemeClr val="bg1"/>
              </a:solidFill>
              <a:latin typeface="Arial" panose="020B0604020202020204" pitchFamily="34" charset="0"/>
              <a:cs typeface="Arial" panose="020B0604020202020204" pitchFamily="34" charset="0"/>
            </a:endParaRPr>
          </a:p>
          <a:p>
            <a:pPr>
              <a:spcAft>
                <a:spcPts val="600"/>
              </a:spcAft>
            </a:pPr>
            <a:r>
              <a:rPr lang="en-US" sz="1400" b="1" dirty="0" smtClean="0">
                <a:solidFill>
                  <a:schemeClr val="bg1"/>
                </a:solidFill>
                <a:latin typeface="Arial" panose="020B0604020202020204" pitchFamily="34" charset="0"/>
                <a:cs typeface="Arial" panose="020B0604020202020204" pitchFamily="34" charset="0"/>
              </a:rPr>
              <a:t>Lack </a:t>
            </a:r>
            <a:r>
              <a:rPr lang="en-US" sz="1400" b="1" dirty="0">
                <a:solidFill>
                  <a:schemeClr val="bg1"/>
                </a:solidFill>
                <a:latin typeface="Arial" panose="020B0604020202020204" pitchFamily="34" charset="0"/>
                <a:cs typeface="Arial" panose="020B0604020202020204" pitchFamily="34" charset="0"/>
              </a:rPr>
              <a:t>of labour market </a:t>
            </a:r>
            <a:r>
              <a:rPr lang="en-US" sz="1400" b="1" dirty="0" smtClean="0">
                <a:solidFill>
                  <a:schemeClr val="bg1"/>
                </a:solidFill>
                <a:latin typeface="Arial" panose="020B0604020202020204" pitchFamily="34" charset="0"/>
                <a:cs typeface="Arial" panose="020B0604020202020204" pitchFamily="34" charset="0"/>
              </a:rPr>
              <a:t>intelligence</a:t>
            </a:r>
          </a:p>
          <a:p>
            <a:pPr>
              <a:spcAft>
                <a:spcPts val="600"/>
              </a:spcAft>
            </a:pPr>
            <a:r>
              <a:rPr lang="en-US" sz="1400" b="1" dirty="0" smtClean="0">
                <a:solidFill>
                  <a:schemeClr val="bg1"/>
                </a:solidFill>
                <a:latin typeface="Arial" panose="020B0604020202020204" pitchFamily="34" charset="0"/>
                <a:cs typeface="Arial" panose="020B0604020202020204" pitchFamily="34" charset="0"/>
              </a:rPr>
              <a:t>Inefficient apprenticeship/internship schemes </a:t>
            </a:r>
            <a:endParaRPr lang="en-US" sz="14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395536" y="2132856"/>
            <a:ext cx="4090711" cy="384721"/>
          </a:xfrm>
          <a:prstGeom prst="rect">
            <a:avLst/>
          </a:prstGeom>
          <a:noFill/>
        </p:spPr>
        <p:txBody>
          <a:bodyPr wrap="square" rtlCol="0">
            <a:spAutoFit/>
          </a:bodyPr>
          <a:lstStyle/>
          <a:p>
            <a:r>
              <a:rPr lang="en-US" sz="1900" b="1" dirty="0" smtClean="0">
                <a:solidFill>
                  <a:schemeClr val="bg1"/>
                </a:solidFill>
                <a:latin typeface="Arial" panose="020B0604020202020204" pitchFamily="34" charset="0"/>
                <a:cs typeface="Arial" panose="020B0604020202020204" pitchFamily="34" charset="0"/>
              </a:rPr>
              <a:t>Gains of education deeply rooted</a:t>
            </a:r>
            <a:endParaRPr lang="en-US" sz="1900" b="1" dirty="0">
              <a:solidFill>
                <a:schemeClr val="bg1"/>
              </a:solidFill>
              <a:latin typeface="Arial" panose="020B0604020202020204" pitchFamily="34" charset="0"/>
              <a:cs typeface="Arial" panose="020B0604020202020204" pitchFamily="34" charset="0"/>
            </a:endParaRPr>
          </a:p>
        </p:txBody>
      </p:sp>
      <p:sp>
        <p:nvSpPr>
          <p:cNvPr id="9" name="TextBox 8"/>
          <p:cNvSpPr txBox="1"/>
          <p:nvPr/>
        </p:nvSpPr>
        <p:spPr>
          <a:xfrm>
            <a:off x="388665" y="1844822"/>
            <a:ext cx="3751287" cy="369332"/>
          </a:xfrm>
          <a:prstGeom prst="rect">
            <a:avLst/>
          </a:prstGeom>
          <a:noFill/>
        </p:spPr>
        <p:txBody>
          <a:bodyPr wrap="square" rtlCol="0">
            <a:spAutoFit/>
          </a:bodyPr>
          <a:lstStyle/>
          <a:p>
            <a:r>
              <a:rPr lang="en-GB" dirty="0" smtClean="0">
                <a:solidFill>
                  <a:schemeClr val="bg1"/>
                </a:solidFill>
                <a:latin typeface="Arial" panose="020B0604020202020204" pitchFamily="34" charset="0"/>
                <a:cs typeface="Arial" panose="020B0604020202020204" pitchFamily="34" charset="0"/>
              </a:rPr>
              <a:t>Early leavers from training</a:t>
            </a:r>
            <a:endParaRPr lang="en-GB" dirty="0">
              <a:solidFill>
                <a:schemeClr val="bg1"/>
              </a:solidFill>
              <a:latin typeface="Arial" panose="020B0604020202020204" pitchFamily="34" charset="0"/>
              <a:cs typeface="Arial" panose="020B0604020202020204" pitchFamily="34" charset="0"/>
            </a:endParaRPr>
          </a:p>
        </p:txBody>
      </p:sp>
      <p:sp>
        <p:nvSpPr>
          <p:cNvPr id="11" name="TextBox 10"/>
          <p:cNvSpPr txBox="1"/>
          <p:nvPr/>
        </p:nvSpPr>
        <p:spPr>
          <a:xfrm>
            <a:off x="395536" y="2854677"/>
            <a:ext cx="2952328" cy="646331"/>
          </a:xfrm>
          <a:prstGeom prst="rect">
            <a:avLst/>
          </a:prstGeom>
          <a:noFill/>
        </p:spPr>
        <p:txBody>
          <a:bodyPr wrap="square" rtlCol="0">
            <a:spAutoFit/>
          </a:bodyPr>
          <a:lstStyle/>
          <a:p>
            <a:r>
              <a:rPr lang="en-GB" dirty="0" smtClean="0">
                <a:solidFill>
                  <a:schemeClr val="bg1"/>
                </a:solidFill>
                <a:latin typeface="Arial" panose="020B0604020202020204" pitchFamily="34" charset="0"/>
                <a:cs typeface="Arial" panose="020B0604020202020204" pitchFamily="34" charset="0"/>
              </a:rPr>
              <a:t>Recent graduates </a:t>
            </a:r>
          </a:p>
          <a:p>
            <a:r>
              <a:rPr lang="en-GB" dirty="0" smtClean="0">
                <a:solidFill>
                  <a:schemeClr val="bg1"/>
                </a:solidFill>
                <a:latin typeface="Arial" panose="020B0604020202020204" pitchFamily="34" charset="0"/>
                <a:cs typeface="Arial" panose="020B0604020202020204" pitchFamily="34" charset="0"/>
              </a:rPr>
              <a:t>in employment</a:t>
            </a:r>
            <a:endParaRPr lang="en-GB" dirty="0">
              <a:solidFill>
                <a:schemeClr val="bg1"/>
              </a:solidFill>
              <a:latin typeface="Arial" panose="020B0604020202020204" pitchFamily="34" charset="0"/>
              <a:cs typeface="Arial" panose="020B0604020202020204" pitchFamily="34" charset="0"/>
            </a:endParaRPr>
          </a:p>
        </p:txBody>
      </p:sp>
      <p:sp>
        <p:nvSpPr>
          <p:cNvPr id="13" name="TextBox 12"/>
          <p:cNvSpPr txBox="1"/>
          <p:nvPr/>
        </p:nvSpPr>
        <p:spPr>
          <a:xfrm>
            <a:off x="4657753" y="2895327"/>
            <a:ext cx="562319" cy="461665"/>
          </a:xfrm>
          <a:prstGeom prst="rect">
            <a:avLst/>
          </a:prstGeom>
          <a:noFill/>
        </p:spPr>
        <p:txBody>
          <a:bodyPr wrap="square" rtlCol="0">
            <a:spAutoFit/>
          </a:bodyPr>
          <a:lstStyle/>
          <a:p>
            <a:r>
              <a:rPr lang="en-GB" sz="2400" b="1" dirty="0" smtClean="0">
                <a:solidFill>
                  <a:schemeClr val="bg1"/>
                </a:solidFill>
                <a:latin typeface="Arial" panose="020B0604020202020204" pitchFamily="34" charset="0"/>
                <a:cs typeface="Arial" panose="020B0604020202020204" pitchFamily="34" charset="0"/>
              </a:rPr>
              <a:t>0</a:t>
            </a:r>
            <a:endParaRPr lang="en-GB" sz="2400" b="1" dirty="0">
              <a:solidFill>
                <a:schemeClr val="bg1"/>
              </a:solidFill>
              <a:latin typeface="Arial" panose="020B0604020202020204" pitchFamily="34" charset="0"/>
              <a:cs typeface="Arial" panose="020B0604020202020204" pitchFamily="34" charset="0"/>
            </a:endParaRPr>
          </a:p>
        </p:txBody>
      </p:sp>
      <p:sp>
        <p:nvSpPr>
          <p:cNvPr id="15" name="TextBox 14"/>
          <p:cNvSpPr txBox="1"/>
          <p:nvPr/>
        </p:nvSpPr>
        <p:spPr>
          <a:xfrm>
            <a:off x="4585745" y="1844824"/>
            <a:ext cx="562319" cy="461665"/>
          </a:xfrm>
          <a:prstGeom prst="rect">
            <a:avLst/>
          </a:prstGeom>
          <a:noFill/>
        </p:spPr>
        <p:txBody>
          <a:bodyPr wrap="square" rtlCol="0">
            <a:spAutoFit/>
          </a:bodyPr>
          <a:lstStyle/>
          <a:p>
            <a:r>
              <a:rPr lang="en-GB" sz="2400" b="1" dirty="0" smtClean="0">
                <a:solidFill>
                  <a:schemeClr val="bg1"/>
                </a:solidFill>
                <a:latin typeface="Arial" panose="020B0604020202020204" pitchFamily="34" charset="0"/>
                <a:cs typeface="Arial" panose="020B0604020202020204" pitchFamily="34" charset="0"/>
              </a:rPr>
              <a:t>76</a:t>
            </a:r>
            <a:endParaRPr lang="en-GB" sz="2400" b="1" dirty="0">
              <a:solidFill>
                <a:schemeClr val="bg1"/>
              </a:solidFill>
              <a:latin typeface="Arial" panose="020B0604020202020204" pitchFamily="34" charset="0"/>
              <a:cs typeface="Arial" panose="020B0604020202020204" pitchFamily="34" charset="0"/>
            </a:endParaRPr>
          </a:p>
        </p:txBody>
      </p:sp>
      <p:cxnSp>
        <p:nvCxnSpPr>
          <p:cNvPr id="20" name="Straight Connector 19"/>
          <p:cNvCxnSpPr/>
          <p:nvPr/>
        </p:nvCxnSpPr>
        <p:spPr>
          <a:xfrm>
            <a:off x="665266" y="4773860"/>
            <a:ext cx="0" cy="1008112"/>
          </a:xfrm>
          <a:prstGeom prst="line">
            <a:avLst/>
          </a:prstGeom>
          <a:ln w="57150">
            <a:solidFill>
              <a:srgbClr val="009CFA"/>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5220072" y="2658399"/>
            <a:ext cx="0" cy="914617"/>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918096" y="4399944"/>
            <a:ext cx="4878040" cy="1477328"/>
          </a:xfrm>
          <a:prstGeom prst="rect">
            <a:avLst/>
          </a:prstGeom>
          <a:no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Better career guidance</a:t>
            </a:r>
          </a:p>
          <a:p>
            <a:r>
              <a:rPr lang="en-US" b="1" dirty="0" smtClean="0">
                <a:solidFill>
                  <a:schemeClr val="bg1"/>
                </a:solidFill>
                <a:latin typeface="Arial" panose="020B0604020202020204" pitchFamily="34" charset="0"/>
                <a:cs typeface="Arial" panose="020B0604020202020204" pitchFamily="34" charset="0"/>
              </a:rPr>
              <a:t>Build </a:t>
            </a:r>
            <a:r>
              <a:rPr lang="en-US" b="1" dirty="0">
                <a:solidFill>
                  <a:schemeClr val="bg1"/>
                </a:solidFill>
                <a:latin typeface="Arial" panose="020B0604020202020204" pitchFamily="34" charset="0"/>
                <a:cs typeface="Arial" panose="020B0604020202020204" pitchFamily="34" charset="0"/>
              </a:rPr>
              <a:t>labour market information systems</a:t>
            </a:r>
          </a:p>
          <a:p>
            <a:r>
              <a:rPr lang="en-US" b="1" dirty="0">
                <a:solidFill>
                  <a:schemeClr val="bg1"/>
                </a:solidFill>
                <a:latin typeface="Arial" panose="020B0604020202020204" pitchFamily="34" charset="0"/>
                <a:cs typeface="Arial" panose="020B0604020202020204" pitchFamily="34" charset="0"/>
              </a:rPr>
              <a:t>Link education programmes </a:t>
            </a:r>
            <a:r>
              <a:rPr lang="en-US" b="1" dirty="0" smtClean="0">
                <a:solidFill>
                  <a:schemeClr val="bg1"/>
                </a:solidFill>
                <a:latin typeface="Arial" panose="020B0604020202020204" pitchFamily="34" charset="0"/>
                <a:cs typeface="Arial" panose="020B0604020202020204" pitchFamily="34" charset="0"/>
              </a:rPr>
              <a:t>to labour </a:t>
            </a:r>
            <a:r>
              <a:rPr lang="en-US" b="1" dirty="0">
                <a:solidFill>
                  <a:schemeClr val="bg1"/>
                </a:solidFill>
                <a:latin typeface="Arial" panose="020B0604020202020204" pitchFamily="34" charset="0"/>
                <a:cs typeface="Arial" panose="020B0604020202020204" pitchFamily="34" charset="0"/>
              </a:rPr>
              <a:t>market needs</a:t>
            </a:r>
          </a:p>
          <a:p>
            <a:r>
              <a:rPr lang="en-US" b="1" dirty="0">
                <a:solidFill>
                  <a:schemeClr val="bg1"/>
                </a:solidFill>
                <a:latin typeface="Arial" panose="020B0604020202020204" pitchFamily="34" charset="0"/>
                <a:cs typeface="Arial" panose="020B0604020202020204" pitchFamily="34" charset="0"/>
              </a:rPr>
              <a:t>Tax incentives for hiring new graduates</a:t>
            </a:r>
          </a:p>
        </p:txBody>
      </p:sp>
      <p:cxnSp>
        <p:nvCxnSpPr>
          <p:cNvPr id="54" name="Straight Connector 53"/>
          <p:cNvCxnSpPr/>
          <p:nvPr/>
        </p:nvCxnSpPr>
        <p:spPr>
          <a:xfrm>
            <a:off x="649213" y="4437112"/>
            <a:ext cx="0" cy="1368152"/>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080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5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4" descr="http://www.cedefop.europa.eu/files/images/skills_panorama_logo_no_tex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69197" y="6092882"/>
            <a:ext cx="1792915" cy="364087"/>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4860032" y="2514382"/>
            <a:ext cx="3460144" cy="338554"/>
          </a:xfrm>
          <a:prstGeom prst="rect">
            <a:avLst/>
          </a:prstGeom>
          <a:noFill/>
        </p:spPr>
        <p:txBody>
          <a:bodyPr wrap="square" rtlCol="0">
            <a:spAutoFit/>
          </a:bodyPr>
          <a:lstStyle/>
          <a:p>
            <a:r>
              <a:rPr lang="en-GB" sz="1600" dirty="0">
                <a:solidFill>
                  <a:schemeClr val="bg1"/>
                </a:solidFill>
                <a:latin typeface="Arial" panose="020B0604020202020204" pitchFamily="34" charset="0"/>
                <a:cs typeface="Arial" panose="020B0604020202020204" pitchFamily="34" charset="0"/>
              </a:rPr>
              <a:t>Ilias.LIVANOS@cedefop.europa.eu</a:t>
            </a:r>
          </a:p>
        </p:txBody>
      </p:sp>
      <p:sp>
        <p:nvSpPr>
          <p:cNvPr id="11" name="TextBox 10"/>
          <p:cNvSpPr txBox="1"/>
          <p:nvPr/>
        </p:nvSpPr>
        <p:spPr>
          <a:xfrm>
            <a:off x="4932040" y="3779748"/>
            <a:ext cx="3460144" cy="369332"/>
          </a:xfrm>
          <a:prstGeom prst="rect">
            <a:avLst/>
          </a:prstGeom>
          <a:noFill/>
        </p:spPr>
        <p:txBody>
          <a:bodyPr wrap="square" rtlCol="0">
            <a:spAutoFit/>
          </a:bodyPr>
          <a:lstStyle/>
          <a:p>
            <a:r>
              <a:rPr lang="en-GB" sz="1800" dirty="0">
                <a:solidFill>
                  <a:srgbClr val="FFFF00"/>
                </a:solidFill>
                <a:latin typeface="Arial" panose="020B0604020202020204" pitchFamily="34" charset="0"/>
                <a:cs typeface="Arial" panose="020B0604020202020204" pitchFamily="34" charset="0"/>
              </a:rPr>
              <a:t>#</a:t>
            </a:r>
            <a:r>
              <a:rPr lang="en-GB" sz="1800" dirty="0" err="1">
                <a:solidFill>
                  <a:srgbClr val="FFFF00"/>
                </a:solidFill>
                <a:latin typeface="Arial" panose="020B0604020202020204" pitchFamily="34" charset="0"/>
                <a:cs typeface="Arial" panose="020B0604020202020204" pitchFamily="34" charset="0"/>
              </a:rPr>
              <a:t>EuropeanSkillsIndex</a:t>
            </a:r>
            <a:endParaRPr lang="en-GB" sz="1800" dirty="0">
              <a:solidFill>
                <a:srgbClr val="FFFF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68453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solidFill>
                  <a:srgbClr val="009CFA"/>
                </a:solidFill>
                <a:latin typeface="Arial" panose="020B0604020202020204" pitchFamily="34" charset="0"/>
                <a:cs typeface="Arial" panose="020B0604020202020204" pitchFamily="34" charset="0"/>
              </a:rPr>
              <a:t>ESI </a:t>
            </a:r>
            <a:r>
              <a:rPr lang="en-GB" b="1" dirty="0" smtClean="0">
                <a:latin typeface="Arial" panose="020B0604020202020204" pitchFamily="34" charset="0"/>
                <a:cs typeface="Arial" panose="020B0604020202020204" pitchFamily="34" charset="0"/>
              </a:rPr>
              <a:t>vs GDP</a:t>
            </a:r>
            <a:endParaRPr lang="en-GB" dirty="0"/>
          </a:p>
        </p:txBody>
      </p:sp>
      <p:pic>
        <p:nvPicPr>
          <p:cNvPr id="1026" name="Picture 2" descr="C:\Users\ilivan\AppData\Local\Microsoft\Windows\Temporary Internet Files\Content.Outlook\D0HCQMBT\image001 (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498" y="1124744"/>
            <a:ext cx="7519910" cy="5237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4873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Cover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g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End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CE Note (1 category)" ma:contentTypeID="0x0101001D1B2323353FF3489951AA75DE82FA450E000B20AE4F448B924EA331E012F79B1EF0" ma:contentTypeVersion="6" ma:contentTypeDescription="General note allowing 1 category" ma:contentTypeScope="" ma:versionID="cca8f8897d157ed4d7e662fac99456b2">
  <xsd:schema xmlns:xsd="http://www.w3.org/2001/XMLSchema" xmlns:xs="http://www.w3.org/2001/XMLSchema" xmlns:p="http://schemas.microsoft.com/office/2006/metadata/properties" xmlns:ns2="e9eb99ea-0cc8-4d33-b966-a2a5bf0c6276" xmlns:ns4="66809f96-7a37-4161-9bab-6ae4760f83b0" targetNamespace="http://schemas.microsoft.com/office/2006/metadata/properties" ma:root="true" ma:fieldsID="58b24f15e007ebaefbc48a54cd1ae091" ns2:_="" ns4:_="">
    <xsd:import namespace="e9eb99ea-0cc8-4d33-b966-a2a5bf0c6276"/>
    <xsd:import namespace="66809f96-7a37-4161-9bab-6ae4760f83b0"/>
    <xsd:element name="properties">
      <xsd:complexType>
        <xsd:sequence>
          <xsd:element name="documentManagement">
            <xsd:complexType>
              <xsd:all>
                <xsd:element ref="ns2:Intended_x0020_access" minOccurs="0"/>
                <xsd:element ref="ns2:TaxCatchAll" minOccurs="0"/>
                <xsd:element ref="ns2:TaxCatchAllLabel" minOccurs="0"/>
                <xsd:element ref="ns4:MediaServiceMetadata" minOccurs="0"/>
                <xsd:element ref="ns4:MediaServiceFastMetadata" minOccurs="0"/>
                <xsd:element ref="ns2:SharedWithUsers" minOccurs="0"/>
                <xsd:element ref="ns2:SharedWithDetails" minOccurs="0"/>
                <xsd:element ref="ns4:MediaServiceEventHashCode" minOccurs="0"/>
                <xsd:element ref="ns4:MediaServiceGeneration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9eb99ea-0cc8-4d33-b966-a2a5bf0c6276" elementFormDefault="qualified">
    <xsd:import namespace="http://schemas.microsoft.com/office/2006/documentManagement/types"/>
    <xsd:import namespace="http://schemas.microsoft.com/office/infopath/2007/PartnerControls"/>
    <xsd:element name="Intended_x0020_access" ma:index="2" nillable="true" ma:displayName="Intended access" ma:description="Used in a note for the author to record the people/groups for whom this note is intended to be accessible." ma:internalName="Intended_x0020_access">
      <xsd:simpleType>
        <xsd:restriction base="dms:Text">
          <xsd:maxLength value="255"/>
        </xsd:restriction>
      </xsd:simpleType>
    </xsd:element>
    <xsd:element name="TaxCatchAll" ma:index="8" nillable="true" ma:displayName="Taxonomy Catch All Column" ma:hidden="true" ma:list="{454476e6-2dce-4826-ae87-77f0426fca73}" ma:internalName="TaxCatchAll" ma:showField="CatchAllData" ma:web="e9eb99ea-0cc8-4d33-b966-a2a5bf0c6276">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454476e6-2dce-4826-ae87-77f0426fca73}" ma:internalName="TaxCatchAllLabel" ma:readOnly="true" ma:showField="CatchAllDataLabel" ma:web="e9eb99ea-0cc8-4d33-b966-a2a5bf0c6276">
      <xsd:complexType>
        <xsd:complexContent>
          <xsd:extension base="dms:MultiChoiceLookup">
            <xsd:sequence>
              <xsd:element name="Value" type="dms:Lookup" maxOccurs="unbounded" minOccurs="0" nillable="true"/>
            </xsd:sequence>
          </xsd:extension>
        </xsd:complexContent>
      </xsd:complexType>
    </xsd:element>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6809f96-7a37-4161-9bab-6ae4760f83b0"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ma:index="3"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Intended_x0020_access xmlns="e9eb99ea-0cc8-4d33-b966-a2a5bf0c6276" xsi:nil="true"/>
    <TaxCatchAll xmlns="e9eb99ea-0cc8-4d33-b966-a2a5bf0c6276"/>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38FB53-F51A-4A89-8E63-F5CCD08C59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9eb99ea-0cc8-4d33-b966-a2a5bf0c6276"/>
    <ds:schemaRef ds:uri="66809f96-7a37-4161-9bab-6ae4760f83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80DA2CF-C935-4ACC-AB83-AAE7B9F73878}">
  <ds:schemaRefs>
    <ds:schemaRef ds:uri="http://purl.org/dc/elements/1.1/"/>
    <ds:schemaRef ds:uri="http://purl.org/dc/terms/"/>
    <ds:schemaRef ds:uri="http://schemas.microsoft.com/office/2006/documentManagement/types"/>
    <ds:schemaRef ds:uri="http://purl.org/dc/dcmitype/"/>
    <ds:schemaRef ds:uri="http://schemas.microsoft.com/office/infopath/2007/PartnerControls"/>
    <ds:schemaRef ds:uri="66809f96-7a37-4161-9bab-6ae4760f83b0"/>
    <ds:schemaRef ds:uri="http://schemas.microsoft.com/office/2006/metadata/properties"/>
    <ds:schemaRef ds:uri="http://schemas.openxmlformats.org/package/2006/metadata/core-properties"/>
    <ds:schemaRef ds:uri="e9eb99ea-0cc8-4d33-b966-a2a5bf0c6276"/>
    <ds:schemaRef ds:uri="http://www.w3.org/XML/1998/namespace"/>
  </ds:schemaRefs>
</ds:datastoreItem>
</file>

<file path=customXml/itemProps3.xml><?xml version="1.0" encoding="utf-8"?>
<ds:datastoreItem xmlns:ds="http://schemas.openxmlformats.org/officeDocument/2006/customXml" ds:itemID="{8425C418-D955-4A4B-8954-54FAFF0A654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8579</TotalTime>
  <Words>4995</Words>
  <Application>Microsoft Office PowerPoint</Application>
  <PresentationFormat>On-screen Show (4:3)</PresentationFormat>
  <Paragraphs>330</Paragraphs>
  <Slides>22</Slides>
  <Notes>21</Notes>
  <HiddenSlides>1</HiddenSlides>
  <MMClips>0</MMClips>
  <ScaleCrop>false</ScaleCrop>
  <HeadingPairs>
    <vt:vector size="4" baseType="variant">
      <vt:variant>
        <vt:lpstr>Theme</vt:lpstr>
      </vt:variant>
      <vt:variant>
        <vt:i4>3</vt:i4>
      </vt:variant>
      <vt:variant>
        <vt:lpstr>Slide Titles</vt:lpstr>
      </vt:variant>
      <vt:variant>
        <vt:i4>22</vt:i4>
      </vt:variant>
    </vt:vector>
  </HeadingPairs>
  <TitlesOfParts>
    <vt:vector size="25" baseType="lpstr">
      <vt:lpstr>Cover slide</vt:lpstr>
      <vt:lpstr>Pages</vt:lpstr>
      <vt:lpstr>End slide</vt:lpstr>
      <vt:lpstr>Cedefop  2018 European skills index</vt:lpstr>
      <vt:lpstr>PowerPoint Presentation</vt:lpstr>
      <vt:lpstr>What is the ESI and what does it do?</vt:lpstr>
      <vt:lpstr>PowerPoint Presentation</vt:lpstr>
      <vt:lpstr>PowerPoint Presentation</vt:lpstr>
      <vt:lpstr>PowerPoint Presentation</vt:lpstr>
      <vt:lpstr>ESI structure</vt:lpstr>
      <vt:lpstr>ESI scores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Skills utilisation</vt:lpstr>
      <vt:lpstr>Skills mismatch</vt:lpstr>
      <vt:lpstr>PowerPoint Presentation</vt:lpstr>
      <vt:lpstr>Compulsory education</vt:lpstr>
      <vt:lpstr>Transition to work</vt:lpstr>
      <vt:lpstr>PowerPoint Presentation</vt:lpstr>
      <vt:lpstr>ESI vs GDP</vt:lpstr>
    </vt:vector>
  </TitlesOfParts>
  <Company>Cedefop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  Skills Forecast</dc:title>
  <dc:creator>LIVANOS, Ilias</dc:creator>
  <cp:lastModifiedBy>AZ</cp:lastModifiedBy>
  <cp:revision>493</cp:revision>
  <cp:lastPrinted>2018-09-04T14:51:19Z</cp:lastPrinted>
  <dcterms:created xsi:type="dcterms:W3CDTF">2018-04-30T05:45:41Z</dcterms:created>
  <dcterms:modified xsi:type="dcterms:W3CDTF">2018-11-16T18:07:56Z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0x0101001D1B2323353FF3489951AA75DE82FA450E000B20AE4F448B924EA331E012F79B1EF0</vt:lpwstr>
  </property>
</Properties>
</file>