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 id="2147483752" r:id="rId5"/>
  </p:sldMasterIdLst>
  <p:notesMasterIdLst>
    <p:notesMasterId r:id="rId23"/>
  </p:notesMasterIdLst>
  <p:handoutMasterIdLst>
    <p:handoutMasterId r:id="rId24"/>
  </p:handoutMasterIdLst>
  <p:sldIdLst>
    <p:sldId id="389" r:id="rId6"/>
    <p:sldId id="746" r:id="rId7"/>
    <p:sldId id="710" r:id="rId8"/>
    <p:sldId id="747" r:id="rId9"/>
    <p:sldId id="748" r:id="rId10"/>
    <p:sldId id="750" r:id="rId11"/>
    <p:sldId id="714" r:id="rId12"/>
    <p:sldId id="717" r:id="rId13"/>
    <p:sldId id="718" r:id="rId14"/>
    <p:sldId id="720" r:id="rId15"/>
    <p:sldId id="759" r:id="rId16"/>
    <p:sldId id="716" r:id="rId17"/>
    <p:sldId id="760" r:id="rId18"/>
    <p:sldId id="404" r:id="rId19"/>
    <p:sldId id="286" r:id="rId20"/>
    <p:sldId id="761" r:id="rId21"/>
    <p:sldId id="308" r:id="rId22"/>
  </p:sldIdLst>
  <p:sldSz cx="9144000" cy="6858000" type="screen4x3"/>
  <p:notesSz cx="6797675" cy="9928225"/>
  <p:custDataLst>
    <p:tags r:id="rId25"/>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2">
          <p15:clr>
            <a:srgbClr val="A4A3A4"/>
          </p15:clr>
        </p15:guide>
        <p15:guide id="2" pos="2145">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id, Laura" initials="EL" lastIdx="1" clrIdx="0"/>
  <p:cmAuthor id="2" name="Patricia Vale" initials="PV" lastIdx="15" clrIdx="1"/>
  <p:cmAuthor id="3" name="uib" initials="u" lastIdx="2" clrIdx="2"/>
  <p:cmAuthor id="4" name="VILLALBA-GARCIA, Ernesto" initials="VE" lastIdx="3" clrIdx="3"/>
  <p:cmAuthor id="5" name="PSIFIDOU, Irene" initials="PI" lastIdx="1" clrIdx="4"/>
  <p:cmAuthor id="6" name="Alexandra Farazouli" initials="AF" lastIdx="11" clrIdx="5">
    <p:extLst>
      <p:ext uri="{19B8F6BF-5375-455C-9EA6-DF929625EA0E}">
        <p15:presenceInfo xmlns:p15="http://schemas.microsoft.com/office/powerpoint/2012/main" userId="f9821cb227610aa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C9C3C"/>
    <a:srgbClr val="142FA0"/>
    <a:srgbClr val="0067AB"/>
    <a:srgbClr val="00CC99"/>
    <a:srgbClr val="F9CD7F"/>
    <a:srgbClr val="000099"/>
    <a:srgbClr val="E6AF00"/>
    <a:srgbClr val="003399"/>
    <a:srgbClr val="2161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960" autoAdjust="0"/>
    <p:restoredTop sz="62753" autoAdjust="0"/>
  </p:normalViewPr>
  <p:slideViewPr>
    <p:cSldViewPr>
      <p:cViewPr varScale="1">
        <p:scale>
          <a:sx n="42" d="100"/>
          <a:sy n="42" d="100"/>
        </p:scale>
        <p:origin x="1276" y="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1648" y="-1632"/>
      </p:cViewPr>
      <p:guideLst>
        <p:guide orient="horz" pos="3132"/>
        <p:guide pos="2145"/>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2945659" cy="496412"/>
          </a:xfrm>
          <a:prstGeom prst="rect">
            <a:avLst/>
          </a:prstGeom>
        </p:spPr>
        <p:txBody>
          <a:bodyPr vert="horz" lIns="91403" tIns="45703" rIns="91403" bIns="45703" rtlCol="0"/>
          <a:lstStyle>
            <a:lvl1pPr algn="l">
              <a:defRPr sz="1200">
                <a:latin typeface="Arial" pitchFamily="34" charset="0"/>
              </a:defRPr>
            </a:lvl1pPr>
          </a:lstStyle>
          <a:p>
            <a:pPr>
              <a:defRPr/>
            </a:pPr>
            <a:endParaRPr lang="en-GB"/>
          </a:p>
        </p:txBody>
      </p:sp>
      <p:sp>
        <p:nvSpPr>
          <p:cNvPr id="3" name="Date Placeholder 2"/>
          <p:cNvSpPr>
            <a:spLocks noGrp="1"/>
          </p:cNvSpPr>
          <p:nvPr>
            <p:ph type="dt" sz="quarter" idx="1"/>
          </p:nvPr>
        </p:nvSpPr>
        <p:spPr>
          <a:xfrm>
            <a:off x="3850443" y="3"/>
            <a:ext cx="2945659" cy="496412"/>
          </a:xfrm>
          <a:prstGeom prst="rect">
            <a:avLst/>
          </a:prstGeom>
        </p:spPr>
        <p:txBody>
          <a:bodyPr vert="horz" lIns="91403" tIns="45703" rIns="91403" bIns="45703" rtlCol="0"/>
          <a:lstStyle>
            <a:lvl1pPr algn="r">
              <a:defRPr sz="1200">
                <a:latin typeface="Arial" pitchFamily="34" charset="0"/>
              </a:defRPr>
            </a:lvl1pPr>
          </a:lstStyle>
          <a:p>
            <a:pPr>
              <a:defRPr/>
            </a:pPr>
            <a:fld id="{E716BB81-F83E-4195-8760-266004ABB833}" type="datetimeFigureOut">
              <a:rPr lang="en-US"/>
              <a:pPr>
                <a:defRPr/>
              </a:pPr>
              <a:t>5/26/2021</a:t>
            </a:fld>
            <a:endParaRPr lang="es-ES"/>
          </a:p>
        </p:txBody>
      </p:sp>
      <p:sp>
        <p:nvSpPr>
          <p:cNvPr id="4" name="Footer Placeholder 3"/>
          <p:cNvSpPr>
            <a:spLocks noGrp="1"/>
          </p:cNvSpPr>
          <p:nvPr>
            <p:ph type="ftr" sz="quarter" idx="2"/>
          </p:nvPr>
        </p:nvSpPr>
        <p:spPr>
          <a:xfrm>
            <a:off x="1" y="9430093"/>
            <a:ext cx="2945659" cy="496412"/>
          </a:xfrm>
          <a:prstGeom prst="rect">
            <a:avLst/>
          </a:prstGeom>
        </p:spPr>
        <p:txBody>
          <a:bodyPr vert="horz" lIns="91403" tIns="45703" rIns="91403" bIns="45703" rtlCol="0" anchor="b"/>
          <a:lstStyle>
            <a:lvl1pPr algn="l">
              <a:defRPr sz="1200">
                <a:latin typeface="Arial" pitchFamily="34" charset="0"/>
              </a:defRPr>
            </a:lvl1pPr>
          </a:lstStyle>
          <a:p>
            <a:pPr>
              <a:defRPr/>
            </a:pPr>
            <a:endParaRPr lang="en-GB"/>
          </a:p>
        </p:txBody>
      </p:sp>
      <p:sp>
        <p:nvSpPr>
          <p:cNvPr id="5" name="Slide Number Placeholder 4"/>
          <p:cNvSpPr>
            <a:spLocks noGrp="1"/>
          </p:cNvSpPr>
          <p:nvPr>
            <p:ph type="sldNum" sz="quarter" idx="3"/>
          </p:nvPr>
        </p:nvSpPr>
        <p:spPr>
          <a:xfrm>
            <a:off x="3850443" y="9430093"/>
            <a:ext cx="2945659" cy="496412"/>
          </a:xfrm>
          <a:prstGeom prst="rect">
            <a:avLst/>
          </a:prstGeom>
        </p:spPr>
        <p:txBody>
          <a:bodyPr vert="horz" lIns="91403" tIns="45703" rIns="91403" bIns="45703" rtlCol="0" anchor="b"/>
          <a:lstStyle>
            <a:lvl1pPr algn="r">
              <a:defRPr sz="1200">
                <a:latin typeface="Arial" pitchFamily="34" charset="0"/>
              </a:defRPr>
            </a:lvl1pPr>
          </a:lstStyle>
          <a:p>
            <a:pPr>
              <a:defRPr/>
            </a:pPr>
            <a:fld id="{756D83AC-8CF9-4464-826B-4914C62B407E}" type="slidenum">
              <a:rPr lang="en-GB"/>
              <a:pPr>
                <a:defRPr/>
              </a:pPr>
              <a:t>‹#›</a:t>
            </a:fld>
            <a:endParaRPr lang="es-ES"/>
          </a:p>
        </p:txBody>
      </p:sp>
    </p:spTree>
    <p:extLst>
      <p:ext uri="{BB962C8B-B14F-4D97-AF65-F5344CB8AC3E}">
        <p14:creationId xmlns:p14="http://schemas.microsoft.com/office/powerpoint/2010/main" val="3210269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2945659" cy="496412"/>
          </a:xfrm>
          <a:prstGeom prst="rect">
            <a:avLst/>
          </a:prstGeom>
        </p:spPr>
        <p:txBody>
          <a:bodyPr vert="horz" lIns="91403" tIns="45703" rIns="91403" bIns="45703"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50443" y="3"/>
            <a:ext cx="2945659" cy="496412"/>
          </a:xfrm>
          <a:prstGeom prst="rect">
            <a:avLst/>
          </a:prstGeom>
        </p:spPr>
        <p:txBody>
          <a:bodyPr vert="horz" lIns="91403" tIns="45703" rIns="91403" bIns="45703" rtlCol="0"/>
          <a:lstStyle>
            <a:lvl1pPr algn="r" fontAlgn="auto">
              <a:spcBef>
                <a:spcPts val="0"/>
              </a:spcBef>
              <a:spcAft>
                <a:spcPts val="0"/>
              </a:spcAft>
              <a:defRPr sz="1200">
                <a:latin typeface="+mn-lt"/>
              </a:defRPr>
            </a:lvl1pPr>
          </a:lstStyle>
          <a:p>
            <a:pPr>
              <a:defRPr/>
            </a:pPr>
            <a:fld id="{8288C865-0144-48CC-9B93-3D42FED24402}" type="datetimeFigureOut">
              <a:rPr lang="en-US"/>
              <a:pPr>
                <a:defRPr/>
              </a:pPr>
              <a:t>5/26/2021</a:t>
            </a:fld>
            <a:endParaRPr lang="es-ES"/>
          </a:p>
        </p:txBody>
      </p:sp>
      <p:sp>
        <p:nvSpPr>
          <p:cNvPr id="4" name="Slide Image Placehold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1403" tIns="45703" rIns="91403" bIns="45703" rtlCol="0" anchor="ctr"/>
          <a:lstStyle/>
          <a:p>
            <a:pPr lvl="0"/>
            <a:endParaRPr lang="en-GB" noProof="0"/>
          </a:p>
        </p:txBody>
      </p:sp>
      <p:sp>
        <p:nvSpPr>
          <p:cNvPr id="5" name="Notes Placeholder 4"/>
          <p:cNvSpPr>
            <a:spLocks noGrp="1"/>
          </p:cNvSpPr>
          <p:nvPr>
            <p:ph type="body" sz="quarter" idx="3"/>
          </p:nvPr>
        </p:nvSpPr>
        <p:spPr>
          <a:xfrm>
            <a:off x="679768" y="4715909"/>
            <a:ext cx="5438140" cy="4467701"/>
          </a:xfrm>
          <a:prstGeom prst="rect">
            <a:avLst/>
          </a:prstGeom>
        </p:spPr>
        <p:txBody>
          <a:bodyPr vert="horz" lIns="91403" tIns="45703" rIns="91403" bIns="45703"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1" y="9430093"/>
            <a:ext cx="2945659" cy="496412"/>
          </a:xfrm>
          <a:prstGeom prst="rect">
            <a:avLst/>
          </a:prstGeom>
        </p:spPr>
        <p:txBody>
          <a:bodyPr vert="horz" lIns="91403" tIns="45703" rIns="91403" bIns="45703"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50443" y="9430093"/>
            <a:ext cx="2945659" cy="496412"/>
          </a:xfrm>
          <a:prstGeom prst="rect">
            <a:avLst/>
          </a:prstGeom>
        </p:spPr>
        <p:txBody>
          <a:bodyPr vert="horz" lIns="91403" tIns="45703" rIns="91403" bIns="45703" rtlCol="0" anchor="b"/>
          <a:lstStyle>
            <a:lvl1pPr algn="r" fontAlgn="auto">
              <a:spcBef>
                <a:spcPts val="0"/>
              </a:spcBef>
              <a:spcAft>
                <a:spcPts val="0"/>
              </a:spcAft>
              <a:defRPr sz="1200">
                <a:latin typeface="+mn-lt"/>
              </a:defRPr>
            </a:lvl1pPr>
          </a:lstStyle>
          <a:p>
            <a:pPr>
              <a:defRPr/>
            </a:pPr>
            <a:fld id="{808E57DA-763F-424A-9BD0-73CDEBC4A84B}" type="slidenum">
              <a:rPr lang="en-GB"/>
              <a:pPr>
                <a:defRPr/>
              </a:pPr>
              <a:t>‹#›</a:t>
            </a:fld>
            <a:endParaRPr lang="es-ES"/>
          </a:p>
        </p:txBody>
      </p:sp>
    </p:spTree>
    <p:extLst>
      <p:ext uri="{BB962C8B-B14F-4D97-AF65-F5344CB8AC3E}">
        <p14:creationId xmlns:p14="http://schemas.microsoft.com/office/powerpoint/2010/main" val="15699204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0600AB40-8735-4772-A386-EE7333FBB8FD}" type="slidenum">
              <a:rPr lang="en-GB" smtClean="0"/>
              <a:t>1</a:t>
            </a:fld>
            <a:endParaRPr lang="en-GB"/>
          </a:p>
        </p:txBody>
      </p:sp>
    </p:spTree>
    <p:extLst>
      <p:ext uri="{BB962C8B-B14F-4D97-AF65-F5344CB8AC3E}">
        <p14:creationId xmlns:p14="http://schemas.microsoft.com/office/powerpoint/2010/main" val="1117470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Early leaving from education and training is a pressing issue in Europe, with considerable costs for individuals and society. Early leavers are at greater risk of becoming NEETs (young people not in education, employment or training) and socially excluded. Despite successes in bringing down the numbers of people who exit with, at most, a lower secondary education, early leaving still affects one in 10 young adults in the EU; in some areas the figure is much higher.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solidFill>
                  <a:srgbClr val="164194"/>
                </a:solidFill>
              </a:rPr>
              <a:t>Urgent need to evaluate the impact on learners at risk and on increasing drop out and early leaving rates</a:t>
            </a:r>
          </a:p>
          <a:p>
            <a:endParaRPr lang="en-SE" dirty="0"/>
          </a:p>
        </p:txBody>
      </p:sp>
      <p:sp>
        <p:nvSpPr>
          <p:cNvPr id="4" name="Slide Number Placeholder 3"/>
          <p:cNvSpPr>
            <a:spLocks noGrp="1"/>
          </p:cNvSpPr>
          <p:nvPr>
            <p:ph type="sldNum" sz="quarter" idx="5"/>
          </p:nvPr>
        </p:nvSpPr>
        <p:spPr/>
        <p:txBody>
          <a:bodyPr/>
          <a:lstStyle/>
          <a:p>
            <a:pPr>
              <a:defRPr/>
            </a:pPr>
            <a:fld id="{808E57DA-763F-424A-9BD0-73CDEBC4A84B}" type="slidenum">
              <a:rPr lang="en-GB" smtClean="0"/>
              <a:pPr>
                <a:defRPr/>
              </a:pPr>
              <a:t>2</a:t>
            </a:fld>
            <a:endParaRPr lang="es-ES"/>
          </a:p>
        </p:txBody>
      </p:sp>
    </p:spTree>
    <p:extLst>
      <p:ext uri="{BB962C8B-B14F-4D97-AF65-F5344CB8AC3E}">
        <p14:creationId xmlns:p14="http://schemas.microsoft.com/office/powerpoint/2010/main" val="3519885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We started systematic research work in 2013 with a view to providing policy-makers and learning providers with practical support; we launched the VET toolkit for tackling early leaving in May 2017. This was the first online toolkit of its kind developed by </a:t>
            </a:r>
            <a:r>
              <a:rPr lang="en-US" sz="1200" b="0" i="0" u="none" strike="noStrike" kern="1200" baseline="0" dirty="0" err="1">
                <a:solidFill>
                  <a:schemeClr val="tx1"/>
                </a:solidFill>
                <a:latin typeface="+mn-lt"/>
                <a:ea typeface="+mn-ea"/>
                <a:cs typeface="+mn-cs"/>
              </a:rPr>
              <a:t>Cedefop</a:t>
            </a:r>
            <a:r>
              <a:rPr lang="en-US" sz="1200" b="0" i="0" u="none" strike="noStrike" kern="1200" baseline="0" dirty="0">
                <a:solidFill>
                  <a:schemeClr val="tx1"/>
                </a:solidFill>
                <a:latin typeface="+mn-lt"/>
                <a:ea typeface="+mn-ea"/>
                <a:cs typeface="+mn-cs"/>
              </a:rPr>
              <a:t>. It is designed for young people at risk of becoming early leavers, to help them remain in, and qualify from, upper secondary education. It also aims to help early leavers reintegrate into education or training. An updated edition was launched last year, with enriched resources to support policy design, implementation and evaluation in tackling early leaving. Many people are finding the toolkit useful: in ministries, VET schools, companies, guidance </a:t>
            </a:r>
            <a:r>
              <a:rPr lang="en-US" sz="1200" b="0" i="0" u="none" strike="noStrike" kern="1200" baseline="0" dirty="0" err="1">
                <a:solidFill>
                  <a:schemeClr val="tx1"/>
                </a:solidFill>
                <a:latin typeface="+mn-lt"/>
                <a:ea typeface="+mn-ea"/>
                <a:cs typeface="+mn-cs"/>
              </a:rPr>
              <a:t>centres</a:t>
            </a:r>
            <a:r>
              <a:rPr lang="en-US" sz="1200" b="0" i="0" u="none" strike="noStrike" kern="1200" baseline="0" dirty="0">
                <a:solidFill>
                  <a:schemeClr val="tx1"/>
                </a:solidFill>
                <a:latin typeface="+mn-lt"/>
                <a:ea typeface="+mn-ea"/>
                <a:cs typeface="+mn-cs"/>
              </a:rPr>
              <a:t>, public employment services, social services and youth </a:t>
            </a:r>
            <a:r>
              <a:rPr lang="en-US" sz="1200" b="0" i="0" u="none" strike="noStrike" kern="1200" baseline="0" dirty="0" err="1">
                <a:solidFill>
                  <a:schemeClr val="tx1"/>
                </a:solidFill>
                <a:latin typeface="+mn-lt"/>
                <a:ea typeface="+mn-ea"/>
                <a:cs typeface="+mn-cs"/>
              </a:rPr>
              <a:t>organisations</a:t>
            </a:r>
            <a:r>
              <a:rPr lang="en-US" sz="1200" b="0" i="0" u="none" strike="noStrike" kern="1200" baseline="0" dirty="0">
                <a:solidFill>
                  <a:schemeClr val="tx1"/>
                </a:solidFill>
                <a:latin typeface="+mn-lt"/>
                <a:ea typeface="+mn-ea"/>
                <a:cs typeface="+mn-cs"/>
              </a:rPr>
              <a:t>. </a:t>
            </a:r>
            <a:endParaRPr lang="en-SE" dirty="0"/>
          </a:p>
        </p:txBody>
      </p:sp>
      <p:sp>
        <p:nvSpPr>
          <p:cNvPr id="4" name="Slide Number Placeholder 3"/>
          <p:cNvSpPr>
            <a:spLocks noGrp="1"/>
          </p:cNvSpPr>
          <p:nvPr>
            <p:ph type="sldNum" sz="quarter" idx="5"/>
          </p:nvPr>
        </p:nvSpPr>
        <p:spPr/>
        <p:txBody>
          <a:bodyPr/>
          <a:lstStyle/>
          <a:p>
            <a:pPr>
              <a:defRPr/>
            </a:pPr>
            <a:fld id="{808E57DA-763F-424A-9BD0-73CDEBC4A84B}" type="slidenum">
              <a:rPr lang="en-GB" smtClean="0"/>
              <a:pPr>
                <a:defRPr/>
              </a:pPr>
              <a:t>4</a:t>
            </a:fld>
            <a:endParaRPr lang="es-ES"/>
          </a:p>
        </p:txBody>
      </p:sp>
    </p:spTree>
    <p:extLst>
      <p:ext uri="{BB962C8B-B14F-4D97-AF65-F5344CB8AC3E}">
        <p14:creationId xmlns:p14="http://schemas.microsoft.com/office/powerpoint/2010/main" val="1356938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toolkit has many innovative aspects. An important element is its evidence base: all its resources are based on comparative research and analytical work. This allowed us to build the most common profiles of learners at risk, enabling practitioners to detect early the signs of disengagement. Having a detailed picture of early leavers empowers policy-makers to monitor and better understand their conditions and needs, and to intervene successfully. Users can find tailored approaches to different profiles for prevention and timely intervention. The tool is highly interactive: users can upload good practices or methods; and they can fill in reflection tools and evaluation plans to get instant results on the strengths and weaknesses of their policies and practices. They can develop action plans for a comprehensive strategy to tackle early leaving; and they can search across 250+ resources (including relevant data, publications, Erasmus+ projects, quick wins, evidence-based good practices and tools used across Europe) using several search variables to get custom-made results. </a:t>
            </a:r>
            <a:endParaRPr lang="en-SE" dirty="0"/>
          </a:p>
        </p:txBody>
      </p:sp>
      <p:sp>
        <p:nvSpPr>
          <p:cNvPr id="4" name="Slide Number Placeholder 3"/>
          <p:cNvSpPr>
            <a:spLocks noGrp="1"/>
          </p:cNvSpPr>
          <p:nvPr>
            <p:ph type="sldNum" sz="quarter" idx="5"/>
          </p:nvPr>
        </p:nvSpPr>
        <p:spPr/>
        <p:txBody>
          <a:bodyPr/>
          <a:lstStyle/>
          <a:p>
            <a:pPr>
              <a:defRPr/>
            </a:pPr>
            <a:fld id="{808E57DA-763F-424A-9BD0-73CDEBC4A84B}" type="slidenum">
              <a:rPr lang="en-GB" smtClean="0"/>
              <a:pPr>
                <a:defRPr/>
              </a:pPr>
              <a:t>5</a:t>
            </a:fld>
            <a:endParaRPr lang="es-ES"/>
          </a:p>
        </p:txBody>
      </p:sp>
    </p:spTree>
    <p:extLst>
      <p:ext uri="{BB962C8B-B14F-4D97-AF65-F5344CB8AC3E}">
        <p14:creationId xmlns:p14="http://schemas.microsoft.com/office/powerpoint/2010/main" val="87047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have already been thousands of toolkit users, and feedback on its usefulness has been very positive. In March 2020, the toolkit had over 53 600 users and had generated over 132 000 page views. We have </a:t>
            </a:r>
            <a:r>
              <a:rPr lang="en-US" sz="1200" b="0" i="0" u="none" strike="noStrike" kern="1200" baseline="0" dirty="0" err="1">
                <a:solidFill>
                  <a:schemeClr val="tx1"/>
                </a:solidFill>
                <a:latin typeface="+mn-lt"/>
                <a:ea typeface="+mn-ea"/>
                <a:cs typeface="+mn-cs"/>
              </a:rPr>
              <a:t>organised</a:t>
            </a:r>
            <a:r>
              <a:rPr lang="en-US" sz="1200" b="0" i="0" u="none" strike="noStrike" kern="1200" baseline="0" dirty="0">
                <a:solidFill>
                  <a:schemeClr val="tx1"/>
                </a:solidFill>
                <a:latin typeface="+mn-lt"/>
                <a:ea typeface="+mn-ea"/>
                <a:cs typeface="+mn-cs"/>
              </a:rPr>
              <a:t> more than 50 events across Europe to present its capabilities and have worked with national and regional stakeholders to use the toolkit to address early leaving from all types of VET. I think the main reason for its success is its high relevance and user-friendliness; this is a result of </a:t>
            </a:r>
            <a:r>
              <a:rPr lang="en-US" sz="1200" b="0" i="0" u="none" strike="noStrike" kern="1200" baseline="0" dirty="0" err="1">
                <a:solidFill>
                  <a:schemeClr val="tx1"/>
                </a:solidFill>
                <a:latin typeface="+mn-lt"/>
                <a:ea typeface="+mn-ea"/>
                <a:cs typeface="+mn-cs"/>
              </a:rPr>
              <a:t>Cedefop’s</a:t>
            </a:r>
            <a:r>
              <a:rPr lang="en-US" sz="1200" b="0" i="0" u="none" strike="noStrike" kern="1200" baseline="0" dirty="0">
                <a:solidFill>
                  <a:schemeClr val="tx1"/>
                </a:solidFill>
                <a:latin typeface="+mn-lt"/>
                <a:ea typeface="+mn-ea"/>
                <a:cs typeface="+mn-cs"/>
              </a:rPr>
              <a:t> participatory approach to its design and development, involving policy-makers and VET providers across Europe. This was also the aim in creating an online community of practice, the so-called ambassadors tackling early leaving from VET. Today, more than 70 ambassadors from 21 countries actively contribute to the toolkit’s development and wide dissemination.</a:t>
            </a:r>
            <a:endParaRPr lang="en-SE" dirty="0"/>
          </a:p>
        </p:txBody>
      </p:sp>
      <p:sp>
        <p:nvSpPr>
          <p:cNvPr id="4" name="Slide Number Placeholder 3"/>
          <p:cNvSpPr>
            <a:spLocks noGrp="1"/>
          </p:cNvSpPr>
          <p:nvPr>
            <p:ph type="sldNum" sz="quarter" idx="5"/>
          </p:nvPr>
        </p:nvSpPr>
        <p:spPr/>
        <p:txBody>
          <a:bodyPr/>
          <a:lstStyle/>
          <a:p>
            <a:pPr>
              <a:defRPr/>
            </a:pPr>
            <a:fld id="{808E57DA-763F-424A-9BD0-73CDEBC4A84B}" type="slidenum">
              <a:rPr lang="en-GB" smtClean="0"/>
              <a:pPr>
                <a:defRPr/>
              </a:pPr>
              <a:t>6</a:t>
            </a:fld>
            <a:endParaRPr lang="es-ES"/>
          </a:p>
        </p:txBody>
      </p:sp>
    </p:spTree>
    <p:extLst>
      <p:ext uri="{BB962C8B-B14F-4D97-AF65-F5344CB8AC3E}">
        <p14:creationId xmlns:p14="http://schemas.microsoft.com/office/powerpoint/2010/main" val="608957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r>
              <a:rPr lang="en-US" sz="800" kern="1200" dirty="0">
                <a:solidFill>
                  <a:srgbClr val="009CFA"/>
                </a:solidFill>
                <a:latin typeface="+mn-lt"/>
                <a:ea typeface="+mn-ea"/>
                <a:cs typeface="+mn-cs"/>
              </a:rPr>
              <a:t>identify </a:t>
            </a:r>
            <a:r>
              <a:rPr lang="en-US" b="0" dirty="0"/>
              <a:t>and </a:t>
            </a:r>
            <a:r>
              <a:rPr lang="en-US" sz="800" kern="1200" dirty="0">
                <a:solidFill>
                  <a:srgbClr val="009CFA"/>
                </a:solidFill>
                <a:latin typeface="+mn-lt"/>
                <a:ea typeface="+mn-ea"/>
                <a:cs typeface="+mn-cs"/>
              </a:rPr>
              <a:t>monitor </a:t>
            </a:r>
            <a:r>
              <a:rPr lang="en-US" b="0" dirty="0"/>
              <a:t>early leavers and learners at risk of leaving education early;</a:t>
            </a:r>
          </a:p>
          <a:p>
            <a:pPr marL="342900" indent="-342900">
              <a:buFont typeface="Arial" panose="020B0604020202020204" pitchFamily="34" charset="0"/>
              <a:buChar char="•"/>
            </a:pPr>
            <a:r>
              <a:rPr lang="en-US" sz="800" kern="1200" dirty="0">
                <a:solidFill>
                  <a:srgbClr val="009CFA"/>
                </a:solidFill>
                <a:latin typeface="+mn-lt"/>
                <a:ea typeface="+mn-ea"/>
                <a:cs typeface="+mn-cs"/>
              </a:rPr>
              <a:t>intervene</a:t>
            </a:r>
            <a:r>
              <a:rPr lang="en-US" b="0" dirty="0"/>
              <a:t> to retain them in, or bring them back to education or training;</a:t>
            </a:r>
          </a:p>
          <a:p>
            <a:pPr marL="342900" indent="-342900">
              <a:buFont typeface="Arial" panose="020B0604020202020204" pitchFamily="34" charset="0"/>
              <a:buChar char="•"/>
            </a:pPr>
            <a:r>
              <a:rPr lang="en-US" sz="800" kern="1200" dirty="0">
                <a:solidFill>
                  <a:srgbClr val="009CFA"/>
                </a:solidFill>
                <a:latin typeface="+mn-lt"/>
                <a:ea typeface="+mn-ea"/>
                <a:cs typeface="+mn-cs"/>
              </a:rPr>
              <a:t>evaluate</a:t>
            </a:r>
            <a:r>
              <a:rPr lang="en-US" b="0" dirty="0"/>
              <a:t> related measures undertaken within a country, region or institution.</a:t>
            </a:r>
            <a:endParaRPr lang="en-SE" dirty="0"/>
          </a:p>
          <a:p>
            <a:endParaRPr lang="en-GB" dirty="0"/>
          </a:p>
        </p:txBody>
      </p:sp>
      <p:sp>
        <p:nvSpPr>
          <p:cNvPr id="4" name="Slide Number Placeholder 3"/>
          <p:cNvSpPr>
            <a:spLocks noGrp="1"/>
          </p:cNvSpPr>
          <p:nvPr>
            <p:ph type="sldNum" sz="quarter" idx="5"/>
          </p:nvPr>
        </p:nvSpPr>
        <p:spPr/>
        <p:txBody>
          <a:bodyPr/>
          <a:lstStyle/>
          <a:p>
            <a:pPr>
              <a:defRPr/>
            </a:pPr>
            <a:fld id="{808E57DA-763F-424A-9BD0-73CDEBC4A84B}" type="slidenum">
              <a:rPr lang="en-GB" smtClean="0"/>
              <a:pPr>
                <a:defRPr/>
              </a:pPr>
              <a:t>7</a:t>
            </a:fld>
            <a:endParaRPr lang="es-ES"/>
          </a:p>
        </p:txBody>
      </p:sp>
    </p:spTree>
    <p:extLst>
      <p:ext uri="{BB962C8B-B14F-4D97-AF65-F5344CB8AC3E}">
        <p14:creationId xmlns:p14="http://schemas.microsoft.com/office/powerpoint/2010/main" val="915064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pPr>
              <a:defRPr/>
            </a:pPr>
            <a:fld id="{808E57DA-763F-424A-9BD0-73CDEBC4A84B}" type="slidenum">
              <a:rPr lang="en-GB" smtClean="0"/>
              <a:pPr>
                <a:defRPr/>
              </a:pPr>
              <a:t>8</a:t>
            </a:fld>
            <a:endParaRPr lang="es-ES"/>
          </a:p>
        </p:txBody>
      </p:sp>
    </p:spTree>
    <p:extLst>
      <p:ext uri="{BB962C8B-B14F-4D97-AF65-F5344CB8AC3E}">
        <p14:creationId xmlns:p14="http://schemas.microsoft.com/office/powerpoint/2010/main" val="3160464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08E57DA-763F-424A-9BD0-73CDEBC4A84B}" type="slidenum">
              <a:rPr lang="en-GB" smtClean="0"/>
              <a:pPr>
                <a:defRPr/>
              </a:pPr>
              <a:t>10</a:t>
            </a:fld>
            <a:endParaRPr lang="es-ES"/>
          </a:p>
        </p:txBody>
      </p:sp>
    </p:spTree>
    <p:extLst>
      <p:ext uri="{BB962C8B-B14F-4D97-AF65-F5344CB8AC3E}">
        <p14:creationId xmlns:p14="http://schemas.microsoft.com/office/powerpoint/2010/main" val="3873048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808E57DA-763F-424A-9BD0-73CDEBC4A84B}" type="slidenum">
              <a:rPr lang="en-GB" smtClean="0"/>
              <a:pPr>
                <a:defRPr/>
              </a:pPr>
              <a:t>13</a:t>
            </a:fld>
            <a:endParaRPr lang="es-ES"/>
          </a:p>
        </p:txBody>
      </p:sp>
    </p:spTree>
    <p:extLst>
      <p:ext uri="{BB962C8B-B14F-4D97-AF65-F5344CB8AC3E}">
        <p14:creationId xmlns:p14="http://schemas.microsoft.com/office/powerpoint/2010/main" val="3439628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600AB40-8735-4772-A386-EE7333FBB8FD}" type="slidenum">
              <a:rPr lang="en-GB" smtClean="0"/>
              <a:t>14</a:t>
            </a:fld>
            <a:endParaRPr lang="en-GB"/>
          </a:p>
        </p:txBody>
      </p:sp>
    </p:spTree>
    <p:extLst>
      <p:ext uri="{BB962C8B-B14F-4D97-AF65-F5344CB8AC3E}">
        <p14:creationId xmlns:p14="http://schemas.microsoft.com/office/powerpoint/2010/main" val="2197153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10" name="Title 9"/>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214586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67544" y="2132856"/>
            <a:ext cx="8229600" cy="3992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1020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60915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73996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5" name="Picture 7" descr="PPT_SECNDPG_09"/>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8"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2133600"/>
            <a:ext cx="4038600"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648200" y="2133600"/>
            <a:ext cx="4038600" cy="3992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10004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pic>
        <p:nvPicPr>
          <p:cNvPr id="7" name="Picture 7" descr="PPT_SECNDPG_09"/>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10"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86183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4"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5" name="Rectangle 11"/>
          <p:cNvSpPr>
            <a:spLocks noChangeArrowheads="1"/>
          </p:cNvSpPr>
          <p:nvPr/>
        </p:nvSpPr>
        <p:spPr bwMode="auto">
          <a:xfrm>
            <a:off x="2843213" y="6092825"/>
            <a:ext cx="2062162" cy="404813"/>
          </a:xfrm>
          <a:prstGeom prst="rect">
            <a:avLst/>
          </a:prstGeom>
          <a:noFill/>
          <a:ln w="9525">
            <a:noFill/>
            <a:miter lim="800000"/>
            <a:headEnd/>
            <a:tailEnd/>
          </a:ln>
          <a:effectLst/>
        </p:spPr>
        <p:txBody>
          <a:bodyPr/>
          <a:lstStyle/>
          <a:p>
            <a:pPr marL="342900" indent="-342900" algn="ctr">
              <a:defRPr/>
            </a:pPr>
            <a:fld id="{13E270C2-ADAB-4C9A-A1AD-B78A9D00988A}" type="slidenum">
              <a:rPr lang="en-GB" sz="1200" b="1">
                <a:solidFill>
                  <a:srgbClr val="FFFFFF"/>
                </a:solidFill>
                <a:latin typeface="Arial" pitchFamily="34" charset="0"/>
              </a:rPr>
              <a:pPr marL="342900" indent="-342900" algn="ctr">
                <a:defRPr/>
              </a:pPr>
              <a:t>‹#›</a:t>
            </a:fld>
            <a:endParaRPr lang="es-ES" sz="1200" b="1">
              <a:solidFill>
                <a:srgbClr val="FFFFFF"/>
              </a:solidFill>
              <a:latin typeface="Arial" pitchFamily="34" charset="0"/>
            </a:endParaRPr>
          </a:p>
        </p:txBody>
      </p:sp>
      <p:sp>
        <p:nvSpPr>
          <p:cNvPr id="6"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
        <p:nvSpPr>
          <p:cNvPr id="7" name="Date Placeholder 4"/>
          <p:cNvSpPr txBox="1">
            <a:spLocks/>
          </p:cNvSpPr>
          <p:nvPr userDrawn="1"/>
        </p:nvSpPr>
        <p:spPr>
          <a:xfrm>
            <a:off x="5148263" y="6073775"/>
            <a:ext cx="3455987" cy="360363"/>
          </a:xfrm>
          <a:prstGeom prst="rect">
            <a:avLst/>
          </a:prstGeom>
        </p:spPr>
        <p:txBody>
          <a:bodyPr/>
          <a:lstStyle>
            <a:lvl1pPr algn="ctr">
              <a:defRPr sz="1400">
                <a:solidFill>
                  <a:schemeClr val="bg1"/>
                </a:solidFill>
              </a:defRPr>
            </a:lvl1pPr>
          </a:lstStyle>
          <a:p>
            <a:pPr>
              <a:defRPr/>
            </a:pPr>
            <a:r>
              <a:rPr lang="el-GR" b="1" dirty="0">
                <a:solidFill>
                  <a:srgbClr val="FFFFFF"/>
                </a:solidFill>
                <a:latin typeface="Arial" pitchFamily="34" charset="0"/>
              </a:rPr>
              <a:t>Κωνσταντίνος Πουλιάκας</a:t>
            </a:r>
            <a:endParaRPr lang="es-ES" b="1" dirty="0">
              <a:solidFill>
                <a:srgbClr val="FFFFFF"/>
              </a:solidFill>
              <a:latin typeface="Arial" pitchFamily="34" charset="0"/>
            </a:endParaRPr>
          </a:p>
        </p:txBody>
      </p:sp>
      <p:sp>
        <p:nvSpPr>
          <p:cNvPr id="8" name="Date Placeholder 4"/>
          <p:cNvSpPr txBox="1">
            <a:spLocks/>
          </p:cNvSpPr>
          <p:nvPr userDrawn="1"/>
        </p:nvSpPr>
        <p:spPr>
          <a:xfrm>
            <a:off x="414338" y="6073775"/>
            <a:ext cx="2027237" cy="360363"/>
          </a:xfrm>
          <a:prstGeom prst="rect">
            <a:avLst/>
          </a:prstGeom>
        </p:spPr>
        <p:txBody>
          <a:bodyPr/>
          <a:lstStyle>
            <a:lvl1pPr algn="ctr">
              <a:defRPr sz="1400">
                <a:solidFill>
                  <a:schemeClr val="bg1"/>
                </a:solidFill>
              </a:defRPr>
            </a:lvl1pPr>
          </a:lstStyle>
          <a:p>
            <a:pPr>
              <a:defRPr/>
            </a:pPr>
            <a:r>
              <a:rPr lang="el-GR" b="1" dirty="0">
                <a:solidFill>
                  <a:srgbClr val="FFFFFF"/>
                </a:solidFill>
                <a:latin typeface="Arial" pitchFamily="34" charset="0"/>
              </a:rPr>
              <a:t>16/01/2012</a:t>
            </a:r>
            <a:endParaRPr lang="es-ES" b="1" dirty="0">
              <a:solidFill>
                <a:srgbClr val="FFFFFF"/>
              </a:solidFill>
              <a:latin typeface="Arial" pitchFamily="34" charset="0"/>
            </a:endParaRPr>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6052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7" descr="PPT_SECNDPG_09"/>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5"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Tree>
    <p:extLst>
      <p:ext uri="{BB962C8B-B14F-4D97-AF65-F5344CB8AC3E}">
        <p14:creationId xmlns:p14="http://schemas.microsoft.com/office/powerpoint/2010/main" val="3593858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7" descr="PPT_SECNDPG_09"/>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8"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41587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7" descr="PPT_SECNDPG_09"/>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8"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279735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pic>
        <p:nvPicPr>
          <p:cNvPr id="4" name="Picture 7" descr="PPT_SECNDPG_09"/>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7"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25982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4" name="Picture 7" descr="PPT_SECNDPG_09"/>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7"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
        <p:nvSpPr>
          <p:cNvPr id="2" name="Vertical Title 1"/>
          <p:cNvSpPr>
            <a:spLocks noGrp="1"/>
          </p:cNvSpPr>
          <p:nvPr>
            <p:ph type="title" orient="vert"/>
          </p:nvPr>
        </p:nvSpPr>
        <p:spPr>
          <a:xfrm>
            <a:off x="6638925" y="836613"/>
            <a:ext cx="2058988" cy="52895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836613"/>
            <a:ext cx="6029325" cy="528955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50778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pic>
        <p:nvPicPr>
          <p:cNvPr id="5" name="Picture 7" descr="PPT_SECNDPG_09"/>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6"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8"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
        <p:nvSpPr>
          <p:cNvPr id="2" name="Title 1"/>
          <p:cNvSpPr>
            <a:spLocks noGrp="1"/>
          </p:cNvSpPr>
          <p:nvPr>
            <p:ph type="title"/>
          </p:nvPr>
        </p:nvSpPr>
        <p:spPr>
          <a:xfrm>
            <a:off x="468313" y="836613"/>
            <a:ext cx="82296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2133600"/>
            <a:ext cx="4038600" cy="3992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2133600"/>
            <a:ext cx="4038600" cy="3992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093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305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n slide">
    <p:spTree>
      <p:nvGrpSpPr>
        <p:cNvPr id="1" name=""/>
        <p:cNvGrpSpPr/>
        <p:nvPr/>
      </p:nvGrpSpPr>
      <p:grpSpPr>
        <a:xfrm>
          <a:off x="0" y="0"/>
          <a:ext cx="0" cy="0"/>
          <a:chOff x="0" y="0"/>
          <a:chExt cx="0" cy="0"/>
        </a:xfrm>
      </p:grpSpPr>
      <p:sp>
        <p:nvSpPr>
          <p:cNvPr id="18" name="Title 1"/>
          <p:cNvSpPr>
            <a:spLocks noGrp="1"/>
          </p:cNvSpPr>
          <p:nvPr>
            <p:ph type="title"/>
          </p:nvPr>
        </p:nvSpPr>
        <p:spPr>
          <a:xfrm>
            <a:off x="457202" y="418654"/>
            <a:ext cx="5174673" cy="634083"/>
          </a:xfrm>
          <a:prstGeom prst="rect">
            <a:avLst/>
          </a:prstGeom>
        </p:spPr>
        <p:txBody>
          <a:bodyPr>
            <a:normAutofit/>
          </a:bodyPr>
          <a:lstStyle>
            <a:lvl1pPr algn="l">
              <a:defRPr sz="2400" b="1" cap="none" baseline="0">
                <a:solidFill>
                  <a:srgbClr val="009CFA"/>
                </a:solidFill>
                <a:latin typeface="Arial" panose="020B0604020202020204" pitchFamily="34" charset="0"/>
                <a:cs typeface="Arial" panose="020B0604020202020204" pitchFamily="34" charset="0"/>
              </a:defRPr>
            </a:lvl1pPr>
          </a:lstStyle>
          <a:p>
            <a:endParaRPr lang="en-GB" dirty="0"/>
          </a:p>
        </p:txBody>
      </p:sp>
      <p:sp>
        <p:nvSpPr>
          <p:cNvPr id="19" name="Content Placeholder 2"/>
          <p:cNvSpPr>
            <a:spLocks noGrp="1"/>
          </p:cNvSpPr>
          <p:nvPr>
            <p:ph idx="1"/>
          </p:nvPr>
        </p:nvSpPr>
        <p:spPr>
          <a:xfrm>
            <a:off x="467547" y="1707616"/>
            <a:ext cx="8346847" cy="3353567"/>
          </a:xfrm>
          <a:prstGeom prst="rect">
            <a:avLst/>
          </a:prstGeom>
        </p:spPr>
        <p:txBody>
          <a:bodyPr>
            <a:normAutofit/>
          </a:bodyPr>
          <a:lstStyle>
            <a:lvl1pPr marL="0" indent="0">
              <a:buNone/>
              <a:defRPr sz="2400" b="1">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8388424" y="6364884"/>
            <a:ext cx="568524"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dirty="0"/>
          </a:p>
        </p:txBody>
      </p:sp>
    </p:spTree>
    <p:extLst>
      <p:ext uri="{BB962C8B-B14F-4D97-AF65-F5344CB8AC3E}">
        <p14:creationId xmlns:p14="http://schemas.microsoft.com/office/powerpoint/2010/main" val="2138929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902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PPT_SECNDPG_09"/>
          <p:cNvPicPr>
            <a:picLocks noChangeAspect="1" noChangeArrowheads="1"/>
          </p:cNvPicPr>
          <p:nvPr userDrawn="1"/>
        </p:nvPicPr>
        <p:blipFill>
          <a:blip r:embed="rId17" cstate="print"/>
          <a:srcRect/>
          <a:stretch>
            <a:fillRect/>
          </a:stretch>
        </p:blipFill>
        <p:spPr bwMode="auto">
          <a:xfrm>
            <a:off x="0" y="0"/>
            <a:ext cx="9144000" cy="68580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468313" y="836613"/>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8" name="Rectangle 3"/>
          <p:cNvSpPr>
            <a:spLocks noGrp="1" noChangeArrowheads="1"/>
          </p:cNvSpPr>
          <p:nvPr>
            <p:ph type="body" idx="1"/>
          </p:nvPr>
        </p:nvSpPr>
        <p:spPr bwMode="auto">
          <a:xfrm>
            <a:off x="457200" y="2060575"/>
            <a:ext cx="8229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8680" name="Text Box 8"/>
          <p:cNvSpPr txBox="1">
            <a:spLocks noChangeArrowheads="1"/>
          </p:cNvSpPr>
          <p:nvPr userDrawn="1"/>
        </p:nvSpPr>
        <p:spPr bwMode="auto">
          <a:xfrm>
            <a:off x="4572000" y="476250"/>
            <a:ext cx="2952750" cy="749300"/>
          </a:xfrm>
          <a:prstGeom prst="rect">
            <a:avLst/>
          </a:prstGeom>
          <a:noFill/>
          <a:ln w="9525">
            <a:noFill/>
            <a:miter lim="800000"/>
            <a:headEnd/>
            <a:tailEnd/>
          </a:ln>
          <a:effectLst/>
        </p:spPr>
        <p:txBody>
          <a:bodyPr>
            <a:spAutoFit/>
          </a:bodyPr>
          <a:lstStyle/>
          <a:p>
            <a:pPr algn="ctr">
              <a:defRPr/>
            </a:pPr>
            <a:endParaRPr lang="en-GB" sz="1600" b="1">
              <a:solidFill>
                <a:srgbClr val="FFFFFF"/>
              </a:solidFill>
              <a:latin typeface="Arial" pitchFamily="34" charset="0"/>
            </a:endParaRPr>
          </a:p>
          <a:p>
            <a:pPr>
              <a:spcBef>
                <a:spcPct val="50000"/>
              </a:spcBef>
              <a:defRPr/>
            </a:pPr>
            <a:endParaRPr lang="en-GB" b="1">
              <a:solidFill>
                <a:srgbClr val="FFFFFF"/>
              </a:solidFill>
              <a:latin typeface="Arial" pitchFamily="34" charset="0"/>
            </a:endParaRPr>
          </a:p>
        </p:txBody>
      </p:sp>
      <p:sp>
        <p:nvSpPr>
          <p:cNvPr id="28684" name="Text Box 12"/>
          <p:cNvSpPr txBox="1">
            <a:spLocks noChangeArrowheads="1"/>
          </p:cNvSpPr>
          <p:nvPr userDrawn="1"/>
        </p:nvSpPr>
        <p:spPr bwMode="auto">
          <a:xfrm>
            <a:off x="4643438" y="549275"/>
            <a:ext cx="2881312" cy="274638"/>
          </a:xfrm>
          <a:prstGeom prst="rect">
            <a:avLst/>
          </a:prstGeom>
          <a:noFill/>
          <a:ln w="9525">
            <a:noFill/>
            <a:miter lim="800000"/>
            <a:headEnd/>
            <a:tailEnd/>
          </a:ln>
          <a:effectLst/>
        </p:spPr>
        <p:txBody>
          <a:bodyPr>
            <a:spAutoFit/>
          </a:bodyPr>
          <a:lstStyle/>
          <a:p>
            <a:pPr>
              <a:spcBef>
                <a:spcPct val="50000"/>
              </a:spcBef>
              <a:defRPr/>
            </a:pPr>
            <a:endParaRPr lang="el-GR" sz="1200">
              <a:solidFill>
                <a:srgbClr val="FFFFFF"/>
              </a:solidFill>
              <a:latin typeface="Arial" pitchFamily="34" charset="0"/>
            </a:endParaRPr>
          </a:p>
        </p:txBody>
      </p:sp>
    </p:spTree>
    <p:extLst>
      <p:ext uri="{BB962C8B-B14F-4D97-AF65-F5344CB8AC3E}">
        <p14:creationId xmlns:p14="http://schemas.microsoft.com/office/powerpoint/2010/main" val="381780059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50" r:id="rId15"/>
  </p:sldLayoutIdLst>
  <p:hf sldNum="0" hd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ight Triangle 7"/>
          <p:cNvSpPr/>
          <p:nvPr userDrawn="1"/>
        </p:nvSpPr>
        <p:spPr>
          <a:xfrm flipH="1">
            <a:off x="6119664" y="4293098"/>
            <a:ext cx="3024336" cy="2558313"/>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 name="Rectangle 8"/>
          <p:cNvSpPr/>
          <p:nvPr userDrawn="1"/>
        </p:nvSpPr>
        <p:spPr>
          <a:xfrm>
            <a:off x="-2381" y="2443110"/>
            <a:ext cx="9146380" cy="441489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10" name="Title 2"/>
          <p:cNvSpPr txBox="1">
            <a:spLocks/>
          </p:cNvSpPr>
          <p:nvPr userDrawn="1"/>
        </p:nvSpPr>
        <p:spPr>
          <a:xfrm>
            <a:off x="539553" y="3140968"/>
            <a:ext cx="3600400" cy="64807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b="0" dirty="0">
                <a:solidFill>
                  <a:schemeClr val="bg1"/>
                </a:solidFill>
                <a:latin typeface="Arial" panose="020B0604020202020204" pitchFamily="34" charset="0"/>
                <a:ea typeface="+mn-ea"/>
                <a:cs typeface="Arial" panose="020B0604020202020204" pitchFamily="34" charset="0"/>
              </a:rPr>
              <a:t>www.cedefop.europa.eu</a:t>
            </a:r>
            <a:endParaRPr lang="en-GB" sz="2400" b="0" dirty="0">
              <a:solidFill>
                <a:schemeClr val="bg1"/>
              </a:solidFill>
              <a:latin typeface="Arial" panose="020B0604020202020204" pitchFamily="34" charset="0"/>
              <a:cs typeface="Arial" panose="020B0604020202020204" pitchFamily="34" charset="0"/>
            </a:endParaRP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7116" y="4654800"/>
            <a:ext cx="372579" cy="49677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29" y="4653137"/>
            <a:ext cx="372579" cy="496772"/>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628237" y="4660421"/>
            <a:ext cx="372579" cy="496772"/>
          </a:xfrm>
          <a:prstGeom prst="rect">
            <a:avLst/>
          </a:prstGeom>
        </p:spPr>
      </p:pic>
      <p:sp>
        <p:nvSpPr>
          <p:cNvPr id="14" name="Title 2"/>
          <p:cNvSpPr txBox="1">
            <a:spLocks/>
          </p:cNvSpPr>
          <p:nvPr userDrawn="1"/>
        </p:nvSpPr>
        <p:spPr>
          <a:xfrm>
            <a:off x="534277" y="4037426"/>
            <a:ext cx="3600400" cy="5113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000" dirty="0">
                <a:solidFill>
                  <a:schemeClr val="bg1"/>
                </a:solidFill>
                <a:latin typeface="Arial" panose="020B0604020202020204" pitchFamily="34" charset="0"/>
                <a:ea typeface="+mn-ea"/>
                <a:cs typeface="Arial" panose="020B0604020202020204" pitchFamily="34" charset="0"/>
              </a:rPr>
              <a:t>Follow us on social media:</a:t>
            </a:r>
            <a:endParaRPr lang="en-GB" sz="2000" b="0" dirty="0">
              <a:solidFill>
                <a:schemeClr val="bg1"/>
              </a:solidFill>
              <a:latin typeface="Arial" panose="020B0604020202020204" pitchFamily="34" charset="0"/>
              <a:cs typeface="Arial" panose="020B0604020202020204" pitchFamily="34" charset="0"/>
            </a:endParaRPr>
          </a:p>
        </p:txBody>
      </p:sp>
      <p:pic>
        <p:nvPicPr>
          <p:cNvPr id="19" name="Picture 3"/>
          <p:cNvPicPr>
            <a:picLocks noChangeAspect="1" noChangeArrowheads="1"/>
          </p:cNvPicPr>
          <p:nvPr userDrawn="1"/>
        </p:nvPicPr>
        <p:blipFill>
          <a:blip r:embed="rId6" cstate="print">
            <a:extLst>
              <a:ext uri="{28A0092B-C50C-407E-A947-70E740481C1C}">
                <a14:useLocalDpi xmlns:a14="http://schemas.microsoft.com/office/drawing/2010/main" val="0"/>
              </a:ext>
            </a:extLst>
          </a:blip>
          <a:stretch>
            <a:fillRect/>
          </a:stretch>
        </p:blipFill>
        <p:spPr bwMode="auto">
          <a:xfrm>
            <a:off x="6769499" y="884819"/>
            <a:ext cx="2052000" cy="912000"/>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2"/>
          <p:cNvSpPr txBox="1">
            <a:spLocks/>
          </p:cNvSpPr>
          <p:nvPr userDrawn="1"/>
        </p:nvSpPr>
        <p:spPr>
          <a:xfrm>
            <a:off x="539553" y="740703"/>
            <a:ext cx="3600400" cy="105611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600" b="0" dirty="0">
                <a:solidFill>
                  <a:srgbClr val="00B0F0"/>
                </a:solidFill>
                <a:latin typeface="Arial" panose="020B0604020202020204" pitchFamily="34" charset="0"/>
                <a:ea typeface="+mn-ea"/>
                <a:cs typeface="Arial" panose="020B0604020202020204" pitchFamily="34" charset="0"/>
              </a:rPr>
              <a:t>Thank</a:t>
            </a:r>
            <a:r>
              <a:rPr lang="en-GB" sz="3600" b="0" baseline="0" dirty="0">
                <a:solidFill>
                  <a:srgbClr val="00B0F0"/>
                </a:solidFill>
                <a:latin typeface="Arial" panose="020B0604020202020204" pitchFamily="34" charset="0"/>
                <a:ea typeface="+mn-ea"/>
                <a:cs typeface="Arial" panose="020B0604020202020204" pitchFamily="34" charset="0"/>
              </a:rPr>
              <a:t> you</a:t>
            </a:r>
            <a:endParaRPr lang="en-GB" sz="3600" b="0" dirty="0">
              <a:solidFill>
                <a:srgbClr val="00B0F0"/>
              </a:solidFill>
              <a:latin typeface="Arial" panose="020B0604020202020204" pitchFamily="34" charset="0"/>
              <a:ea typeface="+mn-ea"/>
              <a:cs typeface="Arial" panose="020B0604020202020204" pitchFamily="34" charset="0"/>
            </a:endParaRPr>
          </a:p>
        </p:txBody>
      </p:sp>
      <p:sp>
        <p:nvSpPr>
          <p:cNvPr id="22" name="Rectangle 21"/>
          <p:cNvSpPr/>
          <p:nvPr userDrawn="1"/>
        </p:nvSpPr>
        <p:spPr>
          <a:xfrm>
            <a:off x="2" y="2283837"/>
            <a:ext cx="1354348" cy="160996"/>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3" name="Rectangle 22"/>
          <p:cNvSpPr/>
          <p:nvPr userDrawn="1"/>
        </p:nvSpPr>
        <p:spPr>
          <a:xfrm>
            <a:off x="1326379" y="2283837"/>
            <a:ext cx="122563" cy="16099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4" name="Rectangle 33"/>
          <p:cNvSpPr/>
          <p:nvPr userDrawn="1"/>
        </p:nvSpPr>
        <p:spPr>
          <a:xfrm>
            <a:off x="1440450" y="2283837"/>
            <a:ext cx="1354348" cy="160996"/>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5" name="Rectangle 34"/>
          <p:cNvSpPr/>
          <p:nvPr userDrawn="1"/>
        </p:nvSpPr>
        <p:spPr>
          <a:xfrm>
            <a:off x="2794796" y="2282113"/>
            <a:ext cx="6349203" cy="160996"/>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6" name="Rectangle 35"/>
          <p:cNvSpPr/>
          <p:nvPr userDrawn="1"/>
        </p:nvSpPr>
        <p:spPr>
          <a:xfrm>
            <a:off x="7795500" y="2282111"/>
            <a:ext cx="1354348" cy="160996"/>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7" name="Rectangle 36"/>
          <p:cNvSpPr/>
          <p:nvPr userDrawn="1"/>
        </p:nvSpPr>
        <p:spPr>
          <a:xfrm>
            <a:off x="7218059" y="2282110"/>
            <a:ext cx="452766" cy="160996"/>
          </a:xfrm>
          <a:prstGeom prst="rect">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3773132248"/>
      </p:ext>
    </p:extLst>
  </p:cSld>
  <p:clrMap bg1="lt1" tx1="dk1" bg2="lt2" tx2="dk2" accent1="accent1" accent2="accent2" accent3="accent3" accent4="accent4" accent5="accent5" accent6="accent6" hlink="hlink" folHlink="folHlink"/>
  <p:sldLayoutIdLst>
    <p:sldLayoutId id="2147483753" r:id="rId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hyperlink" Target="https://www.cedefop.europa.eu/en/publications-and-resources/publications/5558" TargetMode="External"/><Relationship Id="rId3" Type="http://schemas.openxmlformats.org/officeDocument/2006/relationships/hyperlink" Target="https://www.cedefop.europa.eu/en/events-and-projects/projects/early-leaving-education-and-training/country-reports" TargetMode="External"/><Relationship Id="rId7" Type="http://schemas.openxmlformats.org/officeDocument/2006/relationships/hyperlink" Target="https://www.cedefop.europa.eu/en/publications-and-resources/publications/5557" TargetMode="External"/><Relationship Id="rId2" Type="http://schemas.openxmlformats.org/officeDocument/2006/relationships/image" Target="../media/image15.png"/><Relationship Id="rId1" Type="http://schemas.openxmlformats.org/officeDocument/2006/relationships/slideLayout" Target="../slideLayouts/slideLayout15.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 Id="rId9" Type="http://schemas.openxmlformats.org/officeDocument/2006/relationships/hyperlink" Target="http://www.cedefop.europa.eu/TEL-toolkit"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8.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15.xml"/><Relationship Id="rId6" Type="http://schemas.openxmlformats.org/officeDocument/2006/relationships/image" Target="../media/image42.PNG"/><Relationship Id="rId11"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hyperlink" Target="https://www.cedefop.europa.eu/en/toolkits/vet-toolkit-tackling-early-leaving/resources?search=&amp;type%5b%5d=toolkit_data" TargetMode="External"/><Relationship Id="rId4" Type="http://schemas.openxmlformats.org/officeDocument/2006/relationships/image" Target="../media/image40.PNG"/><Relationship Id="rId9" Type="http://schemas.openxmlformats.org/officeDocument/2006/relationships/image" Target="../media/image45.PNG"/></Relationships>
</file>

<file path=ppt/slides/_rels/slide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hyperlink" Target="https://www.cedefop.europa.eu/en/toolkits/vet-toolkit-tackling-early-leaving/contact-the-team" TargetMode="External"/><Relationship Id="rId7" Type="http://schemas.openxmlformats.org/officeDocument/2006/relationships/hyperlink" Target="http://www.cedefop.europa.eu/TEL-toolki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cedefop.europa.eu/en/toolkits/vet-toolkit-tackling-early-leaving/ambassadors/become-ambassador" TargetMode="External"/><Relationship Id="rId5" Type="http://schemas.openxmlformats.org/officeDocument/2006/relationships/hyperlink" Target="https://www.cedefop.europa.eu/en/toolkits/vet-toolkit-tackling-early-leaving/evaluate/reflection-tool-for-vet-providers" TargetMode="External"/><Relationship Id="rId4" Type="http://schemas.openxmlformats.org/officeDocument/2006/relationships/hyperlink" Target="https://www.cedefop.europa.eu/en/toolkits/vet-toolkit-tackling-early-leaving/intervention-approache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63.png"/><Relationship Id="rId4" Type="http://schemas.openxmlformats.org/officeDocument/2006/relationships/hyperlink" Target="https://www.cedefop.europa.eu/en/toolkits/vet-toolkit-tackling-early-leavi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hyperlink" Target="http://www.cedefop.europa.eu/TEL-toolkit" TargetMode="External"/><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rotWithShape="1">
          <a:blip r:embed="rId3"/>
          <a:srcRect l="3203" t="23646" r="31852"/>
          <a:stretch/>
        </p:blipFill>
        <p:spPr>
          <a:xfrm>
            <a:off x="-36515" y="3284984"/>
            <a:ext cx="4632541" cy="3607271"/>
          </a:xfrm>
          <a:prstGeom prst="rect">
            <a:avLst/>
          </a:prstGeom>
        </p:spPr>
      </p:pic>
      <p:pic>
        <p:nvPicPr>
          <p:cNvPr id="4" name="Imagen 3"/>
          <p:cNvPicPr>
            <a:picLocks noChangeAspect="1"/>
          </p:cNvPicPr>
          <p:nvPr/>
        </p:nvPicPr>
        <p:blipFill rotWithShape="1">
          <a:blip r:embed="rId4"/>
          <a:srcRect l="28125" t="8235"/>
          <a:stretch/>
        </p:blipFill>
        <p:spPr>
          <a:xfrm>
            <a:off x="-36514" y="-27384"/>
            <a:ext cx="4632540" cy="4011935"/>
          </a:xfrm>
          <a:prstGeom prst="rect">
            <a:avLst/>
          </a:prstGeom>
          <a:noFill/>
        </p:spPr>
      </p:pic>
      <p:sp>
        <p:nvSpPr>
          <p:cNvPr id="10" name="Title 1"/>
          <p:cNvSpPr txBox="1">
            <a:spLocks/>
          </p:cNvSpPr>
          <p:nvPr/>
        </p:nvSpPr>
        <p:spPr>
          <a:xfrm>
            <a:off x="4564085" y="3068961"/>
            <a:ext cx="4579915" cy="1584175"/>
          </a:xfrm>
          <a:prstGeom prst="rect">
            <a:avLst/>
          </a:prstGeom>
          <a:solidFill>
            <a:srgbClr val="164194">
              <a:alpha val="75000"/>
            </a:srgbClr>
          </a:solidFill>
        </p:spPr>
        <p:style>
          <a:lnRef idx="0">
            <a:scrgbClr r="0" g="0" b="0"/>
          </a:lnRef>
          <a:fillRef idx="0">
            <a:scrgbClr r="0" g="0" b="0"/>
          </a:fillRef>
          <a:effectRef idx="0">
            <a:scrgbClr r="0" g="0" b="0"/>
          </a:effectRef>
          <a:fontRef idx="minor">
            <a:schemeClr val="lt1"/>
          </a:fontRef>
        </p:style>
        <p:txBody>
          <a:bodyPr>
            <a:normAutofit/>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n-ea"/>
                <a:cs typeface="Arial" panose="020B060402020202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en-GB" sz="6000" dirty="0">
              <a:solidFill>
                <a:srgbClr val="00B0F0"/>
              </a:solidFill>
            </a:endParaRPr>
          </a:p>
        </p:txBody>
      </p:sp>
      <p:sp>
        <p:nvSpPr>
          <p:cNvPr id="6" name="Rectangle 2">
            <a:extLst>
              <a:ext uri="{FF2B5EF4-FFF2-40B4-BE49-F238E27FC236}">
                <a16:creationId xmlns:a16="http://schemas.microsoft.com/office/drawing/2014/main" id="{8B3AC9E7-1A1A-42C4-9E98-04973F7646C1}"/>
              </a:ext>
            </a:extLst>
          </p:cNvPr>
          <p:cNvSpPr/>
          <p:nvPr/>
        </p:nvSpPr>
        <p:spPr>
          <a:xfrm>
            <a:off x="-36514" y="-27384"/>
            <a:ext cx="4632540" cy="6919639"/>
          </a:xfrm>
          <a:prstGeom prst="rect">
            <a:avLst/>
          </a:prstGeom>
          <a:solidFill>
            <a:srgbClr val="204491">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b="1" dirty="0">
              <a:solidFill>
                <a:srgbClr val="002060"/>
              </a:solidFill>
              <a:latin typeface="Arial" panose="020B0604020202020204" pitchFamily="34" charset="0"/>
              <a:cs typeface="Arial" panose="020B0604020202020204" pitchFamily="34" charset="0"/>
            </a:endParaRPr>
          </a:p>
          <a:p>
            <a:endParaRPr lang="en-GB" b="1" dirty="0">
              <a:solidFill>
                <a:srgbClr val="002060"/>
              </a:solidFill>
              <a:latin typeface="Arial" panose="020B0604020202020204" pitchFamily="34" charset="0"/>
              <a:cs typeface="Arial" panose="020B0604020202020204" pitchFamily="34" charset="0"/>
            </a:endParaRPr>
          </a:p>
          <a:p>
            <a:endParaRPr lang="en-GB" b="1" dirty="0">
              <a:solidFill>
                <a:srgbClr val="002060"/>
              </a:solidFill>
              <a:latin typeface="Arial" panose="020B0604020202020204" pitchFamily="34" charset="0"/>
              <a:cs typeface="Arial" panose="020B0604020202020204" pitchFamily="34" charset="0"/>
            </a:endParaRPr>
          </a:p>
        </p:txBody>
      </p:sp>
      <p:pic>
        <p:nvPicPr>
          <p:cNvPr id="7" name="Imagen 6"/>
          <p:cNvPicPr>
            <a:picLocks noChangeAspect="1"/>
          </p:cNvPicPr>
          <p:nvPr/>
        </p:nvPicPr>
        <p:blipFill>
          <a:blip r:embed="rId5"/>
          <a:stretch>
            <a:fillRect/>
          </a:stretch>
        </p:blipFill>
        <p:spPr>
          <a:xfrm>
            <a:off x="6246249" y="63313"/>
            <a:ext cx="2667150" cy="413359"/>
          </a:xfrm>
          <a:prstGeom prst="rect">
            <a:avLst/>
          </a:prstGeom>
        </p:spPr>
      </p:pic>
      <p:sp>
        <p:nvSpPr>
          <p:cNvPr id="3" name="Subtitle 2"/>
          <p:cNvSpPr>
            <a:spLocks noGrp="1"/>
          </p:cNvSpPr>
          <p:nvPr>
            <p:ph type="subTitle" idx="1"/>
          </p:nvPr>
        </p:nvSpPr>
        <p:spPr>
          <a:xfrm>
            <a:off x="4826610" y="4941168"/>
            <a:ext cx="4065869" cy="1080120"/>
          </a:xfrm>
        </p:spPr>
        <p:txBody>
          <a:bodyPr/>
          <a:lstStyle/>
          <a:p>
            <a:pPr algn="l"/>
            <a:r>
              <a:rPr lang="en-GB" sz="1800" b="1" dirty="0">
                <a:solidFill>
                  <a:srgbClr val="002060"/>
                </a:solidFill>
              </a:rPr>
              <a:t>Irene </a:t>
            </a:r>
            <a:r>
              <a:rPr lang="en-GB" sz="1800" b="1" dirty="0" err="1">
                <a:solidFill>
                  <a:srgbClr val="002060"/>
                </a:solidFill>
              </a:rPr>
              <a:t>Psifidou,</a:t>
            </a:r>
            <a:r>
              <a:rPr lang="en-GB" sz="1800" b="1" dirty="0">
                <a:solidFill>
                  <a:srgbClr val="002060"/>
                </a:solidFill>
              </a:rPr>
              <a:t> Expert</a:t>
            </a:r>
          </a:p>
          <a:p>
            <a:pPr algn="l"/>
            <a:r>
              <a:rPr lang="en-GB" sz="1800" b="1" dirty="0">
                <a:solidFill>
                  <a:srgbClr val="002060"/>
                </a:solidFill>
              </a:rPr>
              <a:t>Coordinator of VET for youth team</a:t>
            </a:r>
            <a:br>
              <a:rPr lang="en-GB" sz="1800" b="1" dirty="0">
                <a:solidFill>
                  <a:srgbClr val="002060"/>
                </a:solidFill>
              </a:rPr>
            </a:br>
            <a:r>
              <a:rPr lang="en-GB" sz="1600" dirty="0">
                <a:solidFill>
                  <a:srgbClr val="002060"/>
                </a:solidFill>
              </a:rPr>
              <a:t>Department for Learning and Employability</a:t>
            </a:r>
          </a:p>
        </p:txBody>
      </p:sp>
      <p:sp>
        <p:nvSpPr>
          <p:cNvPr id="2" name="Title 1"/>
          <p:cNvSpPr>
            <a:spLocks noGrp="1"/>
          </p:cNvSpPr>
          <p:nvPr>
            <p:ph type="ctrTitle"/>
          </p:nvPr>
        </p:nvSpPr>
        <p:spPr>
          <a:xfrm>
            <a:off x="-36513" y="3068960"/>
            <a:ext cx="9180513" cy="1584176"/>
          </a:xfrm>
          <a:solidFill>
            <a:schemeClr val="accent5">
              <a:lumMod val="20000"/>
              <a:lumOff val="80000"/>
              <a:alpha val="40000"/>
            </a:schemeClr>
          </a:solidFill>
          <a:ln>
            <a:noFill/>
          </a:ln>
        </p:spPr>
        <p:style>
          <a:lnRef idx="0">
            <a:scrgbClr r="0" g="0" b="0"/>
          </a:lnRef>
          <a:fillRef idx="0">
            <a:scrgbClr r="0" g="0" b="0"/>
          </a:fillRef>
          <a:effectRef idx="0">
            <a:scrgbClr r="0" g="0" b="0"/>
          </a:effectRef>
          <a:fontRef idx="minor">
            <a:schemeClr val="lt1"/>
          </a:fontRef>
        </p:style>
        <p:txBody>
          <a:bodyPr/>
          <a:lstStyle/>
          <a:p>
            <a:pPr algn="l"/>
            <a:r>
              <a:rPr lang="de-DE" sz="5400" b="1" dirty="0">
                <a:solidFill>
                  <a:srgbClr val="FFFF00"/>
                </a:solidFill>
              </a:rPr>
              <a:t>Cedefop</a:t>
            </a:r>
            <a:br>
              <a:rPr lang="de-DE" sz="5400" dirty="0"/>
            </a:br>
            <a:r>
              <a:rPr lang="en-GB" dirty="0">
                <a:solidFill>
                  <a:schemeClr val="tx1">
                    <a:lumMod val="85000"/>
                    <a:lumOff val="15000"/>
                  </a:schemeClr>
                </a:solidFill>
              </a:rPr>
              <a:t>VET toolkit for tackling early leaving</a:t>
            </a:r>
            <a:endParaRPr lang="en-GB" sz="4800" dirty="0">
              <a:solidFill>
                <a:srgbClr val="FFEE35"/>
              </a:solidFill>
            </a:endParaRPr>
          </a:p>
        </p:txBody>
      </p:sp>
      <p:sp>
        <p:nvSpPr>
          <p:cNvPr id="12" name="Subtitle 2"/>
          <p:cNvSpPr txBox="1">
            <a:spLocks/>
          </p:cNvSpPr>
          <p:nvPr/>
        </p:nvSpPr>
        <p:spPr>
          <a:xfrm>
            <a:off x="-36516" y="476672"/>
            <a:ext cx="5112571" cy="792088"/>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b="1" dirty="0" err="1">
                <a:solidFill>
                  <a:schemeClr val="bg1"/>
                </a:solidFill>
              </a:rPr>
              <a:t>ReferNet</a:t>
            </a:r>
            <a:r>
              <a:rPr lang="en-GB" b="1" dirty="0">
                <a:solidFill>
                  <a:schemeClr val="bg1"/>
                </a:solidFill>
              </a:rPr>
              <a:t> 2021 Partnership Forum </a:t>
            </a:r>
            <a:endParaRPr lang="en-GB" dirty="0">
              <a:solidFill>
                <a:schemeClr val="bg1"/>
              </a:solidFill>
            </a:endParaRPr>
          </a:p>
          <a:p>
            <a:r>
              <a:rPr lang="en-GB" b="1" dirty="0">
                <a:solidFill>
                  <a:schemeClr val="bg1"/>
                </a:solidFill>
              </a:rPr>
              <a:t>26 May 2021</a:t>
            </a:r>
            <a:endParaRPr lang="en-GB" sz="1300" b="1" dirty="0">
              <a:solidFill>
                <a:schemeClr val="bg1"/>
              </a:solidFill>
            </a:endParaRPr>
          </a:p>
          <a:p>
            <a:endParaRPr lang="en-GB" sz="1300" b="1" dirty="0">
              <a:solidFill>
                <a:srgbClr val="FFEE35"/>
              </a:solidFill>
            </a:endParaRPr>
          </a:p>
          <a:p>
            <a:endParaRPr lang="en-GB" sz="1300" b="1" dirty="0">
              <a:solidFill>
                <a:srgbClr val="FFEE35"/>
              </a:solidFill>
            </a:endParaRPr>
          </a:p>
        </p:txBody>
      </p:sp>
    </p:spTree>
    <p:extLst>
      <p:ext uri="{BB962C8B-B14F-4D97-AF65-F5344CB8AC3E}">
        <p14:creationId xmlns:p14="http://schemas.microsoft.com/office/powerpoint/2010/main" val="3647191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D5471-0EDE-490C-9BD7-0401639DDE63}"/>
              </a:ext>
            </a:extLst>
          </p:cNvPr>
          <p:cNvSpPr>
            <a:spLocks noGrp="1"/>
          </p:cNvSpPr>
          <p:nvPr>
            <p:ph type="title"/>
          </p:nvPr>
        </p:nvSpPr>
        <p:spPr>
          <a:xfrm>
            <a:off x="755576" y="1087753"/>
            <a:ext cx="7632848" cy="1030588"/>
          </a:xfrm>
        </p:spPr>
        <p:txBody>
          <a:bodyPr>
            <a:noAutofit/>
          </a:bodyPr>
          <a:lstStyle/>
          <a:p>
            <a:r>
              <a:rPr lang="sv-SE" sz="3200" dirty="0" err="1"/>
              <a:t>Why</a:t>
            </a:r>
            <a:r>
              <a:rPr lang="sv-SE" sz="3200" dirty="0"/>
              <a:t> tackling </a:t>
            </a:r>
            <a:r>
              <a:rPr lang="sv-SE" sz="3200" dirty="0" err="1"/>
              <a:t>early</a:t>
            </a:r>
            <a:r>
              <a:rPr lang="sv-SE" sz="3200" dirty="0"/>
              <a:t> </a:t>
            </a:r>
            <a:r>
              <a:rPr lang="sv-SE" sz="3200" dirty="0" err="1"/>
              <a:t>leaving</a:t>
            </a:r>
            <a:r>
              <a:rPr lang="sv-SE" sz="3200" dirty="0"/>
              <a:t> from E&amp;T </a:t>
            </a:r>
            <a:r>
              <a:rPr lang="sv-SE" sz="3200" dirty="0" err="1"/>
              <a:t>matters</a:t>
            </a:r>
            <a:r>
              <a:rPr lang="sv-SE" sz="3200" dirty="0"/>
              <a:t>?</a:t>
            </a:r>
            <a:endParaRPr lang="en-SE" sz="3200" dirty="0"/>
          </a:p>
        </p:txBody>
      </p:sp>
      <p:pic>
        <p:nvPicPr>
          <p:cNvPr id="5" name="Content Placeholder 4" descr="Europe">
            <a:extLst>
              <a:ext uri="{FF2B5EF4-FFF2-40B4-BE49-F238E27FC236}">
                <a16:creationId xmlns:a16="http://schemas.microsoft.com/office/drawing/2014/main" id="{F1C4023B-D458-4141-A097-72F3D90C159C}"/>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5345" y="3735923"/>
            <a:ext cx="1778496" cy="1778496"/>
          </a:xfrm>
        </p:spPr>
      </p:pic>
      <p:pic>
        <p:nvPicPr>
          <p:cNvPr id="9" name="Graphic 8" descr="Puzzle pieces">
            <a:extLst>
              <a:ext uri="{FF2B5EF4-FFF2-40B4-BE49-F238E27FC236}">
                <a16:creationId xmlns:a16="http://schemas.microsoft.com/office/drawing/2014/main" id="{4BE24C49-CEC9-4A35-A0F0-AC8377E914F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8423" y="2364200"/>
            <a:ext cx="1107553" cy="1107553"/>
          </a:xfrm>
          <a:prstGeom prst="rect">
            <a:avLst/>
          </a:prstGeom>
        </p:spPr>
      </p:pic>
      <p:pic>
        <p:nvPicPr>
          <p:cNvPr id="11" name="Graphic 10" descr="Puzzle">
            <a:extLst>
              <a:ext uri="{FF2B5EF4-FFF2-40B4-BE49-F238E27FC236}">
                <a16:creationId xmlns:a16="http://schemas.microsoft.com/office/drawing/2014/main" id="{C99DECF5-5F2C-4833-93F5-DDC93252F02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72000" y="2617004"/>
            <a:ext cx="914400" cy="914400"/>
          </a:xfrm>
          <a:prstGeom prst="rect">
            <a:avLst/>
          </a:prstGeom>
        </p:spPr>
      </p:pic>
      <p:sp>
        <p:nvSpPr>
          <p:cNvPr id="12" name="Rectangle 11">
            <a:extLst>
              <a:ext uri="{FF2B5EF4-FFF2-40B4-BE49-F238E27FC236}">
                <a16:creationId xmlns:a16="http://schemas.microsoft.com/office/drawing/2014/main" id="{1F4A49C8-112F-4F45-B8B3-802BAAD5A8FE}"/>
              </a:ext>
            </a:extLst>
          </p:cNvPr>
          <p:cNvSpPr/>
          <p:nvPr/>
        </p:nvSpPr>
        <p:spPr>
          <a:xfrm>
            <a:off x="1543457" y="2440454"/>
            <a:ext cx="2736304" cy="1323439"/>
          </a:xfrm>
          <a:prstGeom prst="rect">
            <a:avLst/>
          </a:prstGeom>
        </p:spPr>
        <p:txBody>
          <a:bodyPr wrap="square">
            <a:spAutoFit/>
          </a:bodyPr>
          <a:lstStyle/>
          <a:p>
            <a:r>
              <a:rPr lang="en-US" sz="2000" dirty="0"/>
              <a:t>Early leaving from education and training is still a pressing issue in Europe </a:t>
            </a:r>
            <a:endParaRPr lang="en-SE" sz="2000" dirty="0"/>
          </a:p>
        </p:txBody>
      </p:sp>
      <p:sp>
        <p:nvSpPr>
          <p:cNvPr id="13" name="Rectangle 12">
            <a:extLst>
              <a:ext uri="{FF2B5EF4-FFF2-40B4-BE49-F238E27FC236}">
                <a16:creationId xmlns:a16="http://schemas.microsoft.com/office/drawing/2014/main" id="{BFD18464-262D-4A41-8484-9E2979FB3DE2}"/>
              </a:ext>
            </a:extLst>
          </p:cNvPr>
          <p:cNvSpPr/>
          <p:nvPr/>
        </p:nvSpPr>
        <p:spPr>
          <a:xfrm>
            <a:off x="5724128" y="2412484"/>
            <a:ext cx="2736304" cy="1323439"/>
          </a:xfrm>
          <a:prstGeom prst="rect">
            <a:avLst/>
          </a:prstGeom>
        </p:spPr>
        <p:txBody>
          <a:bodyPr wrap="square">
            <a:spAutoFit/>
          </a:bodyPr>
          <a:lstStyle/>
          <a:p>
            <a:r>
              <a:rPr lang="en-US" sz="2000" dirty="0"/>
              <a:t>Early leavers are at greater risk of becoming NEETs and socially excluded </a:t>
            </a:r>
            <a:endParaRPr lang="en-SE" sz="2000" dirty="0"/>
          </a:p>
        </p:txBody>
      </p:sp>
      <p:sp>
        <p:nvSpPr>
          <p:cNvPr id="14" name="Rectangle 13">
            <a:extLst>
              <a:ext uri="{FF2B5EF4-FFF2-40B4-BE49-F238E27FC236}">
                <a16:creationId xmlns:a16="http://schemas.microsoft.com/office/drawing/2014/main" id="{8CE7329B-DF24-46BB-82D3-275FE779BED3}"/>
              </a:ext>
            </a:extLst>
          </p:cNvPr>
          <p:cNvSpPr/>
          <p:nvPr/>
        </p:nvSpPr>
        <p:spPr>
          <a:xfrm>
            <a:off x="2319943" y="4000093"/>
            <a:ext cx="3600400" cy="1015663"/>
          </a:xfrm>
          <a:prstGeom prst="rect">
            <a:avLst/>
          </a:prstGeom>
        </p:spPr>
        <p:txBody>
          <a:bodyPr wrap="square">
            <a:spAutoFit/>
          </a:bodyPr>
          <a:lstStyle/>
          <a:p>
            <a:r>
              <a:rPr lang="en-US" sz="2000" dirty="0"/>
              <a:t>1/10 young people do not qualify in upper secondary education</a:t>
            </a:r>
          </a:p>
        </p:txBody>
      </p:sp>
      <p:grpSp>
        <p:nvGrpSpPr>
          <p:cNvPr id="10" name="Group 5">
            <a:extLst>
              <a:ext uri="{FF2B5EF4-FFF2-40B4-BE49-F238E27FC236}">
                <a16:creationId xmlns:a16="http://schemas.microsoft.com/office/drawing/2014/main" id="{7FBF165D-D520-420C-AC08-87F5B6CB6625}"/>
              </a:ext>
            </a:extLst>
          </p:cNvPr>
          <p:cNvGrpSpPr/>
          <p:nvPr/>
        </p:nvGrpSpPr>
        <p:grpSpPr>
          <a:xfrm rot="21600000">
            <a:off x="5486400" y="3821068"/>
            <a:ext cx="864096" cy="760595"/>
            <a:chOff x="610834" y="3602355"/>
            <a:chExt cx="1219200" cy="1219200"/>
          </a:xfrm>
          <a:solidFill>
            <a:srgbClr val="164194"/>
          </a:solidFill>
        </p:grpSpPr>
        <p:sp>
          <p:nvSpPr>
            <p:cNvPr id="15" name="Freeform 4">
              <a:extLst>
                <a:ext uri="{FF2B5EF4-FFF2-40B4-BE49-F238E27FC236}">
                  <a16:creationId xmlns:a16="http://schemas.microsoft.com/office/drawing/2014/main" id="{56AEE109-DAF9-48D3-B1C5-004A421E8001}"/>
                </a:ext>
              </a:extLst>
            </p:cNvPr>
            <p:cNvSpPr/>
            <p:nvPr/>
          </p:nvSpPr>
          <p:spPr>
            <a:xfrm>
              <a:off x="610834" y="3602355"/>
              <a:ext cx="1219200" cy="1219200"/>
            </a:xfrm>
            <a:custGeom>
              <a:avLst/>
              <a:gdLst/>
              <a:ahLst/>
              <a:cxnLst/>
              <a:rect l="0" t="0" r="0" b="0"/>
              <a:pathLst>
                <a:path w="304800" h="304800">
                  <a:moveTo>
                    <a:pt x="157677" y="62846"/>
                  </a:moveTo>
                  <a:cubicBezTo>
                    <a:pt x="157677" y="65761"/>
                    <a:pt x="155315" y="68123"/>
                    <a:pt x="152400" y="68123"/>
                  </a:cubicBezTo>
                  <a:cubicBezTo>
                    <a:pt x="149485" y="68123"/>
                    <a:pt x="147123" y="65761"/>
                    <a:pt x="147123" y="62846"/>
                  </a:cubicBezTo>
                  <a:cubicBezTo>
                    <a:pt x="147123" y="59931"/>
                    <a:pt x="149485" y="57569"/>
                    <a:pt x="152400" y="57569"/>
                  </a:cubicBezTo>
                  <a:cubicBezTo>
                    <a:pt x="155315" y="57569"/>
                    <a:pt x="157677" y="59931"/>
                    <a:pt x="157677" y="62846"/>
                  </a:cubicBezTo>
                  <a:close/>
                  <a:moveTo>
                    <a:pt x="211998" y="85344"/>
                  </a:moveTo>
                  <a:cubicBezTo>
                    <a:pt x="209941" y="87401"/>
                    <a:pt x="209941" y="90745"/>
                    <a:pt x="211998" y="92802"/>
                  </a:cubicBezTo>
                  <a:cubicBezTo>
                    <a:pt x="214055" y="94859"/>
                    <a:pt x="217399" y="94859"/>
                    <a:pt x="219456" y="92802"/>
                  </a:cubicBezTo>
                  <a:cubicBezTo>
                    <a:pt x="221513" y="90745"/>
                    <a:pt x="221513" y="87401"/>
                    <a:pt x="219456" y="85344"/>
                  </a:cubicBezTo>
                  <a:cubicBezTo>
                    <a:pt x="217389" y="83287"/>
                    <a:pt x="214055" y="83287"/>
                    <a:pt x="211998" y="85344"/>
                  </a:cubicBezTo>
                  <a:close/>
                  <a:moveTo>
                    <a:pt x="241954" y="147123"/>
                  </a:moveTo>
                  <a:cubicBezTo>
                    <a:pt x="239039" y="147123"/>
                    <a:pt x="236677" y="149485"/>
                    <a:pt x="236677" y="152400"/>
                  </a:cubicBezTo>
                  <a:cubicBezTo>
                    <a:pt x="236677" y="155315"/>
                    <a:pt x="239039" y="157677"/>
                    <a:pt x="241954" y="157677"/>
                  </a:cubicBezTo>
                  <a:cubicBezTo>
                    <a:pt x="244869" y="157677"/>
                    <a:pt x="247231" y="155315"/>
                    <a:pt x="247231" y="152400"/>
                  </a:cubicBezTo>
                  <a:cubicBezTo>
                    <a:pt x="247231" y="149485"/>
                    <a:pt x="244869" y="147123"/>
                    <a:pt x="241954" y="147123"/>
                  </a:cubicBezTo>
                  <a:close/>
                  <a:moveTo>
                    <a:pt x="211998" y="211998"/>
                  </a:moveTo>
                  <a:cubicBezTo>
                    <a:pt x="209941" y="214055"/>
                    <a:pt x="209941" y="217399"/>
                    <a:pt x="211998" y="219456"/>
                  </a:cubicBezTo>
                  <a:cubicBezTo>
                    <a:pt x="214055" y="221513"/>
                    <a:pt x="217399" y="221513"/>
                    <a:pt x="219456" y="219456"/>
                  </a:cubicBezTo>
                  <a:cubicBezTo>
                    <a:pt x="221513" y="217399"/>
                    <a:pt x="221513" y="214055"/>
                    <a:pt x="219456" y="211998"/>
                  </a:cubicBezTo>
                  <a:cubicBezTo>
                    <a:pt x="217389" y="209931"/>
                    <a:pt x="214055" y="209931"/>
                    <a:pt x="211998" y="211998"/>
                  </a:cubicBezTo>
                  <a:close/>
                  <a:moveTo>
                    <a:pt x="152400" y="236677"/>
                  </a:moveTo>
                  <a:cubicBezTo>
                    <a:pt x="149485" y="236677"/>
                    <a:pt x="147123" y="239039"/>
                    <a:pt x="147123" y="241954"/>
                  </a:cubicBezTo>
                  <a:cubicBezTo>
                    <a:pt x="147123" y="244869"/>
                    <a:pt x="149485" y="247231"/>
                    <a:pt x="152400" y="247231"/>
                  </a:cubicBezTo>
                  <a:cubicBezTo>
                    <a:pt x="155315" y="247231"/>
                    <a:pt x="157677" y="244869"/>
                    <a:pt x="157677" y="241954"/>
                  </a:cubicBezTo>
                  <a:cubicBezTo>
                    <a:pt x="157677" y="239039"/>
                    <a:pt x="155315" y="236677"/>
                    <a:pt x="152400" y="236677"/>
                  </a:cubicBezTo>
                  <a:close/>
                  <a:moveTo>
                    <a:pt x="134645" y="196463"/>
                  </a:moveTo>
                  <a:cubicBezTo>
                    <a:pt x="131940" y="195377"/>
                    <a:pt x="128873" y="196682"/>
                    <a:pt x="127787" y="199387"/>
                  </a:cubicBezTo>
                  <a:cubicBezTo>
                    <a:pt x="126702" y="202092"/>
                    <a:pt x="128006" y="205159"/>
                    <a:pt x="130712" y="206245"/>
                  </a:cubicBezTo>
                  <a:cubicBezTo>
                    <a:pt x="133417" y="207331"/>
                    <a:pt x="136484" y="206026"/>
                    <a:pt x="137570" y="203321"/>
                  </a:cubicBezTo>
                  <a:cubicBezTo>
                    <a:pt x="138646" y="200625"/>
                    <a:pt x="137341" y="197548"/>
                    <a:pt x="134645" y="196463"/>
                  </a:cubicBezTo>
                  <a:close/>
                  <a:moveTo>
                    <a:pt x="101775" y="168212"/>
                  </a:moveTo>
                  <a:cubicBezTo>
                    <a:pt x="99098" y="169355"/>
                    <a:pt x="97850" y="172450"/>
                    <a:pt x="98984" y="175127"/>
                  </a:cubicBezTo>
                  <a:cubicBezTo>
                    <a:pt x="100127" y="177803"/>
                    <a:pt x="103222" y="179051"/>
                    <a:pt x="105899" y="177917"/>
                  </a:cubicBezTo>
                  <a:cubicBezTo>
                    <a:pt x="108575" y="176774"/>
                    <a:pt x="109823" y="173679"/>
                    <a:pt x="108690" y="171002"/>
                  </a:cubicBezTo>
                  <a:cubicBezTo>
                    <a:pt x="107547" y="168316"/>
                    <a:pt x="104451" y="167069"/>
                    <a:pt x="101775" y="168212"/>
                  </a:cubicBezTo>
                  <a:close/>
                  <a:moveTo>
                    <a:pt x="101479" y="137560"/>
                  </a:moveTo>
                  <a:cubicBezTo>
                    <a:pt x="104184" y="138646"/>
                    <a:pt x="107252" y="137341"/>
                    <a:pt x="108337" y="134636"/>
                  </a:cubicBezTo>
                  <a:cubicBezTo>
                    <a:pt x="109423" y="131931"/>
                    <a:pt x="108118" y="128864"/>
                    <a:pt x="105413" y="127778"/>
                  </a:cubicBezTo>
                  <a:cubicBezTo>
                    <a:pt x="102708" y="126692"/>
                    <a:pt x="99641" y="127997"/>
                    <a:pt x="98555" y="130702"/>
                  </a:cubicBezTo>
                  <a:cubicBezTo>
                    <a:pt x="97469" y="133398"/>
                    <a:pt x="98774" y="136474"/>
                    <a:pt x="101479" y="137560"/>
                  </a:cubicBezTo>
                  <a:close/>
                  <a:moveTo>
                    <a:pt x="133798" y="108690"/>
                  </a:moveTo>
                  <a:cubicBezTo>
                    <a:pt x="136474" y="107547"/>
                    <a:pt x="137722" y="104451"/>
                    <a:pt x="136589" y="101775"/>
                  </a:cubicBezTo>
                  <a:cubicBezTo>
                    <a:pt x="135446" y="99098"/>
                    <a:pt x="132350" y="97850"/>
                    <a:pt x="129673" y="98984"/>
                  </a:cubicBezTo>
                  <a:cubicBezTo>
                    <a:pt x="126997" y="100117"/>
                    <a:pt x="125749" y="103222"/>
                    <a:pt x="126883" y="105899"/>
                  </a:cubicBezTo>
                  <a:cubicBezTo>
                    <a:pt x="128026" y="108575"/>
                    <a:pt x="131121" y="109823"/>
                    <a:pt x="133798" y="108690"/>
                  </a:cubicBezTo>
                  <a:close/>
                  <a:moveTo>
                    <a:pt x="170155" y="108337"/>
                  </a:moveTo>
                  <a:cubicBezTo>
                    <a:pt x="172860" y="109423"/>
                    <a:pt x="175927" y="108118"/>
                    <a:pt x="177013" y="105413"/>
                  </a:cubicBezTo>
                  <a:cubicBezTo>
                    <a:pt x="178098" y="102708"/>
                    <a:pt x="176794" y="99641"/>
                    <a:pt x="174088" y="98555"/>
                  </a:cubicBezTo>
                  <a:cubicBezTo>
                    <a:pt x="171383" y="97469"/>
                    <a:pt x="168316" y="98774"/>
                    <a:pt x="167230" y="101479"/>
                  </a:cubicBezTo>
                  <a:cubicBezTo>
                    <a:pt x="166145" y="104175"/>
                    <a:pt x="167459" y="107252"/>
                    <a:pt x="170155" y="108337"/>
                  </a:cubicBezTo>
                  <a:close/>
                  <a:moveTo>
                    <a:pt x="203025" y="136589"/>
                  </a:moveTo>
                  <a:cubicBezTo>
                    <a:pt x="205702" y="135446"/>
                    <a:pt x="206950" y="132350"/>
                    <a:pt x="205816" y="129673"/>
                  </a:cubicBezTo>
                  <a:cubicBezTo>
                    <a:pt x="204673" y="126997"/>
                    <a:pt x="201578" y="125749"/>
                    <a:pt x="198901" y="126883"/>
                  </a:cubicBezTo>
                  <a:cubicBezTo>
                    <a:pt x="196225" y="128026"/>
                    <a:pt x="194977" y="131121"/>
                    <a:pt x="196110" y="133798"/>
                  </a:cubicBezTo>
                  <a:cubicBezTo>
                    <a:pt x="197253" y="136484"/>
                    <a:pt x="200349" y="137732"/>
                    <a:pt x="203025" y="136589"/>
                  </a:cubicBezTo>
                  <a:close/>
                  <a:moveTo>
                    <a:pt x="203321" y="167240"/>
                  </a:moveTo>
                  <a:cubicBezTo>
                    <a:pt x="200616" y="166154"/>
                    <a:pt x="197548" y="167459"/>
                    <a:pt x="196463" y="170164"/>
                  </a:cubicBezTo>
                  <a:cubicBezTo>
                    <a:pt x="195377" y="172869"/>
                    <a:pt x="196682" y="175936"/>
                    <a:pt x="199387" y="177022"/>
                  </a:cubicBezTo>
                  <a:cubicBezTo>
                    <a:pt x="202092" y="178108"/>
                    <a:pt x="205159" y="176803"/>
                    <a:pt x="206245" y="174098"/>
                  </a:cubicBezTo>
                  <a:cubicBezTo>
                    <a:pt x="207331" y="171402"/>
                    <a:pt x="206026" y="168326"/>
                    <a:pt x="203321" y="167240"/>
                  </a:cubicBezTo>
                  <a:close/>
                  <a:moveTo>
                    <a:pt x="171002" y="196110"/>
                  </a:moveTo>
                  <a:cubicBezTo>
                    <a:pt x="168326" y="197253"/>
                    <a:pt x="167078" y="200349"/>
                    <a:pt x="168212" y="203025"/>
                  </a:cubicBezTo>
                  <a:cubicBezTo>
                    <a:pt x="169355" y="205702"/>
                    <a:pt x="172450" y="206950"/>
                    <a:pt x="175127" y="205816"/>
                  </a:cubicBezTo>
                  <a:cubicBezTo>
                    <a:pt x="177803" y="204673"/>
                    <a:pt x="179051" y="201578"/>
                    <a:pt x="177917" y="198901"/>
                  </a:cubicBezTo>
                  <a:cubicBezTo>
                    <a:pt x="176774" y="196215"/>
                    <a:pt x="173679" y="194967"/>
                    <a:pt x="171002" y="196110"/>
                  </a:cubicBezTo>
                  <a:close/>
                  <a:moveTo>
                    <a:pt x="85344" y="211998"/>
                  </a:moveTo>
                  <a:cubicBezTo>
                    <a:pt x="83287" y="214055"/>
                    <a:pt x="83287" y="217399"/>
                    <a:pt x="85344" y="219456"/>
                  </a:cubicBezTo>
                  <a:cubicBezTo>
                    <a:pt x="87401" y="221513"/>
                    <a:pt x="90745" y="221513"/>
                    <a:pt x="92802" y="219456"/>
                  </a:cubicBezTo>
                  <a:cubicBezTo>
                    <a:pt x="94859" y="217399"/>
                    <a:pt x="94859" y="214055"/>
                    <a:pt x="92802" y="211998"/>
                  </a:cubicBezTo>
                  <a:cubicBezTo>
                    <a:pt x="90745" y="209931"/>
                    <a:pt x="87411" y="209931"/>
                    <a:pt x="85344" y="211998"/>
                  </a:cubicBezTo>
                  <a:close/>
                  <a:moveTo>
                    <a:pt x="62846" y="147123"/>
                  </a:moveTo>
                  <a:cubicBezTo>
                    <a:pt x="59931" y="147123"/>
                    <a:pt x="57569" y="149485"/>
                    <a:pt x="57569" y="152400"/>
                  </a:cubicBezTo>
                  <a:cubicBezTo>
                    <a:pt x="57569" y="155315"/>
                    <a:pt x="59931" y="157677"/>
                    <a:pt x="62846" y="157677"/>
                  </a:cubicBezTo>
                  <a:cubicBezTo>
                    <a:pt x="65761" y="157677"/>
                    <a:pt x="68123" y="155315"/>
                    <a:pt x="68123" y="152400"/>
                  </a:cubicBezTo>
                  <a:cubicBezTo>
                    <a:pt x="68123" y="149485"/>
                    <a:pt x="65761" y="147123"/>
                    <a:pt x="62846" y="147123"/>
                  </a:cubicBezTo>
                  <a:close/>
                  <a:moveTo>
                    <a:pt x="85344" y="85344"/>
                  </a:moveTo>
                  <a:cubicBezTo>
                    <a:pt x="83287" y="87401"/>
                    <a:pt x="83287" y="90745"/>
                    <a:pt x="85344" y="92802"/>
                  </a:cubicBezTo>
                  <a:cubicBezTo>
                    <a:pt x="87401" y="94859"/>
                    <a:pt x="90745" y="94859"/>
                    <a:pt x="92802" y="92802"/>
                  </a:cubicBezTo>
                  <a:cubicBezTo>
                    <a:pt x="94859" y="90745"/>
                    <a:pt x="94859" y="87401"/>
                    <a:pt x="92802" y="85344"/>
                  </a:cubicBezTo>
                  <a:cubicBezTo>
                    <a:pt x="90745" y="83287"/>
                    <a:pt x="87411" y="83287"/>
                    <a:pt x="85344" y="85344"/>
                  </a:cubicBezTo>
                  <a:close/>
                  <a:moveTo>
                    <a:pt x="304800" y="138027"/>
                  </a:moveTo>
                  <a:lnTo>
                    <a:pt x="304800" y="166783"/>
                  </a:lnTo>
                  <a:lnTo>
                    <a:pt x="296894" y="166783"/>
                  </a:lnTo>
                  <a:lnTo>
                    <a:pt x="296894" y="156715"/>
                  </a:lnTo>
                  <a:lnTo>
                    <a:pt x="274825" y="156715"/>
                  </a:lnTo>
                  <a:cubicBezTo>
                    <a:pt x="274387" y="169650"/>
                    <a:pt x="271834" y="182642"/>
                    <a:pt x="267472" y="194539"/>
                  </a:cubicBezTo>
                  <a:lnTo>
                    <a:pt x="278759" y="198558"/>
                  </a:lnTo>
                  <a:lnTo>
                    <a:pt x="282712" y="188786"/>
                  </a:lnTo>
                  <a:lnTo>
                    <a:pt x="290284" y="191853"/>
                  </a:lnTo>
                  <a:lnTo>
                    <a:pt x="279416" y="218732"/>
                  </a:lnTo>
                  <a:lnTo>
                    <a:pt x="271844" y="215665"/>
                  </a:lnTo>
                  <a:lnTo>
                    <a:pt x="275692" y="206140"/>
                  </a:lnTo>
                  <a:lnTo>
                    <a:pt x="264395" y="201997"/>
                  </a:lnTo>
                  <a:cubicBezTo>
                    <a:pt x="258794" y="214598"/>
                    <a:pt x="251117" y="226095"/>
                    <a:pt x="241811" y="236039"/>
                  </a:cubicBezTo>
                  <a:lnTo>
                    <a:pt x="257470" y="251698"/>
                  </a:lnTo>
                  <a:lnTo>
                    <a:pt x="264833" y="244335"/>
                  </a:lnTo>
                  <a:lnTo>
                    <a:pt x="270615" y="250117"/>
                  </a:lnTo>
                  <a:lnTo>
                    <a:pt x="250117" y="270615"/>
                  </a:lnTo>
                  <a:lnTo>
                    <a:pt x="244335" y="264833"/>
                  </a:lnTo>
                  <a:lnTo>
                    <a:pt x="251698" y="257470"/>
                  </a:lnTo>
                  <a:lnTo>
                    <a:pt x="236039" y="241811"/>
                  </a:lnTo>
                  <a:cubicBezTo>
                    <a:pt x="226638" y="250612"/>
                    <a:pt x="215856" y="257947"/>
                    <a:pt x="204054" y="263462"/>
                  </a:cubicBezTo>
                  <a:lnTo>
                    <a:pt x="209121" y="274387"/>
                  </a:lnTo>
                  <a:lnTo>
                    <a:pt x="218827" y="270272"/>
                  </a:lnTo>
                  <a:lnTo>
                    <a:pt x="222028" y="277797"/>
                  </a:lnTo>
                  <a:lnTo>
                    <a:pt x="195348" y="289112"/>
                  </a:lnTo>
                  <a:lnTo>
                    <a:pt x="192167" y="281588"/>
                  </a:lnTo>
                  <a:lnTo>
                    <a:pt x="201654" y="277578"/>
                  </a:lnTo>
                  <a:lnTo>
                    <a:pt x="196653" y="266662"/>
                  </a:lnTo>
                  <a:cubicBezTo>
                    <a:pt x="184156" y="271501"/>
                    <a:pt x="170383" y="274349"/>
                    <a:pt x="156724" y="274815"/>
                  </a:cubicBezTo>
                  <a:lnTo>
                    <a:pt x="156724" y="296885"/>
                  </a:lnTo>
                  <a:lnTo>
                    <a:pt x="166792" y="296885"/>
                  </a:lnTo>
                  <a:lnTo>
                    <a:pt x="166792" y="304800"/>
                  </a:lnTo>
                  <a:lnTo>
                    <a:pt x="138036" y="304800"/>
                  </a:lnTo>
                  <a:lnTo>
                    <a:pt x="138036" y="296894"/>
                  </a:lnTo>
                  <a:lnTo>
                    <a:pt x="148104" y="296894"/>
                  </a:lnTo>
                  <a:lnTo>
                    <a:pt x="148104" y="274825"/>
                  </a:lnTo>
                  <a:cubicBezTo>
                    <a:pt x="135169" y="274387"/>
                    <a:pt x="122177" y="271834"/>
                    <a:pt x="110280" y="267472"/>
                  </a:cubicBezTo>
                  <a:lnTo>
                    <a:pt x="106261" y="278759"/>
                  </a:lnTo>
                  <a:lnTo>
                    <a:pt x="116034" y="282712"/>
                  </a:lnTo>
                  <a:lnTo>
                    <a:pt x="112966" y="290284"/>
                  </a:lnTo>
                  <a:lnTo>
                    <a:pt x="86087" y="279416"/>
                  </a:lnTo>
                  <a:lnTo>
                    <a:pt x="89154" y="271844"/>
                  </a:lnTo>
                  <a:lnTo>
                    <a:pt x="98679" y="275692"/>
                  </a:lnTo>
                  <a:lnTo>
                    <a:pt x="102822" y="264385"/>
                  </a:lnTo>
                  <a:cubicBezTo>
                    <a:pt x="90221" y="258785"/>
                    <a:pt x="78724" y="251108"/>
                    <a:pt x="68780" y="241802"/>
                  </a:cubicBezTo>
                  <a:lnTo>
                    <a:pt x="53121" y="257461"/>
                  </a:lnTo>
                  <a:lnTo>
                    <a:pt x="60484" y="264824"/>
                  </a:lnTo>
                  <a:lnTo>
                    <a:pt x="54702" y="270605"/>
                  </a:lnTo>
                  <a:lnTo>
                    <a:pt x="34204" y="250107"/>
                  </a:lnTo>
                  <a:lnTo>
                    <a:pt x="39986" y="244326"/>
                  </a:lnTo>
                  <a:lnTo>
                    <a:pt x="47349" y="251689"/>
                  </a:lnTo>
                  <a:lnTo>
                    <a:pt x="63008" y="236029"/>
                  </a:lnTo>
                  <a:cubicBezTo>
                    <a:pt x="54207" y="226628"/>
                    <a:pt x="46873" y="215846"/>
                    <a:pt x="41358" y="204045"/>
                  </a:cubicBezTo>
                  <a:lnTo>
                    <a:pt x="30432" y="209112"/>
                  </a:lnTo>
                  <a:lnTo>
                    <a:pt x="34547" y="218818"/>
                  </a:lnTo>
                  <a:lnTo>
                    <a:pt x="27022" y="222018"/>
                  </a:lnTo>
                  <a:lnTo>
                    <a:pt x="15707" y="195339"/>
                  </a:lnTo>
                  <a:lnTo>
                    <a:pt x="23231" y="192157"/>
                  </a:lnTo>
                  <a:lnTo>
                    <a:pt x="27241" y="201644"/>
                  </a:lnTo>
                  <a:lnTo>
                    <a:pt x="38157" y="196644"/>
                  </a:lnTo>
                  <a:cubicBezTo>
                    <a:pt x="33318" y="184147"/>
                    <a:pt x="30470" y="170374"/>
                    <a:pt x="30004" y="156715"/>
                  </a:cubicBezTo>
                  <a:lnTo>
                    <a:pt x="7906" y="156715"/>
                  </a:lnTo>
                  <a:lnTo>
                    <a:pt x="7906" y="166783"/>
                  </a:lnTo>
                  <a:lnTo>
                    <a:pt x="0" y="166783"/>
                  </a:lnTo>
                  <a:lnTo>
                    <a:pt x="0" y="138027"/>
                  </a:lnTo>
                  <a:lnTo>
                    <a:pt x="7906" y="138027"/>
                  </a:lnTo>
                  <a:lnTo>
                    <a:pt x="7906" y="148095"/>
                  </a:lnTo>
                  <a:lnTo>
                    <a:pt x="29975" y="148095"/>
                  </a:lnTo>
                  <a:cubicBezTo>
                    <a:pt x="30413" y="135160"/>
                    <a:pt x="32966" y="122168"/>
                    <a:pt x="37328" y="110271"/>
                  </a:cubicBezTo>
                  <a:lnTo>
                    <a:pt x="26032" y="106251"/>
                  </a:lnTo>
                  <a:lnTo>
                    <a:pt x="22088" y="116015"/>
                  </a:lnTo>
                  <a:lnTo>
                    <a:pt x="14516" y="112947"/>
                  </a:lnTo>
                  <a:lnTo>
                    <a:pt x="25384" y="86068"/>
                  </a:lnTo>
                  <a:lnTo>
                    <a:pt x="32957" y="89135"/>
                  </a:lnTo>
                  <a:lnTo>
                    <a:pt x="29108" y="98660"/>
                  </a:lnTo>
                  <a:lnTo>
                    <a:pt x="40415" y="102803"/>
                  </a:lnTo>
                  <a:cubicBezTo>
                    <a:pt x="46015" y="90202"/>
                    <a:pt x="53692" y="78705"/>
                    <a:pt x="62998" y="68761"/>
                  </a:cubicBezTo>
                  <a:lnTo>
                    <a:pt x="47320" y="53102"/>
                  </a:lnTo>
                  <a:lnTo>
                    <a:pt x="39967" y="60465"/>
                  </a:lnTo>
                  <a:lnTo>
                    <a:pt x="34185" y="54683"/>
                  </a:lnTo>
                  <a:lnTo>
                    <a:pt x="54683" y="34185"/>
                  </a:lnTo>
                  <a:lnTo>
                    <a:pt x="60465" y="39967"/>
                  </a:lnTo>
                  <a:lnTo>
                    <a:pt x="53102" y="47320"/>
                  </a:lnTo>
                  <a:lnTo>
                    <a:pt x="68761" y="62979"/>
                  </a:lnTo>
                  <a:cubicBezTo>
                    <a:pt x="78162" y="54178"/>
                    <a:pt x="88944" y="46844"/>
                    <a:pt x="100746" y="41329"/>
                  </a:cubicBezTo>
                  <a:lnTo>
                    <a:pt x="95679" y="30404"/>
                  </a:lnTo>
                  <a:lnTo>
                    <a:pt x="85973" y="34528"/>
                  </a:lnTo>
                  <a:lnTo>
                    <a:pt x="82772" y="27003"/>
                  </a:lnTo>
                  <a:lnTo>
                    <a:pt x="109452" y="15688"/>
                  </a:lnTo>
                  <a:lnTo>
                    <a:pt x="112633" y="23212"/>
                  </a:lnTo>
                  <a:lnTo>
                    <a:pt x="103156" y="27213"/>
                  </a:lnTo>
                  <a:lnTo>
                    <a:pt x="108156" y="38129"/>
                  </a:lnTo>
                  <a:cubicBezTo>
                    <a:pt x="120653" y="33290"/>
                    <a:pt x="134426" y="30442"/>
                    <a:pt x="148085" y="29975"/>
                  </a:cubicBezTo>
                  <a:lnTo>
                    <a:pt x="148085" y="7906"/>
                  </a:lnTo>
                  <a:lnTo>
                    <a:pt x="138017" y="7906"/>
                  </a:lnTo>
                  <a:lnTo>
                    <a:pt x="138017" y="0"/>
                  </a:lnTo>
                  <a:lnTo>
                    <a:pt x="166773" y="0"/>
                  </a:lnTo>
                  <a:lnTo>
                    <a:pt x="166773" y="7906"/>
                  </a:lnTo>
                  <a:lnTo>
                    <a:pt x="156705" y="7906"/>
                  </a:lnTo>
                  <a:lnTo>
                    <a:pt x="156705" y="29975"/>
                  </a:lnTo>
                  <a:cubicBezTo>
                    <a:pt x="169640" y="30413"/>
                    <a:pt x="182632" y="32966"/>
                    <a:pt x="194529" y="37328"/>
                  </a:cubicBezTo>
                  <a:lnTo>
                    <a:pt x="198549" y="26041"/>
                  </a:lnTo>
                  <a:lnTo>
                    <a:pt x="188786" y="22088"/>
                  </a:lnTo>
                  <a:lnTo>
                    <a:pt x="191853" y="14516"/>
                  </a:lnTo>
                  <a:lnTo>
                    <a:pt x="218732" y="25384"/>
                  </a:lnTo>
                  <a:lnTo>
                    <a:pt x="215665" y="32957"/>
                  </a:lnTo>
                  <a:lnTo>
                    <a:pt x="206140" y="29108"/>
                  </a:lnTo>
                  <a:lnTo>
                    <a:pt x="201997" y="40415"/>
                  </a:lnTo>
                  <a:cubicBezTo>
                    <a:pt x="214598" y="46015"/>
                    <a:pt x="226095" y="53692"/>
                    <a:pt x="236039" y="62998"/>
                  </a:cubicBezTo>
                  <a:lnTo>
                    <a:pt x="251698" y="47339"/>
                  </a:lnTo>
                  <a:lnTo>
                    <a:pt x="244335" y="39976"/>
                  </a:lnTo>
                  <a:lnTo>
                    <a:pt x="250117" y="34195"/>
                  </a:lnTo>
                  <a:lnTo>
                    <a:pt x="270615" y="54693"/>
                  </a:lnTo>
                  <a:lnTo>
                    <a:pt x="264833" y="60474"/>
                  </a:lnTo>
                  <a:lnTo>
                    <a:pt x="257470" y="53111"/>
                  </a:lnTo>
                  <a:lnTo>
                    <a:pt x="241811" y="68771"/>
                  </a:lnTo>
                  <a:cubicBezTo>
                    <a:pt x="250612" y="78172"/>
                    <a:pt x="257947" y="88954"/>
                    <a:pt x="263462" y="100755"/>
                  </a:cubicBezTo>
                  <a:lnTo>
                    <a:pt x="274387" y="95688"/>
                  </a:lnTo>
                  <a:lnTo>
                    <a:pt x="270272" y="85982"/>
                  </a:lnTo>
                  <a:lnTo>
                    <a:pt x="277797" y="82782"/>
                  </a:lnTo>
                  <a:lnTo>
                    <a:pt x="289112" y="109461"/>
                  </a:lnTo>
                  <a:lnTo>
                    <a:pt x="281588" y="112643"/>
                  </a:lnTo>
                  <a:lnTo>
                    <a:pt x="277578" y="103156"/>
                  </a:lnTo>
                  <a:lnTo>
                    <a:pt x="266662" y="108156"/>
                  </a:lnTo>
                  <a:cubicBezTo>
                    <a:pt x="271501" y="120653"/>
                    <a:pt x="274349" y="134426"/>
                    <a:pt x="274815" y="148085"/>
                  </a:cubicBezTo>
                  <a:lnTo>
                    <a:pt x="296885" y="148085"/>
                  </a:lnTo>
                  <a:lnTo>
                    <a:pt x="296885" y="138017"/>
                  </a:lnTo>
                  <a:lnTo>
                    <a:pt x="304800" y="138017"/>
                  </a:lnTo>
                  <a:close/>
                  <a:moveTo>
                    <a:pt x="266729" y="152400"/>
                  </a:moveTo>
                  <a:cubicBezTo>
                    <a:pt x="266729" y="89364"/>
                    <a:pt x="215446" y="38071"/>
                    <a:pt x="152400" y="38071"/>
                  </a:cubicBezTo>
                  <a:cubicBezTo>
                    <a:pt x="89354" y="38071"/>
                    <a:pt x="38071" y="89364"/>
                    <a:pt x="38071" y="152400"/>
                  </a:cubicBezTo>
                  <a:cubicBezTo>
                    <a:pt x="38071" y="215436"/>
                    <a:pt x="89364" y="266729"/>
                    <a:pt x="152400" y="266729"/>
                  </a:cubicBezTo>
                  <a:cubicBezTo>
                    <a:pt x="215436" y="266729"/>
                    <a:pt x="266729" y="215436"/>
                    <a:pt x="266729" y="152400"/>
                  </a:cubicBezTo>
                  <a:close/>
                </a:path>
              </a:pathLst>
            </a:custGeom>
            <a:grpFill/>
            <a:ln>
              <a:solidFill>
                <a:schemeClr val="accent1">
                  <a:lumMod val="90000"/>
                </a:schemeClr>
              </a:solidFill>
            </a:ln>
          </p:spPr>
        </p:sp>
      </p:grpSp>
      <p:sp>
        <p:nvSpPr>
          <p:cNvPr id="3" name="TextBox 2">
            <a:extLst>
              <a:ext uri="{FF2B5EF4-FFF2-40B4-BE49-F238E27FC236}">
                <a16:creationId xmlns:a16="http://schemas.microsoft.com/office/drawing/2014/main" id="{8E883D14-B698-448B-B65C-FBEF9E9E30EC}"/>
              </a:ext>
            </a:extLst>
          </p:cNvPr>
          <p:cNvSpPr txBox="1"/>
          <p:nvPr/>
        </p:nvSpPr>
        <p:spPr>
          <a:xfrm>
            <a:off x="6073472" y="4423125"/>
            <a:ext cx="3059832" cy="923330"/>
          </a:xfrm>
          <a:prstGeom prst="rect">
            <a:avLst/>
          </a:prstGeom>
          <a:noFill/>
        </p:spPr>
        <p:txBody>
          <a:bodyPr wrap="square" rtlCol="0">
            <a:spAutoFit/>
          </a:bodyPr>
          <a:lstStyle/>
          <a:p>
            <a:r>
              <a:rPr lang="en-GB" dirty="0"/>
              <a:t>Extended school closures due to Covid-19 may lead to higher rates of dropping out </a:t>
            </a:r>
          </a:p>
        </p:txBody>
      </p:sp>
    </p:spTree>
    <p:extLst>
      <p:ext uri="{BB962C8B-B14F-4D97-AF65-F5344CB8AC3E}">
        <p14:creationId xmlns:p14="http://schemas.microsoft.com/office/powerpoint/2010/main" val="239421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0" presetClass="entr" presetSubtype="0" fill="hold" nodeType="afterEffect">
                                  <p:stCondLst>
                                    <p:cond delay="30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10" presetClass="entr" presetSubtype="0" fill="hold" grpId="0" nodeType="withEffect">
                                  <p:stCondLst>
                                    <p:cond delay="3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1300"/>
                            </p:stCondLst>
                            <p:childTnLst>
                              <p:par>
                                <p:cTn id="19" presetID="10" presetClass="entr" presetSubtype="0" fill="hold" nodeType="afterEffect">
                                  <p:stCondLst>
                                    <p:cond delay="2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B032E-3B50-41E8-90DF-9C0C4623E781}"/>
              </a:ext>
            </a:extLst>
          </p:cNvPr>
          <p:cNvSpPr>
            <a:spLocks noGrp="1"/>
          </p:cNvSpPr>
          <p:nvPr>
            <p:ph type="title"/>
          </p:nvPr>
        </p:nvSpPr>
        <p:spPr>
          <a:xfrm>
            <a:off x="467544" y="920848"/>
            <a:ext cx="8568949" cy="634083"/>
          </a:xfrm>
        </p:spPr>
        <p:txBody>
          <a:bodyPr>
            <a:noAutofit/>
          </a:bodyPr>
          <a:lstStyle/>
          <a:p>
            <a:r>
              <a:rPr lang="en-US" sz="3200" dirty="0"/>
              <a:t>Cedefop work</a:t>
            </a:r>
            <a:endParaRPr lang="en-SE" sz="3200" dirty="0"/>
          </a:p>
        </p:txBody>
      </p:sp>
      <p:pic>
        <p:nvPicPr>
          <p:cNvPr id="5" name="Picture 4">
            <a:extLst>
              <a:ext uri="{FF2B5EF4-FFF2-40B4-BE49-F238E27FC236}">
                <a16:creationId xmlns:a16="http://schemas.microsoft.com/office/drawing/2014/main" id="{3D9A767C-2828-4FA3-8C7B-4972FBB22408}"/>
              </a:ext>
            </a:extLst>
          </p:cNvPr>
          <p:cNvPicPr>
            <a:picLocks noChangeAspect="1"/>
          </p:cNvPicPr>
          <p:nvPr/>
        </p:nvPicPr>
        <p:blipFill>
          <a:blip r:embed="rId2"/>
          <a:stretch>
            <a:fillRect/>
          </a:stretch>
        </p:blipFill>
        <p:spPr>
          <a:xfrm>
            <a:off x="755576" y="1635060"/>
            <a:ext cx="3027544" cy="2225966"/>
          </a:xfrm>
          <a:prstGeom prst="rect">
            <a:avLst/>
          </a:prstGeom>
        </p:spPr>
      </p:pic>
      <p:pic>
        <p:nvPicPr>
          <p:cNvPr id="6" name="Picture 2">
            <a:hlinkClick r:id="rId3"/>
            <a:extLst>
              <a:ext uri="{FF2B5EF4-FFF2-40B4-BE49-F238E27FC236}">
                <a16:creationId xmlns:a16="http://schemas.microsoft.com/office/drawing/2014/main" id="{F1BAB0E8-DAE4-4118-9DE6-8B4A722A6D7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13" t="11549" r="67965" b="13173"/>
          <a:stretch/>
        </p:blipFill>
        <p:spPr bwMode="auto">
          <a:xfrm>
            <a:off x="4976738" y="1554931"/>
            <a:ext cx="1637901" cy="2257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descr="C:\Users\ips\Documents\plf-early-leaving.jpg">
            <a:extLst>
              <a:ext uri="{FF2B5EF4-FFF2-40B4-BE49-F238E27FC236}">
                <a16:creationId xmlns:a16="http://schemas.microsoft.com/office/drawing/2014/main" id="{2FECE7DB-57C9-43CD-B1B2-C453E0A9E2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4600" y="4423139"/>
            <a:ext cx="1944216" cy="15341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a:extLst>
              <a:ext uri="{FF2B5EF4-FFF2-40B4-BE49-F238E27FC236}">
                <a16:creationId xmlns:a16="http://schemas.microsoft.com/office/drawing/2014/main" id="{265840D2-571B-416E-A6A2-32E0E2C4B09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576" y="4744899"/>
            <a:ext cx="2670175" cy="89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id="{AFBD1353-1D1A-4ED0-9364-9C7F0A5A3938}"/>
              </a:ext>
            </a:extLst>
          </p:cNvPr>
          <p:cNvSpPr/>
          <p:nvPr/>
        </p:nvSpPr>
        <p:spPr>
          <a:xfrm>
            <a:off x="529143" y="3915469"/>
            <a:ext cx="3759663" cy="584775"/>
          </a:xfrm>
          <a:prstGeom prst="rect">
            <a:avLst/>
          </a:prstGeom>
        </p:spPr>
        <p:txBody>
          <a:bodyPr wrap="square">
            <a:spAutoFit/>
          </a:bodyPr>
          <a:lstStyle/>
          <a:p>
            <a:pPr>
              <a:spcBef>
                <a:spcPts val="600"/>
              </a:spcBef>
            </a:pPr>
            <a:r>
              <a:rPr lang="en-GB" sz="1600" dirty="0">
                <a:solidFill>
                  <a:schemeClr val="tx2">
                    <a:lumMod val="95000"/>
                    <a:lumOff val="5000"/>
                  </a:schemeClr>
                </a:solidFill>
              </a:rPr>
              <a:t>1</a:t>
            </a:r>
            <a:r>
              <a:rPr lang="en-GB" sz="1600" baseline="30000" dirty="0">
                <a:solidFill>
                  <a:schemeClr val="tx2">
                    <a:lumMod val="95000"/>
                    <a:lumOff val="5000"/>
                  </a:schemeClr>
                </a:solidFill>
              </a:rPr>
              <a:t>st</a:t>
            </a:r>
            <a:r>
              <a:rPr lang="en-GB" sz="1600" dirty="0">
                <a:solidFill>
                  <a:schemeClr val="tx2">
                    <a:lumMod val="95000"/>
                    <a:lumOff val="5000"/>
                  </a:schemeClr>
                </a:solidFill>
              </a:rPr>
              <a:t> European study on the role of VET for tackling early leaving (Vol </a:t>
            </a:r>
            <a:r>
              <a:rPr lang="en-GB" sz="1600" dirty="0">
                <a:solidFill>
                  <a:schemeClr val="tx2">
                    <a:lumMod val="95000"/>
                    <a:lumOff val="5000"/>
                  </a:schemeClr>
                </a:solidFill>
                <a:hlinkClick r:id="rId7"/>
              </a:rPr>
              <a:t>I</a:t>
            </a:r>
            <a:r>
              <a:rPr lang="en-GB" sz="1600" dirty="0">
                <a:solidFill>
                  <a:schemeClr val="tx2">
                    <a:lumMod val="95000"/>
                    <a:lumOff val="5000"/>
                  </a:schemeClr>
                </a:solidFill>
              </a:rPr>
              <a:t>, </a:t>
            </a:r>
            <a:r>
              <a:rPr lang="en-GB" sz="1600" dirty="0">
                <a:solidFill>
                  <a:schemeClr val="tx2">
                    <a:lumMod val="95000"/>
                    <a:lumOff val="5000"/>
                  </a:schemeClr>
                </a:solidFill>
                <a:hlinkClick r:id="rId8"/>
              </a:rPr>
              <a:t>II</a:t>
            </a:r>
            <a:r>
              <a:rPr lang="en-GB" sz="1600" dirty="0">
                <a:solidFill>
                  <a:schemeClr val="tx2">
                    <a:lumMod val="95000"/>
                    <a:lumOff val="5000"/>
                  </a:schemeClr>
                </a:solidFill>
              </a:rPr>
              <a:t>)</a:t>
            </a:r>
          </a:p>
        </p:txBody>
      </p:sp>
      <p:sp>
        <p:nvSpPr>
          <p:cNvPr id="10" name="Rectangle 9">
            <a:extLst>
              <a:ext uri="{FF2B5EF4-FFF2-40B4-BE49-F238E27FC236}">
                <a16:creationId xmlns:a16="http://schemas.microsoft.com/office/drawing/2014/main" id="{EA3E35C6-9103-4670-90A8-2EE01AC807E2}"/>
              </a:ext>
            </a:extLst>
          </p:cNvPr>
          <p:cNvSpPr/>
          <p:nvPr/>
        </p:nvSpPr>
        <p:spPr>
          <a:xfrm>
            <a:off x="539935" y="5767875"/>
            <a:ext cx="4060968" cy="338554"/>
          </a:xfrm>
          <a:prstGeom prst="rect">
            <a:avLst/>
          </a:prstGeom>
        </p:spPr>
        <p:txBody>
          <a:bodyPr wrap="square">
            <a:spAutoFit/>
          </a:bodyPr>
          <a:lstStyle/>
          <a:p>
            <a:pPr>
              <a:spcBef>
                <a:spcPts val="600"/>
              </a:spcBef>
            </a:pPr>
            <a:r>
              <a:rPr lang="en-GB" sz="1600" dirty="0">
                <a:solidFill>
                  <a:schemeClr val="tx2">
                    <a:lumMod val="95000"/>
                    <a:lumOff val="5000"/>
                  </a:schemeClr>
                </a:solidFill>
                <a:hlinkClick r:id="rId9"/>
              </a:rPr>
              <a:t>www.cedefop.europa.eu/TEL-toolkit</a:t>
            </a:r>
            <a:r>
              <a:rPr lang="en-GB" sz="1600" dirty="0">
                <a:solidFill>
                  <a:schemeClr val="tx2">
                    <a:lumMod val="95000"/>
                    <a:lumOff val="5000"/>
                  </a:schemeClr>
                </a:solidFill>
              </a:rPr>
              <a:t> </a:t>
            </a:r>
          </a:p>
        </p:txBody>
      </p:sp>
      <p:sp>
        <p:nvSpPr>
          <p:cNvPr id="11" name="Rectangle 10">
            <a:extLst>
              <a:ext uri="{FF2B5EF4-FFF2-40B4-BE49-F238E27FC236}">
                <a16:creationId xmlns:a16="http://schemas.microsoft.com/office/drawing/2014/main" id="{BB92424B-9FE8-497D-BE38-EC0928F2ADAD}"/>
              </a:ext>
            </a:extLst>
          </p:cNvPr>
          <p:cNvSpPr/>
          <p:nvPr/>
        </p:nvSpPr>
        <p:spPr>
          <a:xfrm>
            <a:off x="6729887" y="1844824"/>
            <a:ext cx="2189229" cy="584775"/>
          </a:xfrm>
          <a:prstGeom prst="rect">
            <a:avLst/>
          </a:prstGeom>
        </p:spPr>
        <p:txBody>
          <a:bodyPr wrap="square">
            <a:spAutoFit/>
          </a:bodyPr>
          <a:lstStyle/>
          <a:p>
            <a:pPr>
              <a:spcBef>
                <a:spcPts val="600"/>
              </a:spcBef>
            </a:pPr>
            <a:r>
              <a:rPr lang="en-GB" sz="1600" dirty="0">
                <a:solidFill>
                  <a:schemeClr val="tx2">
                    <a:lumMod val="95000"/>
                    <a:lumOff val="5000"/>
                  </a:schemeClr>
                </a:solidFill>
              </a:rPr>
              <a:t>Cedefop Country reports</a:t>
            </a:r>
          </a:p>
        </p:txBody>
      </p:sp>
      <p:sp>
        <p:nvSpPr>
          <p:cNvPr id="12" name="Rectangle 11">
            <a:extLst>
              <a:ext uri="{FF2B5EF4-FFF2-40B4-BE49-F238E27FC236}">
                <a16:creationId xmlns:a16="http://schemas.microsoft.com/office/drawing/2014/main" id="{CF4C9A82-BB82-46F8-ABD8-F3C9A08A490B}"/>
              </a:ext>
            </a:extLst>
          </p:cNvPr>
          <p:cNvSpPr/>
          <p:nvPr/>
        </p:nvSpPr>
        <p:spPr>
          <a:xfrm>
            <a:off x="6713957" y="4500244"/>
            <a:ext cx="2232248" cy="830997"/>
          </a:xfrm>
          <a:prstGeom prst="rect">
            <a:avLst/>
          </a:prstGeom>
        </p:spPr>
        <p:txBody>
          <a:bodyPr wrap="square">
            <a:spAutoFit/>
          </a:bodyPr>
          <a:lstStyle/>
          <a:p>
            <a:pPr>
              <a:spcBef>
                <a:spcPts val="600"/>
              </a:spcBef>
            </a:pPr>
            <a:r>
              <a:rPr lang="en-GB" sz="1600" dirty="0">
                <a:solidFill>
                  <a:schemeClr val="tx2">
                    <a:lumMod val="95000"/>
                    <a:lumOff val="5000"/>
                  </a:schemeClr>
                </a:solidFill>
              </a:rPr>
              <a:t>Policy learning Fora and international workshops</a:t>
            </a:r>
          </a:p>
        </p:txBody>
      </p:sp>
    </p:spTree>
    <p:extLst>
      <p:ext uri="{BB962C8B-B14F-4D97-AF65-F5344CB8AC3E}">
        <p14:creationId xmlns:p14="http://schemas.microsoft.com/office/powerpoint/2010/main" val="51162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par>
                          <p:cTn id="15" fill="hold">
                            <p:stCondLst>
                              <p:cond delay="1000"/>
                            </p:stCondLst>
                            <p:childTnLst>
                              <p:par>
                                <p:cTn id="16" presetID="55"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strVal val="#ppt_w*0.70"/>
                                          </p:val>
                                        </p:tav>
                                        <p:tav tm="100000">
                                          <p:val>
                                            <p:strVal val="#ppt_w"/>
                                          </p:val>
                                        </p:tav>
                                      </p:tavLst>
                                    </p:anim>
                                    <p:anim calcmode="lin" valueType="num">
                                      <p:cBhvr>
                                        <p:cTn id="19" dur="1000" fill="hold"/>
                                        <p:tgtEl>
                                          <p:spTgt spid="7"/>
                                        </p:tgtEl>
                                        <p:attrNameLst>
                                          <p:attrName>ppt_h</p:attrName>
                                        </p:attrNameLst>
                                      </p:cBhvr>
                                      <p:tavLst>
                                        <p:tav tm="0">
                                          <p:val>
                                            <p:strVal val="#ppt_h"/>
                                          </p:val>
                                        </p:tav>
                                        <p:tav tm="100000">
                                          <p:val>
                                            <p:strVal val="#ppt_h"/>
                                          </p:val>
                                        </p:tav>
                                      </p:tavLst>
                                    </p:anim>
                                    <p:animEffect transition="in" filter="fade">
                                      <p:cBhvr>
                                        <p:cTn id="20" dur="1000"/>
                                        <p:tgtEl>
                                          <p:spTgt spid="7"/>
                                        </p:tgtEl>
                                      </p:cBhvr>
                                    </p:animEffect>
                                  </p:childTnLst>
                                </p:cTn>
                              </p:par>
                            </p:childTnLst>
                          </p:cTn>
                        </p:par>
                        <p:par>
                          <p:cTn id="21" fill="hold">
                            <p:stCondLst>
                              <p:cond delay="2000"/>
                            </p:stCondLst>
                            <p:childTnLst>
                              <p:par>
                                <p:cTn id="22" presetID="55"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ppt_w</p:attrName>
                                        </p:attrNameLst>
                                      </p:cBhvr>
                                      <p:tavLst>
                                        <p:tav tm="0">
                                          <p:val>
                                            <p:strVal val="#ppt_w*0.70"/>
                                          </p:val>
                                        </p:tav>
                                        <p:tav tm="100000">
                                          <p:val>
                                            <p:strVal val="#ppt_w"/>
                                          </p:val>
                                        </p:tav>
                                      </p:tavLst>
                                    </p:anim>
                                    <p:anim calcmode="lin" valueType="num">
                                      <p:cBhvr>
                                        <p:cTn id="30" dur="1000" fill="hold"/>
                                        <p:tgtEl>
                                          <p:spTgt spid="10"/>
                                        </p:tgtEl>
                                        <p:attrNameLst>
                                          <p:attrName>ppt_h</p:attrName>
                                        </p:attrNameLst>
                                      </p:cBhvr>
                                      <p:tavLst>
                                        <p:tav tm="0">
                                          <p:val>
                                            <p:strVal val="#ppt_h"/>
                                          </p:val>
                                        </p:tav>
                                        <p:tav tm="100000">
                                          <p:val>
                                            <p:strVal val="#ppt_h"/>
                                          </p:val>
                                        </p:tav>
                                      </p:tavLst>
                                    </p:anim>
                                    <p:animEffect transition="in" filter="fade">
                                      <p:cBhvr>
                                        <p:cTn id="31" dur="1000"/>
                                        <p:tgtEl>
                                          <p:spTgt spid="10"/>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1000" fill="hold"/>
                                        <p:tgtEl>
                                          <p:spTgt spid="12"/>
                                        </p:tgtEl>
                                        <p:attrNameLst>
                                          <p:attrName>ppt_w</p:attrName>
                                        </p:attrNameLst>
                                      </p:cBhvr>
                                      <p:tavLst>
                                        <p:tav tm="0">
                                          <p:val>
                                            <p:strVal val="#ppt_w*0.70"/>
                                          </p:val>
                                        </p:tav>
                                        <p:tav tm="100000">
                                          <p:val>
                                            <p:strVal val="#ppt_w"/>
                                          </p:val>
                                        </p:tav>
                                      </p:tavLst>
                                    </p:anim>
                                    <p:anim calcmode="lin" valueType="num">
                                      <p:cBhvr>
                                        <p:cTn id="35" dur="1000" fill="hold"/>
                                        <p:tgtEl>
                                          <p:spTgt spid="12"/>
                                        </p:tgtEl>
                                        <p:attrNameLst>
                                          <p:attrName>ppt_h</p:attrName>
                                        </p:attrNameLst>
                                      </p:cBhvr>
                                      <p:tavLst>
                                        <p:tav tm="0">
                                          <p:val>
                                            <p:strVal val="#ppt_h"/>
                                          </p:val>
                                        </p:tav>
                                        <p:tav tm="100000">
                                          <p:val>
                                            <p:strVal val="#ppt_h"/>
                                          </p:val>
                                        </p:tav>
                                      </p:tavLst>
                                    </p:anim>
                                    <p:animEffect transition="in" filter="fade">
                                      <p:cBhvr>
                                        <p:cTn id="3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BACA1-9EFA-4D3D-9CE1-32994B872CBB}"/>
              </a:ext>
            </a:extLst>
          </p:cNvPr>
          <p:cNvSpPr>
            <a:spLocks noGrp="1"/>
          </p:cNvSpPr>
          <p:nvPr>
            <p:ph type="title"/>
          </p:nvPr>
        </p:nvSpPr>
        <p:spPr>
          <a:xfrm>
            <a:off x="610038" y="1124883"/>
            <a:ext cx="8352925" cy="634083"/>
          </a:xfrm>
        </p:spPr>
        <p:txBody>
          <a:bodyPr>
            <a:noAutofit/>
          </a:bodyPr>
          <a:lstStyle/>
          <a:p>
            <a:r>
              <a:rPr lang="en-US" sz="3200" dirty="0"/>
              <a:t>VET toolkit for tackling early leaving</a:t>
            </a:r>
            <a:br>
              <a:rPr lang="en-US" sz="3200" dirty="0"/>
            </a:br>
            <a:r>
              <a:rPr lang="en-US" sz="3200" dirty="0"/>
              <a:t>Who is it for?</a:t>
            </a:r>
            <a:endParaRPr lang="en-SE" sz="3200" dirty="0"/>
          </a:p>
        </p:txBody>
      </p:sp>
      <p:sp>
        <p:nvSpPr>
          <p:cNvPr id="13" name="Rectangle 12">
            <a:extLst>
              <a:ext uri="{FF2B5EF4-FFF2-40B4-BE49-F238E27FC236}">
                <a16:creationId xmlns:a16="http://schemas.microsoft.com/office/drawing/2014/main" id="{6A1BCAE7-CCAF-434F-B5E2-42DDAF914CC4}"/>
              </a:ext>
            </a:extLst>
          </p:cNvPr>
          <p:cNvSpPr/>
          <p:nvPr/>
        </p:nvSpPr>
        <p:spPr>
          <a:xfrm>
            <a:off x="3707906" y="2123193"/>
            <a:ext cx="5040558" cy="1107996"/>
          </a:xfrm>
          <a:prstGeom prst="rect">
            <a:avLst/>
          </a:prstGeom>
        </p:spPr>
        <p:txBody>
          <a:bodyPr wrap="square">
            <a:spAutoFit/>
          </a:bodyPr>
          <a:lstStyle/>
          <a:p>
            <a:r>
              <a:rPr lang="en-US" sz="2200" dirty="0">
                <a:solidFill>
                  <a:srgbClr val="000000"/>
                </a:solidFill>
                <a:latin typeface="HelveticaNeueLT W1G 55 Roman"/>
              </a:rPr>
              <a:t>Designed for </a:t>
            </a:r>
            <a:r>
              <a:rPr lang="en-US" sz="2200" b="1" dirty="0">
                <a:solidFill>
                  <a:srgbClr val="000000"/>
                </a:solidFill>
                <a:latin typeface="HelveticaNeueLT W1G 55 Roman"/>
              </a:rPr>
              <a:t>policy makers </a:t>
            </a:r>
            <a:r>
              <a:rPr lang="en-US" sz="2200" dirty="0">
                <a:solidFill>
                  <a:srgbClr val="000000"/>
                </a:solidFill>
                <a:latin typeface="HelveticaNeueLT W1G 55 Roman"/>
              </a:rPr>
              <a:t>and </a:t>
            </a:r>
            <a:r>
              <a:rPr lang="en-US" sz="2200" b="1" dirty="0">
                <a:solidFill>
                  <a:srgbClr val="000000"/>
                </a:solidFill>
                <a:latin typeface="HelveticaNeueLT W1G 55 Roman"/>
              </a:rPr>
              <a:t>VET practitioners </a:t>
            </a:r>
            <a:r>
              <a:rPr lang="en-US" sz="2200" dirty="0">
                <a:solidFill>
                  <a:srgbClr val="000000"/>
                </a:solidFill>
                <a:latin typeface="HelveticaNeueLT W1G 55 Roman"/>
              </a:rPr>
              <a:t>to support young people at risk and early leavers</a:t>
            </a:r>
            <a:endParaRPr lang="en-SE" sz="2200" dirty="0"/>
          </a:p>
        </p:txBody>
      </p:sp>
      <p:sp>
        <p:nvSpPr>
          <p:cNvPr id="14" name="Rectangle 13">
            <a:extLst>
              <a:ext uri="{FF2B5EF4-FFF2-40B4-BE49-F238E27FC236}">
                <a16:creationId xmlns:a16="http://schemas.microsoft.com/office/drawing/2014/main" id="{F8D4B384-CDB3-45F1-BFA4-DF667CE5A17E}"/>
              </a:ext>
            </a:extLst>
          </p:cNvPr>
          <p:cNvSpPr/>
          <p:nvPr/>
        </p:nvSpPr>
        <p:spPr>
          <a:xfrm>
            <a:off x="482691" y="3653675"/>
            <a:ext cx="4680517" cy="1785104"/>
          </a:xfrm>
          <a:prstGeom prst="rect">
            <a:avLst/>
          </a:prstGeom>
        </p:spPr>
        <p:txBody>
          <a:bodyPr wrap="square">
            <a:spAutoFit/>
          </a:bodyPr>
          <a:lstStyle/>
          <a:p>
            <a:r>
              <a:rPr lang="en-US" sz="2200" dirty="0"/>
              <a:t>Used by </a:t>
            </a:r>
            <a:r>
              <a:rPr lang="en-US" sz="2200" b="1" dirty="0"/>
              <a:t>ministries</a:t>
            </a:r>
            <a:r>
              <a:rPr lang="en-US" sz="2200" dirty="0"/>
              <a:t>, </a:t>
            </a:r>
            <a:r>
              <a:rPr lang="en-US" sz="2200" b="1" dirty="0"/>
              <a:t>VET schools</a:t>
            </a:r>
            <a:r>
              <a:rPr lang="en-US" sz="2200" dirty="0"/>
              <a:t>, </a:t>
            </a:r>
            <a:r>
              <a:rPr lang="en-US" sz="2200" b="1" dirty="0"/>
              <a:t>enterprises</a:t>
            </a:r>
            <a:r>
              <a:rPr lang="en-US" sz="2200" dirty="0"/>
              <a:t>, </a:t>
            </a:r>
            <a:r>
              <a:rPr lang="en-US" sz="2200" b="1" dirty="0"/>
              <a:t>guidance </a:t>
            </a:r>
            <a:r>
              <a:rPr lang="en-US" sz="2200" b="1" dirty="0" err="1"/>
              <a:t>centres</a:t>
            </a:r>
            <a:r>
              <a:rPr lang="en-US" sz="2200" dirty="0"/>
              <a:t>, public employment services, </a:t>
            </a:r>
          </a:p>
          <a:p>
            <a:r>
              <a:rPr lang="en-US" sz="2200" dirty="0"/>
              <a:t>social services and youth </a:t>
            </a:r>
            <a:r>
              <a:rPr lang="en-US" sz="2200" dirty="0" err="1"/>
              <a:t>organisations</a:t>
            </a:r>
            <a:endParaRPr lang="en-SE" sz="2200" dirty="0"/>
          </a:p>
        </p:txBody>
      </p:sp>
      <p:pic>
        <p:nvPicPr>
          <p:cNvPr id="18" name="Graphic 17" descr="Group of men">
            <a:extLst>
              <a:ext uri="{FF2B5EF4-FFF2-40B4-BE49-F238E27FC236}">
                <a16:creationId xmlns:a16="http://schemas.microsoft.com/office/drawing/2014/main" id="{E2BD38CA-6553-45FC-A9D6-32BCC44F2B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91680" y="2005664"/>
            <a:ext cx="1440160" cy="1440160"/>
          </a:xfrm>
          <a:prstGeom prst="rect">
            <a:avLst/>
          </a:prstGeom>
        </p:spPr>
      </p:pic>
      <p:grpSp>
        <p:nvGrpSpPr>
          <p:cNvPr id="3" name="Group 2">
            <a:extLst>
              <a:ext uri="{FF2B5EF4-FFF2-40B4-BE49-F238E27FC236}">
                <a16:creationId xmlns:a16="http://schemas.microsoft.com/office/drawing/2014/main" id="{4E3E141A-A90B-4053-9145-49B65F4A0FB0}"/>
              </a:ext>
            </a:extLst>
          </p:cNvPr>
          <p:cNvGrpSpPr/>
          <p:nvPr/>
        </p:nvGrpSpPr>
        <p:grpSpPr>
          <a:xfrm>
            <a:off x="4786500" y="3231189"/>
            <a:ext cx="3238056" cy="2530433"/>
            <a:chOff x="4391220" y="3252474"/>
            <a:chExt cx="3238056" cy="2530433"/>
          </a:xfrm>
          <a:solidFill>
            <a:srgbClr val="FFCC00"/>
          </a:solidFill>
        </p:grpSpPr>
        <p:pic>
          <p:nvPicPr>
            <p:cNvPr id="20" name="Graphic 19" descr="Meeting">
              <a:extLst>
                <a:ext uri="{FF2B5EF4-FFF2-40B4-BE49-F238E27FC236}">
                  <a16:creationId xmlns:a16="http://schemas.microsoft.com/office/drawing/2014/main" id="{859A1941-1724-4DD7-BB91-AE6464C951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06254" y="3252474"/>
              <a:ext cx="1018012" cy="1018012"/>
            </a:xfrm>
            <a:prstGeom prst="rect">
              <a:avLst/>
            </a:prstGeom>
          </p:spPr>
        </p:pic>
        <p:pic>
          <p:nvPicPr>
            <p:cNvPr id="22" name="Graphic 21" descr="Schoolhouse">
              <a:extLst>
                <a:ext uri="{FF2B5EF4-FFF2-40B4-BE49-F238E27FC236}">
                  <a16:creationId xmlns:a16="http://schemas.microsoft.com/office/drawing/2014/main" id="{FC8EADB1-CA45-4DFB-B534-4C197F24DFE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71306" y="4149080"/>
              <a:ext cx="1257970" cy="1257970"/>
            </a:xfrm>
            <a:prstGeom prst="rect">
              <a:avLst/>
            </a:prstGeom>
          </p:spPr>
        </p:pic>
        <p:pic>
          <p:nvPicPr>
            <p:cNvPr id="24" name="Graphic 23" descr="Connections">
              <a:extLst>
                <a:ext uri="{FF2B5EF4-FFF2-40B4-BE49-F238E27FC236}">
                  <a16:creationId xmlns:a16="http://schemas.microsoft.com/office/drawing/2014/main" id="{E79AFF22-FCCA-4F87-9ACB-5D8E50EDF37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91220" y="4270486"/>
              <a:ext cx="1512421" cy="1512421"/>
            </a:xfrm>
            <a:prstGeom prst="rect">
              <a:avLst/>
            </a:prstGeom>
          </p:spPr>
        </p:pic>
      </p:grpSp>
    </p:spTree>
    <p:extLst>
      <p:ext uri="{BB962C8B-B14F-4D97-AF65-F5344CB8AC3E}">
        <p14:creationId xmlns:p14="http://schemas.microsoft.com/office/powerpoint/2010/main" val="372549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3141-1C41-4373-B9B8-1E19996511A4}"/>
              </a:ext>
            </a:extLst>
          </p:cNvPr>
          <p:cNvSpPr>
            <a:spLocks noGrp="1"/>
          </p:cNvSpPr>
          <p:nvPr>
            <p:ph type="title"/>
          </p:nvPr>
        </p:nvSpPr>
        <p:spPr>
          <a:xfrm>
            <a:off x="467544" y="1010678"/>
            <a:ext cx="7920880" cy="634083"/>
          </a:xfrm>
        </p:spPr>
        <p:txBody>
          <a:bodyPr>
            <a:noAutofit/>
          </a:bodyPr>
          <a:lstStyle/>
          <a:p>
            <a:r>
              <a:rPr lang="en-US" sz="3200" dirty="0"/>
              <a:t>What is innovative about the toolkit?</a:t>
            </a:r>
            <a:endParaRPr lang="en-SE" sz="3200" dirty="0"/>
          </a:p>
        </p:txBody>
      </p:sp>
      <p:sp>
        <p:nvSpPr>
          <p:cNvPr id="5" name="TextBox 4">
            <a:extLst>
              <a:ext uri="{FF2B5EF4-FFF2-40B4-BE49-F238E27FC236}">
                <a16:creationId xmlns:a16="http://schemas.microsoft.com/office/drawing/2014/main" id="{D206B65C-F039-42D7-96C0-6D5BA9E6D1EF}"/>
              </a:ext>
            </a:extLst>
          </p:cNvPr>
          <p:cNvSpPr txBox="1"/>
          <p:nvPr/>
        </p:nvSpPr>
        <p:spPr>
          <a:xfrm>
            <a:off x="2123728" y="2962080"/>
            <a:ext cx="7560840" cy="738664"/>
          </a:xfrm>
          <a:prstGeom prst="rect">
            <a:avLst/>
          </a:prstGeom>
          <a:noFill/>
        </p:spPr>
        <p:txBody>
          <a:bodyPr wrap="square" rtlCol="0">
            <a:spAutoFit/>
          </a:bodyPr>
          <a:lstStyle/>
          <a:p>
            <a:r>
              <a:rPr lang="sv-SE" sz="2400" b="1" dirty="0">
                <a:solidFill>
                  <a:srgbClr val="0067AB"/>
                </a:solidFill>
              </a:rPr>
              <a:t>Evidence-based </a:t>
            </a:r>
            <a:br>
              <a:rPr lang="sv-SE" dirty="0">
                <a:solidFill>
                  <a:srgbClr val="0067AB"/>
                </a:solidFill>
              </a:rPr>
            </a:br>
            <a:r>
              <a:rPr lang="sv-SE" dirty="0">
                <a:solidFill>
                  <a:srgbClr val="0067AB"/>
                </a:solidFill>
              </a:rPr>
              <a:t>supported by comparative research and analytical work</a:t>
            </a:r>
          </a:p>
        </p:txBody>
      </p:sp>
      <p:sp>
        <p:nvSpPr>
          <p:cNvPr id="6" name="TextBox 5">
            <a:extLst>
              <a:ext uri="{FF2B5EF4-FFF2-40B4-BE49-F238E27FC236}">
                <a16:creationId xmlns:a16="http://schemas.microsoft.com/office/drawing/2014/main" id="{78707251-1E70-48DA-A5A8-E30055836A49}"/>
              </a:ext>
            </a:extLst>
          </p:cNvPr>
          <p:cNvSpPr txBox="1"/>
          <p:nvPr/>
        </p:nvSpPr>
        <p:spPr>
          <a:xfrm>
            <a:off x="-347734" y="3991705"/>
            <a:ext cx="7560840" cy="738664"/>
          </a:xfrm>
          <a:prstGeom prst="rect">
            <a:avLst/>
          </a:prstGeom>
          <a:noFill/>
        </p:spPr>
        <p:txBody>
          <a:bodyPr wrap="square" rtlCol="0">
            <a:spAutoFit/>
          </a:bodyPr>
          <a:lstStyle/>
          <a:p>
            <a:pPr algn="r"/>
            <a:r>
              <a:rPr lang="sv-SE" sz="2400" b="1" dirty="0">
                <a:solidFill>
                  <a:srgbClr val="0067AB"/>
                </a:solidFill>
              </a:rPr>
              <a:t>Highly interactive</a:t>
            </a:r>
            <a:br>
              <a:rPr lang="sv-SE" dirty="0">
                <a:solidFill>
                  <a:srgbClr val="0067AB"/>
                </a:solidFill>
              </a:rPr>
            </a:br>
            <a:r>
              <a:rPr lang="sv-SE" dirty="0">
                <a:solidFill>
                  <a:srgbClr val="0067AB"/>
                </a:solidFill>
              </a:rPr>
              <a:t>using the online tools, you get instant results</a:t>
            </a:r>
          </a:p>
        </p:txBody>
      </p:sp>
      <p:sp>
        <p:nvSpPr>
          <p:cNvPr id="10" name="Rectangle 9">
            <a:extLst>
              <a:ext uri="{FF2B5EF4-FFF2-40B4-BE49-F238E27FC236}">
                <a16:creationId xmlns:a16="http://schemas.microsoft.com/office/drawing/2014/main" id="{0D43022F-1248-4E29-A392-98DDBE307E2F}"/>
              </a:ext>
            </a:extLst>
          </p:cNvPr>
          <p:cNvSpPr/>
          <p:nvPr/>
        </p:nvSpPr>
        <p:spPr>
          <a:xfrm>
            <a:off x="1331640" y="4934593"/>
            <a:ext cx="7527874" cy="1015663"/>
          </a:xfrm>
          <a:prstGeom prst="rect">
            <a:avLst/>
          </a:prstGeom>
        </p:spPr>
        <p:txBody>
          <a:bodyPr wrap="square">
            <a:spAutoFit/>
          </a:bodyPr>
          <a:lstStyle/>
          <a:p>
            <a:r>
              <a:rPr lang="sv-SE" sz="2400" b="1" dirty="0">
                <a:solidFill>
                  <a:srgbClr val="0067AB"/>
                </a:solidFill>
              </a:rPr>
              <a:t>Plethora of resources </a:t>
            </a:r>
            <a:br>
              <a:rPr lang="sv-SE" dirty="0">
                <a:solidFill>
                  <a:srgbClr val="0067AB"/>
                </a:solidFill>
              </a:rPr>
            </a:br>
            <a:r>
              <a:rPr lang="en-US" dirty="0">
                <a:solidFill>
                  <a:srgbClr val="0067AB"/>
                </a:solidFill>
              </a:rPr>
              <a:t>Good practices; Quick wins; Intervention approaches; Protective factors; Tools; Data and Statistics; Publications; etc.</a:t>
            </a:r>
            <a:endParaRPr lang="en-SE" dirty="0">
              <a:solidFill>
                <a:srgbClr val="0067AB"/>
              </a:solidFill>
            </a:endParaRPr>
          </a:p>
        </p:txBody>
      </p:sp>
      <p:pic>
        <p:nvPicPr>
          <p:cNvPr id="7" name="Graphic 6" descr="Tools">
            <a:extLst>
              <a:ext uri="{FF2B5EF4-FFF2-40B4-BE49-F238E27FC236}">
                <a16:creationId xmlns:a16="http://schemas.microsoft.com/office/drawing/2014/main" id="{937ED8BD-F5F6-47C3-B685-3511F6186A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76156" y="1840803"/>
            <a:ext cx="914400" cy="914400"/>
          </a:xfrm>
          <a:prstGeom prst="rect">
            <a:avLst/>
          </a:prstGeom>
        </p:spPr>
      </p:pic>
      <p:sp>
        <p:nvSpPr>
          <p:cNvPr id="8" name="Rectangle 7">
            <a:extLst>
              <a:ext uri="{FF2B5EF4-FFF2-40B4-BE49-F238E27FC236}">
                <a16:creationId xmlns:a16="http://schemas.microsoft.com/office/drawing/2014/main" id="{68EFB2DF-B3A0-484D-B449-C835CC2CEA6C}"/>
              </a:ext>
            </a:extLst>
          </p:cNvPr>
          <p:cNvSpPr/>
          <p:nvPr/>
        </p:nvSpPr>
        <p:spPr>
          <a:xfrm>
            <a:off x="1115616" y="2051639"/>
            <a:ext cx="4626588" cy="461665"/>
          </a:xfrm>
          <a:prstGeom prst="rect">
            <a:avLst/>
          </a:prstGeom>
        </p:spPr>
        <p:txBody>
          <a:bodyPr wrap="none">
            <a:spAutoFit/>
          </a:bodyPr>
          <a:lstStyle/>
          <a:p>
            <a:pPr algn="r"/>
            <a:r>
              <a:rPr lang="en-US" sz="2400" b="1" dirty="0">
                <a:solidFill>
                  <a:srgbClr val="0067AB"/>
                </a:solidFill>
              </a:rPr>
              <a:t>1st online resource of its kind </a:t>
            </a:r>
            <a:endParaRPr lang="en-SE" sz="2400" b="1" dirty="0">
              <a:solidFill>
                <a:srgbClr val="0067AB"/>
              </a:solidFill>
            </a:endParaRPr>
          </a:p>
        </p:txBody>
      </p:sp>
      <p:pic>
        <p:nvPicPr>
          <p:cNvPr id="4" name="Graphic 3" descr="Bullseye">
            <a:extLst>
              <a:ext uri="{FF2B5EF4-FFF2-40B4-BE49-F238E27FC236}">
                <a16:creationId xmlns:a16="http://schemas.microsoft.com/office/drawing/2014/main" id="{A11CDC91-F74E-4606-ADCE-082D8564365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436" y="2631288"/>
            <a:ext cx="1130424" cy="1130424"/>
          </a:xfrm>
          <a:prstGeom prst="rect">
            <a:avLst/>
          </a:prstGeom>
        </p:spPr>
      </p:pic>
      <p:pic>
        <p:nvPicPr>
          <p:cNvPr id="13" name="Graphic 12" descr="Newspaper">
            <a:extLst>
              <a:ext uri="{FF2B5EF4-FFF2-40B4-BE49-F238E27FC236}">
                <a16:creationId xmlns:a16="http://schemas.microsoft.com/office/drawing/2014/main" id="{A391A164-FCB1-4C21-96B4-1B54E43E8E9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7520" y="4891840"/>
            <a:ext cx="1058416" cy="1058416"/>
          </a:xfrm>
          <a:prstGeom prst="rect">
            <a:avLst/>
          </a:prstGeom>
        </p:spPr>
      </p:pic>
      <p:pic>
        <p:nvPicPr>
          <p:cNvPr id="15" name="Graphic 14" descr="Circles with arrows">
            <a:extLst>
              <a:ext uri="{FF2B5EF4-FFF2-40B4-BE49-F238E27FC236}">
                <a16:creationId xmlns:a16="http://schemas.microsoft.com/office/drawing/2014/main" id="{F5C2A1F7-8A84-4D4F-BE36-8BEEF66705F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113023" y="3904968"/>
            <a:ext cx="1277001" cy="1277001"/>
          </a:xfrm>
          <a:prstGeom prst="rect">
            <a:avLst/>
          </a:prstGeom>
        </p:spPr>
      </p:pic>
    </p:spTree>
    <p:extLst>
      <p:ext uri="{BB962C8B-B14F-4D97-AF65-F5344CB8AC3E}">
        <p14:creationId xmlns:p14="http://schemas.microsoft.com/office/powerpoint/2010/main" val="279489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E727A-45D1-4914-B921-73CDD88F8799}"/>
              </a:ext>
            </a:extLst>
          </p:cNvPr>
          <p:cNvSpPr>
            <a:spLocks noGrp="1"/>
          </p:cNvSpPr>
          <p:nvPr>
            <p:ph type="title"/>
          </p:nvPr>
        </p:nvSpPr>
        <p:spPr>
          <a:xfrm>
            <a:off x="269690" y="908720"/>
            <a:ext cx="8568949" cy="634083"/>
          </a:xfrm>
        </p:spPr>
        <p:txBody>
          <a:bodyPr>
            <a:noAutofit/>
          </a:bodyPr>
          <a:lstStyle/>
          <a:p>
            <a:r>
              <a:rPr lang="en-US" sz="3200" dirty="0"/>
              <a:t>Four years on from its launch…</a:t>
            </a:r>
            <a:endParaRPr lang="en-SE" sz="3200" dirty="0"/>
          </a:p>
        </p:txBody>
      </p:sp>
      <p:grpSp>
        <p:nvGrpSpPr>
          <p:cNvPr id="8" name="Group 7">
            <a:extLst>
              <a:ext uri="{FF2B5EF4-FFF2-40B4-BE49-F238E27FC236}">
                <a16:creationId xmlns:a16="http://schemas.microsoft.com/office/drawing/2014/main" id="{E8ED5CD8-C693-46D2-9D34-78247CF96760}"/>
              </a:ext>
            </a:extLst>
          </p:cNvPr>
          <p:cNvGrpSpPr/>
          <p:nvPr/>
        </p:nvGrpSpPr>
        <p:grpSpPr>
          <a:xfrm>
            <a:off x="1285448" y="1827307"/>
            <a:ext cx="6798656" cy="492443"/>
            <a:chOff x="2237494" y="3019170"/>
            <a:chExt cx="6798656" cy="492443"/>
          </a:xfrm>
        </p:grpSpPr>
        <p:sp>
          <p:nvSpPr>
            <p:cNvPr id="4" name="Rectangle 3">
              <a:extLst>
                <a:ext uri="{FF2B5EF4-FFF2-40B4-BE49-F238E27FC236}">
                  <a16:creationId xmlns:a16="http://schemas.microsoft.com/office/drawing/2014/main" id="{64A9E6F2-EA25-4A2C-9163-7AC3ABCECFE2}"/>
                </a:ext>
              </a:extLst>
            </p:cNvPr>
            <p:cNvSpPr/>
            <p:nvPr/>
          </p:nvSpPr>
          <p:spPr>
            <a:xfrm>
              <a:off x="2237494" y="3019170"/>
              <a:ext cx="6798656" cy="492443"/>
            </a:xfrm>
            <a:prstGeom prst="rect">
              <a:avLst/>
            </a:prstGeom>
          </p:spPr>
          <p:txBody>
            <a:bodyPr wrap="none">
              <a:spAutoFit/>
            </a:bodyPr>
            <a:lstStyle/>
            <a:p>
              <a:r>
                <a:rPr lang="en-US" sz="2600" b="1" dirty="0">
                  <a:solidFill>
                    <a:srgbClr val="0067AB"/>
                  </a:solidFill>
                </a:rPr>
                <a:t>260+ </a:t>
              </a:r>
              <a:r>
                <a:rPr lang="en-US" sz="2600" dirty="0">
                  <a:solidFill>
                    <a:srgbClr val="0067AB"/>
                  </a:solidFill>
                </a:rPr>
                <a:t>resources from </a:t>
              </a:r>
              <a:r>
                <a:rPr lang="en-US" sz="2600" b="1" dirty="0">
                  <a:solidFill>
                    <a:srgbClr val="0067AB"/>
                  </a:solidFill>
                </a:rPr>
                <a:t>33 </a:t>
              </a:r>
              <a:r>
                <a:rPr lang="en-US" sz="2600" dirty="0">
                  <a:solidFill>
                    <a:srgbClr val="0067AB"/>
                  </a:solidFill>
                </a:rPr>
                <a:t>European countries</a:t>
              </a:r>
              <a:endParaRPr lang="en-SE" sz="2600" dirty="0">
                <a:solidFill>
                  <a:srgbClr val="0067AB"/>
                </a:solidFill>
              </a:endParaRPr>
            </a:p>
          </p:txBody>
        </p:sp>
      </p:grpSp>
      <p:grpSp>
        <p:nvGrpSpPr>
          <p:cNvPr id="13" name="Group 12">
            <a:extLst>
              <a:ext uri="{FF2B5EF4-FFF2-40B4-BE49-F238E27FC236}">
                <a16:creationId xmlns:a16="http://schemas.microsoft.com/office/drawing/2014/main" id="{515E7ED7-08D1-4C20-B9D9-532619CB43DD}"/>
              </a:ext>
            </a:extLst>
          </p:cNvPr>
          <p:cNvGrpSpPr/>
          <p:nvPr/>
        </p:nvGrpSpPr>
        <p:grpSpPr>
          <a:xfrm>
            <a:off x="1691680" y="2919717"/>
            <a:ext cx="6237047" cy="914400"/>
            <a:chOff x="3055720" y="3938253"/>
            <a:chExt cx="6237047" cy="914400"/>
          </a:xfrm>
        </p:grpSpPr>
        <p:sp>
          <p:nvSpPr>
            <p:cNvPr id="6" name="Rectangle 5">
              <a:extLst>
                <a:ext uri="{FF2B5EF4-FFF2-40B4-BE49-F238E27FC236}">
                  <a16:creationId xmlns:a16="http://schemas.microsoft.com/office/drawing/2014/main" id="{DC1A8BC0-ED2A-499E-933C-14DAACE856EE}"/>
                </a:ext>
              </a:extLst>
            </p:cNvPr>
            <p:cNvSpPr/>
            <p:nvPr/>
          </p:nvSpPr>
          <p:spPr>
            <a:xfrm>
              <a:off x="4279856" y="3984242"/>
              <a:ext cx="5012911" cy="707886"/>
            </a:xfrm>
            <a:prstGeom prst="rect">
              <a:avLst/>
            </a:prstGeom>
          </p:spPr>
          <p:txBody>
            <a:bodyPr wrap="none">
              <a:spAutoFit/>
            </a:bodyPr>
            <a:lstStyle/>
            <a:p>
              <a:r>
                <a:rPr lang="en-US" sz="2400" dirty="0">
                  <a:solidFill>
                    <a:srgbClr val="0067AB"/>
                  </a:solidFill>
                  <a:latin typeface="HelveticaNeueLT W1G 55 Roman"/>
                </a:rPr>
                <a:t>Presented in more than </a:t>
              </a:r>
              <a:r>
                <a:rPr lang="en-US" sz="4000" dirty="0">
                  <a:solidFill>
                    <a:srgbClr val="0067AB"/>
                  </a:solidFill>
                  <a:effectLst>
                    <a:outerShdw blurRad="38100" dist="38100" dir="2700000" algn="tl">
                      <a:srgbClr val="000000">
                        <a:alpha val="43137"/>
                      </a:srgbClr>
                    </a:outerShdw>
                  </a:effectLst>
                  <a:latin typeface="HelveticaNeueLT W1G 55 Roman"/>
                </a:rPr>
                <a:t>60</a:t>
              </a:r>
              <a:r>
                <a:rPr lang="en-US" dirty="0">
                  <a:solidFill>
                    <a:srgbClr val="0067AB"/>
                  </a:solidFill>
                  <a:latin typeface="HelveticaNeueLT W1G 55 Roman"/>
                </a:rPr>
                <a:t> </a:t>
              </a:r>
              <a:r>
                <a:rPr lang="en-US" sz="2400" dirty="0">
                  <a:solidFill>
                    <a:srgbClr val="0067AB"/>
                  </a:solidFill>
                  <a:latin typeface="HelveticaNeueLT W1G 55 Roman"/>
                </a:rPr>
                <a:t>events</a:t>
              </a:r>
              <a:endParaRPr lang="en-SE" dirty="0">
                <a:solidFill>
                  <a:srgbClr val="0067AB"/>
                </a:solidFill>
              </a:endParaRPr>
            </a:p>
          </p:txBody>
        </p:sp>
        <p:pic>
          <p:nvPicPr>
            <p:cNvPr id="16" name="Graphic 15" descr="Presentation with checklist">
              <a:extLst>
                <a:ext uri="{FF2B5EF4-FFF2-40B4-BE49-F238E27FC236}">
                  <a16:creationId xmlns:a16="http://schemas.microsoft.com/office/drawing/2014/main" id="{10C015FA-7480-480B-B0ED-1F71E28DB1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55720" y="3938253"/>
              <a:ext cx="914400" cy="914400"/>
            </a:xfrm>
            <a:prstGeom prst="rect">
              <a:avLst/>
            </a:prstGeom>
          </p:spPr>
        </p:pic>
      </p:grpSp>
      <p:grpSp>
        <p:nvGrpSpPr>
          <p:cNvPr id="15" name="Group 14">
            <a:extLst>
              <a:ext uri="{FF2B5EF4-FFF2-40B4-BE49-F238E27FC236}">
                <a16:creationId xmlns:a16="http://schemas.microsoft.com/office/drawing/2014/main" id="{685B9FA4-8819-405B-9BFD-7AFD204CF305}"/>
              </a:ext>
            </a:extLst>
          </p:cNvPr>
          <p:cNvGrpSpPr/>
          <p:nvPr/>
        </p:nvGrpSpPr>
        <p:grpSpPr>
          <a:xfrm>
            <a:off x="440475" y="4005064"/>
            <a:ext cx="8354471" cy="1421684"/>
            <a:chOff x="357186" y="4397901"/>
            <a:chExt cx="8354471" cy="1421684"/>
          </a:xfrm>
        </p:grpSpPr>
        <p:sp>
          <p:nvSpPr>
            <p:cNvPr id="7" name="Rectangle 6">
              <a:extLst>
                <a:ext uri="{FF2B5EF4-FFF2-40B4-BE49-F238E27FC236}">
                  <a16:creationId xmlns:a16="http://schemas.microsoft.com/office/drawing/2014/main" id="{24BEDE79-B3BD-47CB-B80A-0F7580A423B1}"/>
                </a:ext>
              </a:extLst>
            </p:cNvPr>
            <p:cNvSpPr/>
            <p:nvPr/>
          </p:nvSpPr>
          <p:spPr>
            <a:xfrm>
              <a:off x="357186" y="4878062"/>
              <a:ext cx="7128792" cy="707886"/>
            </a:xfrm>
            <a:prstGeom prst="rect">
              <a:avLst/>
            </a:prstGeom>
          </p:spPr>
          <p:txBody>
            <a:bodyPr wrap="square">
              <a:spAutoFit/>
            </a:bodyPr>
            <a:lstStyle/>
            <a:p>
              <a:r>
                <a:rPr lang="en-US" sz="2400" dirty="0">
                  <a:solidFill>
                    <a:srgbClr val="0067AB"/>
                  </a:solidFill>
                  <a:latin typeface="HelveticaNeueLT W1G 55 Roman"/>
                </a:rPr>
                <a:t>More than </a:t>
              </a:r>
              <a:r>
                <a:rPr lang="en-US" sz="4000" dirty="0">
                  <a:solidFill>
                    <a:srgbClr val="0067AB"/>
                  </a:solidFill>
                  <a:effectLst>
                    <a:outerShdw blurRad="38100" dist="38100" dir="2700000" algn="tl">
                      <a:srgbClr val="000000">
                        <a:alpha val="43137"/>
                      </a:srgbClr>
                    </a:outerShdw>
                  </a:effectLst>
                  <a:latin typeface="HelveticaNeueLT W1G 55 Roman"/>
                </a:rPr>
                <a:t>70</a:t>
              </a:r>
              <a:r>
                <a:rPr lang="en-US" dirty="0">
                  <a:solidFill>
                    <a:srgbClr val="0067AB"/>
                  </a:solidFill>
                  <a:latin typeface="HelveticaNeueLT W1G 55 Roman"/>
                </a:rPr>
                <a:t> </a:t>
              </a:r>
              <a:r>
                <a:rPr lang="en-US" sz="2400" dirty="0">
                  <a:solidFill>
                    <a:srgbClr val="0067AB"/>
                  </a:solidFill>
                  <a:latin typeface="HelveticaNeueLT W1G 55 Roman"/>
                </a:rPr>
                <a:t>ambassadors from </a:t>
              </a:r>
              <a:r>
                <a:rPr lang="en-US" sz="4000" dirty="0">
                  <a:solidFill>
                    <a:srgbClr val="0067AB"/>
                  </a:solidFill>
                  <a:effectLst>
                    <a:outerShdw blurRad="38100" dist="38100" dir="2700000" algn="tl">
                      <a:srgbClr val="000000">
                        <a:alpha val="43137"/>
                      </a:srgbClr>
                    </a:outerShdw>
                  </a:effectLst>
                  <a:latin typeface="HelveticaNeueLT W1G 55 Roman"/>
                </a:rPr>
                <a:t>21</a:t>
              </a:r>
              <a:r>
                <a:rPr lang="en-US" dirty="0">
                  <a:solidFill>
                    <a:srgbClr val="0067AB"/>
                  </a:solidFill>
                  <a:latin typeface="HelveticaNeueLT W1G 55 Roman"/>
                </a:rPr>
                <a:t> </a:t>
              </a:r>
              <a:r>
                <a:rPr lang="en-US" sz="2400" dirty="0">
                  <a:solidFill>
                    <a:srgbClr val="0067AB"/>
                  </a:solidFill>
                  <a:latin typeface="HelveticaNeueLT W1G 55 Roman"/>
                </a:rPr>
                <a:t>countries </a:t>
              </a:r>
              <a:endParaRPr lang="en-SE" dirty="0">
                <a:solidFill>
                  <a:srgbClr val="0067AB"/>
                </a:solidFill>
              </a:endParaRPr>
            </a:p>
          </p:txBody>
        </p:sp>
        <p:pic>
          <p:nvPicPr>
            <p:cNvPr id="18" name="Graphic 17" descr="Connections">
              <a:extLst>
                <a:ext uri="{FF2B5EF4-FFF2-40B4-BE49-F238E27FC236}">
                  <a16:creationId xmlns:a16="http://schemas.microsoft.com/office/drawing/2014/main" id="{2C589DCF-E2A9-410B-9E58-4F38D90E25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89973" y="4397901"/>
              <a:ext cx="1421684" cy="1421684"/>
            </a:xfrm>
            <a:prstGeom prst="rect">
              <a:avLst/>
            </a:prstGeom>
          </p:spPr>
        </p:pic>
      </p:grpSp>
      <p:sp>
        <p:nvSpPr>
          <p:cNvPr id="3" name="Freeform: Shape 2">
            <a:extLst>
              <a:ext uri="{FF2B5EF4-FFF2-40B4-BE49-F238E27FC236}">
                <a16:creationId xmlns:a16="http://schemas.microsoft.com/office/drawing/2014/main" id="{DAD0B819-7A43-49AC-A32F-B0EFABEB0040}"/>
              </a:ext>
            </a:extLst>
          </p:cNvPr>
          <p:cNvSpPr/>
          <p:nvPr/>
        </p:nvSpPr>
        <p:spPr>
          <a:xfrm>
            <a:off x="401622" y="1746113"/>
            <a:ext cx="728810" cy="677963"/>
          </a:xfrm>
          <a:custGeom>
            <a:avLst/>
            <a:gdLst>
              <a:gd name="connsiteX0" fmla="*/ 727658 w 728809"/>
              <a:gd name="connsiteY0" fmla="*/ 242914 h 677962"/>
              <a:gd name="connsiteX1" fmla="*/ 683590 w 728809"/>
              <a:gd name="connsiteY1" fmla="*/ 226813 h 677962"/>
              <a:gd name="connsiteX2" fmla="*/ 683590 w 728809"/>
              <a:gd name="connsiteY2" fmla="*/ 134440 h 677962"/>
              <a:gd name="connsiteX3" fmla="*/ 727658 w 728809"/>
              <a:gd name="connsiteY3" fmla="*/ 115797 h 677962"/>
              <a:gd name="connsiteX4" fmla="*/ 429354 w 728809"/>
              <a:gd name="connsiteY4" fmla="*/ 5628 h 677962"/>
              <a:gd name="connsiteX5" fmla="*/ 66644 w 728809"/>
              <a:gd name="connsiteY5" fmla="*/ 132746 h 677962"/>
              <a:gd name="connsiteX6" fmla="*/ 31051 w 728809"/>
              <a:gd name="connsiteY6" fmla="*/ 234440 h 677962"/>
              <a:gd name="connsiteX7" fmla="*/ 35288 w 728809"/>
              <a:gd name="connsiteY7" fmla="*/ 271728 h 677962"/>
              <a:gd name="connsiteX8" fmla="*/ 5628 w 728809"/>
              <a:gd name="connsiteY8" fmla="*/ 370032 h 677962"/>
              <a:gd name="connsiteX9" fmla="*/ 31051 w 728809"/>
              <a:gd name="connsiteY9" fmla="*/ 443761 h 677962"/>
              <a:gd name="connsiteX10" fmla="*/ 29356 w 728809"/>
              <a:gd name="connsiteY10" fmla="*/ 497150 h 677962"/>
              <a:gd name="connsiteX11" fmla="*/ 73424 w 728809"/>
              <a:gd name="connsiteY11" fmla="*/ 581896 h 677962"/>
              <a:gd name="connsiteX12" fmla="*/ 309016 w 728809"/>
              <a:gd name="connsiteY12" fmla="*/ 679353 h 677962"/>
              <a:gd name="connsiteX13" fmla="*/ 725963 w 728809"/>
              <a:gd name="connsiteY13" fmla="*/ 506472 h 677962"/>
              <a:gd name="connsiteX14" fmla="*/ 681895 w 728809"/>
              <a:gd name="connsiteY14" fmla="*/ 490371 h 677962"/>
              <a:gd name="connsiteX15" fmla="*/ 681895 w 728809"/>
              <a:gd name="connsiteY15" fmla="*/ 397151 h 677962"/>
              <a:gd name="connsiteX16" fmla="*/ 725963 w 728809"/>
              <a:gd name="connsiteY16" fmla="*/ 378507 h 677962"/>
              <a:gd name="connsiteX17" fmla="*/ 658167 w 728809"/>
              <a:gd name="connsiteY17" fmla="*/ 353083 h 677962"/>
              <a:gd name="connsiteX18" fmla="*/ 658167 w 728809"/>
              <a:gd name="connsiteY18" fmla="*/ 271728 h 677962"/>
              <a:gd name="connsiteX19" fmla="*/ 727658 w 728809"/>
              <a:gd name="connsiteY19" fmla="*/ 242914 h 677962"/>
              <a:gd name="connsiteX20" fmla="*/ 76814 w 728809"/>
              <a:gd name="connsiteY20" fmla="*/ 192067 h 677962"/>
              <a:gd name="connsiteX21" fmla="*/ 312406 w 728809"/>
              <a:gd name="connsiteY21" fmla="*/ 284440 h 677962"/>
              <a:gd name="connsiteX22" fmla="*/ 650539 w 728809"/>
              <a:gd name="connsiteY22" fmla="*/ 148000 h 677962"/>
              <a:gd name="connsiteX23" fmla="*/ 650539 w 728809"/>
              <a:gd name="connsiteY23" fmla="*/ 220881 h 677962"/>
              <a:gd name="connsiteX24" fmla="*/ 312406 w 728809"/>
              <a:gd name="connsiteY24" fmla="*/ 361558 h 677962"/>
              <a:gd name="connsiteX25" fmla="*/ 76814 w 728809"/>
              <a:gd name="connsiteY25" fmla="*/ 268338 h 677962"/>
              <a:gd name="connsiteX26" fmla="*/ 76814 w 728809"/>
              <a:gd name="connsiteY26" fmla="*/ 192067 h 677962"/>
              <a:gd name="connsiteX27" fmla="*/ 648845 w 728809"/>
              <a:gd name="connsiteY27" fmla="*/ 484439 h 677962"/>
              <a:gd name="connsiteX28" fmla="*/ 310711 w 728809"/>
              <a:gd name="connsiteY28" fmla="*/ 624268 h 677962"/>
              <a:gd name="connsiteX29" fmla="*/ 74271 w 728809"/>
              <a:gd name="connsiteY29" fmla="*/ 531049 h 677962"/>
              <a:gd name="connsiteX30" fmla="*/ 74271 w 728809"/>
              <a:gd name="connsiteY30" fmla="*/ 464947 h 677962"/>
              <a:gd name="connsiteX31" fmla="*/ 285287 w 728809"/>
              <a:gd name="connsiteY31" fmla="*/ 551387 h 677962"/>
              <a:gd name="connsiteX32" fmla="*/ 649692 w 728809"/>
              <a:gd name="connsiteY32" fmla="*/ 407320 h 677962"/>
              <a:gd name="connsiteX33" fmla="*/ 648845 w 728809"/>
              <a:gd name="connsiteY33" fmla="*/ 484439 h 677962"/>
              <a:gd name="connsiteX34" fmla="*/ 625116 w 728809"/>
              <a:gd name="connsiteY34" fmla="*/ 357321 h 677962"/>
              <a:gd name="connsiteX35" fmla="*/ 286982 w 728809"/>
              <a:gd name="connsiteY35" fmla="*/ 497150 h 677962"/>
              <a:gd name="connsiteX36" fmla="*/ 51390 w 728809"/>
              <a:gd name="connsiteY36" fmla="*/ 403931 h 677962"/>
              <a:gd name="connsiteX37" fmla="*/ 51390 w 728809"/>
              <a:gd name="connsiteY37" fmla="*/ 327660 h 677962"/>
              <a:gd name="connsiteX38" fmla="*/ 293762 w 728809"/>
              <a:gd name="connsiteY38" fmla="*/ 424269 h 677962"/>
              <a:gd name="connsiteX39" fmla="*/ 625963 w 728809"/>
              <a:gd name="connsiteY39" fmla="*/ 285287 h 677962"/>
              <a:gd name="connsiteX40" fmla="*/ 625963 w 728809"/>
              <a:gd name="connsiteY40" fmla="*/ 357321 h 67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28809" h="677962">
                <a:moveTo>
                  <a:pt x="727658" y="242914"/>
                </a:moveTo>
                <a:lnTo>
                  <a:pt x="683590" y="226813"/>
                </a:lnTo>
                <a:lnTo>
                  <a:pt x="683590" y="134440"/>
                </a:lnTo>
                <a:lnTo>
                  <a:pt x="727658" y="115797"/>
                </a:lnTo>
                <a:lnTo>
                  <a:pt x="429354" y="5628"/>
                </a:lnTo>
                <a:lnTo>
                  <a:pt x="66644" y="132746"/>
                </a:lnTo>
                <a:cubicBezTo>
                  <a:pt x="31899" y="149695"/>
                  <a:pt x="31051" y="196305"/>
                  <a:pt x="31051" y="234440"/>
                </a:cubicBezTo>
                <a:cubicBezTo>
                  <a:pt x="31051" y="247152"/>
                  <a:pt x="32746" y="259864"/>
                  <a:pt x="35288" y="271728"/>
                </a:cubicBezTo>
                <a:cubicBezTo>
                  <a:pt x="6475" y="290372"/>
                  <a:pt x="5628" y="333592"/>
                  <a:pt x="5628" y="370032"/>
                </a:cubicBezTo>
                <a:cubicBezTo>
                  <a:pt x="5628" y="399693"/>
                  <a:pt x="12407" y="426812"/>
                  <a:pt x="31051" y="443761"/>
                </a:cubicBezTo>
                <a:cubicBezTo>
                  <a:pt x="26814" y="458168"/>
                  <a:pt x="29356" y="475964"/>
                  <a:pt x="29356" y="497150"/>
                </a:cubicBezTo>
                <a:cubicBezTo>
                  <a:pt x="29356" y="535286"/>
                  <a:pt x="39526" y="570031"/>
                  <a:pt x="73424" y="581896"/>
                </a:cubicBezTo>
                <a:lnTo>
                  <a:pt x="309016" y="679353"/>
                </a:lnTo>
                <a:lnTo>
                  <a:pt x="725963" y="506472"/>
                </a:lnTo>
                <a:lnTo>
                  <a:pt x="681895" y="490371"/>
                </a:lnTo>
                <a:lnTo>
                  <a:pt x="681895" y="397151"/>
                </a:lnTo>
                <a:lnTo>
                  <a:pt x="725963" y="378507"/>
                </a:lnTo>
                <a:lnTo>
                  <a:pt x="658167" y="353083"/>
                </a:lnTo>
                <a:lnTo>
                  <a:pt x="658167" y="271728"/>
                </a:lnTo>
                <a:lnTo>
                  <a:pt x="727658" y="242914"/>
                </a:lnTo>
                <a:close/>
                <a:moveTo>
                  <a:pt x="76814" y="192067"/>
                </a:moveTo>
                <a:lnTo>
                  <a:pt x="312406" y="284440"/>
                </a:lnTo>
                <a:lnTo>
                  <a:pt x="650539" y="148000"/>
                </a:lnTo>
                <a:lnTo>
                  <a:pt x="650539" y="220881"/>
                </a:lnTo>
                <a:lnTo>
                  <a:pt x="312406" y="361558"/>
                </a:lnTo>
                <a:lnTo>
                  <a:pt x="76814" y="268338"/>
                </a:lnTo>
                <a:lnTo>
                  <a:pt x="76814" y="192067"/>
                </a:lnTo>
                <a:close/>
                <a:moveTo>
                  <a:pt x="648845" y="484439"/>
                </a:moveTo>
                <a:lnTo>
                  <a:pt x="310711" y="624268"/>
                </a:lnTo>
                <a:lnTo>
                  <a:pt x="74271" y="531049"/>
                </a:lnTo>
                <a:lnTo>
                  <a:pt x="74271" y="464947"/>
                </a:lnTo>
                <a:lnTo>
                  <a:pt x="285287" y="551387"/>
                </a:lnTo>
                <a:lnTo>
                  <a:pt x="649692" y="407320"/>
                </a:lnTo>
                <a:lnTo>
                  <a:pt x="648845" y="484439"/>
                </a:lnTo>
                <a:close/>
                <a:moveTo>
                  <a:pt x="625116" y="357321"/>
                </a:moveTo>
                <a:lnTo>
                  <a:pt x="286982" y="497150"/>
                </a:lnTo>
                <a:lnTo>
                  <a:pt x="51390" y="403931"/>
                </a:lnTo>
                <a:lnTo>
                  <a:pt x="51390" y="327660"/>
                </a:lnTo>
                <a:lnTo>
                  <a:pt x="293762" y="424269"/>
                </a:lnTo>
                <a:lnTo>
                  <a:pt x="625963" y="285287"/>
                </a:lnTo>
                <a:lnTo>
                  <a:pt x="625963" y="357321"/>
                </a:lnTo>
                <a:close/>
              </a:path>
            </a:pathLst>
          </a:custGeom>
          <a:solidFill>
            <a:srgbClr val="FFC000"/>
          </a:solidFill>
          <a:ln w="8434" cap="flat">
            <a:noFill/>
            <a:prstDash val="solid"/>
            <a:miter/>
          </a:ln>
        </p:spPr>
        <p:txBody>
          <a:bodyPr rtlCol="0" anchor="ctr"/>
          <a:lstStyle/>
          <a:p>
            <a:endParaRPr lang="en-GB"/>
          </a:p>
        </p:txBody>
      </p:sp>
    </p:spTree>
    <p:extLst>
      <p:ext uri="{BB962C8B-B14F-4D97-AF65-F5344CB8AC3E}">
        <p14:creationId xmlns:p14="http://schemas.microsoft.com/office/powerpoint/2010/main" val="38647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3C87D8-6E45-4C51-BAFB-C1AA73CCFBD5}"/>
              </a:ext>
            </a:extLst>
          </p:cNvPr>
          <p:cNvSpPr>
            <a:spLocks noGrp="1"/>
          </p:cNvSpPr>
          <p:nvPr>
            <p:ph idx="1"/>
          </p:nvPr>
        </p:nvSpPr>
        <p:spPr/>
        <p:txBody>
          <a:bodyPr>
            <a:normAutofit/>
          </a:bodyPr>
          <a:lstStyle/>
          <a:p>
            <a:br>
              <a:rPr lang="en-US" b="0" dirty="0"/>
            </a:br>
            <a:endParaRPr lang="en-SE" dirty="0"/>
          </a:p>
        </p:txBody>
      </p:sp>
      <p:pic>
        <p:nvPicPr>
          <p:cNvPr id="22" name="Picture 21" descr="Graphical user interface, application&#10;&#10;Description automatically generated">
            <a:extLst>
              <a:ext uri="{FF2B5EF4-FFF2-40B4-BE49-F238E27FC236}">
                <a16:creationId xmlns:a16="http://schemas.microsoft.com/office/drawing/2014/main" id="{24C94C35-94B7-4F4F-AD1E-899B2F048FEF}"/>
              </a:ext>
            </a:extLst>
          </p:cNvPr>
          <p:cNvPicPr>
            <a:picLocks noChangeAspect="1"/>
          </p:cNvPicPr>
          <p:nvPr/>
        </p:nvPicPr>
        <p:blipFill rotWithShape="1">
          <a:blip r:embed="rId3">
            <a:extLst>
              <a:ext uri="{28A0092B-C50C-407E-A947-70E740481C1C}">
                <a14:useLocalDpi xmlns:a14="http://schemas.microsoft.com/office/drawing/2010/main" val="0"/>
              </a:ext>
            </a:extLst>
          </a:blip>
          <a:srcRect t="8054" r="2270" b="12376"/>
          <a:stretch/>
        </p:blipFill>
        <p:spPr>
          <a:xfrm>
            <a:off x="3273851" y="5150384"/>
            <a:ext cx="2600389" cy="939848"/>
          </a:xfrm>
          <a:prstGeom prst="rect">
            <a:avLst/>
          </a:prstGeom>
        </p:spPr>
      </p:pic>
      <p:pic>
        <p:nvPicPr>
          <p:cNvPr id="24" name="Picture 23" descr="Graphical user interface, text, application&#10;&#10;Description automatically generated">
            <a:extLst>
              <a:ext uri="{FF2B5EF4-FFF2-40B4-BE49-F238E27FC236}">
                <a16:creationId xmlns:a16="http://schemas.microsoft.com/office/drawing/2014/main" id="{26E147CE-79C5-4E49-BD36-771C622E8789}"/>
              </a:ext>
            </a:extLst>
          </p:cNvPr>
          <p:cNvPicPr>
            <a:picLocks noChangeAspect="1"/>
          </p:cNvPicPr>
          <p:nvPr/>
        </p:nvPicPr>
        <p:blipFill rotWithShape="1">
          <a:blip r:embed="rId4">
            <a:extLst>
              <a:ext uri="{28A0092B-C50C-407E-A947-70E740481C1C}">
                <a14:useLocalDpi xmlns:a14="http://schemas.microsoft.com/office/drawing/2010/main" val="0"/>
              </a:ext>
            </a:extLst>
          </a:blip>
          <a:srcRect b="4877"/>
          <a:stretch/>
        </p:blipFill>
        <p:spPr>
          <a:xfrm>
            <a:off x="3273851" y="4179835"/>
            <a:ext cx="2597283" cy="894012"/>
          </a:xfrm>
          <a:prstGeom prst="rect">
            <a:avLst/>
          </a:prstGeom>
        </p:spPr>
      </p:pic>
      <p:pic>
        <p:nvPicPr>
          <p:cNvPr id="26" name="Picture 25" descr="A picture containing diagram&#10;&#10;Description automatically generated">
            <a:extLst>
              <a:ext uri="{FF2B5EF4-FFF2-40B4-BE49-F238E27FC236}">
                <a16:creationId xmlns:a16="http://schemas.microsoft.com/office/drawing/2014/main" id="{CB55D37A-2452-421A-8EED-3F44AC0EB0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4660" y="1939190"/>
            <a:ext cx="2635385" cy="1962251"/>
          </a:xfrm>
          <a:prstGeom prst="rect">
            <a:avLst/>
          </a:prstGeom>
        </p:spPr>
      </p:pic>
      <p:pic>
        <p:nvPicPr>
          <p:cNvPr id="28" name="Picture 27">
            <a:extLst>
              <a:ext uri="{FF2B5EF4-FFF2-40B4-BE49-F238E27FC236}">
                <a16:creationId xmlns:a16="http://schemas.microsoft.com/office/drawing/2014/main" id="{4F511833-BA44-4CFF-A8E9-8890833B83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547" y="1927189"/>
            <a:ext cx="2603634" cy="1949550"/>
          </a:xfrm>
          <a:prstGeom prst="rect">
            <a:avLst/>
          </a:prstGeom>
        </p:spPr>
      </p:pic>
      <p:pic>
        <p:nvPicPr>
          <p:cNvPr id="30" name="Picture 29" descr="Graphical user interface, website&#10;&#10;Description automatically generated">
            <a:extLst>
              <a:ext uri="{FF2B5EF4-FFF2-40B4-BE49-F238E27FC236}">
                <a16:creationId xmlns:a16="http://schemas.microsoft.com/office/drawing/2014/main" id="{A588031F-DAD7-44CC-9ACD-00DDD6426682}"/>
              </a:ext>
            </a:extLst>
          </p:cNvPr>
          <p:cNvPicPr>
            <a:picLocks noChangeAspect="1"/>
          </p:cNvPicPr>
          <p:nvPr/>
        </p:nvPicPr>
        <p:blipFill rotWithShape="1">
          <a:blip r:embed="rId7">
            <a:extLst>
              <a:ext uri="{28A0092B-C50C-407E-A947-70E740481C1C}">
                <a14:useLocalDpi xmlns:a14="http://schemas.microsoft.com/office/drawing/2010/main" val="0"/>
              </a:ext>
            </a:extLst>
          </a:blip>
          <a:srcRect t="2627"/>
          <a:stretch/>
        </p:blipFill>
        <p:spPr>
          <a:xfrm>
            <a:off x="6009316" y="1927189"/>
            <a:ext cx="2667137" cy="1941618"/>
          </a:xfrm>
          <a:prstGeom prst="rect">
            <a:avLst/>
          </a:prstGeom>
        </p:spPr>
      </p:pic>
      <p:pic>
        <p:nvPicPr>
          <p:cNvPr id="32" name="Picture 31" descr="A picture containing graphical user interface&#10;&#10;Description automatically generated">
            <a:extLst>
              <a:ext uri="{FF2B5EF4-FFF2-40B4-BE49-F238E27FC236}">
                <a16:creationId xmlns:a16="http://schemas.microsoft.com/office/drawing/2014/main" id="{3A344405-8174-4A46-84F5-C12A6AFFDE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59840" y="5182615"/>
            <a:ext cx="2616334" cy="920797"/>
          </a:xfrm>
          <a:prstGeom prst="rect">
            <a:avLst/>
          </a:prstGeom>
        </p:spPr>
      </p:pic>
      <p:pic>
        <p:nvPicPr>
          <p:cNvPr id="34" name="Picture 33">
            <a:extLst>
              <a:ext uri="{FF2B5EF4-FFF2-40B4-BE49-F238E27FC236}">
                <a16:creationId xmlns:a16="http://schemas.microsoft.com/office/drawing/2014/main" id="{80750170-8446-47EC-9199-5B9ACAE80B2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72819" y="4179835"/>
            <a:ext cx="2603634" cy="908097"/>
          </a:xfrm>
          <a:prstGeom prst="rect">
            <a:avLst/>
          </a:prstGeom>
        </p:spPr>
      </p:pic>
      <p:pic>
        <p:nvPicPr>
          <p:cNvPr id="38" name="Picture 37">
            <a:hlinkClick r:id="rId10"/>
            <a:extLst>
              <a:ext uri="{FF2B5EF4-FFF2-40B4-BE49-F238E27FC236}">
                <a16:creationId xmlns:a16="http://schemas.microsoft.com/office/drawing/2014/main" id="{F767EABD-A22F-44A5-B90F-4455A3D0E1E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2866" y="5150384"/>
            <a:ext cx="2635385" cy="914447"/>
          </a:xfrm>
          <a:prstGeom prst="rect">
            <a:avLst/>
          </a:prstGeom>
        </p:spPr>
      </p:pic>
      <p:pic>
        <p:nvPicPr>
          <p:cNvPr id="40" name="Picture 39">
            <a:extLst>
              <a:ext uri="{FF2B5EF4-FFF2-40B4-BE49-F238E27FC236}">
                <a16:creationId xmlns:a16="http://schemas.microsoft.com/office/drawing/2014/main" id="{EC8E4882-C684-44ED-8424-82F33E42488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4431" y="4159437"/>
            <a:ext cx="2622685" cy="901746"/>
          </a:xfrm>
          <a:prstGeom prst="rect">
            <a:avLst/>
          </a:prstGeom>
        </p:spPr>
      </p:pic>
      <p:pic>
        <p:nvPicPr>
          <p:cNvPr id="7" name="Picture 6">
            <a:extLst>
              <a:ext uri="{FF2B5EF4-FFF2-40B4-BE49-F238E27FC236}">
                <a16:creationId xmlns:a16="http://schemas.microsoft.com/office/drawing/2014/main" id="{CC6E19E4-02DA-4399-9613-72AE6987EA5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2865" y="1019573"/>
            <a:ext cx="8223309" cy="668854"/>
          </a:xfrm>
          <a:prstGeom prst="rect">
            <a:avLst/>
          </a:prstGeom>
        </p:spPr>
      </p:pic>
    </p:spTree>
    <p:extLst>
      <p:ext uri="{BB962C8B-B14F-4D97-AF65-F5344CB8AC3E}">
        <p14:creationId xmlns:p14="http://schemas.microsoft.com/office/powerpoint/2010/main" val="3519459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902FA-AC65-4AC6-AB60-5CFBF6717E95}"/>
              </a:ext>
            </a:extLst>
          </p:cNvPr>
          <p:cNvSpPr>
            <a:spLocks noGrp="1"/>
          </p:cNvSpPr>
          <p:nvPr>
            <p:ph type="title"/>
          </p:nvPr>
        </p:nvSpPr>
        <p:spPr>
          <a:xfrm>
            <a:off x="467547" y="908720"/>
            <a:ext cx="5174673" cy="634083"/>
          </a:xfrm>
        </p:spPr>
        <p:txBody>
          <a:bodyPr/>
          <a:lstStyle/>
          <a:p>
            <a:r>
              <a:rPr lang="en-GB" dirty="0"/>
              <a:t>Identify</a:t>
            </a:r>
            <a:endParaRPr lang="en-SE" dirty="0"/>
          </a:p>
        </p:txBody>
      </p:sp>
      <p:pic>
        <p:nvPicPr>
          <p:cNvPr id="5" name="Content Placeholder 4">
            <a:extLst>
              <a:ext uri="{FF2B5EF4-FFF2-40B4-BE49-F238E27FC236}">
                <a16:creationId xmlns:a16="http://schemas.microsoft.com/office/drawing/2014/main" id="{DC202543-4164-4126-9967-158CF7996CA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 b="77268"/>
          <a:stretch/>
        </p:blipFill>
        <p:spPr>
          <a:xfrm>
            <a:off x="63816" y="1872717"/>
            <a:ext cx="9080184" cy="634084"/>
          </a:xfrm>
        </p:spPr>
      </p:pic>
      <p:pic>
        <p:nvPicPr>
          <p:cNvPr id="7" name="Picture 6" descr="A picture containing graphical user interface&#10;&#10;Description automatically generated">
            <a:extLst>
              <a:ext uri="{FF2B5EF4-FFF2-40B4-BE49-F238E27FC236}">
                <a16:creationId xmlns:a16="http://schemas.microsoft.com/office/drawing/2014/main" id="{EB564101-59DE-400F-8EF8-D57DA7BECF06}"/>
              </a:ext>
            </a:extLst>
          </p:cNvPr>
          <p:cNvPicPr>
            <a:picLocks noChangeAspect="1"/>
          </p:cNvPicPr>
          <p:nvPr/>
        </p:nvPicPr>
        <p:blipFill rotWithShape="1">
          <a:blip r:embed="rId4">
            <a:extLst>
              <a:ext uri="{28A0092B-C50C-407E-A947-70E740481C1C}">
                <a14:useLocalDpi xmlns:a14="http://schemas.microsoft.com/office/drawing/2010/main" val="0"/>
              </a:ext>
            </a:extLst>
          </a:blip>
          <a:srcRect l="16354" t="22493" r="70291" b="6038"/>
          <a:stretch/>
        </p:blipFill>
        <p:spPr>
          <a:xfrm>
            <a:off x="1431005" y="2448047"/>
            <a:ext cx="1293052" cy="2229135"/>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1157CF09-2011-4DD8-AA25-627B7AF16D0E}"/>
              </a:ext>
            </a:extLst>
          </p:cNvPr>
          <p:cNvPicPr>
            <a:picLocks noChangeAspect="1"/>
          </p:cNvPicPr>
          <p:nvPr/>
        </p:nvPicPr>
        <p:blipFill rotWithShape="1">
          <a:blip r:embed="rId5">
            <a:extLst>
              <a:ext uri="{28A0092B-C50C-407E-A947-70E740481C1C}">
                <a14:useLocalDpi xmlns:a14="http://schemas.microsoft.com/office/drawing/2010/main" val="0"/>
              </a:ext>
            </a:extLst>
          </a:blip>
          <a:srcRect l="30725" t="19941" r="56390" b="11785"/>
          <a:stretch/>
        </p:blipFill>
        <p:spPr>
          <a:xfrm>
            <a:off x="2758807" y="2447217"/>
            <a:ext cx="1293052" cy="2229966"/>
          </a:xfrm>
          <a:prstGeom prst="rect">
            <a:avLst/>
          </a:prstGeom>
        </p:spPr>
      </p:pic>
      <p:pic>
        <p:nvPicPr>
          <p:cNvPr id="11" name="Picture 10">
            <a:extLst>
              <a:ext uri="{FF2B5EF4-FFF2-40B4-BE49-F238E27FC236}">
                <a16:creationId xmlns:a16="http://schemas.microsoft.com/office/drawing/2014/main" id="{38E23EEE-F829-4D02-B95D-C38872361AB6}"/>
              </a:ext>
            </a:extLst>
          </p:cNvPr>
          <p:cNvPicPr>
            <a:picLocks noChangeAspect="1"/>
          </p:cNvPicPr>
          <p:nvPr/>
        </p:nvPicPr>
        <p:blipFill rotWithShape="1">
          <a:blip r:embed="rId6">
            <a:extLst>
              <a:ext uri="{28A0092B-C50C-407E-A947-70E740481C1C}">
                <a14:useLocalDpi xmlns:a14="http://schemas.microsoft.com/office/drawing/2010/main" val="0"/>
              </a:ext>
            </a:extLst>
          </a:blip>
          <a:srcRect l="44624" t="22621" r="41648" b="6149"/>
          <a:stretch/>
        </p:blipFill>
        <p:spPr>
          <a:xfrm>
            <a:off x="4092512" y="2453871"/>
            <a:ext cx="1314119" cy="2223311"/>
          </a:xfrm>
          <a:prstGeom prst="rect">
            <a:avLst/>
          </a:prstGeom>
        </p:spPr>
      </p:pic>
      <p:pic>
        <p:nvPicPr>
          <p:cNvPr id="13" name="Picture 12">
            <a:extLst>
              <a:ext uri="{FF2B5EF4-FFF2-40B4-BE49-F238E27FC236}">
                <a16:creationId xmlns:a16="http://schemas.microsoft.com/office/drawing/2014/main" id="{D9DB7D8C-6A48-488D-9657-05CE6EE50768}"/>
              </a:ext>
            </a:extLst>
          </p:cNvPr>
          <p:cNvPicPr>
            <a:picLocks noChangeAspect="1"/>
          </p:cNvPicPr>
          <p:nvPr/>
        </p:nvPicPr>
        <p:blipFill rotWithShape="1">
          <a:blip r:embed="rId7">
            <a:extLst>
              <a:ext uri="{28A0092B-C50C-407E-A947-70E740481C1C}">
                <a14:useLocalDpi xmlns:a14="http://schemas.microsoft.com/office/drawing/2010/main" val="0"/>
              </a:ext>
            </a:extLst>
          </a:blip>
          <a:srcRect l="61649" t="20666" r="20032" b="5977"/>
          <a:stretch/>
        </p:blipFill>
        <p:spPr>
          <a:xfrm>
            <a:off x="5642220" y="2458621"/>
            <a:ext cx="1701951" cy="2218561"/>
          </a:xfrm>
          <a:prstGeom prst="rect">
            <a:avLst/>
          </a:prstGeom>
        </p:spPr>
      </p:pic>
      <p:pic>
        <p:nvPicPr>
          <p:cNvPr id="15" name="Picture 14" descr="A picture containing graphical user interface&#10;&#10;Description automatically generated">
            <a:extLst>
              <a:ext uri="{FF2B5EF4-FFF2-40B4-BE49-F238E27FC236}">
                <a16:creationId xmlns:a16="http://schemas.microsoft.com/office/drawing/2014/main" id="{A3EDD7DE-4EB8-4054-B7C6-2971795E79E6}"/>
              </a:ext>
            </a:extLst>
          </p:cNvPr>
          <p:cNvPicPr>
            <a:picLocks noChangeAspect="1"/>
          </p:cNvPicPr>
          <p:nvPr/>
        </p:nvPicPr>
        <p:blipFill rotWithShape="1">
          <a:blip r:embed="rId8">
            <a:extLst>
              <a:ext uri="{28A0092B-C50C-407E-A947-70E740481C1C}">
                <a14:useLocalDpi xmlns:a14="http://schemas.microsoft.com/office/drawing/2010/main" val="0"/>
              </a:ext>
            </a:extLst>
          </a:blip>
          <a:srcRect l="80758" t="20793" b="4161"/>
          <a:stretch/>
        </p:blipFill>
        <p:spPr>
          <a:xfrm>
            <a:off x="7384900" y="2453870"/>
            <a:ext cx="1763688" cy="2218561"/>
          </a:xfrm>
          <a:prstGeom prst="rect">
            <a:avLst/>
          </a:prstGeom>
        </p:spPr>
      </p:pic>
      <p:pic>
        <p:nvPicPr>
          <p:cNvPr id="16" name="Content Placeholder 4">
            <a:extLst>
              <a:ext uri="{FF2B5EF4-FFF2-40B4-BE49-F238E27FC236}">
                <a16:creationId xmlns:a16="http://schemas.microsoft.com/office/drawing/2014/main" id="{554D479A-51A9-427B-92CB-F7AFC7471CD2}"/>
              </a:ext>
            </a:extLst>
          </p:cNvPr>
          <p:cNvPicPr>
            <a:picLocks noChangeAspect="1"/>
          </p:cNvPicPr>
          <p:nvPr/>
        </p:nvPicPr>
        <p:blipFill rotWithShape="1">
          <a:blip r:embed="rId3">
            <a:extLst>
              <a:ext uri="{28A0092B-C50C-407E-A947-70E740481C1C}">
                <a14:useLocalDpi xmlns:a14="http://schemas.microsoft.com/office/drawing/2010/main" val="0"/>
              </a:ext>
            </a:extLst>
          </a:blip>
          <a:srcRect l="845" t="23323" r="86127" b="6561"/>
          <a:stretch/>
        </p:blipFill>
        <p:spPr bwMode="auto">
          <a:xfrm>
            <a:off x="73515" y="2447216"/>
            <a:ext cx="1296144" cy="2236623"/>
          </a:xfrm>
          <a:prstGeom prst="rect">
            <a:avLst/>
          </a:prstGeom>
          <a:noFill/>
          <a:ln w="9525">
            <a:noFill/>
            <a:miter lim="800000"/>
            <a:headEnd/>
            <a:tailEnd/>
          </a:ln>
        </p:spPr>
      </p:pic>
    </p:spTree>
    <p:extLst>
      <p:ext uri="{BB962C8B-B14F-4D97-AF65-F5344CB8AC3E}">
        <p14:creationId xmlns:p14="http://schemas.microsoft.com/office/powerpoint/2010/main" val="36547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C4A3B-193D-4E97-B759-50F377C544C7}"/>
              </a:ext>
            </a:extLst>
          </p:cNvPr>
          <p:cNvSpPr>
            <a:spLocks noGrp="1"/>
          </p:cNvSpPr>
          <p:nvPr>
            <p:ph type="title"/>
          </p:nvPr>
        </p:nvSpPr>
        <p:spPr>
          <a:xfrm>
            <a:off x="467547" y="836712"/>
            <a:ext cx="5174673" cy="634083"/>
          </a:xfrm>
        </p:spPr>
        <p:txBody>
          <a:bodyPr/>
          <a:lstStyle/>
          <a:p>
            <a:r>
              <a:rPr lang="en-GB" dirty="0"/>
              <a:t>Intervene</a:t>
            </a:r>
            <a:endParaRPr lang="en-SE" dirty="0"/>
          </a:p>
        </p:txBody>
      </p:sp>
      <p:pic>
        <p:nvPicPr>
          <p:cNvPr id="5" name="Content Placeholder 4" descr="Graphical user interface, Teams, company name&#10;&#10;Description automatically generated">
            <a:extLst>
              <a:ext uri="{FF2B5EF4-FFF2-40B4-BE49-F238E27FC236}">
                <a16:creationId xmlns:a16="http://schemas.microsoft.com/office/drawing/2014/main" id="{71321DEB-761D-4B8E-88A8-78D7931677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2561" y="1267657"/>
            <a:ext cx="8064896" cy="4753631"/>
          </a:xfrm>
        </p:spPr>
      </p:pic>
    </p:spTree>
    <p:extLst>
      <p:ext uri="{BB962C8B-B14F-4D97-AF65-F5344CB8AC3E}">
        <p14:creationId xmlns:p14="http://schemas.microsoft.com/office/powerpoint/2010/main" val="4055347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5AB54-EF21-4B18-9962-940660627EDF}"/>
              </a:ext>
            </a:extLst>
          </p:cNvPr>
          <p:cNvSpPr>
            <a:spLocks noGrp="1"/>
          </p:cNvSpPr>
          <p:nvPr>
            <p:ph type="title"/>
          </p:nvPr>
        </p:nvSpPr>
        <p:spPr>
          <a:xfrm>
            <a:off x="453539" y="908720"/>
            <a:ext cx="5174673" cy="634083"/>
          </a:xfrm>
        </p:spPr>
        <p:txBody>
          <a:bodyPr/>
          <a:lstStyle/>
          <a:p>
            <a:r>
              <a:rPr lang="en-GB" dirty="0"/>
              <a:t>Intervene</a:t>
            </a:r>
            <a:endParaRPr lang="en-SE" dirty="0"/>
          </a:p>
        </p:txBody>
      </p:sp>
      <p:pic>
        <p:nvPicPr>
          <p:cNvPr id="5" name="Content Placeholder 4" descr="Graphical user interface, application, Teams&#10;&#10;Description automatically generated">
            <a:extLst>
              <a:ext uri="{FF2B5EF4-FFF2-40B4-BE49-F238E27FC236}">
                <a16:creationId xmlns:a16="http://schemas.microsoft.com/office/drawing/2014/main" id="{03666BDB-8A28-4CAD-B6EC-6FEFDE20BD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3539" y="1412776"/>
            <a:ext cx="8049900" cy="4735894"/>
          </a:xfrm>
        </p:spPr>
      </p:pic>
      <p:grpSp>
        <p:nvGrpSpPr>
          <p:cNvPr id="6" name="Group 5">
            <a:extLst>
              <a:ext uri="{FF2B5EF4-FFF2-40B4-BE49-F238E27FC236}">
                <a16:creationId xmlns:a16="http://schemas.microsoft.com/office/drawing/2014/main" id="{5683A4BE-94A9-42D3-8A67-8B3C38CBC5B8}"/>
              </a:ext>
            </a:extLst>
          </p:cNvPr>
          <p:cNvGrpSpPr/>
          <p:nvPr/>
        </p:nvGrpSpPr>
        <p:grpSpPr>
          <a:xfrm>
            <a:off x="5769229" y="4558967"/>
            <a:ext cx="2734210" cy="1772513"/>
            <a:chOff x="5769229" y="4558967"/>
            <a:chExt cx="2734210" cy="1772513"/>
          </a:xfrm>
        </p:grpSpPr>
        <p:sp>
          <p:nvSpPr>
            <p:cNvPr id="3" name="Oval 2">
              <a:extLst>
                <a:ext uri="{FF2B5EF4-FFF2-40B4-BE49-F238E27FC236}">
                  <a16:creationId xmlns:a16="http://schemas.microsoft.com/office/drawing/2014/main" id="{4A0DCDD5-53EA-49BB-AB63-2D15E326A918}"/>
                </a:ext>
              </a:extLst>
            </p:cNvPr>
            <p:cNvSpPr/>
            <p:nvPr/>
          </p:nvSpPr>
          <p:spPr bwMode="auto">
            <a:xfrm>
              <a:off x="5769229" y="4558967"/>
              <a:ext cx="2734210" cy="1772513"/>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2800" b="1" i="0" u="none" strike="noStrike" cap="none" normalizeH="0" baseline="0">
                <a:ln>
                  <a:noFill/>
                </a:ln>
                <a:solidFill>
                  <a:schemeClr val="tx1"/>
                </a:solidFill>
                <a:effectLst/>
                <a:latin typeface="Arial" pitchFamily="34" charset="0"/>
              </a:endParaRPr>
            </a:p>
          </p:txBody>
        </p:sp>
        <p:sp>
          <p:nvSpPr>
            <p:cNvPr id="4" name="TextBox 3">
              <a:extLst>
                <a:ext uri="{FF2B5EF4-FFF2-40B4-BE49-F238E27FC236}">
                  <a16:creationId xmlns:a16="http://schemas.microsoft.com/office/drawing/2014/main" id="{5D3104A7-2BCB-4912-95DE-0E7070EF14B5}"/>
                </a:ext>
              </a:extLst>
            </p:cNvPr>
            <p:cNvSpPr txBox="1"/>
            <p:nvPr/>
          </p:nvSpPr>
          <p:spPr>
            <a:xfrm>
              <a:off x="6156176" y="4869536"/>
              <a:ext cx="2203247" cy="923330"/>
            </a:xfrm>
            <a:prstGeom prst="rect">
              <a:avLst/>
            </a:prstGeom>
            <a:noFill/>
          </p:spPr>
          <p:txBody>
            <a:bodyPr wrap="square" rtlCol="0">
              <a:spAutoFit/>
            </a:bodyPr>
            <a:lstStyle/>
            <a:p>
              <a:r>
                <a:rPr lang="en-GB" b="1" i="1" dirty="0">
                  <a:solidFill>
                    <a:schemeClr val="accent2"/>
                  </a:solidFill>
                </a:rPr>
                <a:t>Forthcoming:</a:t>
              </a:r>
            </a:p>
            <a:p>
              <a:r>
                <a:rPr lang="en-GB" b="1" dirty="0">
                  <a:solidFill>
                    <a:schemeClr val="accent2"/>
                  </a:solidFill>
                </a:rPr>
                <a:t>VET teachers and</a:t>
              </a:r>
            </a:p>
            <a:p>
              <a:r>
                <a:rPr lang="en-GB" b="1" dirty="0">
                  <a:solidFill>
                    <a:schemeClr val="accent2"/>
                  </a:solidFill>
                </a:rPr>
                <a:t> trainers </a:t>
              </a:r>
            </a:p>
          </p:txBody>
        </p:sp>
      </p:grpSp>
    </p:spTree>
    <p:extLst>
      <p:ext uri="{BB962C8B-B14F-4D97-AF65-F5344CB8AC3E}">
        <p14:creationId xmlns:p14="http://schemas.microsoft.com/office/powerpoint/2010/main" val="128356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750"/>
                                  </p:stCondLst>
                                  <p:childTnLst>
                                    <p:set>
                                      <p:cBhvr>
                                        <p:cTn id="6" dur="1" fill="hold">
                                          <p:stCondLst>
                                            <p:cond delay="0"/>
                                          </p:stCondLst>
                                        </p:cTn>
                                        <p:tgtEl>
                                          <p:spTgt spid="6"/>
                                        </p:tgtEl>
                                        <p:attrNameLst>
                                          <p:attrName>style.visibility</p:attrName>
                                        </p:attrNameLst>
                                      </p:cBhvr>
                                      <p:to>
                                        <p:strVal val="visible"/>
                                      </p:to>
                                    </p:set>
                                    <p:anim calcmode="lin" valueType="num">
                                      <p:cBhvr>
                                        <p:cTn id="7" dur="1500" fill="hold"/>
                                        <p:tgtEl>
                                          <p:spTgt spid="6"/>
                                        </p:tgtEl>
                                        <p:attrNameLst>
                                          <p:attrName>ppt_w</p:attrName>
                                        </p:attrNameLst>
                                      </p:cBhvr>
                                      <p:tavLst>
                                        <p:tav tm="0">
                                          <p:val>
                                            <p:strVal val="#ppt_w*0.70"/>
                                          </p:val>
                                        </p:tav>
                                        <p:tav tm="100000">
                                          <p:val>
                                            <p:strVal val="#ppt_w"/>
                                          </p:val>
                                        </p:tav>
                                      </p:tavLst>
                                    </p:anim>
                                    <p:anim calcmode="lin" valueType="num">
                                      <p:cBhvr>
                                        <p:cTn id="8" dur="1500" fill="hold"/>
                                        <p:tgtEl>
                                          <p:spTgt spid="6"/>
                                        </p:tgtEl>
                                        <p:attrNameLst>
                                          <p:attrName>ppt_h</p:attrName>
                                        </p:attrNameLst>
                                      </p:cBhvr>
                                      <p:tavLst>
                                        <p:tav tm="0">
                                          <p:val>
                                            <p:strVal val="#ppt_h"/>
                                          </p:val>
                                        </p:tav>
                                        <p:tav tm="100000">
                                          <p:val>
                                            <p:strVal val="#ppt_h"/>
                                          </p:val>
                                        </p:tav>
                                      </p:tavLst>
                                    </p:anim>
                                    <p:animEffect transition="in" filter="fade">
                                      <p:cBhvr>
                                        <p:cTn id="9"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5AB54-EF21-4B18-9962-940660627EDF}"/>
              </a:ext>
            </a:extLst>
          </p:cNvPr>
          <p:cNvSpPr>
            <a:spLocks noGrp="1"/>
          </p:cNvSpPr>
          <p:nvPr>
            <p:ph type="title"/>
          </p:nvPr>
        </p:nvSpPr>
        <p:spPr>
          <a:xfrm>
            <a:off x="453539" y="908720"/>
            <a:ext cx="5174673" cy="634083"/>
          </a:xfrm>
        </p:spPr>
        <p:txBody>
          <a:bodyPr/>
          <a:lstStyle/>
          <a:p>
            <a:r>
              <a:rPr lang="en-GB" dirty="0"/>
              <a:t>Intervene</a:t>
            </a:r>
            <a:endParaRPr lang="en-SE" dirty="0"/>
          </a:p>
        </p:txBody>
      </p:sp>
      <p:pic>
        <p:nvPicPr>
          <p:cNvPr id="8" name="Picture 7" descr="Graphical user interface, text, application&#10;&#10;Description automatically generated">
            <a:extLst>
              <a:ext uri="{FF2B5EF4-FFF2-40B4-BE49-F238E27FC236}">
                <a16:creationId xmlns:a16="http://schemas.microsoft.com/office/drawing/2014/main" id="{4DE3C5FD-5797-4BCE-B70E-752B50C3171B}"/>
              </a:ext>
            </a:extLst>
          </p:cNvPr>
          <p:cNvPicPr>
            <a:picLocks noChangeAspect="1"/>
          </p:cNvPicPr>
          <p:nvPr/>
        </p:nvPicPr>
        <p:blipFill rotWithShape="1">
          <a:blip r:embed="rId2">
            <a:extLst>
              <a:ext uri="{28A0092B-C50C-407E-A947-70E740481C1C}">
                <a14:useLocalDpi xmlns:a14="http://schemas.microsoft.com/office/drawing/2010/main" val="0"/>
              </a:ext>
            </a:extLst>
          </a:blip>
          <a:srcRect r="24407" b="26986"/>
          <a:stretch/>
        </p:blipFill>
        <p:spPr>
          <a:xfrm>
            <a:off x="120715" y="1412777"/>
            <a:ext cx="4163253" cy="4536503"/>
          </a:xfrm>
          <a:prstGeom prst="rect">
            <a:avLst/>
          </a:prstGeom>
        </p:spPr>
      </p:pic>
      <p:pic>
        <p:nvPicPr>
          <p:cNvPr id="10" name="Picture 9" descr="Graphical user interface, text, application, website&#10;&#10;Description automatically generated">
            <a:extLst>
              <a:ext uri="{FF2B5EF4-FFF2-40B4-BE49-F238E27FC236}">
                <a16:creationId xmlns:a16="http://schemas.microsoft.com/office/drawing/2014/main" id="{A529C3E4-7852-4603-BACA-70744609BA4A}"/>
              </a:ext>
            </a:extLst>
          </p:cNvPr>
          <p:cNvPicPr>
            <a:picLocks noChangeAspect="1"/>
          </p:cNvPicPr>
          <p:nvPr/>
        </p:nvPicPr>
        <p:blipFill rotWithShape="1">
          <a:blip r:embed="rId3">
            <a:extLst>
              <a:ext uri="{28A0092B-C50C-407E-A947-70E740481C1C}">
                <a14:useLocalDpi xmlns:a14="http://schemas.microsoft.com/office/drawing/2010/main" val="0"/>
              </a:ext>
            </a:extLst>
          </a:blip>
          <a:srcRect r="23465" b="15105"/>
          <a:stretch/>
        </p:blipFill>
        <p:spPr>
          <a:xfrm>
            <a:off x="4572000" y="908720"/>
            <a:ext cx="3960440" cy="5184576"/>
          </a:xfrm>
          <a:prstGeom prst="rect">
            <a:avLst/>
          </a:prstGeom>
        </p:spPr>
      </p:pic>
    </p:spTree>
    <p:extLst>
      <p:ext uri="{BB962C8B-B14F-4D97-AF65-F5344CB8AC3E}">
        <p14:creationId xmlns:p14="http://schemas.microsoft.com/office/powerpoint/2010/main" val="2459530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A79D2C5-C449-4A2E-B441-F2F60698304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851920" y="893401"/>
            <a:ext cx="1584176" cy="1405047"/>
          </a:xfrm>
          <a:prstGeom prst="rect">
            <a:avLst/>
          </a:prstGeom>
          <a:noFill/>
        </p:spPr>
      </p:pic>
      <p:pic>
        <p:nvPicPr>
          <p:cNvPr id="6" name="Content Placeholder 5" descr="A picture containing timeline&#10;&#10;Description automatically generated">
            <a:extLst>
              <a:ext uri="{FF2B5EF4-FFF2-40B4-BE49-F238E27FC236}">
                <a16:creationId xmlns:a16="http://schemas.microsoft.com/office/drawing/2014/main" id="{8D6BDF92-DF42-418E-B87F-94CB21BFA1C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51520" y="2282602"/>
            <a:ext cx="4038600" cy="3723576"/>
          </a:xfrm>
        </p:spPr>
      </p:pic>
      <p:pic>
        <p:nvPicPr>
          <p:cNvPr id="8" name="Picture 7" descr="Graphical user interface&#10;&#10;Description automatically generated">
            <a:extLst>
              <a:ext uri="{FF2B5EF4-FFF2-40B4-BE49-F238E27FC236}">
                <a16:creationId xmlns:a16="http://schemas.microsoft.com/office/drawing/2014/main" id="{6B30B84E-C562-47BB-A18E-D5B16B71D2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301241"/>
            <a:ext cx="4064209" cy="3810196"/>
          </a:xfrm>
          <a:prstGeom prst="rect">
            <a:avLst/>
          </a:prstGeom>
        </p:spPr>
      </p:pic>
      <p:sp>
        <p:nvSpPr>
          <p:cNvPr id="5" name="Title 1">
            <a:extLst>
              <a:ext uri="{FF2B5EF4-FFF2-40B4-BE49-F238E27FC236}">
                <a16:creationId xmlns:a16="http://schemas.microsoft.com/office/drawing/2014/main" id="{8BFBE187-41BC-49C0-A9B3-05F7ACD3728E}"/>
              </a:ext>
            </a:extLst>
          </p:cNvPr>
          <p:cNvSpPr>
            <a:spLocks noGrp="1"/>
          </p:cNvSpPr>
          <p:nvPr>
            <p:ph type="title"/>
          </p:nvPr>
        </p:nvSpPr>
        <p:spPr>
          <a:xfrm>
            <a:off x="251520" y="1052736"/>
            <a:ext cx="5174673" cy="634083"/>
          </a:xfrm>
        </p:spPr>
        <p:txBody>
          <a:bodyPr/>
          <a:lstStyle/>
          <a:p>
            <a:pPr algn="l"/>
            <a:r>
              <a:rPr lang="en-GB" sz="2400" b="1" dirty="0">
                <a:solidFill>
                  <a:srgbClr val="009CFA"/>
                </a:solidFill>
                <a:latin typeface="Arial" panose="020B0604020202020204" pitchFamily="34" charset="0"/>
                <a:cs typeface="Arial" panose="020B0604020202020204" pitchFamily="34" charset="0"/>
              </a:rPr>
              <a:t>Evaluate</a:t>
            </a:r>
            <a:endParaRPr lang="en-SE" sz="2400" b="1" dirty="0">
              <a:solidFill>
                <a:srgbClr val="009CFA"/>
              </a:solidFill>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633A9E71-9AE3-4361-A15F-CAF31037201E}"/>
              </a:ext>
            </a:extLst>
          </p:cNvPr>
          <p:cNvSpPr/>
          <p:nvPr/>
        </p:nvSpPr>
        <p:spPr bwMode="auto">
          <a:xfrm>
            <a:off x="5436096" y="5085184"/>
            <a:ext cx="2736304" cy="619128"/>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2800" b="1" i="0" u="none" strike="noStrike" cap="none" normalizeH="0" baseline="0">
              <a:ln>
                <a:noFill/>
              </a:ln>
              <a:solidFill>
                <a:schemeClr val="tx1"/>
              </a:solidFill>
              <a:effectLst/>
              <a:latin typeface="Arial" pitchFamily="34" charset="0"/>
            </a:endParaRPr>
          </a:p>
        </p:txBody>
      </p:sp>
      <p:sp>
        <p:nvSpPr>
          <p:cNvPr id="9" name="Oval 8">
            <a:extLst>
              <a:ext uri="{FF2B5EF4-FFF2-40B4-BE49-F238E27FC236}">
                <a16:creationId xmlns:a16="http://schemas.microsoft.com/office/drawing/2014/main" id="{6EDF3E7F-0653-4C6A-9E7C-83E10FDC7E70}"/>
              </a:ext>
            </a:extLst>
          </p:cNvPr>
          <p:cNvSpPr/>
          <p:nvPr/>
        </p:nvSpPr>
        <p:spPr bwMode="auto">
          <a:xfrm>
            <a:off x="5436096" y="4322038"/>
            <a:ext cx="2592288" cy="619129"/>
          </a:xfrm>
          <a:prstGeom prst="ellipse">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2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374224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75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750"/>
                                        <p:tgtEl>
                                          <p:spTgt spid="7"/>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6B0CF-9978-4A56-978E-7D3FAD6B9948}"/>
              </a:ext>
            </a:extLst>
          </p:cNvPr>
          <p:cNvSpPr>
            <a:spLocks noGrp="1"/>
          </p:cNvSpPr>
          <p:nvPr>
            <p:ph type="title"/>
          </p:nvPr>
        </p:nvSpPr>
        <p:spPr>
          <a:xfrm>
            <a:off x="468313" y="1004551"/>
            <a:ext cx="8229600" cy="1143000"/>
          </a:xfrm>
        </p:spPr>
        <p:txBody>
          <a:bodyPr/>
          <a:lstStyle/>
          <a:p>
            <a:r>
              <a:rPr lang="en-GB" sz="3200" b="1" dirty="0">
                <a:solidFill>
                  <a:srgbClr val="00B0F0"/>
                </a:solidFill>
              </a:rPr>
              <a:t>How to get involved with the VET toolkit</a:t>
            </a:r>
            <a:br>
              <a:rPr lang="en-GB" sz="3200" b="1" dirty="0">
                <a:solidFill>
                  <a:srgbClr val="00B0F0"/>
                </a:solidFill>
              </a:rPr>
            </a:br>
            <a:endParaRPr lang="en-GB" sz="2600" b="1" dirty="0">
              <a:solidFill>
                <a:srgbClr val="00B0F0"/>
              </a:solidFill>
            </a:endParaRPr>
          </a:p>
        </p:txBody>
      </p:sp>
      <p:sp>
        <p:nvSpPr>
          <p:cNvPr id="3" name="Content Placeholder 2">
            <a:extLst>
              <a:ext uri="{FF2B5EF4-FFF2-40B4-BE49-F238E27FC236}">
                <a16:creationId xmlns:a16="http://schemas.microsoft.com/office/drawing/2014/main" id="{9561863C-734C-414C-A948-EA29D0FD9D92}"/>
              </a:ext>
            </a:extLst>
          </p:cNvPr>
          <p:cNvSpPr>
            <a:spLocks noGrp="1"/>
          </p:cNvSpPr>
          <p:nvPr>
            <p:ph idx="1"/>
          </p:nvPr>
        </p:nvSpPr>
        <p:spPr>
          <a:xfrm>
            <a:off x="468312" y="2708920"/>
            <a:ext cx="8496175" cy="3992563"/>
          </a:xfrm>
        </p:spPr>
        <p:txBody>
          <a:bodyPr/>
          <a:lstStyle/>
          <a:p>
            <a:r>
              <a:rPr lang="en-GB" sz="2800" dirty="0"/>
              <a:t>Share good practices drawn from your new thematic articles on VET T&amp;T</a:t>
            </a:r>
          </a:p>
          <a:p>
            <a:pPr lvl="1"/>
            <a:r>
              <a:rPr lang="en-GB" sz="2400" dirty="0">
                <a:hlinkClick r:id="rId3"/>
              </a:rPr>
              <a:t>Contact the team</a:t>
            </a:r>
            <a:endParaRPr lang="en-GB" sz="2400" dirty="0"/>
          </a:p>
          <a:p>
            <a:r>
              <a:rPr lang="en-GB" sz="2800" dirty="0"/>
              <a:t>Contribute to developing a new </a:t>
            </a:r>
            <a:r>
              <a:rPr lang="en-GB" sz="2800" dirty="0">
                <a:hlinkClick r:id="rId4"/>
              </a:rPr>
              <a:t>intervention approach</a:t>
            </a:r>
            <a:endParaRPr lang="en-GB" sz="2800" dirty="0"/>
          </a:p>
          <a:p>
            <a:r>
              <a:rPr lang="en-GB" sz="2800" dirty="0"/>
              <a:t>Discover our </a:t>
            </a:r>
            <a:r>
              <a:rPr lang="en-GB" sz="2800" dirty="0">
                <a:hlinkClick r:id="rId5"/>
              </a:rPr>
              <a:t>self-reflection tools</a:t>
            </a:r>
            <a:endParaRPr lang="en-GB" sz="2800" dirty="0"/>
          </a:p>
          <a:p>
            <a:r>
              <a:rPr lang="en-GB" sz="2800" dirty="0"/>
              <a:t>Spread the </a:t>
            </a:r>
            <a:r>
              <a:rPr lang="en-GB" sz="2800" dirty="0">
                <a:hlinkClick r:id="rId6"/>
              </a:rPr>
              <a:t>call for ambassadors </a:t>
            </a:r>
            <a:r>
              <a:rPr lang="en-GB" sz="2800" dirty="0"/>
              <a:t>in your country</a:t>
            </a:r>
          </a:p>
          <a:p>
            <a:endParaRPr lang="en-GB" dirty="0"/>
          </a:p>
        </p:txBody>
      </p:sp>
      <p:sp>
        <p:nvSpPr>
          <p:cNvPr id="4" name="Rectangle 3">
            <a:extLst>
              <a:ext uri="{FF2B5EF4-FFF2-40B4-BE49-F238E27FC236}">
                <a16:creationId xmlns:a16="http://schemas.microsoft.com/office/drawing/2014/main" id="{14F6EC5B-CED3-48B9-9445-E6671CCBDA10}"/>
              </a:ext>
            </a:extLst>
          </p:cNvPr>
          <p:cNvSpPr/>
          <p:nvPr/>
        </p:nvSpPr>
        <p:spPr>
          <a:xfrm>
            <a:off x="1656875" y="1966570"/>
            <a:ext cx="5830250" cy="461665"/>
          </a:xfrm>
          <a:prstGeom prst="rect">
            <a:avLst/>
          </a:prstGeom>
        </p:spPr>
        <p:txBody>
          <a:bodyPr wrap="none">
            <a:spAutoFit/>
          </a:bodyPr>
          <a:lstStyle/>
          <a:p>
            <a:pPr marL="342900" indent="-342900">
              <a:buFont typeface="Wingdings" panose="05000000000000000000" pitchFamily="2" charset="2"/>
              <a:buChar char="Ø"/>
            </a:pPr>
            <a:r>
              <a:rPr lang="en-GB" sz="2400" b="1" dirty="0">
                <a:solidFill>
                  <a:schemeClr val="accent2"/>
                </a:solidFill>
                <a:hlinkClick r:id="rId7">
                  <a:extLst>
                    <a:ext uri="{A12FA001-AC4F-418D-AE19-62706E023703}">
                      <ahyp:hlinkClr xmlns:ahyp="http://schemas.microsoft.com/office/drawing/2018/hyperlinkcolor" val="tx"/>
                    </a:ext>
                  </a:extLst>
                </a:hlinkClick>
              </a:rPr>
              <a:t>www.cedefop.europa.eu/TEL-toolkit</a:t>
            </a:r>
            <a:r>
              <a:rPr lang="en-GB" sz="2400" b="1" dirty="0">
                <a:solidFill>
                  <a:schemeClr val="accent2"/>
                </a:solidFill>
              </a:rPr>
              <a:t> </a:t>
            </a:r>
            <a:endParaRPr lang="en-GB" sz="2400" dirty="0">
              <a:solidFill>
                <a:schemeClr val="accent2"/>
              </a:solidFill>
            </a:endParaRPr>
          </a:p>
        </p:txBody>
      </p:sp>
    </p:spTree>
    <p:extLst>
      <p:ext uri="{BB962C8B-B14F-4D97-AF65-F5344CB8AC3E}">
        <p14:creationId xmlns:p14="http://schemas.microsoft.com/office/powerpoint/2010/main" val="3678018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Group 3"/>
          <p:cNvGrpSpPr/>
          <p:nvPr/>
        </p:nvGrpSpPr>
        <p:grpSpPr>
          <a:xfrm>
            <a:off x="457199" y="1556792"/>
            <a:ext cx="8147249" cy="4790008"/>
            <a:chOff x="-90089" y="-402245"/>
            <a:chExt cx="5419725" cy="2709863"/>
          </a:xfrm>
          <a:solidFill>
            <a:srgbClr val="EDEEF0"/>
          </a:solidFill>
        </p:grpSpPr>
        <p:sp>
          <p:nvSpPr>
            <p:cNvPr id="96" name="Freeform 2"/>
            <p:cNvSpPr/>
            <p:nvPr/>
          </p:nvSpPr>
          <p:spPr>
            <a:xfrm>
              <a:off x="-90089" y="-402245"/>
              <a:ext cx="5419725" cy="2709863"/>
            </a:xfrm>
            <a:custGeom>
              <a:avLst/>
              <a:gdLst/>
              <a:ahLst/>
              <a:cxnLst/>
              <a:rect l="0" t="0" r="0" b="0"/>
              <a:pathLst>
                <a:path w="304800" h="304800">
                  <a:moveTo>
                    <a:pt x="0" y="0"/>
                  </a:moveTo>
                  <a:lnTo>
                    <a:pt x="0" y="304800"/>
                  </a:lnTo>
                  <a:lnTo>
                    <a:pt x="304800" y="304800"/>
                  </a:lnTo>
                  <a:lnTo>
                    <a:pt x="304800" y="0"/>
                  </a:lnTo>
                  <a:lnTo>
                    <a:pt x="0" y="0"/>
                  </a:lnTo>
                  <a:close/>
                </a:path>
              </a:pathLst>
            </a:custGeom>
            <a:grpFill/>
            <a:ln w="28575">
              <a:noFill/>
            </a:ln>
          </p:spPr>
          <p:txBody>
            <a:bodyPr/>
            <a:lstStyle/>
            <a:p>
              <a:endParaRPr lang="en-GB" sz="1600"/>
            </a:p>
          </p:txBody>
        </p:sp>
      </p:grpSp>
      <p:pic>
        <p:nvPicPr>
          <p:cNvPr id="2" name="Imagen 1"/>
          <p:cNvPicPr>
            <a:picLocks noChangeAspect="1"/>
          </p:cNvPicPr>
          <p:nvPr/>
        </p:nvPicPr>
        <p:blipFill rotWithShape="1">
          <a:blip r:embed="rId3"/>
          <a:srcRect t="31944" r="24466"/>
          <a:stretch/>
        </p:blipFill>
        <p:spPr>
          <a:xfrm>
            <a:off x="2567009" y="1556792"/>
            <a:ext cx="6037439" cy="4365453"/>
          </a:xfrm>
          <a:prstGeom prst="rect">
            <a:avLst/>
          </a:prstGeom>
        </p:spPr>
      </p:pic>
      <p:grpSp>
        <p:nvGrpSpPr>
          <p:cNvPr id="74" name="Group 3"/>
          <p:cNvGrpSpPr/>
          <p:nvPr/>
        </p:nvGrpSpPr>
        <p:grpSpPr>
          <a:xfrm>
            <a:off x="575340" y="4778816"/>
            <a:ext cx="3708628" cy="1458496"/>
            <a:chOff x="-86883" y="-423441"/>
            <a:chExt cx="5419725" cy="2709863"/>
          </a:xfrm>
          <a:solidFill>
            <a:srgbClr val="164194"/>
          </a:solidFill>
        </p:grpSpPr>
        <p:sp>
          <p:nvSpPr>
            <p:cNvPr id="79" name="Freeform 2"/>
            <p:cNvSpPr/>
            <p:nvPr/>
          </p:nvSpPr>
          <p:spPr>
            <a:xfrm>
              <a:off x="-86883" y="-423441"/>
              <a:ext cx="5419725" cy="2709863"/>
            </a:xfrm>
            <a:prstGeom prst="roundRect">
              <a:avLst/>
            </a:prstGeom>
            <a:grpFill/>
            <a:ln w="28575">
              <a:noFill/>
            </a:ln>
          </p:spPr>
          <p:txBody>
            <a:bodyPr/>
            <a:lstStyle/>
            <a:p>
              <a:endParaRPr lang="en-GB"/>
            </a:p>
          </p:txBody>
        </p:sp>
      </p:grpSp>
      <p:grpSp>
        <p:nvGrpSpPr>
          <p:cNvPr id="72" name="Group 3"/>
          <p:cNvGrpSpPr/>
          <p:nvPr/>
        </p:nvGrpSpPr>
        <p:grpSpPr>
          <a:xfrm>
            <a:off x="556395" y="1628800"/>
            <a:ext cx="2021847" cy="3024336"/>
            <a:chOff x="-86883" y="-423441"/>
            <a:chExt cx="5419725" cy="2709863"/>
          </a:xfrm>
          <a:solidFill>
            <a:srgbClr val="164194"/>
          </a:solidFill>
        </p:grpSpPr>
        <p:sp>
          <p:nvSpPr>
            <p:cNvPr id="73" name="Freeform 2"/>
            <p:cNvSpPr/>
            <p:nvPr/>
          </p:nvSpPr>
          <p:spPr>
            <a:xfrm>
              <a:off x="-86883" y="-423441"/>
              <a:ext cx="5419725" cy="2709863"/>
            </a:xfrm>
            <a:prstGeom prst="roundRect">
              <a:avLst/>
            </a:prstGeom>
            <a:grpFill/>
            <a:ln w="28575">
              <a:noFill/>
            </a:ln>
          </p:spPr>
          <p:txBody>
            <a:bodyPr/>
            <a:lstStyle/>
            <a:p>
              <a:endParaRPr lang="en-GB"/>
            </a:p>
          </p:txBody>
        </p:sp>
      </p:grpSp>
      <p:sp>
        <p:nvSpPr>
          <p:cNvPr id="50" name="Slide Number Placeholder 5">
            <a:extLst>
              <a:ext uri="{FF2B5EF4-FFF2-40B4-BE49-F238E27FC236}">
                <a16:creationId xmlns:a16="http://schemas.microsoft.com/office/drawing/2014/main" id="{0F9ECAE0-C036-4443-BACB-8586C86436FB}"/>
              </a:ext>
            </a:extLst>
          </p:cNvPr>
          <p:cNvSpPr>
            <a:spLocks noGrp="1"/>
          </p:cNvSpPr>
          <p:nvPr>
            <p:ph type="sldNum" sz="quarter" idx="4"/>
          </p:nvPr>
        </p:nvSpPr>
        <p:spPr>
          <a:xfrm>
            <a:off x="8532000" y="6346800"/>
            <a:ext cx="405408"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E24DB2E2-336C-41C7-BB9E-962E2078AA03}" type="slidenum">
              <a:rPr lang="en-GB" sz="800" smtClean="0"/>
              <a:t>14</a:t>
            </a:fld>
            <a:endParaRPr lang="en-GB" sz="800" dirty="0"/>
          </a:p>
        </p:txBody>
      </p:sp>
      <p:sp>
        <p:nvSpPr>
          <p:cNvPr id="24" name="Content Placeholder 2"/>
          <p:cNvSpPr txBox="1">
            <a:spLocks/>
          </p:cNvSpPr>
          <p:nvPr/>
        </p:nvSpPr>
        <p:spPr>
          <a:xfrm>
            <a:off x="539552" y="1669978"/>
            <a:ext cx="2038690" cy="634278"/>
          </a:xfrm>
          <a:prstGeom prst="rect">
            <a:avLst/>
          </a:prstGeom>
        </p:spPr>
        <p:txBody>
          <a:bodyPr>
            <a:no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ctr"/>
            <a:r>
              <a:rPr lang="en-GB" sz="1400" dirty="0">
                <a:solidFill>
                  <a:srgbClr val="FFFFFF"/>
                </a:solidFill>
              </a:rPr>
              <a:t>Established in </a:t>
            </a:r>
            <a:r>
              <a:rPr lang="en-GB" sz="1600" dirty="0">
                <a:solidFill>
                  <a:srgbClr val="FFFFFF"/>
                </a:solidFill>
              </a:rPr>
              <a:t>2017</a:t>
            </a:r>
            <a:r>
              <a:rPr lang="en-GB" sz="1400" dirty="0">
                <a:solidFill>
                  <a:srgbClr val="FFFFFF"/>
                </a:solidFill>
              </a:rPr>
              <a:t> </a:t>
            </a:r>
            <a:r>
              <a:rPr lang="en-GB" sz="1400" dirty="0">
                <a:solidFill>
                  <a:srgbClr val="FFEE35"/>
                </a:solidFill>
              </a:rPr>
              <a:t>to support Cedefop’s</a:t>
            </a:r>
          </a:p>
        </p:txBody>
      </p:sp>
      <p:sp>
        <p:nvSpPr>
          <p:cNvPr id="42" name="Rectangle 2">
            <a:extLst>
              <a:ext uri="{FF2B5EF4-FFF2-40B4-BE49-F238E27FC236}">
                <a16:creationId xmlns:a16="http://schemas.microsoft.com/office/drawing/2014/main" id="{8B3AC9E7-1A1A-42C4-9E98-04973F7646C1}"/>
              </a:ext>
            </a:extLst>
          </p:cNvPr>
          <p:cNvSpPr/>
          <p:nvPr/>
        </p:nvSpPr>
        <p:spPr>
          <a:xfrm>
            <a:off x="0" y="0"/>
            <a:ext cx="9144000" cy="1484784"/>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b="1" dirty="0">
              <a:solidFill>
                <a:srgbClr val="002060"/>
              </a:solidFill>
              <a:latin typeface="Arial" panose="020B0604020202020204" pitchFamily="34" charset="0"/>
              <a:cs typeface="Arial" panose="020B0604020202020204" pitchFamily="34" charset="0"/>
            </a:endParaRPr>
          </a:p>
          <a:p>
            <a:endParaRPr lang="en-GB" b="1" dirty="0">
              <a:solidFill>
                <a:srgbClr val="002060"/>
              </a:solidFill>
              <a:latin typeface="Arial" panose="020B0604020202020204" pitchFamily="34" charset="0"/>
              <a:cs typeface="Arial" panose="020B0604020202020204" pitchFamily="34" charset="0"/>
            </a:endParaRPr>
          </a:p>
          <a:p>
            <a:endParaRPr lang="en-GB" b="1" dirty="0">
              <a:solidFill>
                <a:srgbClr val="002060"/>
              </a:solidFill>
              <a:latin typeface="Arial" panose="020B0604020202020204" pitchFamily="34" charset="0"/>
              <a:cs typeface="Arial" panose="020B0604020202020204" pitchFamily="34" charset="0"/>
            </a:endParaRPr>
          </a:p>
        </p:txBody>
      </p:sp>
      <p:sp>
        <p:nvSpPr>
          <p:cNvPr id="43" name="Title 1"/>
          <p:cNvSpPr txBox="1">
            <a:spLocks/>
          </p:cNvSpPr>
          <p:nvPr/>
        </p:nvSpPr>
        <p:spPr>
          <a:xfrm>
            <a:off x="0" y="332656"/>
            <a:ext cx="9144000" cy="864096"/>
          </a:xfrm>
          <a:prstGeom prst="rect">
            <a:avLst/>
          </a:prstGeom>
          <a:solidFill>
            <a:schemeClr val="accent5">
              <a:lumMod val="20000"/>
              <a:lumOff val="80000"/>
              <a:alpha val="50000"/>
            </a:schemeClr>
          </a:solidFill>
        </p:spPr>
        <p:style>
          <a:lnRef idx="0">
            <a:scrgbClr r="0" g="0" b="0"/>
          </a:lnRef>
          <a:fillRef idx="0">
            <a:scrgbClr r="0" g="0" b="0"/>
          </a:fillRef>
          <a:effectRef idx="0">
            <a:scrgbClr r="0" g="0" b="0"/>
          </a:effectRef>
          <a:fontRef idx="minor">
            <a:schemeClr val="lt1"/>
          </a:fontRef>
        </p:style>
        <p:txBody>
          <a:bodyPr>
            <a:normAutofit fontScale="92500" lnSpcReduction="1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n-ea"/>
                <a:cs typeface="Arial" panose="020B060402020202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en-GB" sz="6000" dirty="0">
              <a:solidFill>
                <a:srgbClr val="00B0F0"/>
              </a:solidFill>
            </a:endParaRPr>
          </a:p>
        </p:txBody>
      </p:sp>
      <p:sp>
        <p:nvSpPr>
          <p:cNvPr id="62" name="Title 3">
            <a:extLst>
              <a:ext uri="{FF2B5EF4-FFF2-40B4-BE49-F238E27FC236}">
                <a16:creationId xmlns:a16="http://schemas.microsoft.com/office/drawing/2014/main" id="{0F061615-0B70-4541-9DA0-0C03E8492989}"/>
              </a:ext>
            </a:extLst>
          </p:cNvPr>
          <p:cNvSpPr txBox="1">
            <a:spLocks/>
          </p:cNvSpPr>
          <p:nvPr/>
        </p:nvSpPr>
        <p:spPr>
          <a:xfrm>
            <a:off x="323528" y="260648"/>
            <a:ext cx="8820472" cy="1081031"/>
          </a:xfrm>
          <a:prstGeom prst="rect">
            <a:avLst/>
          </a:prstGeom>
        </p:spPr>
        <p:txBody>
          <a:bodyPr>
            <a:normAutofit/>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r>
              <a:rPr lang="en-GB" dirty="0">
                <a:solidFill>
                  <a:schemeClr val="bg1"/>
                </a:solidFill>
              </a:rPr>
              <a:t>Cedefop’s network of </a:t>
            </a:r>
          </a:p>
          <a:p>
            <a:r>
              <a:rPr lang="en-GB" dirty="0">
                <a:solidFill>
                  <a:srgbClr val="FFEE35"/>
                </a:solidFill>
              </a:rPr>
              <a:t>Ambassadors tackling early leaving from VET</a:t>
            </a:r>
          </a:p>
        </p:txBody>
      </p:sp>
      <p:sp>
        <p:nvSpPr>
          <p:cNvPr id="25" name="Content Placeholder 2"/>
          <p:cNvSpPr txBox="1">
            <a:spLocks/>
          </p:cNvSpPr>
          <p:nvPr/>
        </p:nvSpPr>
        <p:spPr>
          <a:xfrm>
            <a:off x="683568" y="4797152"/>
            <a:ext cx="1750658" cy="1512168"/>
          </a:xfrm>
          <a:prstGeom prst="rect">
            <a:avLst/>
          </a:prstGeom>
        </p:spPr>
        <p:txBody>
          <a:bodyPr>
            <a:no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ctr"/>
            <a:r>
              <a:rPr lang="en-GB" sz="1100" dirty="0">
                <a:solidFill>
                  <a:srgbClr val="FFFFFF"/>
                </a:solidFill>
              </a:rPr>
              <a:t>Policy makers, </a:t>
            </a:r>
            <a:br>
              <a:rPr lang="en-GB" sz="1100" dirty="0">
                <a:solidFill>
                  <a:srgbClr val="FFFFFF"/>
                </a:solidFill>
              </a:rPr>
            </a:br>
            <a:r>
              <a:rPr lang="en-GB" sz="1100" dirty="0">
                <a:solidFill>
                  <a:srgbClr val="FFFFFF"/>
                </a:solidFill>
              </a:rPr>
              <a:t>learning providers, experts and </a:t>
            </a:r>
            <a:br>
              <a:rPr lang="en-GB" sz="1100" dirty="0">
                <a:solidFill>
                  <a:srgbClr val="FFFFFF"/>
                </a:solidFill>
              </a:rPr>
            </a:br>
            <a:r>
              <a:rPr lang="en-GB" sz="1100" dirty="0">
                <a:solidFill>
                  <a:srgbClr val="FFFFFF"/>
                </a:solidFill>
              </a:rPr>
              <a:t>other key stakeholders </a:t>
            </a:r>
            <a:r>
              <a:rPr lang="en-GB" sz="1100" dirty="0">
                <a:solidFill>
                  <a:srgbClr val="FFEE35"/>
                </a:solidFill>
              </a:rPr>
              <a:t>involved in tackling early leaving from VET </a:t>
            </a:r>
            <a:r>
              <a:rPr lang="en-GB" sz="1100" dirty="0">
                <a:solidFill>
                  <a:srgbClr val="FFFFFF"/>
                </a:solidFill>
              </a:rPr>
              <a:t>at national, regional or local level in Europe</a:t>
            </a:r>
            <a:endParaRPr lang="en-GB" sz="1100" b="0" dirty="0">
              <a:solidFill>
                <a:srgbClr val="FFFFFF"/>
              </a:solidFill>
            </a:endParaRPr>
          </a:p>
        </p:txBody>
      </p:sp>
      <p:pic>
        <p:nvPicPr>
          <p:cNvPr id="70" name="Imagen 69">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683568" y="2276872"/>
            <a:ext cx="1728192" cy="594400"/>
          </a:xfrm>
          <a:prstGeom prst="rect">
            <a:avLst/>
          </a:prstGeom>
          <a:noFill/>
          <a:ln w="19050">
            <a:solidFill>
              <a:srgbClr val="FFEE35"/>
            </a:solidFill>
          </a:ln>
        </p:spPr>
      </p:pic>
      <p:sp>
        <p:nvSpPr>
          <p:cNvPr id="71" name="Content Placeholder 2"/>
          <p:cNvSpPr txBox="1">
            <a:spLocks/>
          </p:cNvSpPr>
          <p:nvPr/>
        </p:nvSpPr>
        <p:spPr>
          <a:xfrm>
            <a:off x="899592" y="2924944"/>
            <a:ext cx="1667417" cy="1285137"/>
          </a:xfrm>
          <a:prstGeom prst="rect">
            <a:avLst/>
          </a:prstGeom>
        </p:spPr>
        <p:txBody>
          <a:bodyPr>
            <a:no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050" dirty="0">
                <a:solidFill>
                  <a:srgbClr val="FFFFFF"/>
                </a:solidFill>
              </a:rPr>
              <a:t>to maintain and disseminate it</a:t>
            </a:r>
          </a:p>
          <a:p>
            <a:endParaRPr lang="en-GB" sz="600" dirty="0">
              <a:solidFill>
                <a:srgbClr val="FFFFFF"/>
              </a:solidFill>
            </a:endParaRPr>
          </a:p>
          <a:p>
            <a:r>
              <a:rPr lang="en-GB" sz="1050" dirty="0">
                <a:solidFill>
                  <a:srgbClr val="FFFFFF"/>
                </a:solidFill>
              </a:rPr>
              <a:t>to enrich its </a:t>
            </a:r>
          </a:p>
          <a:p>
            <a:r>
              <a:rPr lang="en-GB" sz="1050" dirty="0">
                <a:solidFill>
                  <a:srgbClr val="FFFFFF"/>
                </a:solidFill>
              </a:rPr>
              <a:t>resources</a:t>
            </a:r>
          </a:p>
          <a:p>
            <a:endParaRPr lang="en-GB" sz="600" dirty="0">
              <a:solidFill>
                <a:srgbClr val="FFFFFF"/>
              </a:solidFill>
            </a:endParaRPr>
          </a:p>
          <a:p>
            <a:r>
              <a:rPr lang="en-GB" sz="1050" dirty="0">
                <a:solidFill>
                  <a:srgbClr val="FFFFFF"/>
                </a:solidFill>
              </a:rPr>
              <a:t>to contribute to </a:t>
            </a:r>
            <a:br>
              <a:rPr lang="en-GB" sz="1050" dirty="0">
                <a:solidFill>
                  <a:srgbClr val="FFFFFF"/>
                </a:solidFill>
              </a:rPr>
            </a:br>
            <a:r>
              <a:rPr lang="en-GB" sz="1050" dirty="0">
                <a:solidFill>
                  <a:srgbClr val="FFFFFF"/>
                </a:solidFill>
              </a:rPr>
              <a:t>online discussions, </a:t>
            </a:r>
            <a:br>
              <a:rPr lang="en-GB" sz="1050" dirty="0">
                <a:solidFill>
                  <a:srgbClr val="FFFFFF"/>
                </a:solidFill>
              </a:rPr>
            </a:br>
            <a:r>
              <a:rPr lang="en-GB" sz="1050" dirty="0">
                <a:solidFill>
                  <a:srgbClr val="FFFFFF"/>
                </a:solidFill>
              </a:rPr>
              <a:t>web seminars and </a:t>
            </a:r>
            <a:br>
              <a:rPr lang="en-GB" sz="1050" dirty="0">
                <a:solidFill>
                  <a:srgbClr val="FFFFFF"/>
                </a:solidFill>
              </a:rPr>
            </a:br>
            <a:r>
              <a:rPr lang="en-GB" sz="1050" dirty="0">
                <a:solidFill>
                  <a:srgbClr val="FFFFFF"/>
                </a:solidFill>
              </a:rPr>
              <a:t>related events </a:t>
            </a:r>
          </a:p>
          <a:p>
            <a:endParaRPr lang="en-GB" sz="1100" dirty="0">
              <a:solidFill>
                <a:srgbClr val="FFFFFF"/>
              </a:solidFill>
            </a:endParaRPr>
          </a:p>
        </p:txBody>
      </p:sp>
      <p:sp>
        <p:nvSpPr>
          <p:cNvPr id="33" name="Content Placeholder 2"/>
          <p:cNvSpPr txBox="1">
            <a:spLocks/>
          </p:cNvSpPr>
          <p:nvPr/>
        </p:nvSpPr>
        <p:spPr>
          <a:xfrm>
            <a:off x="3034845" y="4869160"/>
            <a:ext cx="1465147" cy="1337743"/>
          </a:xfrm>
          <a:prstGeom prst="rect">
            <a:avLst/>
          </a:prstGeom>
        </p:spPr>
        <p:txBody>
          <a:bodyPr>
            <a:no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en-GB" sz="1000" dirty="0">
                <a:solidFill>
                  <a:srgbClr val="FFFFFF"/>
                </a:solidFill>
              </a:rPr>
              <a:t>Open to </a:t>
            </a:r>
          </a:p>
          <a:p>
            <a:pPr algn="ctr"/>
            <a:r>
              <a:rPr lang="en-GB" sz="1000" dirty="0">
                <a:solidFill>
                  <a:srgbClr val="FFFFFF"/>
                </a:solidFill>
              </a:rPr>
              <a:t>individuals </a:t>
            </a:r>
          </a:p>
          <a:p>
            <a:pPr algn="ctr"/>
            <a:r>
              <a:rPr lang="en-GB" sz="1000" dirty="0">
                <a:solidFill>
                  <a:srgbClr val="FFFFFF"/>
                </a:solidFill>
              </a:rPr>
              <a:t>from all EU </a:t>
            </a:r>
          </a:p>
          <a:p>
            <a:pPr algn="ctr"/>
            <a:r>
              <a:rPr lang="en-GB" sz="1000" dirty="0">
                <a:solidFill>
                  <a:srgbClr val="FFFFFF"/>
                </a:solidFill>
              </a:rPr>
              <a:t>Member </a:t>
            </a:r>
          </a:p>
          <a:p>
            <a:pPr algn="ctr"/>
            <a:r>
              <a:rPr lang="en-GB" sz="1000" dirty="0">
                <a:solidFill>
                  <a:srgbClr val="FFFFFF"/>
                </a:solidFill>
              </a:rPr>
              <a:t>States, EEA </a:t>
            </a:r>
          </a:p>
          <a:p>
            <a:pPr algn="ctr"/>
            <a:r>
              <a:rPr lang="en-GB" sz="1000" dirty="0">
                <a:solidFill>
                  <a:srgbClr val="FFFFFF"/>
                </a:solidFill>
              </a:rPr>
              <a:t>and candidate countries</a:t>
            </a:r>
          </a:p>
          <a:p>
            <a:pPr algn="ctr"/>
            <a:endParaRPr lang="en-GB" sz="1000" dirty="0">
              <a:solidFill>
                <a:srgbClr val="FFFFFF"/>
              </a:solidFill>
            </a:endParaRPr>
          </a:p>
        </p:txBody>
      </p:sp>
      <p:grpSp>
        <p:nvGrpSpPr>
          <p:cNvPr id="84" name="Group 11"/>
          <p:cNvGrpSpPr/>
          <p:nvPr/>
        </p:nvGrpSpPr>
        <p:grpSpPr>
          <a:xfrm rot="21600000">
            <a:off x="760410" y="2996952"/>
            <a:ext cx="148850" cy="224450"/>
            <a:chOff x="5772150" y="2537460"/>
            <a:chExt cx="1219200" cy="1085850"/>
          </a:xfrm>
          <a:solidFill>
            <a:srgbClr val="FFFF00"/>
          </a:solidFill>
        </p:grpSpPr>
        <p:sp>
          <p:nvSpPr>
            <p:cNvPr id="89" name="Freeform 10"/>
            <p:cNvSpPr/>
            <p:nvPr/>
          </p:nvSpPr>
          <p:spPr>
            <a:xfrm>
              <a:off x="5772150" y="2537460"/>
              <a:ext cx="1219200" cy="1085850"/>
            </a:xfrm>
            <a:custGeom>
              <a:avLst/>
              <a:gdLst/>
              <a:ahLst/>
              <a:cxnLst/>
              <a:rect l="0" t="0" r="0" b="0"/>
              <a:pathLst>
                <a:path w="300032" h="267702">
                  <a:moveTo>
                    <a:pt x="297142" y="725"/>
                  </a:moveTo>
                  <a:cubicBezTo>
                    <a:pt x="294409" y="-646"/>
                    <a:pt x="290799" y="-8"/>
                    <a:pt x="288951" y="2097"/>
                  </a:cubicBezTo>
                  <a:cubicBezTo>
                    <a:pt x="288951" y="2097"/>
                    <a:pt x="221628" y="59618"/>
                    <a:pt x="183785" y="102433"/>
                  </a:cubicBezTo>
                  <a:cubicBezTo>
                    <a:pt x="139370" y="152649"/>
                    <a:pt x="101928" y="199893"/>
                    <a:pt x="101928" y="199893"/>
                  </a:cubicBezTo>
                  <a:cubicBezTo>
                    <a:pt x="101928" y="199893"/>
                    <a:pt x="84087" y="194921"/>
                    <a:pt x="65675" y="185910"/>
                  </a:cubicBezTo>
                  <a:cubicBezTo>
                    <a:pt x="45759" y="176271"/>
                    <a:pt x="10716" y="159088"/>
                    <a:pt x="10716" y="159088"/>
                  </a:cubicBezTo>
                  <a:cubicBezTo>
                    <a:pt x="8706" y="157154"/>
                    <a:pt x="5173" y="156840"/>
                    <a:pt x="2601" y="158278"/>
                  </a:cubicBezTo>
                  <a:cubicBezTo>
                    <a:pt x="-38" y="159726"/>
                    <a:pt x="-761" y="162460"/>
                    <a:pt x="858" y="164622"/>
                  </a:cubicBezTo>
                  <a:cubicBezTo>
                    <a:pt x="858" y="164622"/>
                    <a:pt x="32357" y="190654"/>
                    <a:pt x="50997" y="211066"/>
                  </a:cubicBezTo>
                  <a:cubicBezTo>
                    <a:pt x="73086" y="235326"/>
                    <a:pt x="100727" y="265368"/>
                    <a:pt x="100727" y="265368"/>
                  </a:cubicBezTo>
                  <a:cubicBezTo>
                    <a:pt x="101842" y="266816"/>
                    <a:pt x="103852" y="267701"/>
                    <a:pt x="105947" y="267701"/>
                  </a:cubicBezTo>
                  <a:lnTo>
                    <a:pt x="106023" y="267701"/>
                  </a:lnTo>
                  <a:cubicBezTo>
                    <a:pt x="108195" y="267701"/>
                    <a:pt x="110195" y="266816"/>
                    <a:pt x="111253" y="265292"/>
                  </a:cubicBezTo>
                  <a:cubicBezTo>
                    <a:pt x="111253" y="265292"/>
                    <a:pt x="155915" y="182053"/>
                    <a:pt x="204359" y="113520"/>
                  </a:cubicBezTo>
                  <a:cubicBezTo>
                    <a:pt x="238259" y="65714"/>
                    <a:pt x="299228" y="7145"/>
                    <a:pt x="299228" y="7145"/>
                  </a:cubicBezTo>
                  <a:cubicBezTo>
                    <a:pt x="300848" y="4907"/>
                    <a:pt x="299952" y="2097"/>
                    <a:pt x="297142" y="725"/>
                  </a:cubicBezTo>
                  <a:close/>
                </a:path>
              </a:pathLst>
            </a:custGeom>
            <a:grpFill/>
            <a:ln>
              <a:solidFill>
                <a:srgbClr val="FFFF00"/>
              </a:solidFill>
            </a:ln>
          </p:spPr>
        </p:sp>
      </p:grpSp>
      <p:grpSp>
        <p:nvGrpSpPr>
          <p:cNvPr id="98" name="Group 31"/>
          <p:cNvGrpSpPr/>
          <p:nvPr/>
        </p:nvGrpSpPr>
        <p:grpSpPr>
          <a:xfrm flipH="1">
            <a:off x="2555776" y="5157192"/>
            <a:ext cx="288032" cy="615882"/>
            <a:chOff x="3524250" y="2625090"/>
            <a:chExt cx="571500" cy="1219200"/>
          </a:xfrm>
          <a:solidFill>
            <a:srgbClr val="FFEE35"/>
          </a:solidFill>
        </p:grpSpPr>
        <p:sp>
          <p:nvSpPr>
            <p:cNvPr id="99" name="Freeform 30"/>
            <p:cNvSpPr/>
            <p:nvPr/>
          </p:nvSpPr>
          <p:spPr>
            <a:xfrm>
              <a:off x="3524250" y="2625090"/>
              <a:ext cx="571500" cy="1219200"/>
            </a:xfrm>
            <a:custGeom>
              <a:avLst/>
              <a:gdLst/>
              <a:ahLst/>
              <a:cxnLst/>
              <a:rect l="0" t="0" r="0" b="0"/>
              <a:pathLst>
                <a:path w="142022" h="302895">
                  <a:moveTo>
                    <a:pt x="71008" y="55112"/>
                  </a:moveTo>
                  <a:cubicBezTo>
                    <a:pt x="84400" y="55112"/>
                    <a:pt x="95545" y="45558"/>
                    <a:pt x="98040" y="32899"/>
                  </a:cubicBezTo>
                  <a:cubicBezTo>
                    <a:pt x="98821" y="33557"/>
                    <a:pt x="99850" y="33919"/>
                    <a:pt x="101021" y="33833"/>
                  </a:cubicBezTo>
                  <a:cubicBezTo>
                    <a:pt x="103412" y="33661"/>
                    <a:pt x="104308" y="37605"/>
                    <a:pt x="104584" y="40253"/>
                  </a:cubicBezTo>
                  <a:cubicBezTo>
                    <a:pt x="104946" y="43682"/>
                    <a:pt x="104927" y="47158"/>
                    <a:pt x="105470" y="50559"/>
                  </a:cubicBezTo>
                  <a:cubicBezTo>
                    <a:pt x="107308" y="62036"/>
                    <a:pt x="119948" y="69047"/>
                    <a:pt x="130806" y="64713"/>
                  </a:cubicBezTo>
                  <a:cubicBezTo>
                    <a:pt x="131016" y="64627"/>
                    <a:pt x="131159" y="64370"/>
                    <a:pt x="131635" y="63875"/>
                  </a:cubicBezTo>
                  <a:cubicBezTo>
                    <a:pt x="124082" y="62513"/>
                    <a:pt x="123443" y="56350"/>
                    <a:pt x="122100" y="50759"/>
                  </a:cubicBezTo>
                  <a:cubicBezTo>
                    <a:pt x="121253" y="47234"/>
                    <a:pt x="120862" y="43586"/>
                    <a:pt x="119995" y="40072"/>
                  </a:cubicBezTo>
                  <a:cubicBezTo>
                    <a:pt x="119224" y="36909"/>
                    <a:pt x="118443" y="33661"/>
                    <a:pt x="117014" y="30766"/>
                  </a:cubicBezTo>
                  <a:cubicBezTo>
                    <a:pt x="114004" y="24679"/>
                    <a:pt x="105032" y="20936"/>
                    <a:pt x="98497" y="25346"/>
                  </a:cubicBezTo>
                  <a:cubicBezTo>
                    <a:pt x="98478" y="25356"/>
                    <a:pt x="98469" y="25375"/>
                    <a:pt x="98450" y="25384"/>
                  </a:cubicBezTo>
                  <a:cubicBezTo>
                    <a:pt x="97345" y="11182"/>
                    <a:pt x="85496" y="0"/>
                    <a:pt x="71008" y="0"/>
                  </a:cubicBezTo>
                  <a:cubicBezTo>
                    <a:pt x="55787" y="0"/>
                    <a:pt x="43452" y="12335"/>
                    <a:pt x="43452" y="27556"/>
                  </a:cubicBezTo>
                  <a:cubicBezTo>
                    <a:pt x="43452" y="42777"/>
                    <a:pt x="55787" y="55112"/>
                    <a:pt x="71008" y="55112"/>
                  </a:cubicBezTo>
                  <a:close/>
                  <a:moveTo>
                    <a:pt x="141227" y="170317"/>
                  </a:moveTo>
                  <a:cubicBezTo>
                    <a:pt x="134664" y="154924"/>
                    <a:pt x="130635" y="138951"/>
                    <a:pt x="127082" y="124854"/>
                  </a:cubicBezTo>
                  <a:cubicBezTo>
                    <a:pt x="118557" y="91040"/>
                    <a:pt x="110508" y="59112"/>
                    <a:pt x="71008" y="59112"/>
                  </a:cubicBezTo>
                  <a:cubicBezTo>
                    <a:pt x="31670" y="59112"/>
                    <a:pt x="24450" y="87744"/>
                    <a:pt x="16078" y="120901"/>
                  </a:cubicBezTo>
                  <a:cubicBezTo>
                    <a:pt x="12353" y="135655"/>
                    <a:pt x="8134" y="152390"/>
                    <a:pt x="742" y="170459"/>
                  </a:cubicBezTo>
                  <a:cubicBezTo>
                    <a:pt x="-1334" y="175527"/>
                    <a:pt x="1095" y="181327"/>
                    <a:pt x="6172" y="183404"/>
                  </a:cubicBezTo>
                  <a:cubicBezTo>
                    <a:pt x="7400" y="183909"/>
                    <a:pt x="8667" y="184147"/>
                    <a:pt x="9924" y="184147"/>
                  </a:cubicBezTo>
                  <a:cubicBezTo>
                    <a:pt x="13830" y="184147"/>
                    <a:pt x="17535" y="181823"/>
                    <a:pt x="19106" y="177975"/>
                  </a:cubicBezTo>
                  <a:cubicBezTo>
                    <a:pt x="27031" y="158601"/>
                    <a:pt x="31432" y="141151"/>
                    <a:pt x="35318" y="125759"/>
                  </a:cubicBezTo>
                  <a:cubicBezTo>
                    <a:pt x="37709" y="116310"/>
                    <a:pt x="39766" y="108661"/>
                    <a:pt x="41938" y="102365"/>
                  </a:cubicBezTo>
                  <a:lnTo>
                    <a:pt x="45596" y="121529"/>
                  </a:lnTo>
                  <a:cubicBezTo>
                    <a:pt x="45910" y="123158"/>
                    <a:pt x="45415" y="124787"/>
                    <a:pt x="44348" y="126063"/>
                  </a:cubicBezTo>
                  <a:cubicBezTo>
                    <a:pt x="40585" y="130578"/>
                    <a:pt x="37833" y="135026"/>
                    <a:pt x="35251" y="149733"/>
                  </a:cubicBezTo>
                  <a:cubicBezTo>
                    <a:pt x="33146" y="161687"/>
                    <a:pt x="34594" y="171393"/>
                    <a:pt x="36652" y="176803"/>
                  </a:cubicBezTo>
                  <a:lnTo>
                    <a:pt x="36652" y="288674"/>
                  </a:lnTo>
                  <a:cubicBezTo>
                    <a:pt x="36652" y="296285"/>
                    <a:pt x="42824" y="302457"/>
                    <a:pt x="50434" y="302457"/>
                  </a:cubicBezTo>
                  <a:cubicBezTo>
                    <a:pt x="58045" y="302457"/>
                    <a:pt x="64217" y="296285"/>
                    <a:pt x="64217" y="288674"/>
                  </a:cubicBezTo>
                  <a:lnTo>
                    <a:pt x="64217" y="188852"/>
                  </a:lnTo>
                  <a:lnTo>
                    <a:pt x="77828" y="188852"/>
                  </a:lnTo>
                  <a:lnTo>
                    <a:pt x="77828" y="289112"/>
                  </a:lnTo>
                  <a:cubicBezTo>
                    <a:pt x="77828" y="296723"/>
                    <a:pt x="84000" y="302895"/>
                    <a:pt x="91611" y="302895"/>
                  </a:cubicBezTo>
                  <a:cubicBezTo>
                    <a:pt x="99221" y="302895"/>
                    <a:pt x="105393" y="296723"/>
                    <a:pt x="105393" y="289112"/>
                  </a:cubicBezTo>
                  <a:lnTo>
                    <a:pt x="105393" y="176736"/>
                  </a:lnTo>
                  <a:cubicBezTo>
                    <a:pt x="107498" y="171012"/>
                    <a:pt x="108851" y="160477"/>
                    <a:pt x="106822" y="149866"/>
                  </a:cubicBezTo>
                  <a:cubicBezTo>
                    <a:pt x="104336" y="136865"/>
                    <a:pt x="101460" y="130454"/>
                    <a:pt x="97573" y="125863"/>
                  </a:cubicBezTo>
                  <a:cubicBezTo>
                    <a:pt x="96478" y="124568"/>
                    <a:pt x="95954" y="122901"/>
                    <a:pt x="96269" y="121225"/>
                  </a:cubicBezTo>
                  <a:lnTo>
                    <a:pt x="99878" y="102365"/>
                  </a:lnTo>
                  <a:cubicBezTo>
                    <a:pt x="102631" y="109747"/>
                    <a:pt x="105089" y="118710"/>
                    <a:pt x="107870" y="129711"/>
                  </a:cubicBezTo>
                  <a:cubicBezTo>
                    <a:pt x="111594" y="144513"/>
                    <a:pt x="115823" y="161287"/>
                    <a:pt x="122996" y="178108"/>
                  </a:cubicBezTo>
                  <a:cubicBezTo>
                    <a:pt x="125158" y="183147"/>
                    <a:pt x="131025" y="185461"/>
                    <a:pt x="136007" y="183347"/>
                  </a:cubicBezTo>
                  <a:cubicBezTo>
                    <a:pt x="141036" y="181185"/>
                    <a:pt x="143370" y="175355"/>
                    <a:pt x="141227" y="170317"/>
                  </a:cubicBezTo>
                  <a:close/>
                </a:path>
              </a:pathLst>
            </a:custGeom>
            <a:grpFill/>
            <a:ln>
              <a:noFill/>
            </a:ln>
          </p:spPr>
        </p:sp>
      </p:grpSp>
      <p:grpSp>
        <p:nvGrpSpPr>
          <p:cNvPr id="100" name="Group 103"/>
          <p:cNvGrpSpPr/>
          <p:nvPr/>
        </p:nvGrpSpPr>
        <p:grpSpPr>
          <a:xfrm rot="21600000">
            <a:off x="2915816" y="5157192"/>
            <a:ext cx="276799" cy="615882"/>
            <a:chOff x="3524250" y="2625090"/>
            <a:chExt cx="571500" cy="1219200"/>
          </a:xfrm>
          <a:solidFill>
            <a:srgbClr val="FFEE35"/>
          </a:solidFill>
        </p:grpSpPr>
        <p:sp>
          <p:nvSpPr>
            <p:cNvPr id="101" name="Freeform 102"/>
            <p:cNvSpPr/>
            <p:nvPr/>
          </p:nvSpPr>
          <p:spPr>
            <a:xfrm>
              <a:off x="3524250" y="2625090"/>
              <a:ext cx="571500" cy="1219200"/>
            </a:xfrm>
            <a:custGeom>
              <a:avLst/>
              <a:gdLst/>
              <a:ahLst/>
              <a:cxnLst/>
              <a:rect l="0" t="0" r="0" b="0"/>
              <a:pathLst>
                <a:path w="142022" h="302898">
                  <a:moveTo>
                    <a:pt x="62179" y="53743"/>
                  </a:moveTo>
                  <a:cubicBezTo>
                    <a:pt x="85877" y="61125"/>
                    <a:pt x="107137" y="37427"/>
                    <a:pt x="95078" y="13538"/>
                  </a:cubicBezTo>
                  <a:cubicBezTo>
                    <a:pt x="92906" y="9233"/>
                    <a:pt x="89325" y="5651"/>
                    <a:pt x="85019" y="3479"/>
                  </a:cubicBezTo>
                  <a:cubicBezTo>
                    <a:pt x="61131" y="-8570"/>
                    <a:pt x="37442" y="12690"/>
                    <a:pt x="44824" y="36388"/>
                  </a:cubicBezTo>
                  <a:cubicBezTo>
                    <a:pt x="47434" y="44789"/>
                    <a:pt x="53787" y="51133"/>
                    <a:pt x="62179" y="53743"/>
                  </a:cubicBezTo>
                  <a:close/>
                  <a:moveTo>
                    <a:pt x="141227" y="170319"/>
                  </a:moveTo>
                  <a:cubicBezTo>
                    <a:pt x="134664" y="154927"/>
                    <a:pt x="130635" y="138953"/>
                    <a:pt x="127082" y="124856"/>
                  </a:cubicBezTo>
                  <a:cubicBezTo>
                    <a:pt x="118557" y="91043"/>
                    <a:pt x="110508" y="59115"/>
                    <a:pt x="71008" y="59115"/>
                  </a:cubicBezTo>
                  <a:cubicBezTo>
                    <a:pt x="31670" y="59115"/>
                    <a:pt x="24450" y="87747"/>
                    <a:pt x="16078" y="120904"/>
                  </a:cubicBezTo>
                  <a:cubicBezTo>
                    <a:pt x="12353" y="135658"/>
                    <a:pt x="8134" y="152393"/>
                    <a:pt x="742" y="170462"/>
                  </a:cubicBezTo>
                  <a:cubicBezTo>
                    <a:pt x="-1334" y="175529"/>
                    <a:pt x="1095" y="181330"/>
                    <a:pt x="6172" y="183407"/>
                  </a:cubicBezTo>
                  <a:cubicBezTo>
                    <a:pt x="7400" y="183911"/>
                    <a:pt x="8667" y="184150"/>
                    <a:pt x="9924" y="184150"/>
                  </a:cubicBezTo>
                  <a:cubicBezTo>
                    <a:pt x="13830" y="184150"/>
                    <a:pt x="17535" y="181826"/>
                    <a:pt x="19106" y="177977"/>
                  </a:cubicBezTo>
                  <a:cubicBezTo>
                    <a:pt x="27031" y="158604"/>
                    <a:pt x="31432" y="141154"/>
                    <a:pt x="35318" y="125761"/>
                  </a:cubicBezTo>
                  <a:cubicBezTo>
                    <a:pt x="37709" y="116313"/>
                    <a:pt x="39766" y="108664"/>
                    <a:pt x="41938" y="102368"/>
                  </a:cubicBezTo>
                  <a:lnTo>
                    <a:pt x="46072" y="124037"/>
                  </a:lnTo>
                  <a:cubicBezTo>
                    <a:pt x="41405" y="129486"/>
                    <a:pt x="38214" y="132867"/>
                    <a:pt x="35251" y="149736"/>
                  </a:cubicBezTo>
                  <a:cubicBezTo>
                    <a:pt x="33137" y="161690"/>
                    <a:pt x="34594" y="171396"/>
                    <a:pt x="36652" y="176806"/>
                  </a:cubicBezTo>
                  <a:lnTo>
                    <a:pt x="36652" y="288677"/>
                  </a:lnTo>
                  <a:cubicBezTo>
                    <a:pt x="36652" y="296287"/>
                    <a:pt x="42824" y="302460"/>
                    <a:pt x="50434" y="302460"/>
                  </a:cubicBezTo>
                  <a:cubicBezTo>
                    <a:pt x="58045" y="302460"/>
                    <a:pt x="64217" y="296287"/>
                    <a:pt x="64217" y="288677"/>
                  </a:cubicBezTo>
                  <a:lnTo>
                    <a:pt x="64217" y="188855"/>
                  </a:lnTo>
                  <a:lnTo>
                    <a:pt x="77828" y="188855"/>
                  </a:lnTo>
                  <a:lnTo>
                    <a:pt x="77828" y="289115"/>
                  </a:lnTo>
                  <a:cubicBezTo>
                    <a:pt x="77828" y="296726"/>
                    <a:pt x="84000" y="302898"/>
                    <a:pt x="91611" y="302898"/>
                  </a:cubicBezTo>
                  <a:cubicBezTo>
                    <a:pt x="99221" y="302898"/>
                    <a:pt x="105393" y="296726"/>
                    <a:pt x="105393" y="289115"/>
                  </a:cubicBezTo>
                  <a:lnTo>
                    <a:pt x="105393" y="176739"/>
                  </a:lnTo>
                  <a:cubicBezTo>
                    <a:pt x="107508" y="171015"/>
                    <a:pt x="108851" y="160480"/>
                    <a:pt x="106822" y="149869"/>
                  </a:cubicBezTo>
                  <a:cubicBezTo>
                    <a:pt x="103965" y="134915"/>
                    <a:pt x="100593" y="128686"/>
                    <a:pt x="95754" y="123904"/>
                  </a:cubicBezTo>
                  <a:lnTo>
                    <a:pt x="99878" y="102358"/>
                  </a:lnTo>
                  <a:cubicBezTo>
                    <a:pt x="102631" y="109740"/>
                    <a:pt x="105089" y="118703"/>
                    <a:pt x="107870" y="129705"/>
                  </a:cubicBezTo>
                  <a:cubicBezTo>
                    <a:pt x="111594" y="144507"/>
                    <a:pt x="115823" y="161280"/>
                    <a:pt x="122996" y="178101"/>
                  </a:cubicBezTo>
                  <a:cubicBezTo>
                    <a:pt x="125158" y="183140"/>
                    <a:pt x="131025" y="185455"/>
                    <a:pt x="136007" y="183340"/>
                  </a:cubicBezTo>
                  <a:cubicBezTo>
                    <a:pt x="141036" y="181187"/>
                    <a:pt x="143370" y="175358"/>
                    <a:pt x="141227" y="170319"/>
                  </a:cubicBezTo>
                  <a:close/>
                </a:path>
              </a:pathLst>
            </a:custGeom>
            <a:grpFill/>
            <a:ln>
              <a:noFill/>
            </a:ln>
          </p:spPr>
        </p:sp>
      </p:grpSp>
      <p:grpSp>
        <p:nvGrpSpPr>
          <p:cNvPr id="103" name="Group 11"/>
          <p:cNvGrpSpPr/>
          <p:nvPr/>
        </p:nvGrpSpPr>
        <p:grpSpPr>
          <a:xfrm rot="21600000">
            <a:off x="760410" y="3447958"/>
            <a:ext cx="148850" cy="224450"/>
            <a:chOff x="5772150" y="2537460"/>
            <a:chExt cx="1219200" cy="1085850"/>
          </a:xfrm>
          <a:solidFill>
            <a:srgbClr val="FFFF00"/>
          </a:solidFill>
        </p:grpSpPr>
        <p:sp>
          <p:nvSpPr>
            <p:cNvPr id="104" name="Freeform 10"/>
            <p:cNvSpPr/>
            <p:nvPr/>
          </p:nvSpPr>
          <p:spPr>
            <a:xfrm>
              <a:off x="5772150" y="2537460"/>
              <a:ext cx="1219200" cy="1085850"/>
            </a:xfrm>
            <a:custGeom>
              <a:avLst/>
              <a:gdLst/>
              <a:ahLst/>
              <a:cxnLst/>
              <a:rect l="0" t="0" r="0" b="0"/>
              <a:pathLst>
                <a:path w="300032" h="267702">
                  <a:moveTo>
                    <a:pt x="297142" y="725"/>
                  </a:moveTo>
                  <a:cubicBezTo>
                    <a:pt x="294409" y="-646"/>
                    <a:pt x="290799" y="-8"/>
                    <a:pt x="288951" y="2097"/>
                  </a:cubicBezTo>
                  <a:cubicBezTo>
                    <a:pt x="288951" y="2097"/>
                    <a:pt x="221628" y="59618"/>
                    <a:pt x="183785" y="102433"/>
                  </a:cubicBezTo>
                  <a:cubicBezTo>
                    <a:pt x="139370" y="152649"/>
                    <a:pt x="101928" y="199893"/>
                    <a:pt x="101928" y="199893"/>
                  </a:cubicBezTo>
                  <a:cubicBezTo>
                    <a:pt x="101928" y="199893"/>
                    <a:pt x="84087" y="194921"/>
                    <a:pt x="65675" y="185910"/>
                  </a:cubicBezTo>
                  <a:cubicBezTo>
                    <a:pt x="45759" y="176271"/>
                    <a:pt x="10716" y="159088"/>
                    <a:pt x="10716" y="159088"/>
                  </a:cubicBezTo>
                  <a:cubicBezTo>
                    <a:pt x="8706" y="157154"/>
                    <a:pt x="5173" y="156840"/>
                    <a:pt x="2601" y="158278"/>
                  </a:cubicBezTo>
                  <a:cubicBezTo>
                    <a:pt x="-38" y="159726"/>
                    <a:pt x="-761" y="162460"/>
                    <a:pt x="858" y="164622"/>
                  </a:cubicBezTo>
                  <a:cubicBezTo>
                    <a:pt x="858" y="164622"/>
                    <a:pt x="32357" y="190654"/>
                    <a:pt x="50997" y="211066"/>
                  </a:cubicBezTo>
                  <a:cubicBezTo>
                    <a:pt x="73086" y="235326"/>
                    <a:pt x="100727" y="265368"/>
                    <a:pt x="100727" y="265368"/>
                  </a:cubicBezTo>
                  <a:cubicBezTo>
                    <a:pt x="101842" y="266816"/>
                    <a:pt x="103852" y="267701"/>
                    <a:pt x="105947" y="267701"/>
                  </a:cubicBezTo>
                  <a:lnTo>
                    <a:pt x="106023" y="267701"/>
                  </a:lnTo>
                  <a:cubicBezTo>
                    <a:pt x="108195" y="267701"/>
                    <a:pt x="110195" y="266816"/>
                    <a:pt x="111253" y="265292"/>
                  </a:cubicBezTo>
                  <a:cubicBezTo>
                    <a:pt x="111253" y="265292"/>
                    <a:pt x="155915" y="182053"/>
                    <a:pt x="204359" y="113520"/>
                  </a:cubicBezTo>
                  <a:cubicBezTo>
                    <a:pt x="238259" y="65714"/>
                    <a:pt x="299228" y="7145"/>
                    <a:pt x="299228" y="7145"/>
                  </a:cubicBezTo>
                  <a:cubicBezTo>
                    <a:pt x="300848" y="4907"/>
                    <a:pt x="299952" y="2097"/>
                    <a:pt x="297142" y="725"/>
                  </a:cubicBezTo>
                  <a:close/>
                </a:path>
              </a:pathLst>
            </a:custGeom>
            <a:grpFill/>
            <a:ln>
              <a:solidFill>
                <a:srgbClr val="FFFF00"/>
              </a:solidFill>
            </a:ln>
          </p:spPr>
        </p:sp>
      </p:grpSp>
      <p:grpSp>
        <p:nvGrpSpPr>
          <p:cNvPr id="105" name="Group 11"/>
          <p:cNvGrpSpPr/>
          <p:nvPr/>
        </p:nvGrpSpPr>
        <p:grpSpPr>
          <a:xfrm rot="21600000">
            <a:off x="755576" y="3996638"/>
            <a:ext cx="148850" cy="224450"/>
            <a:chOff x="5772150" y="2537460"/>
            <a:chExt cx="1219200" cy="1085850"/>
          </a:xfrm>
          <a:solidFill>
            <a:srgbClr val="FFFF00"/>
          </a:solidFill>
        </p:grpSpPr>
        <p:sp>
          <p:nvSpPr>
            <p:cNvPr id="106" name="Freeform 10"/>
            <p:cNvSpPr/>
            <p:nvPr/>
          </p:nvSpPr>
          <p:spPr>
            <a:xfrm>
              <a:off x="5772150" y="2537460"/>
              <a:ext cx="1219200" cy="1085850"/>
            </a:xfrm>
            <a:custGeom>
              <a:avLst/>
              <a:gdLst/>
              <a:ahLst/>
              <a:cxnLst/>
              <a:rect l="0" t="0" r="0" b="0"/>
              <a:pathLst>
                <a:path w="300032" h="267702">
                  <a:moveTo>
                    <a:pt x="297142" y="725"/>
                  </a:moveTo>
                  <a:cubicBezTo>
                    <a:pt x="294409" y="-646"/>
                    <a:pt x="290799" y="-8"/>
                    <a:pt x="288951" y="2097"/>
                  </a:cubicBezTo>
                  <a:cubicBezTo>
                    <a:pt x="288951" y="2097"/>
                    <a:pt x="221628" y="59618"/>
                    <a:pt x="183785" y="102433"/>
                  </a:cubicBezTo>
                  <a:cubicBezTo>
                    <a:pt x="139370" y="152649"/>
                    <a:pt x="101928" y="199893"/>
                    <a:pt x="101928" y="199893"/>
                  </a:cubicBezTo>
                  <a:cubicBezTo>
                    <a:pt x="101928" y="199893"/>
                    <a:pt x="84087" y="194921"/>
                    <a:pt x="65675" y="185910"/>
                  </a:cubicBezTo>
                  <a:cubicBezTo>
                    <a:pt x="45759" y="176271"/>
                    <a:pt x="10716" y="159088"/>
                    <a:pt x="10716" y="159088"/>
                  </a:cubicBezTo>
                  <a:cubicBezTo>
                    <a:pt x="8706" y="157154"/>
                    <a:pt x="5173" y="156840"/>
                    <a:pt x="2601" y="158278"/>
                  </a:cubicBezTo>
                  <a:cubicBezTo>
                    <a:pt x="-38" y="159726"/>
                    <a:pt x="-761" y="162460"/>
                    <a:pt x="858" y="164622"/>
                  </a:cubicBezTo>
                  <a:cubicBezTo>
                    <a:pt x="858" y="164622"/>
                    <a:pt x="32357" y="190654"/>
                    <a:pt x="50997" y="211066"/>
                  </a:cubicBezTo>
                  <a:cubicBezTo>
                    <a:pt x="73086" y="235326"/>
                    <a:pt x="100727" y="265368"/>
                    <a:pt x="100727" y="265368"/>
                  </a:cubicBezTo>
                  <a:cubicBezTo>
                    <a:pt x="101842" y="266816"/>
                    <a:pt x="103852" y="267701"/>
                    <a:pt x="105947" y="267701"/>
                  </a:cubicBezTo>
                  <a:lnTo>
                    <a:pt x="106023" y="267701"/>
                  </a:lnTo>
                  <a:cubicBezTo>
                    <a:pt x="108195" y="267701"/>
                    <a:pt x="110195" y="266816"/>
                    <a:pt x="111253" y="265292"/>
                  </a:cubicBezTo>
                  <a:cubicBezTo>
                    <a:pt x="111253" y="265292"/>
                    <a:pt x="155915" y="182053"/>
                    <a:pt x="204359" y="113520"/>
                  </a:cubicBezTo>
                  <a:cubicBezTo>
                    <a:pt x="238259" y="65714"/>
                    <a:pt x="299228" y="7145"/>
                    <a:pt x="299228" y="7145"/>
                  </a:cubicBezTo>
                  <a:cubicBezTo>
                    <a:pt x="300848" y="4907"/>
                    <a:pt x="299952" y="2097"/>
                    <a:pt x="297142" y="725"/>
                  </a:cubicBezTo>
                  <a:close/>
                </a:path>
              </a:pathLst>
            </a:custGeom>
            <a:grpFill/>
            <a:ln>
              <a:solidFill>
                <a:srgbClr val="FFFF00"/>
              </a:solidFill>
            </a:ln>
          </p:spPr>
        </p:sp>
      </p:grpSp>
      <p:sp>
        <p:nvSpPr>
          <p:cNvPr id="28" name="Content Placeholder 2">
            <a:extLst>
              <a:ext uri="{FF2B5EF4-FFF2-40B4-BE49-F238E27FC236}">
                <a16:creationId xmlns:a16="http://schemas.microsoft.com/office/drawing/2014/main" id="{A5634529-DDD0-4049-B69E-838D57F8137A}"/>
              </a:ext>
            </a:extLst>
          </p:cNvPr>
          <p:cNvSpPr txBox="1">
            <a:spLocks/>
          </p:cNvSpPr>
          <p:nvPr/>
        </p:nvSpPr>
        <p:spPr>
          <a:xfrm>
            <a:off x="4067944" y="6114096"/>
            <a:ext cx="5827335" cy="216024"/>
          </a:xfrm>
          <a:prstGeom prst="rect">
            <a:avLst/>
          </a:prstGeom>
          <a:noFill/>
        </p:spPr>
        <p:txBody>
          <a:bodyPr>
            <a:no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100" b="0" dirty="0">
                <a:solidFill>
                  <a:schemeClr val="tx2"/>
                </a:solidFill>
              </a:rPr>
              <a:t>* </a:t>
            </a:r>
            <a:r>
              <a:rPr lang="en-GB" sz="900" b="0" dirty="0">
                <a:solidFill>
                  <a:schemeClr val="tx2"/>
                </a:solidFill>
              </a:rPr>
              <a:t>For candidate countries </a:t>
            </a:r>
            <a:r>
              <a:rPr lang="en-GB" sz="900" b="0" dirty="0" err="1">
                <a:solidFill>
                  <a:schemeClr val="tx2"/>
                </a:solidFill>
              </a:rPr>
              <a:t>Cedefop</a:t>
            </a:r>
            <a:r>
              <a:rPr lang="en-GB" sz="900" b="0" dirty="0">
                <a:solidFill>
                  <a:schemeClr val="tx2"/>
                </a:solidFill>
              </a:rPr>
              <a:t> collaborates with the European Training Foundation </a:t>
            </a:r>
          </a:p>
          <a:p>
            <a:r>
              <a:rPr lang="en-GB" sz="1100" b="0" dirty="0">
                <a:solidFill>
                  <a:srgbClr val="FFFFFF"/>
                </a:solidFill>
              </a:rPr>
              <a:t> </a:t>
            </a:r>
          </a:p>
          <a:p>
            <a:pPr algn="ctr"/>
            <a:endParaRPr lang="en-GB" sz="1100" b="0" dirty="0">
              <a:solidFill>
                <a:srgbClr val="FFFFFF"/>
              </a:solidFill>
            </a:endParaRPr>
          </a:p>
        </p:txBody>
      </p:sp>
    </p:spTree>
    <p:extLst>
      <p:ext uri="{BB962C8B-B14F-4D97-AF65-F5344CB8AC3E}">
        <p14:creationId xmlns:p14="http://schemas.microsoft.com/office/powerpoint/2010/main" val="199465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t="28625" r="1781" b="50000"/>
          <a:stretch/>
        </p:blipFill>
        <p:spPr bwMode="auto">
          <a:xfrm>
            <a:off x="109453" y="1157725"/>
            <a:ext cx="9144000" cy="1243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9760" t="6693" r="11695" b="77870"/>
          <a:stretch/>
        </p:blipFill>
        <p:spPr bwMode="auto">
          <a:xfrm>
            <a:off x="29679" y="0"/>
            <a:ext cx="9144000" cy="1123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8361" t="7700" r="16942" b="5596"/>
          <a:stretch/>
        </p:blipFill>
        <p:spPr bwMode="auto">
          <a:xfrm>
            <a:off x="2699792" y="2400440"/>
            <a:ext cx="5102372" cy="3701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20659" t="26194" r="58161" b="28860"/>
          <a:stretch/>
        </p:blipFill>
        <p:spPr bwMode="auto">
          <a:xfrm>
            <a:off x="2195736" y="2523997"/>
            <a:ext cx="2700300" cy="35814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20436" t="23417" r="55932" b="31714"/>
          <a:stretch/>
        </p:blipFill>
        <p:spPr bwMode="auto">
          <a:xfrm>
            <a:off x="2429504" y="2594063"/>
            <a:ext cx="2466532" cy="29269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3131840" y="1807741"/>
            <a:ext cx="6264696" cy="410938"/>
            <a:chOff x="-3018520" y="3219424"/>
            <a:chExt cx="6264696" cy="410938"/>
          </a:xfrm>
        </p:grpSpPr>
        <p:sp>
          <p:nvSpPr>
            <p:cNvPr id="7" name="TextBox 6"/>
            <p:cNvSpPr txBox="1"/>
            <p:nvPr/>
          </p:nvSpPr>
          <p:spPr>
            <a:xfrm>
              <a:off x="-1578360" y="3230252"/>
              <a:ext cx="4824536" cy="400110"/>
            </a:xfrm>
            <a:prstGeom prst="rect">
              <a:avLst/>
            </a:prstGeom>
            <a:noFill/>
          </p:spPr>
          <p:txBody>
            <a:bodyPr wrap="square" rtlCol="0">
              <a:spAutoFit/>
            </a:bodyPr>
            <a:lstStyle/>
            <a:p>
              <a:r>
                <a:rPr lang="en-GB" sz="2000" dirty="0">
                  <a:solidFill>
                    <a:schemeClr val="accent2"/>
                  </a:solidFill>
                  <a:hlinkClick r:id="rId7">
                    <a:extLst>
                      <a:ext uri="{A12FA001-AC4F-418D-AE19-62706E023703}">
                        <ahyp:hlinkClr xmlns:ahyp="http://schemas.microsoft.com/office/drawing/2018/hyperlinkcolor" val="tx"/>
                      </a:ext>
                    </a:extLst>
                  </a:hlinkClick>
                </a:rPr>
                <a:t>www.cedefop.europa.eu/TEL-toolkit</a:t>
              </a:r>
              <a:r>
                <a:rPr lang="en-GB" sz="2000" dirty="0">
                  <a:solidFill>
                    <a:schemeClr val="accent2"/>
                  </a:solidFill>
                </a:rPr>
                <a:t> </a:t>
              </a:r>
            </a:p>
          </p:txBody>
        </p:sp>
        <p:sp>
          <p:nvSpPr>
            <p:cNvPr id="2" name="TextBox 1"/>
            <p:cNvSpPr txBox="1"/>
            <p:nvPr/>
          </p:nvSpPr>
          <p:spPr>
            <a:xfrm>
              <a:off x="-3018520" y="3219424"/>
              <a:ext cx="1656184" cy="369332"/>
            </a:xfrm>
            <a:prstGeom prst="rect">
              <a:avLst/>
            </a:prstGeom>
            <a:noFill/>
          </p:spPr>
          <p:txBody>
            <a:bodyPr wrap="square" rtlCol="0">
              <a:spAutoFit/>
            </a:bodyPr>
            <a:lstStyle/>
            <a:p>
              <a:r>
                <a:rPr lang="en-GB" b="1" dirty="0">
                  <a:solidFill>
                    <a:schemeClr val="bg1"/>
                  </a:solidFill>
                </a:rPr>
                <a:t>Visit us at</a:t>
              </a:r>
              <a:r>
                <a:rPr lang="en-GB" dirty="0">
                  <a:solidFill>
                    <a:schemeClr val="bg1"/>
                  </a:solidFill>
                </a:rPr>
                <a:t>:</a:t>
              </a:r>
            </a:p>
          </p:txBody>
        </p:sp>
      </p:grpSp>
    </p:spTree>
    <p:extLst>
      <p:ext uri="{BB962C8B-B14F-4D97-AF65-F5344CB8AC3E}">
        <p14:creationId xmlns:p14="http://schemas.microsoft.com/office/powerpoint/2010/main" val="427777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 calcmode="lin" valueType="num">
                                      <p:cBhvr>
                                        <p:cTn id="7" dur="1750" fill="hold"/>
                                        <p:tgtEl>
                                          <p:spTgt spid="5"/>
                                        </p:tgtEl>
                                        <p:attrNameLst>
                                          <p:attrName>ppt_w</p:attrName>
                                        </p:attrNameLst>
                                      </p:cBhvr>
                                      <p:tavLst>
                                        <p:tav tm="0">
                                          <p:val>
                                            <p:strVal val="#ppt_w*0.70"/>
                                          </p:val>
                                        </p:tav>
                                        <p:tav tm="100000">
                                          <p:val>
                                            <p:strVal val="#ppt_w"/>
                                          </p:val>
                                        </p:tav>
                                      </p:tavLst>
                                    </p:anim>
                                    <p:anim calcmode="lin" valueType="num">
                                      <p:cBhvr>
                                        <p:cTn id="8" dur="1750" fill="hold"/>
                                        <p:tgtEl>
                                          <p:spTgt spid="5"/>
                                        </p:tgtEl>
                                        <p:attrNameLst>
                                          <p:attrName>ppt_h</p:attrName>
                                        </p:attrNameLst>
                                      </p:cBhvr>
                                      <p:tavLst>
                                        <p:tav tm="0">
                                          <p:val>
                                            <p:strVal val="#ppt_h"/>
                                          </p:val>
                                        </p:tav>
                                        <p:tav tm="100000">
                                          <p:val>
                                            <p:strVal val="#ppt_h"/>
                                          </p:val>
                                        </p:tav>
                                      </p:tavLst>
                                    </p:anim>
                                    <p:animEffect transition="in" filter="fade">
                                      <p:cBhvr>
                                        <p:cTn id="9" dur="1750"/>
                                        <p:tgtEl>
                                          <p:spTgt spid="5"/>
                                        </p:tgtEl>
                                      </p:cBhvr>
                                    </p:animEffect>
                                  </p:childTnLst>
                                </p:cTn>
                              </p:par>
                            </p:childTnLst>
                          </p:cTn>
                        </p:par>
                        <p:par>
                          <p:cTn id="10" fill="hold">
                            <p:stCondLst>
                              <p:cond delay="3750"/>
                            </p:stCondLst>
                            <p:childTnLst>
                              <p:par>
                                <p:cTn id="11" presetID="55" presetClass="entr" presetSubtype="0" fill="hold" nodeType="afterEffect">
                                  <p:stCondLst>
                                    <p:cond delay="2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750" fill="hold"/>
                                        <p:tgtEl>
                                          <p:spTgt spid="6"/>
                                        </p:tgtEl>
                                        <p:attrNameLst>
                                          <p:attrName>ppt_w</p:attrName>
                                        </p:attrNameLst>
                                      </p:cBhvr>
                                      <p:tavLst>
                                        <p:tav tm="0">
                                          <p:val>
                                            <p:strVal val="#ppt_w*0.70"/>
                                          </p:val>
                                        </p:tav>
                                        <p:tav tm="100000">
                                          <p:val>
                                            <p:strVal val="#ppt_w"/>
                                          </p:val>
                                        </p:tav>
                                      </p:tavLst>
                                    </p:anim>
                                    <p:anim calcmode="lin" valueType="num">
                                      <p:cBhvr>
                                        <p:cTn id="14" dur="1750" fill="hold"/>
                                        <p:tgtEl>
                                          <p:spTgt spid="6"/>
                                        </p:tgtEl>
                                        <p:attrNameLst>
                                          <p:attrName>ppt_h</p:attrName>
                                        </p:attrNameLst>
                                      </p:cBhvr>
                                      <p:tavLst>
                                        <p:tav tm="0">
                                          <p:val>
                                            <p:strVal val="#ppt_h"/>
                                          </p:val>
                                        </p:tav>
                                        <p:tav tm="100000">
                                          <p:val>
                                            <p:strVal val="#ppt_h"/>
                                          </p:val>
                                        </p:tav>
                                      </p:tavLst>
                                    </p:anim>
                                    <p:animEffect transition="in" filter="fade">
                                      <p:cBhvr>
                                        <p:cTn id="15" dur="1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87E98-E03E-4848-90A8-BF1BC3B97522}"/>
              </a:ext>
            </a:extLst>
          </p:cNvPr>
          <p:cNvSpPr>
            <a:spLocks noGrp="1"/>
          </p:cNvSpPr>
          <p:nvPr>
            <p:ph type="title"/>
          </p:nvPr>
        </p:nvSpPr>
        <p:spPr>
          <a:xfrm>
            <a:off x="468313" y="836613"/>
            <a:ext cx="8229600" cy="864195"/>
          </a:xfrm>
        </p:spPr>
        <p:txBody>
          <a:bodyPr/>
          <a:lstStyle/>
          <a:p>
            <a:r>
              <a:rPr lang="en-GB" sz="3200" b="1" dirty="0">
                <a:solidFill>
                  <a:srgbClr val="00B0F0"/>
                </a:solidFill>
              </a:rPr>
              <a:t>What benefits you gain</a:t>
            </a:r>
          </a:p>
        </p:txBody>
      </p:sp>
      <p:sp>
        <p:nvSpPr>
          <p:cNvPr id="3" name="Content Placeholder 2">
            <a:extLst>
              <a:ext uri="{FF2B5EF4-FFF2-40B4-BE49-F238E27FC236}">
                <a16:creationId xmlns:a16="http://schemas.microsoft.com/office/drawing/2014/main" id="{667F25F0-295D-4CA3-B1C7-5454B50E4DC2}"/>
              </a:ext>
            </a:extLst>
          </p:cNvPr>
          <p:cNvSpPr>
            <a:spLocks noGrp="1"/>
          </p:cNvSpPr>
          <p:nvPr>
            <p:ph idx="1"/>
          </p:nvPr>
        </p:nvSpPr>
        <p:spPr>
          <a:xfrm>
            <a:off x="469880" y="1700808"/>
            <a:ext cx="8494608" cy="3992563"/>
          </a:xfrm>
        </p:spPr>
        <p:txBody>
          <a:bodyPr/>
          <a:lstStyle/>
          <a:p>
            <a:r>
              <a:rPr lang="en-GB" sz="2600" b="1" dirty="0"/>
              <a:t>Disseminate widely </a:t>
            </a:r>
            <a:r>
              <a:rPr lang="en-GB" sz="2600" dirty="0"/>
              <a:t>your country’s or institution’s </a:t>
            </a:r>
            <a:r>
              <a:rPr lang="en-GB" sz="2600" b="1" dirty="0"/>
              <a:t>good practices </a:t>
            </a:r>
            <a:r>
              <a:rPr lang="en-GB" sz="2600" dirty="0"/>
              <a:t>across Europe and beyond.</a:t>
            </a:r>
          </a:p>
          <a:p>
            <a:r>
              <a:rPr lang="en-GB" sz="2600" b="1" dirty="0"/>
              <a:t>Acquire new knowledge </a:t>
            </a:r>
            <a:r>
              <a:rPr lang="en-GB" sz="2600" dirty="0"/>
              <a:t>of good practices in other countries by using the Toolkit’s resources.</a:t>
            </a:r>
          </a:p>
          <a:p>
            <a:r>
              <a:rPr lang="en-GB" sz="2600" b="1" dirty="0"/>
              <a:t>Disseminate your research work </a:t>
            </a:r>
            <a:r>
              <a:rPr lang="en-GB" sz="2600" dirty="0"/>
              <a:t>and relevant publications</a:t>
            </a:r>
          </a:p>
          <a:p>
            <a:r>
              <a:rPr lang="en-GB" sz="2600" b="1" dirty="0"/>
              <a:t>Have access to interactive tools </a:t>
            </a:r>
            <a:r>
              <a:rPr lang="en-GB" sz="2600" dirty="0"/>
              <a:t>that can support your work</a:t>
            </a:r>
          </a:p>
          <a:p>
            <a:r>
              <a:rPr lang="en-GB" sz="2600" b="1" dirty="0"/>
              <a:t>Expand your network</a:t>
            </a:r>
            <a:r>
              <a:rPr lang="en-GB" sz="2600" dirty="0"/>
              <a:t> and get in touch with ambassadors</a:t>
            </a:r>
          </a:p>
          <a:p>
            <a:endParaRPr lang="en-GB" dirty="0"/>
          </a:p>
        </p:txBody>
      </p:sp>
    </p:spTree>
    <p:extLst>
      <p:ext uri="{BB962C8B-B14F-4D97-AF65-F5344CB8AC3E}">
        <p14:creationId xmlns:p14="http://schemas.microsoft.com/office/powerpoint/2010/main" val="4262367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23528" y="4581128"/>
            <a:ext cx="3705225" cy="1209675"/>
          </a:xfrm>
          <a:prstGeom prst="rect">
            <a:avLst/>
          </a:prstGeom>
        </p:spPr>
      </p:pic>
      <p:pic>
        <p:nvPicPr>
          <p:cNvPr id="5" name="Imagen 4"/>
          <p:cNvPicPr>
            <a:picLocks noChangeAspect="1"/>
          </p:cNvPicPr>
          <p:nvPr/>
        </p:nvPicPr>
        <p:blipFill>
          <a:blip r:embed="rId3"/>
          <a:stretch>
            <a:fillRect/>
          </a:stretch>
        </p:blipFill>
        <p:spPr>
          <a:xfrm>
            <a:off x="3635896" y="764704"/>
            <a:ext cx="2928328" cy="936268"/>
          </a:xfrm>
          <a:prstGeom prst="rect">
            <a:avLst/>
          </a:prstGeom>
        </p:spPr>
      </p:pic>
      <p:sp>
        <p:nvSpPr>
          <p:cNvPr id="6" name="Content Placeholder 2">
            <a:extLst>
              <a:ext uri="{FF2B5EF4-FFF2-40B4-BE49-F238E27FC236}">
                <a16:creationId xmlns:a16="http://schemas.microsoft.com/office/drawing/2014/main" id="{9E250494-C3CD-4A67-9652-49CFE63B9B0E}"/>
              </a:ext>
            </a:extLst>
          </p:cNvPr>
          <p:cNvSpPr txBox="1">
            <a:spLocks/>
          </p:cNvSpPr>
          <p:nvPr/>
        </p:nvSpPr>
        <p:spPr>
          <a:xfrm>
            <a:off x="539553" y="5862811"/>
            <a:ext cx="2448271" cy="734541"/>
          </a:xfrm>
          <a:prstGeom prst="rect">
            <a:avLst/>
          </a:prstGeom>
        </p:spPr>
        <p:txBody>
          <a:bodyPr>
            <a:normAutofit fontScale="85000" lnSpcReduction="20000"/>
          </a:bodyPr>
          <a:lstStyle>
            <a:lvl1pPr marL="342892" indent="-342892" algn="l" defTabSz="914378"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Clr>
                <a:srgbClr val="FFFF00"/>
              </a:buClr>
              <a:buSzPct val="150000"/>
              <a:buNone/>
            </a:pPr>
            <a:r>
              <a:rPr lang="en-US" sz="1600" dirty="0">
                <a:solidFill>
                  <a:schemeClr val="bg1"/>
                </a:solidFill>
              </a:rPr>
              <a:t>#Earlyleaving</a:t>
            </a:r>
          </a:p>
          <a:p>
            <a:pPr marL="0" indent="0">
              <a:buClr>
                <a:srgbClr val="FFFF00"/>
              </a:buClr>
              <a:buSzPct val="150000"/>
              <a:buNone/>
            </a:pPr>
            <a:r>
              <a:rPr lang="en-US" sz="1600" dirty="0">
                <a:solidFill>
                  <a:schemeClr val="bg1"/>
                </a:solidFill>
              </a:rPr>
              <a:t>#VETtoolkit</a:t>
            </a:r>
          </a:p>
          <a:p>
            <a:pPr marL="0" indent="0">
              <a:buClr>
                <a:srgbClr val="FFFF00"/>
              </a:buClr>
              <a:buSzPct val="150000"/>
              <a:buNone/>
            </a:pPr>
            <a:r>
              <a:rPr lang="en-US" sz="1600" dirty="0">
                <a:solidFill>
                  <a:schemeClr val="bg1"/>
                </a:solidFill>
              </a:rPr>
              <a:t>#ELET</a:t>
            </a:r>
          </a:p>
        </p:txBody>
      </p:sp>
    </p:spTree>
    <p:extLst>
      <p:ext uri="{BB962C8B-B14F-4D97-AF65-F5344CB8AC3E}">
        <p14:creationId xmlns:p14="http://schemas.microsoft.com/office/powerpoint/2010/main" val="23432897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PRESENTATION_ID" val="b17556b1-14f3-4db0-9975-2841c68b871d"/>
  <p:tag name="SLIDO_APP_VERSION" val="0.16.1.1203"/>
</p:tagLst>
</file>

<file path=ppt/theme/theme1.xml><?xml version="1.0" encoding="utf-8"?>
<a:theme xmlns:a="http://schemas.openxmlformats.org/drawingml/2006/main" name="Default Design">
  <a:themeElements>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99FF"/>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9CCFF"/>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399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End slide 0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473A012BDC9D4888533323E056DBA9" ma:contentTypeVersion="0" ma:contentTypeDescription="Create a new document." ma:contentTypeScope="" ma:versionID="fdd25929deddc6f3973aa71c6906a845">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73881B93-01EA-4AC4-A0E2-73B424F6E1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019F5669-CC61-4607-A088-ACB0284CAD6A}">
  <ds:schemaRefs>
    <ds:schemaRef ds:uri="http://schemas.microsoft.com/sharepoint/v3/contenttype/forms"/>
  </ds:schemaRefs>
</ds:datastoreItem>
</file>

<file path=customXml/itemProps3.xml><?xml version="1.0" encoding="utf-8"?>
<ds:datastoreItem xmlns:ds="http://schemas.openxmlformats.org/officeDocument/2006/customXml" ds:itemID="{CA575BDA-E192-475B-8FCD-3C90B610512C}">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291</TotalTime>
  <Words>1132</Words>
  <Application>Microsoft Office PowerPoint</Application>
  <PresentationFormat>On-screen Show (4:3)</PresentationFormat>
  <Paragraphs>96</Paragraphs>
  <Slides>17</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Arial</vt:lpstr>
      <vt:lpstr>Calibri</vt:lpstr>
      <vt:lpstr>HelveticaNeueLT W1G 55 Roman</vt:lpstr>
      <vt:lpstr>Wingdings</vt:lpstr>
      <vt:lpstr>Default Design</vt:lpstr>
      <vt:lpstr>End slide 02</vt:lpstr>
      <vt:lpstr>Cedefop VET toolkit for tackling early leaving</vt:lpstr>
      <vt:lpstr>Why tackling early leaving from E&amp;T matters?</vt:lpstr>
      <vt:lpstr>Cedefop work</vt:lpstr>
      <vt:lpstr>VET toolkit for tackling early leaving Who is it for?</vt:lpstr>
      <vt:lpstr>What is innovative about the toolkit?</vt:lpstr>
      <vt:lpstr>Four years on from its launch…</vt:lpstr>
      <vt:lpstr>PowerPoint Presentation</vt:lpstr>
      <vt:lpstr>Identify</vt:lpstr>
      <vt:lpstr>Intervene</vt:lpstr>
      <vt:lpstr>Intervene</vt:lpstr>
      <vt:lpstr>Intervene</vt:lpstr>
      <vt:lpstr>Evaluate</vt:lpstr>
      <vt:lpstr>How to get involved with the VET toolkit </vt:lpstr>
      <vt:lpstr>PowerPoint Presentation</vt:lpstr>
      <vt:lpstr>PowerPoint Presentation</vt:lpstr>
      <vt:lpstr>What benefits you gain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Cedefop VET toolkit for tackling early leaving</dc:title>
  <dc:creator>Alexandra Farazouli</dc:creator>
  <cp:lastModifiedBy>PSIFIDOU, Irene</cp:lastModifiedBy>
  <cp:revision>33</cp:revision>
  <dcterms:created xsi:type="dcterms:W3CDTF">2021-01-26T07:34:10Z</dcterms:created>
  <dcterms:modified xsi:type="dcterms:W3CDTF">2021-05-26T08:39:43Z</dcterms:modified>
</cp:coreProperties>
</file>