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charts/chart8.xml" ContentType="application/vnd.openxmlformats-officedocument.drawingml.char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slideLayouts/slideLayout99.xml" ContentType="application/vnd.openxmlformats-officedocument.presentationml.slideLayou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3" r:id="rId1"/>
    <p:sldMasterId id="2147483724" r:id="rId2"/>
    <p:sldMasterId id="2147483725" r:id="rId3"/>
    <p:sldMasterId id="2147483726" r:id="rId4"/>
    <p:sldMasterId id="2147483727" r:id="rId5"/>
    <p:sldMasterId id="2147483728" r:id="rId6"/>
    <p:sldMasterId id="2147483729" r:id="rId7"/>
    <p:sldMasterId id="2147483730" r:id="rId8"/>
    <p:sldMasterId id="2147483731" r:id="rId9"/>
    <p:sldMasterId id="2147483732" r:id="rId10"/>
    <p:sldMasterId id="2147483843" r:id="rId11"/>
  </p:sldMasterIdLst>
  <p:notesMasterIdLst>
    <p:notesMasterId r:id="rId33"/>
  </p:notesMasterIdLst>
  <p:handoutMasterIdLst>
    <p:handoutMasterId r:id="rId34"/>
  </p:handoutMasterIdLst>
  <p:sldIdLst>
    <p:sldId id="339" r:id="rId12"/>
    <p:sldId id="360" r:id="rId13"/>
    <p:sldId id="367" r:id="rId14"/>
    <p:sldId id="373" r:id="rId15"/>
    <p:sldId id="341" r:id="rId16"/>
    <p:sldId id="342" r:id="rId17"/>
    <p:sldId id="343" r:id="rId18"/>
    <p:sldId id="368" r:id="rId19"/>
    <p:sldId id="364" r:id="rId20"/>
    <p:sldId id="365" r:id="rId21"/>
    <p:sldId id="366" r:id="rId22"/>
    <p:sldId id="369" r:id="rId23"/>
    <p:sldId id="361" r:id="rId24"/>
    <p:sldId id="362" r:id="rId25"/>
    <p:sldId id="355" r:id="rId26"/>
    <p:sldId id="363" r:id="rId27"/>
    <p:sldId id="370" r:id="rId28"/>
    <p:sldId id="371" r:id="rId29"/>
    <p:sldId id="372" r:id="rId30"/>
    <p:sldId id="357" r:id="rId31"/>
    <p:sldId id="35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D401"/>
    <a:srgbClr val="FFFF99"/>
    <a:srgbClr val="990000"/>
    <a:srgbClr val="01276E"/>
    <a:srgbClr val="FFFFCC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7" d="100"/>
          <a:sy n="107" d="100"/>
        </p:scale>
        <p:origin x="-67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-328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file_storage\unit2\RESEARCH\PROJECTS\2007\VICTIM%20SURVEYS\EU-MIDIS%202007-2008\PUBLICATIONS%202009-10\Executive%20Summary\Exec%20Summary%20table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file_storage\unit2\RESEARCH\PROJECTS\2007\VICTIM%20SURVEYS\EU-MIDIS%202007-2008\PUBLICATIONS%202009-10\Executive%20Summary\Exec%20Summary%20tabl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projects\FJ\EU-MIDIS\07%20PRODUCTS\Executive%20Summary\EU-MIDIS%20At%20a%20Glance_final%20graph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projects\FJ\EU-MIDIS\07%20PRODUCTS\Data%20in%20Focus%20-%20Rights%20awareness\Awareness%20of%20law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file_storage\unit2\RESEARCH\PROJECTS\2007\VICTIM%20SURVEYS\EU-MIDIS%202007-2008\PUBLICATIONS%202009-10\Executive%20Summary\Exec%20Summary%20table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projects\FJ\EU-MIDIS\07%20PRODUCTS\Main%20Report%20Dec%202009\Chapter%20drafts\Section%202%20-%20Main%20results\Sections%202-2%20&amp;%202-3%20Victimisation%20and%20Police%20Stop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private\snevala\EU-MIDIS\Full%20survey\Reasons%20for%20not%20reporting.xls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leserver\file_storage\unit2\RESEARCH\PROJECTS\2007\VICTIM%20SURVEYS\EU-MIDIS%202007-2008\PUBLICATIONS%202009-10\Executive%20Summary\Exec%20Summary%20tables.xlsx" TargetMode="External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private\snevala\EU-MIDIS\Full%20survey\Requests\Michael_2011-09-16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private\snevala\EU-MIDIS\Full%20survey\Requests\Michael_2011-09-16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erver\private\snevala\EU-MIDIS\Full%20survey\Requests\Michael_2011-09-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'Sheet (2)'!$B$263</c:f>
              <c:strCache>
                <c:ptCount val="1"/>
                <c:pt idx="0">
                  <c:v>yes</c:v>
                </c:pt>
              </c:strCache>
            </c:strRef>
          </c:tx>
          <c:dLbls>
            <c:dLbl>
              <c:idx val="0"/>
              <c:layout>
                <c:manualLayout>
                  <c:x val="-0.60088468322181565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0.58666256054200827"/>
                  <c:y val="5.0793295285022563E-3"/>
                </c:manualLayout>
              </c:layout>
              <c:showVal val="1"/>
            </c:dLbl>
            <c:dLbl>
              <c:idx val="2"/>
              <c:layout>
                <c:manualLayout>
                  <c:x val="-0.5777737338671296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-0.54755172317254119"/>
                  <c:y val="-2.5396647642511212E-3"/>
                </c:manualLayout>
              </c:layout>
              <c:showVal val="1"/>
            </c:dLbl>
            <c:dLbl>
              <c:idx val="4"/>
              <c:layout>
                <c:manualLayout>
                  <c:x val="-0.50844088580307401"/>
                  <c:y val="2.5396647642511702E-3"/>
                </c:manualLayout>
              </c:layout>
              <c:showVal val="1"/>
            </c:dLbl>
            <c:dLbl>
              <c:idx val="5"/>
              <c:layout>
                <c:manualLayout>
                  <c:x val="-0.49955205912819506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-0.48355217111341398"/>
                  <c:y val="-5.0793295285022563E-3"/>
                </c:manualLayout>
              </c:layout>
              <c:showVal val="1"/>
            </c:dLbl>
            <c:dLbl>
              <c:idx val="7"/>
              <c:layout>
                <c:manualLayout>
                  <c:x val="-0.43555250706906823"/>
                  <c:y val="9.3119965626086376E-17"/>
                </c:manualLayout>
              </c:layout>
              <c:showVal val="1"/>
            </c:dLbl>
            <c:dLbl>
              <c:idx val="8"/>
              <c:layout>
                <c:manualLayout>
                  <c:x val="-0.42488591505921358"/>
                  <c:y val="-2.5396647642511212E-3"/>
                </c:manualLayout>
              </c:layout>
              <c:showVal val="1"/>
            </c:dLbl>
            <c:dLbl>
              <c:idx val="9"/>
              <c:layout>
                <c:manualLayout>
                  <c:x val="-0.40355273103950351"/>
                  <c:y val="2.5396647642511212E-3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n-IE" sz="2000" b="1">
                    <a:solidFill>
                      <a:srgbClr val="FFFF99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'Sheet (2)'!$A$264:$A$273</c:f>
              <c:strCache>
                <c:ptCount val="10"/>
                <c:pt idx="0">
                  <c:v>CZ-Roma</c:v>
                </c:pt>
                <c:pt idx="1">
                  <c:v>MT-African</c:v>
                </c:pt>
                <c:pt idx="2">
                  <c:v>HU-Roma</c:v>
                </c:pt>
                <c:pt idx="3">
                  <c:v>PL-Roma</c:v>
                </c:pt>
                <c:pt idx="4">
                  <c:v>EL-Roma</c:v>
                </c:pt>
                <c:pt idx="5">
                  <c:v>IE-Sub-Saharan African</c:v>
                </c:pt>
                <c:pt idx="6">
                  <c:v>IT-North African</c:v>
                </c:pt>
                <c:pt idx="7">
                  <c:v>FI-Somali</c:v>
                </c:pt>
                <c:pt idx="8">
                  <c:v>DK-Somali</c:v>
                </c:pt>
                <c:pt idx="9">
                  <c:v>PT-Brazilian</c:v>
                </c:pt>
              </c:strCache>
            </c:strRef>
          </c:cat>
          <c:val>
            <c:numRef>
              <c:f>'Sheet (2)'!$B$264:$B$273</c:f>
              <c:numCache>
                <c:formatCode>#,##0</c:formatCode>
                <c:ptCount val="10"/>
                <c:pt idx="0">
                  <c:v>64.241745942921185</c:v>
                </c:pt>
                <c:pt idx="1">
                  <c:v>62.8</c:v>
                </c:pt>
                <c:pt idx="2">
                  <c:v>61.878931952785628</c:v>
                </c:pt>
                <c:pt idx="3">
                  <c:v>58.671586715866994</c:v>
                </c:pt>
                <c:pt idx="4">
                  <c:v>54.673423423423955</c:v>
                </c:pt>
                <c:pt idx="5">
                  <c:v>53.615635179152449</c:v>
                </c:pt>
                <c:pt idx="6">
                  <c:v>51.918158567775599</c:v>
                </c:pt>
                <c:pt idx="7">
                  <c:v>46.921581335062044</c:v>
                </c:pt>
                <c:pt idx="8">
                  <c:v>45.76659038901601</c:v>
                </c:pt>
                <c:pt idx="9">
                  <c:v>43.540360368058508</c:v>
                </c:pt>
              </c:numCache>
            </c:numRef>
          </c:val>
        </c:ser>
        <c:gapWidth val="30"/>
        <c:axId val="48996736"/>
        <c:axId val="48998272"/>
      </c:barChart>
      <c:catAx>
        <c:axId val="48996736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lang="en-IE" sz="1600" b="1" baseline="0"/>
            </a:pPr>
            <a:endParaRPr lang="en-US"/>
          </a:p>
        </c:txPr>
        <c:crossAx val="48998272"/>
        <c:crosses val="autoZero"/>
        <c:auto val="1"/>
        <c:lblAlgn val="ctr"/>
        <c:lblOffset val="100"/>
      </c:catAx>
      <c:valAx>
        <c:axId val="48998272"/>
        <c:scaling>
          <c:orientation val="minMax"/>
        </c:scaling>
        <c:delete val="1"/>
        <c:axPos val="t"/>
        <c:numFmt formatCode="#,##0" sourceLinked="1"/>
        <c:tickLblPos val="none"/>
        <c:crossAx val="48996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Graphs!$B$1975</c:f>
              <c:strCache>
                <c:ptCount val="1"/>
                <c:pt idx="0">
                  <c:v>Not reported</c:v>
                </c:pt>
              </c:strCache>
            </c:strRef>
          </c:tx>
          <c:dLbls>
            <c:dLbl>
              <c:idx val="0"/>
              <c:layout>
                <c:manualLayout>
                  <c:x val="-0.61967820247727556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0.57565734656358947"/>
                  <c:y val="2.6533810969787872E-3"/>
                </c:manualLayout>
              </c:layout>
              <c:showVal val="1"/>
            </c:dLbl>
            <c:dLbl>
              <c:idx val="2"/>
              <c:layout>
                <c:manualLayout>
                  <c:x val="-0.53671582017840458"/>
                  <c:y val="5.306971121602993E-3"/>
                </c:manualLayout>
              </c:layout>
              <c:showVal val="1"/>
            </c:dLbl>
            <c:dLbl>
              <c:idx val="3"/>
              <c:layout>
                <c:manualLayout>
                  <c:x val="-0.43004990007985705"/>
                  <c:y val="-2.6533810969787872E-3"/>
                </c:manualLayout>
              </c:layout>
              <c:showVal val="1"/>
            </c:dLbl>
            <c:dLbl>
              <c:idx val="4"/>
              <c:layout>
                <c:manualLayout>
                  <c:x val="-0.38094971463766847"/>
                  <c:y val="2.089276453827562E-7"/>
                </c:manualLayout>
              </c:layout>
              <c:showVal val="1"/>
            </c:dLbl>
            <c:dLbl>
              <c:idx val="5"/>
              <c:layout>
                <c:manualLayout>
                  <c:x val="-0.33015641935264711"/>
                  <c:y val="5.3067621939575874E-3"/>
                </c:manualLayout>
              </c:layout>
              <c:showVal val="1"/>
            </c:dLbl>
            <c:dLbl>
              <c:idx val="6"/>
              <c:layout>
                <c:manualLayout>
                  <c:x val="-0.32507708982414457"/>
                  <c:y val="-2.6533810969787872E-3"/>
                </c:manualLayout>
              </c:layout>
              <c:showVal val="1"/>
            </c:dLbl>
            <c:dLbl>
              <c:idx val="7"/>
              <c:layout>
                <c:manualLayout>
                  <c:x val="-0.28782867328179468"/>
                  <c:y val="0"/>
                </c:manualLayout>
              </c:layout>
              <c:showVal val="1"/>
            </c:dLbl>
            <c:dLbl>
              <c:idx val="8"/>
              <c:layout>
                <c:manualLayout>
                  <c:x val="-0.24888714689661001"/>
                  <c:y val="-7.9601432909362484E-3"/>
                </c:manualLayout>
              </c:layout>
              <c:showVal val="1"/>
            </c:dLbl>
            <c:dLbl>
              <c:idx val="9"/>
              <c:layout>
                <c:manualLayout>
                  <c:x val="-0.24380781736810742"/>
                  <c:y val="-2.6533810969787872E-3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n-IE" sz="1800" b="1">
                    <a:solidFill>
                      <a:srgbClr val="FFFF99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Graphs!$A$1976:$A$1985</c:f>
              <c:strCache>
                <c:ptCount val="10"/>
                <c:pt idx="0">
                  <c:v>AT-Turkish</c:v>
                </c:pt>
                <c:pt idx="1">
                  <c:v>PT-Sub-Saharan African</c:v>
                </c:pt>
                <c:pt idx="2">
                  <c:v>EE-Russian</c:v>
                </c:pt>
                <c:pt idx="3">
                  <c:v>PT-Brazilian</c:v>
                </c:pt>
                <c:pt idx="4">
                  <c:v>BG-Roma</c:v>
                </c:pt>
                <c:pt idx="5">
                  <c:v>CY-Asian</c:v>
                </c:pt>
                <c:pt idx="6">
                  <c:v>SI-Bosnian</c:v>
                </c:pt>
                <c:pt idx="7">
                  <c:v>NL-North African</c:v>
                </c:pt>
                <c:pt idx="8">
                  <c:v>EL-Albanian</c:v>
                </c:pt>
                <c:pt idx="9">
                  <c:v>NL-Surinamese</c:v>
                </c:pt>
              </c:strCache>
            </c:strRef>
          </c:cat>
          <c:val>
            <c:numRef>
              <c:f>Graphs!$B$1976:$B$1985</c:f>
              <c:numCache>
                <c:formatCode>#,##0</c:formatCode>
                <c:ptCount val="10"/>
                <c:pt idx="0">
                  <c:v>93.40917521417154</c:v>
                </c:pt>
                <c:pt idx="1">
                  <c:v>91.815920359558078</c:v>
                </c:pt>
                <c:pt idx="2">
                  <c:v>90.339228030534557</c:v>
                </c:pt>
                <c:pt idx="3">
                  <c:v>86.371158899424358</c:v>
                </c:pt>
                <c:pt idx="4">
                  <c:v>84.582441113489779</c:v>
                </c:pt>
                <c:pt idx="5">
                  <c:v>82.706766917293209</c:v>
                </c:pt>
                <c:pt idx="6">
                  <c:v>82.481751824817593</c:v>
                </c:pt>
                <c:pt idx="7">
                  <c:v>81.117433269780733</c:v>
                </c:pt>
                <c:pt idx="8">
                  <c:v>79.665071770334606</c:v>
                </c:pt>
                <c:pt idx="9">
                  <c:v>79.521129868696903</c:v>
                </c:pt>
              </c:numCache>
            </c:numRef>
          </c:val>
        </c:ser>
        <c:gapWidth val="30"/>
        <c:axId val="50498560"/>
        <c:axId val="50504448"/>
      </c:barChart>
      <c:catAx>
        <c:axId val="5049856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lang="en-IE" sz="1600" b="1"/>
            </a:pPr>
            <a:endParaRPr lang="en-US"/>
          </a:p>
        </c:txPr>
        <c:crossAx val="50504448"/>
        <c:crosses val="autoZero"/>
        <c:auto val="1"/>
        <c:lblAlgn val="ctr"/>
        <c:lblOffset val="100"/>
      </c:catAx>
      <c:valAx>
        <c:axId val="50504448"/>
        <c:scaling>
          <c:orientation val="minMax"/>
        </c:scaling>
        <c:delete val="1"/>
        <c:axPos val="t"/>
        <c:numFmt formatCode="#,##0" sourceLinked="1"/>
        <c:tickLblPos val="none"/>
        <c:crossAx val="50498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52300294526259949"/>
          <c:y val="2.7936312406762552E-2"/>
          <c:w val="0.45905630365048788"/>
          <c:h val="0.9441273751864756"/>
        </c:manualLayout>
      </c:layout>
      <c:bar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-0.33598133853670781"/>
                  <c:y val="-2.5396647642511212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0.2055031488137144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0.18593142035526602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0.12721623497991844"/>
                  <c:y val="-7.6189942927533593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9.7858642292245238E-2"/>
                  <c:y val="7.6189942927533593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n-GB" sz="2400">
                    <a:solidFill>
                      <a:srgbClr val="FFFF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'Figure 4'!$A$6:$A$10</c:f>
              <c:strCache>
                <c:ptCount val="5"/>
                <c:pt idx="0">
                  <c:v>Nothing would happen/change by reporting</c:v>
                </c:pt>
                <c:pt idx="1">
                  <c:v>Too trivial/not worth reporting it - it's normal, happens all the time</c:v>
                </c:pt>
                <c:pt idx="2">
                  <c:v>Didn't know how to go about reporting/where to report</c:v>
                </c:pt>
                <c:pt idx="3">
                  <c:v>Concerned about negative consequences/contrary to my interest</c:v>
                </c:pt>
                <c:pt idx="4">
                  <c:v>Inconvenience/too much bureaucracy or trouble/no time</c:v>
                </c:pt>
              </c:strCache>
            </c:strRef>
          </c:cat>
          <c:val>
            <c:numRef>
              <c:f>'Figure 4'!$B$6:$B$10</c:f>
              <c:numCache>
                <c:formatCode>#,##0</c:formatCode>
                <c:ptCount val="5"/>
                <c:pt idx="0">
                  <c:v>62.521649195489644</c:v>
                </c:pt>
                <c:pt idx="1">
                  <c:v>39.799657533728961</c:v>
                </c:pt>
                <c:pt idx="2">
                  <c:v>36.392705595417048</c:v>
                </c:pt>
                <c:pt idx="3">
                  <c:v>26.168407459749126</c:v>
                </c:pt>
                <c:pt idx="4">
                  <c:v>21.05731381312162</c:v>
                </c:pt>
              </c:numCache>
            </c:numRef>
          </c:val>
        </c:ser>
        <c:gapWidth val="30"/>
        <c:axId val="49026560"/>
        <c:axId val="49028096"/>
      </c:barChart>
      <c:catAx>
        <c:axId val="49026560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 rot="0" vert="horz"/>
          <a:lstStyle/>
          <a:p>
            <a:pPr>
              <a:defRPr lang="en-GB"/>
            </a:pPr>
            <a:endParaRPr lang="en-US"/>
          </a:p>
        </c:txPr>
        <c:crossAx val="49028096"/>
        <c:crosses val="autoZero"/>
        <c:auto val="1"/>
        <c:lblAlgn val="ctr"/>
        <c:lblOffset val="100"/>
      </c:catAx>
      <c:valAx>
        <c:axId val="49028096"/>
        <c:scaling>
          <c:orientation val="minMax"/>
        </c:scaling>
        <c:delete val="1"/>
        <c:axPos val="t"/>
        <c:numFmt formatCode="#,##0" sourceLinked="1"/>
        <c:tickLblPos val="none"/>
        <c:crossAx val="49026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8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25187612869509834"/>
                  <c:y val="-0.17737690882867968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/>
                      <a:t>Not aware of any / </a:t>
                    </a:r>
                    <a:r>
                      <a:rPr lang="en-US" sz="2400" dirty="0" smtClean="0"/>
                      <a:t>don't </a:t>
                    </a:r>
                    <a:r>
                      <a:rPr lang="en-US" sz="2400" dirty="0"/>
                      <a:t>know 57%</a:t>
                    </a:r>
                  </a:p>
                </c:rich>
              </c:tx>
              <c:showVal val="1"/>
              <c:showCatName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400"/>
                      <a:t>Aware of 1 of 3</a:t>
                    </a:r>
                  </a:p>
                  <a:p>
                    <a:r>
                      <a:rPr lang="en-US" sz="2400"/>
                      <a:t>11%</a:t>
                    </a:r>
                  </a:p>
                </c:rich>
              </c:tx>
              <c:showVal val="1"/>
              <c:showCatName val="1"/>
            </c:dLbl>
            <c:dLbl>
              <c:idx val="2"/>
              <c:tx>
                <c:rich>
                  <a:bodyPr/>
                  <a:lstStyle/>
                  <a:p>
                    <a:pPr>
                      <a:defRPr lang="en-IE" sz="2400" b="1">
                        <a:solidFill>
                          <a:sysClr val="windowText" lastClr="000000"/>
                        </a:solidFill>
                      </a:defRPr>
                    </a:pPr>
                    <a:r>
                      <a:rPr lang="en-US" sz="2400"/>
                      <a:t>Aware of 2 of 3</a:t>
                    </a:r>
                  </a:p>
                  <a:p>
                    <a:pPr>
                      <a:defRPr lang="en-IE" sz="2400" b="1">
                        <a:solidFill>
                          <a:sysClr val="windowText" lastClr="000000"/>
                        </a:solidFill>
                      </a:defRPr>
                    </a:pPr>
                    <a:r>
                      <a:rPr lang="en-US" sz="2400"/>
                      <a:t>7%</a:t>
                    </a:r>
                  </a:p>
                </c:rich>
              </c:tx>
              <c:spPr/>
              <c:showVal val="1"/>
              <c:showCatName val="1"/>
            </c:dLbl>
            <c:dLbl>
              <c:idx val="3"/>
              <c:layout>
                <c:manualLayout>
                  <c:x val="0.24247448799124133"/>
                  <c:y val="7.095144086141919E-2"/>
                </c:manualLayout>
              </c:layout>
              <c:tx>
                <c:rich>
                  <a:bodyPr/>
                  <a:lstStyle/>
                  <a:p>
                    <a:pPr>
                      <a:defRPr lang="en-IE" sz="2400"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sz="2400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Aware of at least </a:t>
                    </a:r>
                    <a:r>
                      <a:rPr lang="en-US" sz="2400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one law</a:t>
                    </a:r>
                    <a:endParaRPr lang="en-US" sz="2400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  <a:p>
                    <a:pPr>
                      <a:defRPr lang="en-IE" sz="2400" b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sz="2400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25%</a:t>
                    </a:r>
                  </a:p>
                </c:rich>
              </c:tx>
              <c:spPr/>
              <c:showVal val="1"/>
              <c:showCatName val="1"/>
            </c:dLbl>
            <c:txPr>
              <a:bodyPr/>
              <a:lstStyle/>
              <a:p>
                <a:pPr>
                  <a:defRPr lang="en-IE"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CatName val="1"/>
            <c:showLeaderLines val="1"/>
          </c:dLbls>
          <c:cat>
            <c:strRef>
              <c:f>Sheet!$C$32:$F$32</c:f>
              <c:strCache>
                <c:ptCount val="4"/>
                <c:pt idx="0">
                  <c:v>Not aware of any / Don't know / Refused</c:v>
                </c:pt>
                <c:pt idx="1">
                  <c:v>Aware of 1 of 3</c:v>
                </c:pt>
                <c:pt idx="2">
                  <c:v>Aware of 2 of 3</c:v>
                </c:pt>
                <c:pt idx="3">
                  <c:v>Aware of all three</c:v>
                </c:pt>
              </c:strCache>
            </c:strRef>
          </c:cat>
          <c:val>
            <c:numRef>
              <c:f>Sheet!$C$33:$F$33</c:f>
              <c:numCache>
                <c:formatCode>General</c:formatCode>
                <c:ptCount val="4"/>
                <c:pt idx="0" formatCode="#,##0">
                  <c:v>56.578903339596962</c:v>
                </c:pt>
                <c:pt idx="3" formatCode="#,##0">
                  <c:v>43</c:v>
                </c:pt>
              </c:numCache>
            </c:numRef>
          </c:val>
        </c:ser>
        <c:firstSliceAng val="0"/>
      </c:pieChart>
    </c:plotArea>
    <c:plotVisOnly val="1"/>
    <c:dispBlanksAs val="zero"/>
  </c:chart>
  <c:spPr>
    <a:solidFill>
      <a:srgbClr val="4F81BD">
        <a:lumMod val="20000"/>
        <a:lumOff val="80000"/>
        <a:alpha val="0"/>
      </a:srgbClr>
    </a:solidFill>
    <a:ln>
      <a:noFill/>
    </a:ln>
  </c:sp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1149693788276597"/>
          <c:y val="0.18109442810698853"/>
          <c:w val="0.74744203849519131"/>
          <c:h val="0.78099865268958868"/>
        </c:manualLayout>
      </c:layout>
      <c:barChart>
        <c:barDir val="bar"/>
        <c:grouping val="stacked"/>
        <c:ser>
          <c:idx val="0"/>
          <c:order val="0"/>
          <c:tx>
            <c:strRef>
              <c:f>'Graphs 2'!$B$432</c:f>
              <c:strCache>
                <c:ptCount val="1"/>
                <c:pt idx="0">
                  <c:v>No, does not know any such organisation</c:v>
                </c:pt>
              </c:strCache>
            </c:strRef>
          </c:tx>
          <c:dLbls>
            <c:txPr>
              <a:bodyPr/>
              <a:lstStyle/>
              <a:p>
                <a:pPr>
                  <a:defRPr lang="en-IE" sz="1800" b="1">
                    <a:solidFill>
                      <a:srgbClr val="FFD40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'Graphs 2'!$A$433:$A$439</c:f>
              <c:strCache>
                <c:ptCount val="7"/>
                <c:pt idx="0">
                  <c:v>Turkish</c:v>
                </c:pt>
                <c:pt idx="1">
                  <c:v>Roma</c:v>
                </c:pt>
                <c:pt idx="2">
                  <c:v>Ex-YU</c:v>
                </c:pt>
                <c:pt idx="3">
                  <c:v>CEE</c:v>
                </c:pt>
                <c:pt idx="4">
                  <c:v>North African</c:v>
                </c:pt>
                <c:pt idx="5">
                  <c:v>Russian</c:v>
                </c:pt>
                <c:pt idx="6">
                  <c:v>Sub-Saharan African</c:v>
                </c:pt>
              </c:strCache>
            </c:strRef>
          </c:cat>
          <c:val>
            <c:numRef>
              <c:f>'Graphs 2'!$B$433:$B$439</c:f>
              <c:numCache>
                <c:formatCode>#,##0</c:formatCode>
                <c:ptCount val="7"/>
                <c:pt idx="0">
                  <c:v>83.620856673275981</c:v>
                </c:pt>
                <c:pt idx="1">
                  <c:v>82.773218166900648</c:v>
                </c:pt>
                <c:pt idx="2">
                  <c:v>80.955560558759785</c:v>
                </c:pt>
                <c:pt idx="3">
                  <c:v>80.399649888951672</c:v>
                </c:pt>
                <c:pt idx="4">
                  <c:v>79.240416773640433</c:v>
                </c:pt>
                <c:pt idx="5">
                  <c:v>77.521093713166152</c:v>
                </c:pt>
                <c:pt idx="6">
                  <c:v>75.670919389359938</c:v>
                </c:pt>
              </c:numCache>
            </c:numRef>
          </c:val>
        </c:ser>
        <c:ser>
          <c:idx val="1"/>
          <c:order val="1"/>
          <c:tx>
            <c:strRef>
              <c:f>'Graphs 2'!$C$432</c:f>
              <c:strCache>
                <c:ptCount val="1"/>
                <c:pt idx="0">
                  <c:v>Yes, knows about an organisation</c:v>
                </c:pt>
              </c:strCache>
            </c:strRef>
          </c:tx>
          <c:dLbls>
            <c:txPr>
              <a:bodyPr/>
              <a:lstStyle/>
              <a:p>
                <a:pPr>
                  <a:defRPr lang="en-IE" sz="1800" b="1">
                    <a:solidFill>
                      <a:srgbClr val="FFD40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'Graphs 2'!$A$433:$A$439</c:f>
              <c:strCache>
                <c:ptCount val="7"/>
                <c:pt idx="0">
                  <c:v>Turkish</c:v>
                </c:pt>
                <c:pt idx="1">
                  <c:v>Roma</c:v>
                </c:pt>
                <c:pt idx="2">
                  <c:v>Ex-YU</c:v>
                </c:pt>
                <c:pt idx="3">
                  <c:v>CEE</c:v>
                </c:pt>
                <c:pt idx="4">
                  <c:v>North African</c:v>
                </c:pt>
                <c:pt idx="5">
                  <c:v>Russian</c:v>
                </c:pt>
                <c:pt idx="6">
                  <c:v>Sub-Saharan African</c:v>
                </c:pt>
              </c:strCache>
            </c:strRef>
          </c:cat>
          <c:val>
            <c:numRef>
              <c:f>'Graphs 2'!$C$433:$C$439</c:f>
              <c:numCache>
                <c:formatCode>#,##0</c:formatCode>
                <c:ptCount val="7"/>
                <c:pt idx="0">
                  <c:v>14.225437636841852</c:v>
                </c:pt>
                <c:pt idx="1">
                  <c:v>14.276644118071109</c:v>
                </c:pt>
                <c:pt idx="2">
                  <c:v>16.970491060362942</c:v>
                </c:pt>
                <c:pt idx="3">
                  <c:v>15.72164259202772</c:v>
                </c:pt>
                <c:pt idx="4">
                  <c:v>17.086686885147763</c:v>
                </c:pt>
                <c:pt idx="5">
                  <c:v>17.430780976426789</c:v>
                </c:pt>
                <c:pt idx="6">
                  <c:v>20.952768032168766</c:v>
                </c:pt>
              </c:numCache>
            </c:numRef>
          </c:val>
        </c:ser>
        <c:ser>
          <c:idx val="2"/>
          <c:order val="2"/>
          <c:tx>
            <c:strRef>
              <c:f>'Graphs 2'!$D$432</c:f>
              <c:strCache>
                <c:ptCount val="1"/>
                <c:pt idx="0">
                  <c:v>DK</c:v>
                </c:pt>
              </c:strCache>
            </c:strRef>
          </c:tx>
          <c:cat>
            <c:strRef>
              <c:f>'Graphs 2'!$A$433:$A$439</c:f>
              <c:strCache>
                <c:ptCount val="7"/>
                <c:pt idx="0">
                  <c:v>Turkish</c:v>
                </c:pt>
                <c:pt idx="1">
                  <c:v>Roma</c:v>
                </c:pt>
                <c:pt idx="2">
                  <c:v>Ex-YU</c:v>
                </c:pt>
                <c:pt idx="3">
                  <c:v>CEE</c:v>
                </c:pt>
                <c:pt idx="4">
                  <c:v>North African</c:v>
                </c:pt>
                <c:pt idx="5">
                  <c:v>Russian</c:v>
                </c:pt>
                <c:pt idx="6">
                  <c:v>Sub-Saharan African</c:v>
                </c:pt>
              </c:strCache>
            </c:strRef>
          </c:cat>
          <c:val>
            <c:numRef>
              <c:f>'Graphs 2'!$D$433:$D$439</c:f>
              <c:numCache>
                <c:formatCode>#,##0</c:formatCode>
                <c:ptCount val="7"/>
                <c:pt idx="0">
                  <c:v>2.1537056898818197</c:v>
                </c:pt>
                <c:pt idx="1">
                  <c:v>2.9501377150299803</c:v>
                </c:pt>
                <c:pt idx="2">
                  <c:v>2.0739483808769088</c:v>
                </c:pt>
                <c:pt idx="3">
                  <c:v>3.878707519020347</c:v>
                </c:pt>
                <c:pt idx="4">
                  <c:v>3.672896341210298</c:v>
                </c:pt>
                <c:pt idx="5">
                  <c:v>5.0481253104068653</c:v>
                </c:pt>
                <c:pt idx="6">
                  <c:v>3.3763125784702597</c:v>
                </c:pt>
              </c:numCache>
            </c:numRef>
          </c:val>
        </c:ser>
        <c:gapWidth val="30"/>
        <c:overlap val="100"/>
        <c:axId val="49158400"/>
        <c:axId val="49188864"/>
      </c:barChart>
      <c:catAx>
        <c:axId val="49158400"/>
        <c:scaling>
          <c:orientation val="maxMin"/>
        </c:scaling>
        <c:axPos val="l"/>
        <c:tickLblPos val="nextTo"/>
        <c:spPr>
          <a:ln>
            <a:noFill/>
          </a:ln>
        </c:spPr>
        <c:txPr>
          <a:bodyPr/>
          <a:lstStyle/>
          <a:p>
            <a:pPr>
              <a:defRPr lang="en-IE" sz="1800" b="1"/>
            </a:pPr>
            <a:endParaRPr lang="en-US"/>
          </a:p>
        </c:txPr>
        <c:crossAx val="49188864"/>
        <c:crosses val="autoZero"/>
        <c:auto val="1"/>
        <c:lblAlgn val="ctr"/>
        <c:lblOffset val="100"/>
      </c:catAx>
      <c:valAx>
        <c:axId val="49188864"/>
        <c:scaling>
          <c:orientation val="minMax"/>
          <c:max val="100"/>
        </c:scaling>
        <c:delete val="1"/>
        <c:axPos val="t"/>
        <c:numFmt formatCode="#,##0" sourceLinked="1"/>
        <c:tickLblPos val="none"/>
        <c:crossAx val="49158400"/>
        <c:crosses val="autoZero"/>
        <c:crossBetween val="between"/>
      </c:valAx>
      <c:spPr>
        <a:solidFill>
          <a:srgbClr val="4F81BD">
            <a:lumMod val="20000"/>
            <a:lumOff val="80000"/>
            <a:alpha val="0"/>
          </a:srgbClr>
        </a:solidFill>
      </c:spPr>
    </c:plotArea>
    <c:legend>
      <c:legendPos val="r"/>
      <c:legendEntry>
        <c:idx val="2"/>
        <c:txPr>
          <a:bodyPr/>
          <a:lstStyle/>
          <a:p>
            <a:pPr>
              <a:defRPr sz="1600" b="1"/>
            </a:pPr>
            <a:endParaRPr lang="en-US"/>
          </a:p>
        </c:txPr>
      </c:legendEntry>
      <c:legendEntry>
        <c:idx val="0"/>
        <c:txPr>
          <a:bodyPr/>
          <a:lstStyle/>
          <a:p>
            <a:pPr>
              <a:defRPr sz="1600" b="1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 b="1"/>
            </a:pPr>
            <a:endParaRPr lang="en-US"/>
          </a:p>
        </c:txPr>
      </c:legendEntry>
      <c:layout>
        <c:manualLayout>
          <c:xMode val="edge"/>
          <c:yMode val="edge"/>
          <c:x val="0.21061245658147434"/>
          <c:y val="2.7845046676061073E-2"/>
          <c:w val="0.53660979877515314"/>
          <c:h val="0.14321717385585411"/>
        </c:manualLayout>
      </c:layout>
      <c:txPr>
        <a:bodyPr/>
        <a:lstStyle/>
        <a:p>
          <a:pPr>
            <a:defRPr lang="en-IE" sz="1600"/>
          </a:pPr>
          <a:endParaRPr lang="en-US"/>
        </a:p>
      </c:txPr>
    </c:legend>
    <c:plotVisOnly val="1"/>
    <c:dispBlanksAs val="gap"/>
  </c:chart>
  <c:spPr>
    <a:solidFill>
      <a:srgbClr val="4F81BD">
        <a:lumMod val="20000"/>
        <a:lumOff val="80000"/>
        <a:alpha val="0"/>
      </a:srgbClr>
    </a:solidFill>
    <a:ln>
      <a:noFill/>
    </a:ln>
  </c:sp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autoTitleDeleted val="1"/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-0.56190082909056005"/>
                  <c:y val="7.9601432909363612E-3"/>
                </c:manualLayout>
              </c:layout>
              <c:showVal val="1"/>
            </c:dLbl>
            <c:dLbl>
              <c:idx val="1"/>
              <c:layout>
                <c:manualLayout>
                  <c:x val="-0.55237708622461834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-0.53174231001507921"/>
                  <c:y val="2.6533810969787876E-3"/>
                </c:manualLayout>
              </c:layout>
              <c:showVal val="1"/>
            </c:dLbl>
            <c:dLbl>
              <c:idx val="3"/>
              <c:layout>
                <c:manualLayout>
                  <c:x val="-0.50475837189490957"/>
                  <c:y val="7.9601432909363612E-3"/>
                </c:manualLayout>
              </c:layout>
              <c:showVal val="1"/>
            </c:dLbl>
            <c:dLbl>
              <c:idx val="4"/>
              <c:layout>
                <c:manualLayout>
                  <c:x val="-0.45713965756520125"/>
                  <c:y val="2.0892764538275628E-7"/>
                </c:manualLayout>
              </c:layout>
              <c:showVal val="1"/>
            </c:dLbl>
            <c:dLbl>
              <c:idx val="5"/>
              <c:layout>
                <c:manualLayout>
                  <c:x val="-0.45237778613223134"/>
                  <c:y val="2.6533810969787876E-3"/>
                </c:manualLayout>
              </c:layout>
              <c:showVal val="1"/>
            </c:dLbl>
            <c:dLbl>
              <c:idx val="6"/>
              <c:layout>
                <c:manualLayout>
                  <c:x val="-0.44761591469925982"/>
                  <c:y val="5.306971121602993E-3"/>
                </c:manualLayout>
              </c:layout>
              <c:showVal val="1"/>
            </c:dLbl>
            <c:dLbl>
              <c:idx val="7"/>
              <c:layout>
                <c:manualLayout>
                  <c:x val="-0.32698183839733247"/>
                  <c:y val="6.2678293619691347E-7"/>
                </c:manualLayout>
              </c:layout>
              <c:showVal val="1"/>
            </c:dLbl>
            <c:dLbl>
              <c:idx val="8"/>
              <c:layout>
                <c:manualLayout>
                  <c:x val="-0.32539454791967637"/>
                  <c:y val="0"/>
                </c:manualLayout>
              </c:layout>
              <c:showVal val="1"/>
            </c:dLbl>
            <c:dLbl>
              <c:idx val="9"/>
              <c:layout>
                <c:manualLayout>
                  <c:x val="-0.26825209072402439"/>
                  <c:y val="5.3067621939575892E-3"/>
                </c:manualLayout>
              </c:layout>
              <c:showVal val="1"/>
            </c:dLbl>
            <c:txPr>
              <a:bodyPr/>
              <a:lstStyle/>
              <a:p>
                <a:pPr>
                  <a:defRPr lang="en-IE" b="1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'Fig II-30'!$F$46:$F$55</c:f>
              <c:strCache>
                <c:ptCount val="10"/>
                <c:pt idx="0">
                  <c:v>CZ – Roma</c:v>
                </c:pt>
                <c:pt idx="1">
                  <c:v>FI – Somali</c:v>
                </c:pt>
                <c:pt idx="2">
                  <c:v>DK – Somali</c:v>
                </c:pt>
                <c:pt idx="3">
                  <c:v>MT – African</c:v>
                </c:pt>
                <c:pt idx="4">
                  <c:v>EL – Roma</c:v>
                </c:pt>
                <c:pt idx="5">
                  <c:v>PL – Roma</c:v>
                </c:pt>
                <c:pt idx="6">
                  <c:v>IE – Sub-Saharan African</c:v>
                </c:pt>
                <c:pt idx="7">
                  <c:v>IT – North African</c:v>
                </c:pt>
                <c:pt idx="8">
                  <c:v>HU – Roma</c:v>
                </c:pt>
                <c:pt idx="9">
                  <c:v>SK – Roma</c:v>
                </c:pt>
              </c:strCache>
            </c:strRef>
          </c:cat>
          <c:val>
            <c:numRef>
              <c:f>'Fig II-30'!$G$46:$G$55</c:f>
              <c:numCache>
                <c:formatCode>#,##0</c:formatCode>
                <c:ptCount val="10"/>
                <c:pt idx="0">
                  <c:v>32.232792389480117</c:v>
                </c:pt>
                <c:pt idx="1">
                  <c:v>31.691510045366481</c:v>
                </c:pt>
                <c:pt idx="2">
                  <c:v>30.549199084668029</c:v>
                </c:pt>
                <c:pt idx="3">
                  <c:v>29</c:v>
                </c:pt>
                <c:pt idx="4">
                  <c:v>26.295045045045249</c:v>
                </c:pt>
                <c:pt idx="5">
                  <c:v>26.01476014760129</c:v>
                </c:pt>
                <c:pt idx="6">
                  <c:v>25.798045602605526</c:v>
                </c:pt>
                <c:pt idx="7">
                  <c:v>18.925831202046229</c:v>
                </c:pt>
                <c:pt idx="8">
                  <c:v>18.862547472223042</c:v>
                </c:pt>
                <c:pt idx="9">
                  <c:v>15.650172612198046</c:v>
                </c:pt>
              </c:numCache>
            </c:numRef>
          </c:val>
        </c:ser>
        <c:gapWidth val="30"/>
        <c:axId val="49210880"/>
        <c:axId val="49212416"/>
      </c:barChart>
      <c:catAx>
        <c:axId val="49210880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E"/>
            </a:pPr>
            <a:endParaRPr lang="en-US"/>
          </a:p>
        </c:txPr>
        <c:crossAx val="49212416"/>
        <c:crosses val="autoZero"/>
        <c:auto val="1"/>
        <c:lblAlgn val="ctr"/>
        <c:lblOffset val="100"/>
      </c:catAx>
      <c:valAx>
        <c:axId val="49212416"/>
        <c:scaling>
          <c:orientation val="minMax"/>
        </c:scaling>
        <c:delete val="1"/>
        <c:axPos val="t"/>
        <c:numFmt formatCode="#,##0" sourceLinked="1"/>
        <c:tickLblPos val="none"/>
        <c:crossAx val="492108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-0.39714502538336738"/>
                  <c:y val="5.23021167943334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0.31073690270581511"/>
                  <c:y val="2.6151058397166625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0.19275658135761764"/>
                  <c:y val="0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0.15952268802009764"/>
                  <c:y val="0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0.12628879468257706"/>
                  <c:y val="-2.6151058397165666E-3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lang="en-US" sz="2400" b="1">
                    <a:solidFill>
                      <a:srgbClr val="FFFF00"/>
                    </a:solidFill>
                  </a:defRPr>
                </a:pPr>
                <a:endParaRPr lang="en-US"/>
              </a:p>
            </c:txPr>
            <c:dLblPos val="outEnd"/>
            <c:showVal val="1"/>
          </c:dLbls>
          <c:cat>
            <c:strRef>
              <c:f>Sheet!$B$98:$B$102</c:f>
              <c:strCache>
                <c:ptCount val="5"/>
                <c:pt idx="0">
                  <c:v>Not confident the police would be able to do anything</c:v>
                </c:pt>
                <c:pt idx="1">
                  <c:v>Not worth reporting/too trivial</c:v>
                </c:pt>
                <c:pt idx="2">
                  <c:v>Dealt with the problem themselves/with help from family/friends</c:v>
                </c:pt>
                <c:pt idx="3">
                  <c:v>Concerned about negative consequences</c:v>
                </c:pt>
                <c:pt idx="4">
                  <c:v>Fear of intimidation from perpetrators</c:v>
                </c:pt>
              </c:strCache>
            </c:strRef>
          </c:cat>
          <c:val>
            <c:numRef>
              <c:f>Sheet!$C$98:$C$102</c:f>
              <c:numCache>
                <c:formatCode>#,##0</c:formatCode>
                <c:ptCount val="5"/>
                <c:pt idx="0">
                  <c:v>47.553383611111997</c:v>
                </c:pt>
                <c:pt idx="1">
                  <c:v>36.606634537795998</c:v>
                </c:pt>
                <c:pt idx="2">
                  <c:v>23.830421016104125</c:v>
                </c:pt>
                <c:pt idx="3">
                  <c:v>20.114718683680991</c:v>
                </c:pt>
                <c:pt idx="4">
                  <c:v>15.612776507817889</c:v>
                </c:pt>
              </c:numCache>
            </c:numRef>
          </c:val>
        </c:ser>
        <c:gapWidth val="30"/>
        <c:axId val="49250304"/>
        <c:axId val="49251840"/>
      </c:barChart>
      <c:catAx>
        <c:axId val="49250304"/>
        <c:scaling>
          <c:orientation val="maxMin"/>
        </c:scaling>
        <c:axPos val="l"/>
        <c:numFmt formatCode="General" sourceLinked="1"/>
        <c:tickLblPos val="nextTo"/>
        <c:spPr>
          <a:ln>
            <a:noFill/>
          </a:ln>
        </c:spPr>
        <c:txPr>
          <a:bodyPr/>
          <a:lstStyle/>
          <a:p>
            <a:pPr>
              <a:defRPr lang="en-US" sz="1800" b="1"/>
            </a:pPr>
            <a:endParaRPr lang="en-US"/>
          </a:p>
        </c:txPr>
        <c:crossAx val="49251840"/>
        <c:crosses val="autoZero"/>
        <c:auto val="1"/>
        <c:lblAlgn val="ctr"/>
        <c:lblOffset val="100"/>
      </c:catAx>
      <c:valAx>
        <c:axId val="49251840"/>
        <c:scaling>
          <c:orientation val="minMax"/>
        </c:scaling>
        <c:delete val="1"/>
        <c:axPos val="t"/>
        <c:numFmt formatCode="#,##0" sourceLinked="1"/>
        <c:tickLblPos val="none"/>
        <c:crossAx val="49250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>
      <a:noFill/>
    </a:ln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3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427471566054965"/>
          <c:y val="9.4153378891421266E-2"/>
          <c:w val="0.64466426071741034"/>
          <c:h val="0.86793966243970677"/>
        </c:manualLayout>
      </c:layout>
      <c:barChart>
        <c:barDir val="bar"/>
        <c:grouping val="stacked"/>
        <c:ser>
          <c:idx val="0"/>
          <c:order val="0"/>
          <c:tx>
            <c:strRef>
              <c:f>'Graphs 2'!$B$1418</c:f>
              <c:strCache>
                <c:ptCount val="1"/>
                <c:pt idx="0">
                  <c:v>Yes</c:v>
                </c:pt>
              </c:strCache>
            </c:strRef>
          </c:tx>
          <c:dLbls>
            <c:dLbl>
              <c:idx val="0"/>
              <c:layout>
                <c:manualLayout>
                  <c:x val="-0.20372366912353665"/>
                  <c:y val="2.8066955032553294E-3"/>
                </c:manualLayout>
              </c:layout>
              <c:showVal val="1"/>
            </c:dLbl>
            <c:dLbl>
              <c:idx val="1"/>
              <c:layout>
                <c:manualLayout>
                  <c:x val="-0.19858777830529623"/>
                  <c:y val="-2.8049279236264245E-3"/>
                </c:manualLayout>
              </c:layout>
              <c:showVal val="1"/>
            </c:dLbl>
            <c:dLbl>
              <c:idx val="2"/>
              <c:layout>
                <c:manualLayout>
                  <c:x val="-0.19173992388097574"/>
                  <c:y val="2.806032660894488E-3"/>
                </c:manualLayout>
              </c:layout>
              <c:showVal val="1"/>
            </c:dLbl>
            <c:dLbl>
              <c:idx val="3"/>
              <c:layout>
                <c:manualLayout>
                  <c:x val="-0.18660403306273562"/>
                  <c:y val="-2.806032660894488E-3"/>
                </c:manualLayout>
              </c:layout>
              <c:showVal val="1"/>
            </c:dLbl>
            <c:dLbl>
              <c:idx val="4"/>
              <c:layout>
                <c:manualLayout>
                  <c:x val="-0.16927572616238959"/>
                  <c:y val="2.807137398162571E-3"/>
                </c:manualLayout>
              </c:layout>
              <c:showVal val="1"/>
            </c:dLbl>
            <c:dLbl>
              <c:idx val="5"/>
              <c:layout>
                <c:manualLayout>
                  <c:x val="-0.14894083372897274"/>
                  <c:y val="-2.806032660894488E-3"/>
                </c:manualLayout>
              </c:layout>
              <c:showVal val="1"/>
            </c:dLbl>
            <c:dLbl>
              <c:idx val="6"/>
              <c:layout>
                <c:manualLayout>
                  <c:x val="-0.14722887012289246"/>
                  <c:y val="2.806032660894488E-3"/>
                </c:manualLayout>
              </c:layout>
              <c:showVal val="1"/>
            </c:dLbl>
            <c:dLbl>
              <c:idx val="7"/>
              <c:layout>
                <c:manualLayout>
                  <c:x val="-0.14380494291073176"/>
                  <c:y val="8.4180979826834704E-3"/>
                </c:manualLayout>
              </c:layout>
              <c:showVal val="1"/>
            </c:dLbl>
            <c:dLbl>
              <c:idx val="8"/>
              <c:layout>
                <c:manualLayout>
                  <c:x val="-0.14038101569857137"/>
                  <c:y val="2.806032660894488E-3"/>
                </c:manualLayout>
              </c:layout>
              <c:showVal val="1"/>
            </c:dLbl>
            <c:dLbl>
              <c:idx val="9"/>
              <c:layout>
                <c:manualLayout>
                  <c:x val="-0.14038101569857137"/>
                  <c:y val="-2.806032660894488E-3"/>
                </c:manualLayout>
              </c:layout>
              <c:showVal val="1"/>
            </c:dLbl>
            <c:txPr>
              <a:bodyPr/>
              <a:lstStyle/>
              <a:p>
                <a:pPr>
                  <a:defRPr lang="en-GB" sz="2000" b="1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'Graphs 2'!$A$1419:$A$1428</c:f>
              <c:strCache>
                <c:ptCount val="10"/>
                <c:pt idx="0">
                  <c:v>IT-North African</c:v>
                </c:pt>
                <c:pt idx="1">
                  <c:v>ES-North African</c:v>
                </c:pt>
                <c:pt idx="2">
                  <c:v>IT-Albanian</c:v>
                </c:pt>
                <c:pt idx="3">
                  <c:v>EL-Roma</c:v>
                </c:pt>
                <c:pt idx="4">
                  <c:v>FR-Sub-Saharan African</c:v>
                </c:pt>
                <c:pt idx="5">
                  <c:v>HU-Roma</c:v>
                </c:pt>
                <c:pt idx="6">
                  <c:v>IT-Romanian</c:v>
                </c:pt>
                <c:pt idx="7">
                  <c:v>EL-Albanian</c:v>
                </c:pt>
                <c:pt idx="8">
                  <c:v>BE-North African</c:v>
                </c:pt>
                <c:pt idx="9">
                  <c:v>MT-African</c:v>
                </c:pt>
              </c:strCache>
            </c:strRef>
          </c:cat>
          <c:val>
            <c:numRef>
              <c:f>'Graphs 2'!$B$1419:$B$1428</c:f>
              <c:numCache>
                <c:formatCode>#,##0</c:formatCode>
                <c:ptCount val="10"/>
                <c:pt idx="0">
                  <c:v>74.141876430205954</c:v>
                </c:pt>
                <c:pt idx="1">
                  <c:v>73.074095643880582</c:v>
                </c:pt>
                <c:pt idx="2">
                  <c:v>71.005917159763158</c:v>
                </c:pt>
                <c:pt idx="3">
                  <c:v>69.292123629114968</c:v>
                </c:pt>
                <c:pt idx="4">
                  <c:v>63.616160432645245</c:v>
                </c:pt>
                <c:pt idx="5">
                  <c:v>57.66999187603956</c:v>
                </c:pt>
                <c:pt idx="6">
                  <c:v>57.024793388430012</c:v>
                </c:pt>
                <c:pt idx="7">
                  <c:v>56.150793650792949</c:v>
                </c:pt>
                <c:pt idx="8">
                  <c:v>55.079558272720512</c:v>
                </c:pt>
                <c:pt idx="9">
                  <c:v>55</c:v>
                </c:pt>
              </c:numCache>
            </c:numRef>
          </c:val>
        </c:ser>
        <c:gapWidth val="30"/>
        <c:overlap val="100"/>
        <c:axId val="50683904"/>
        <c:axId val="50685440"/>
      </c:barChart>
      <c:catAx>
        <c:axId val="50683904"/>
        <c:scaling>
          <c:orientation val="maxMin"/>
        </c:scaling>
        <c:axPos val="l"/>
        <c:tickLblPos val="nextTo"/>
        <c:spPr>
          <a:ln>
            <a:noFill/>
          </a:ln>
        </c:spPr>
        <c:txPr>
          <a:bodyPr/>
          <a:lstStyle/>
          <a:p>
            <a:pPr>
              <a:defRPr lang="en-GB" sz="1600" b="1"/>
            </a:pPr>
            <a:endParaRPr lang="en-US"/>
          </a:p>
        </c:txPr>
        <c:crossAx val="50685440"/>
        <c:crosses val="autoZero"/>
        <c:auto val="1"/>
        <c:lblAlgn val="ctr"/>
        <c:lblOffset val="100"/>
      </c:catAx>
      <c:valAx>
        <c:axId val="50685440"/>
        <c:scaling>
          <c:orientation val="minMax"/>
          <c:max val="100"/>
        </c:scaling>
        <c:delete val="1"/>
        <c:axPos val="t"/>
        <c:numFmt formatCode="#,##0" sourceLinked="1"/>
        <c:tickLblPos val="none"/>
        <c:crossAx val="50683904"/>
        <c:crosses val="autoZero"/>
        <c:crossBetween val="between"/>
      </c:valAx>
      <c:spPr>
        <a:solidFill>
          <a:srgbClr val="4F81BD">
            <a:lumMod val="20000"/>
            <a:lumOff val="80000"/>
            <a:alpha val="0"/>
          </a:srgbClr>
        </a:solidFill>
      </c:spPr>
    </c:plotArea>
    <c:plotVisOnly val="1"/>
    <c:dispBlanksAs val="gap"/>
  </c:chart>
  <c:spPr>
    <a:solidFill>
      <a:srgbClr val="4F81BD">
        <a:lumMod val="20000"/>
        <a:lumOff val="80000"/>
        <a:alpha val="0"/>
      </a:srgbClr>
    </a:solidFill>
    <a:ln>
      <a:noFill/>
    </a:ln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10%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8%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6%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/>
                      <a:t>6%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b="1"/>
                      <a:t>4%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b="1"/>
                      <a:t>3%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b="1"/>
                      <a:t>2%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IE" b="1"/>
                </a:pPr>
                <a:endParaRPr lang="en-US"/>
              </a:p>
            </c:txPr>
            <c:showVal val="1"/>
          </c:dLbls>
          <c:cat>
            <c:strRef>
              <c:f>Sheet1!$B$6:$B$12</c:f>
              <c:strCache>
                <c:ptCount val="7"/>
                <c:pt idx="0">
                  <c:v>Roma</c:v>
                </c:pt>
                <c:pt idx="1">
                  <c:v>North African</c:v>
                </c:pt>
                <c:pt idx="2">
                  <c:v>Sub-Saharan African</c:v>
                </c:pt>
                <c:pt idx="3">
                  <c:v>Turkish</c:v>
                </c:pt>
                <c:pt idx="4">
                  <c:v>Central and East European</c:v>
                </c:pt>
                <c:pt idx="5">
                  <c:v>Ex-Yugoslav</c:v>
                </c:pt>
                <c:pt idx="6">
                  <c:v>Russian</c:v>
                </c:pt>
              </c:strCache>
            </c:strRef>
          </c:cat>
          <c:val>
            <c:numRef>
              <c:f>Sheet1!$C$6:$C$12</c:f>
              <c:numCache>
                <c:formatCode>#,##0</c:formatCode>
                <c:ptCount val="7"/>
                <c:pt idx="0">
                  <c:v>10.238341385333058</c:v>
                </c:pt>
                <c:pt idx="1">
                  <c:v>8.280142442313803</c:v>
                </c:pt>
                <c:pt idx="2">
                  <c:v>6.447897200112271</c:v>
                </c:pt>
                <c:pt idx="3">
                  <c:v>6.3522539032912428</c:v>
                </c:pt>
                <c:pt idx="4">
                  <c:v>4.3878367735473107</c:v>
                </c:pt>
                <c:pt idx="5">
                  <c:v>3.1090547268158377</c:v>
                </c:pt>
                <c:pt idx="6">
                  <c:v>2.168147876738209</c:v>
                </c:pt>
              </c:numCache>
            </c:numRef>
          </c:val>
        </c:ser>
        <c:gapWidth val="31"/>
        <c:axId val="49305088"/>
        <c:axId val="49306624"/>
      </c:barChart>
      <c:catAx>
        <c:axId val="49305088"/>
        <c:scaling>
          <c:orientation val="maxMin"/>
        </c:scaling>
        <c:axPos val="l"/>
        <c:tickLblPos val="nextTo"/>
        <c:spPr>
          <a:ln>
            <a:noFill/>
          </a:ln>
        </c:spPr>
        <c:txPr>
          <a:bodyPr/>
          <a:lstStyle/>
          <a:p>
            <a:pPr>
              <a:defRPr lang="en-IE" sz="1800"/>
            </a:pPr>
            <a:endParaRPr lang="en-US"/>
          </a:p>
        </c:txPr>
        <c:crossAx val="49306624"/>
        <c:crosses val="autoZero"/>
        <c:auto val="1"/>
        <c:lblAlgn val="ctr"/>
        <c:lblOffset val="100"/>
      </c:catAx>
      <c:valAx>
        <c:axId val="49306624"/>
        <c:scaling>
          <c:orientation val="minMax"/>
        </c:scaling>
        <c:delete val="1"/>
        <c:axPos val="t"/>
        <c:numFmt formatCode="#,##0" sourceLinked="1"/>
        <c:tickLblPos val="nextTo"/>
        <c:crossAx val="49305088"/>
        <c:crosses val="autoZero"/>
        <c:crossBetween val="between"/>
      </c:valAx>
      <c:spPr>
        <a:noFill/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24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2400" b="1"/>
                      <a:t>21%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400" b="1"/>
                      <a:t>20%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400" b="1"/>
                      <a:t>17%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2400" b="1"/>
                      <a:t>12%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400" b="1"/>
                      <a:t>11%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2400" b="1"/>
                      <a:t>11%</a:t>
                    </a:r>
                    <a:endParaRPr lang="en-US"/>
                  </a:p>
                </c:rich>
              </c:tx>
              <c:showVal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2400" b="1"/>
                      <a:t>10%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2400" b="1"/>
                      <a:t>10%</a:t>
                    </a:r>
                    <a:endParaRPr lang="en-US"/>
                  </a:p>
                </c:rich>
              </c:tx>
              <c:showVal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2400" b="1"/>
                      <a:t>10%</a:t>
                    </a:r>
                    <a:endParaRPr lang="en-US"/>
                  </a:p>
                </c:rich>
              </c:tx>
              <c:showVal val="1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2400" b="1"/>
                      <a:t>10%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IE" sz="2400" b="1"/>
                </a:pPr>
                <a:endParaRPr lang="en-US"/>
              </a:p>
            </c:txPr>
            <c:showVal val="1"/>
          </c:dLbls>
          <c:cat>
            <c:strRef>
              <c:f>Sheet1!$B$29:$B$38</c:f>
              <c:strCache>
                <c:ptCount val="10"/>
                <c:pt idx="0">
                  <c:v>IT – North African</c:v>
                </c:pt>
                <c:pt idx="1">
                  <c:v>PL – Roma</c:v>
                </c:pt>
                <c:pt idx="2">
                  <c:v>HU – Roma</c:v>
                </c:pt>
                <c:pt idx="3">
                  <c:v>IT – Romanian</c:v>
                </c:pt>
                <c:pt idx="4">
                  <c:v>CZ – Roma</c:v>
                </c:pt>
                <c:pt idx="5">
                  <c:v>DE – Turkish</c:v>
                </c:pt>
                <c:pt idx="6">
                  <c:v>IT – Albanian</c:v>
                </c:pt>
                <c:pt idx="7">
                  <c:v>BE – North African</c:v>
                </c:pt>
                <c:pt idx="8">
                  <c:v>DK – Turkish</c:v>
                </c:pt>
                <c:pt idx="9">
                  <c:v>EL – Roma</c:v>
                </c:pt>
              </c:strCache>
            </c:strRef>
          </c:cat>
          <c:val>
            <c:numRef>
              <c:f>Sheet1!$C$29:$C$38</c:f>
              <c:numCache>
                <c:formatCode>#,##0</c:formatCode>
                <c:ptCount val="10"/>
                <c:pt idx="0">
                  <c:v>21.443442054129292</c:v>
                </c:pt>
                <c:pt idx="1">
                  <c:v>20.287958115183105</c:v>
                </c:pt>
                <c:pt idx="2">
                  <c:v>17.486366238432577</c:v>
                </c:pt>
                <c:pt idx="3">
                  <c:v>11.650485436893096</c:v>
                </c:pt>
                <c:pt idx="4">
                  <c:v>11.366459627329272</c:v>
                </c:pt>
                <c:pt idx="5">
                  <c:v>11.278792692613257</c:v>
                </c:pt>
                <c:pt idx="6">
                  <c:v>10.469314079422322</c:v>
                </c:pt>
                <c:pt idx="7">
                  <c:v>10.211125221622853</c:v>
                </c:pt>
                <c:pt idx="8">
                  <c:v>10.206561360874947</c:v>
                </c:pt>
                <c:pt idx="9">
                  <c:v>9.5626822157435498</c:v>
                </c:pt>
              </c:numCache>
            </c:numRef>
          </c:val>
        </c:ser>
        <c:gapWidth val="30"/>
        <c:axId val="50700288"/>
        <c:axId val="50701824"/>
      </c:barChart>
      <c:catAx>
        <c:axId val="50700288"/>
        <c:scaling>
          <c:orientation val="maxMin"/>
        </c:scaling>
        <c:axPos val="l"/>
        <c:tickLblPos val="nextTo"/>
        <c:spPr>
          <a:ln>
            <a:noFill/>
          </a:ln>
        </c:spPr>
        <c:txPr>
          <a:bodyPr/>
          <a:lstStyle/>
          <a:p>
            <a:pPr>
              <a:defRPr lang="en-IE" sz="1800"/>
            </a:pPr>
            <a:endParaRPr lang="en-US"/>
          </a:p>
        </c:txPr>
        <c:crossAx val="50701824"/>
        <c:crosses val="autoZero"/>
        <c:auto val="1"/>
        <c:lblAlgn val="ctr"/>
        <c:lblOffset val="100"/>
      </c:catAx>
      <c:valAx>
        <c:axId val="50701824"/>
        <c:scaling>
          <c:orientation val="minMax"/>
        </c:scaling>
        <c:delete val="1"/>
        <c:axPos val="t"/>
        <c:numFmt formatCode="#,##0" sourceLinked="1"/>
        <c:tickLblPos val="nextTo"/>
        <c:crossAx val="50700288"/>
        <c:crosses val="autoZero"/>
        <c:crossBetween val="between"/>
      </c:valAx>
      <c:spPr>
        <a:noFill/>
      </c:spPr>
    </c:plotArea>
    <c:plotVisOnly val="1"/>
    <c:dispBlanksAs val="gap"/>
  </c:chart>
  <c:spPr>
    <a:noFill/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58%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30%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24%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23%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15%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IE" sz="2400" b="1"/>
                </a:pPr>
                <a:endParaRPr lang="en-US"/>
              </a:p>
            </c:txPr>
            <c:showVal val="1"/>
          </c:dLbls>
          <c:cat>
            <c:strRef>
              <c:f>Sheet2!$B$4:$B$8</c:f>
              <c:strCache>
                <c:ptCount val="5"/>
                <c:pt idx="0">
                  <c:v>Nothing would happen/change by reporting</c:v>
                </c:pt>
                <c:pt idx="1">
                  <c:v>Too trivial/not worth reporting it – it's normal, happens all the time</c:v>
                </c:pt>
                <c:pt idx="2">
                  <c:v>Concerned about negative consequences/contrary to my interest</c:v>
                </c:pt>
                <c:pt idx="3">
                  <c:v>Didn't know how to go about reporting/where to report</c:v>
                </c:pt>
                <c:pt idx="4">
                  <c:v>Inconvenience/too much bureaucracy or trouble/no time</c:v>
                </c:pt>
              </c:strCache>
            </c:strRef>
          </c:cat>
          <c:val>
            <c:numRef>
              <c:f>Sheet2!$C$4:$C$8</c:f>
              <c:numCache>
                <c:formatCode>General</c:formatCode>
                <c:ptCount val="5"/>
                <c:pt idx="0">
                  <c:v>58</c:v>
                </c:pt>
                <c:pt idx="1">
                  <c:v>30</c:v>
                </c:pt>
                <c:pt idx="2">
                  <c:v>24</c:v>
                </c:pt>
                <c:pt idx="3">
                  <c:v>23</c:v>
                </c:pt>
                <c:pt idx="4">
                  <c:v>15</c:v>
                </c:pt>
              </c:numCache>
            </c:numRef>
          </c:val>
        </c:ser>
        <c:gapWidth val="31"/>
        <c:axId val="50735360"/>
        <c:axId val="50757632"/>
      </c:barChart>
      <c:catAx>
        <c:axId val="50735360"/>
        <c:scaling>
          <c:orientation val="maxMin"/>
        </c:scaling>
        <c:axPos val="l"/>
        <c:tickLblPos val="nextTo"/>
        <c:spPr>
          <a:ln>
            <a:noFill/>
          </a:ln>
        </c:spPr>
        <c:txPr>
          <a:bodyPr/>
          <a:lstStyle/>
          <a:p>
            <a:pPr>
              <a:defRPr lang="en-IE" sz="1800"/>
            </a:pPr>
            <a:endParaRPr lang="en-US"/>
          </a:p>
        </c:txPr>
        <c:crossAx val="50757632"/>
        <c:crosses val="autoZero"/>
        <c:auto val="1"/>
        <c:lblAlgn val="ctr"/>
        <c:lblOffset val="100"/>
      </c:catAx>
      <c:valAx>
        <c:axId val="50757632"/>
        <c:scaling>
          <c:orientation val="minMax"/>
        </c:scaling>
        <c:delete val="1"/>
        <c:axPos val="t"/>
        <c:numFmt formatCode="General" sourceLinked="1"/>
        <c:tickLblPos val="nextTo"/>
        <c:crossAx val="50735360"/>
        <c:crosses val="autoZero"/>
        <c:crossBetween val="between"/>
      </c:valAx>
      <c:spPr>
        <a:noFill/>
      </c:spPr>
    </c:plotArea>
    <c:plotVisOnly val="1"/>
    <c:dispBlanksAs val="gap"/>
  </c:chart>
  <c:spPr>
    <a:noFill/>
    <a:ln>
      <a:noFill/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2F5DD2F-BBEE-47F6-B3C6-9F78F95A84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F049516-FFF0-496B-A91E-4635EF77B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60962-A362-4245-B89A-A9C52B4504E2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0888A-B591-49D6-B122-E952B912D2D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D4ADC-2E3A-4E3F-B1EA-EE78ACF98E84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48CB9-AF16-4FC8-8787-DC12695434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D87CE-73CE-4A1F-AB7A-833272CD4EB0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CF15F-8BAC-4308-8748-124DDEE5260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ABEB2-0837-42C3-9785-B6D43A85D08C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6F634-F9FD-4134-AA20-C021ECD1EB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FD0DD-0AB6-4C5C-98B8-8E6B6580290F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3D71C-087F-4052-9472-285958388E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48BCD-54AC-484D-A497-16A33561E7CE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4119C-5813-4981-82B9-E5DA5CB56DA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561BD-D941-44D9-84D5-195D201EF424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F3CC1-1C50-4447-8012-5C2B6BE2866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F4321-D675-4F5D-8553-26B51676A819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D4E3F-94EF-49C6-AFA9-DF4DAEEA94D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B71FC-BE2F-454F-BD51-5FDEEAD81372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46864-5DD1-48D0-812F-EA8066FB1D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70521-44A1-4499-B2C5-750776F67942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6DC40-CE66-4C74-9442-640B40440C4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62F8A-3CD9-4C8A-871E-196CA3DB84EC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20741-6AFD-407D-8EE4-0840479F986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2DD06-A5C4-4AAA-ADE2-95A54A420BD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DDF2D-6E9B-49D5-AD35-C8132281A20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81C0B-9EF0-48D5-B33E-61E207D30028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E30CA-BC4B-40C6-9390-736C975FA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A031B-1354-4FC2-B7DA-3DDA1C1F9A77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19DD0-7E7D-4D16-AC7F-9B2E7FF176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C518D-B3BE-4A87-9AD4-0D766071E48A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FCEA-5702-4FFE-B376-C1DD554545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93548-97CF-49B4-9E60-6BA1D3364926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3F8A3-D209-4CDB-86C8-620D150F9ED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233A8-FA5E-4467-9136-11D3E12B644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12B8E-75E7-4542-92E8-035957DC9FD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4996E-8CFD-44A0-AF45-B9DBCE9C1FA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BFE94-AA86-4BA2-88D6-AC4B70ADD04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0D0CB-D736-4F9E-915D-89AB68591EE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92E47-4384-4C64-AF67-216961F1049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486C9-7DB1-4B9B-AAEB-EAA7753FA4B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0DB6-9174-405E-8C37-536F1FAD3DB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BAB5F-4DC8-4B83-8EAA-4BE981B7AB57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7C702-BD63-4908-8957-4351145C23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D3C41-A774-4D4C-B4A7-8597B511534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5898B-4AFB-4D65-89F1-B3B94076D9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E83A7-8813-475C-9C28-92B721313C20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27CB9-5CBC-4310-B9A5-236D97AAD95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B969E-A5B7-487E-BF03-E2424852614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C0AC9-0BF6-45B8-BB27-ECF5A0A75ED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B708F-3225-4F14-B18F-9A5F787E9D34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18A7C-2811-46F6-A21D-AD4FCB6D72F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D19B9-C46A-485D-A913-CEDC58DC91F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88F64-5C3E-494A-BECF-AECBC809456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0D9AA-BCE3-4833-BEA0-86E85DDA635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83595-E7C2-4545-9B2F-FE2B4475E4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5CB98-944C-482E-8FC2-8B115DCAE52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DCDF7-B244-4E17-910F-9D411AC9E1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7AFDF-361A-4DE8-A89D-5D5FC906152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CB8D3-2243-4D25-91D2-7D0110AC8D9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BD582-069E-48C4-B28B-18E5F2B76C9A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56CB5-F612-493C-81C7-19586804368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820C3-D680-481F-BD45-0ABC0B5F05EA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C72C6-E4A4-4743-A090-5856E021E4B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ABA9F-C572-4408-B47B-59945CA375C7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C7E35-AF02-475E-80D7-8546F62E2A2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B7086-2F58-4E3E-9B7C-2F88D2735350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0661E-5C7C-4C63-8B80-B34C16CC7BA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EAA11-DD5E-455C-9557-43E04C7F2EEC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C782B-0204-434B-971E-517390E672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39552-3119-4976-BCBF-90ACFB0C907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D6A22-38AD-44B2-8015-B9437E13813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5DAB5-AC68-4EDA-B19B-5A8271FBC4D4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DAF04-9404-4900-9D0E-890F64380F7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051B9-E029-4CCA-A86A-DB3120B6CC18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F1883-62E7-414F-93FE-3F5CA2FCA39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BB45F-9DE6-410F-B7F6-387C90E8E44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A0832-04D6-44D0-947E-CA2CC0333AE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38D99-D5BD-4E54-85EB-B7B7066CA0F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917A7-F6FF-4911-B2FA-D3E3751DCE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E7F6D-B535-43F4-BF68-5C55E84EA684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B0367-885A-4161-A567-B6F30C50B55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DB71-9757-44FB-846E-E9010731179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A6FA5-59E3-4465-9BA7-F7F403A06A2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0970B-B297-4A3D-A890-073FD727016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5720-6BB2-4BA9-A638-4148ACF5716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962D3-52ED-4041-BA94-28083B020FE8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2A45-6735-4461-8AD5-AFB58FA7454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E4BB7-BB39-41FE-9600-1CAC1913C54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A4300-4E33-47C4-AA88-73B1323F88F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D5AA2-3840-4750-A8BD-E8068FD108B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51977-4A15-4312-8FBE-965E6019B7C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BAD86-5A03-46BB-BFEE-F7B7580B0DE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0651C-2034-418A-8A9C-B1F312B486E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A446E-3F10-4C6B-8B24-C03AA2B1358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65FFB-B90D-4A20-8B67-28DCA1B012D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9F51C-A3CB-431E-92C9-415D6FD4A4A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CCA13-4CF6-4A00-9A6A-1807AC85916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D2CDC-B3B6-4673-ADA9-A0F3CD7E515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5D84B-4BD8-4A46-A014-F1F99B29F32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11C57-CA92-4D1D-B3E8-44B2BFAF8BA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2FAD0-FBED-4457-BB8A-988B1452F0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1A9F4-A2ED-4A7C-8202-E7ABFD0D17CC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189E0-CC78-4BF4-BB4D-2119ED133B7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6EFBC-CE1E-4C7A-9A28-8C3DD1B0A69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C7244-470B-4EF4-BFBD-ED5CF68C34C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6D032-3912-45F6-B49C-8CD680E27E0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DD1F7-7315-410A-8E48-8E41C2244D8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AF9C9-A116-434E-8FB4-49272CCB19D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89B1A-8997-4E5A-80BF-7C3BFF8E525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50578-4069-499B-A512-5DF6C8A5D6A6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B0686-8D08-408A-8310-2109FFC4BCB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0464F-79F5-4894-ACE8-E0F33791616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FF0D3-4175-4947-A914-5141912D992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D7405-78C5-410B-BD27-9578F37C3CF7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D70F5-0BC1-4932-8DCB-02C7FFAEDB3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C7CE1-D06E-4172-B140-5EF06B52477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23209-FF0E-4B90-901B-5D0842062D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5E1C2-2E33-4B9A-91C1-1FC67FCB8BF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8BC83-2BF5-4246-9FCD-5C23CF78827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5E076-6763-41B9-BE0C-6882259F1D48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EAF1C-EA9A-45E8-83EB-9348C2725A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D5BD6-A2DC-4079-A2C9-54F79283E70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FD5F6-6CDF-493D-B227-4DF0656E067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76C72-F69A-43B0-ADC2-14E467FEB94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11095-082A-4183-BCD4-D08E950F16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08021-657C-4BF9-9D7F-11A4E5EFB8E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30853-2BC9-4218-AE49-E4D24D88DD1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5883B-3CE9-4BA1-988C-4A6B0DDDB73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1B4C0-BEDB-4E2F-BAFA-C74BC1750CE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A2838-8D27-417F-948B-D340E54DBD7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5679E-CC2F-48F9-8289-F1B8DC60824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CF684-C68D-48C7-8F7B-D8D3AF0D63E5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BF922-FF52-4C15-BAA5-7520EDA5EB9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FD57A-C643-48F9-9E42-0E2DF67814EA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3F040-3530-4787-8783-9FC594C0954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70467-A06D-4138-85C7-2396694DD1EC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D44D2-1FCE-4A15-9233-5CE22BCE73D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3013D-041F-4292-B6FE-3F22F60B30F6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46EE8-8CE5-46F3-91E0-5AF0FD8A49C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5646-94B9-49A4-8C08-C10D149F2EE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4DC4E-66C4-49BB-8D36-278AE06FCD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E3F73-16D6-4752-B10E-5C689C255B3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5D26F-2639-4E63-AB3B-C11D2F05724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8D822-E10B-497E-A97D-F88CB7562CF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649C8-85A7-4751-B7BC-1CBE919CD0E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FB4FF-07BB-470D-87FB-04DD03ABA84B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6E301-F53C-4345-A525-F32EE2E2A1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C7A88-AB52-4554-BEA9-E6DD91D62B57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5AE89-3FDF-4484-A79E-81A988F47D9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91C29-0E87-4599-8F02-C4162FA0B14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116D9-3E17-4959-9410-E53EF345CF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70289-EAB4-4331-A7D5-04BE9AF9014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8EF2D-0A3E-40FD-8FA3-6259A65ED88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9EF82-285B-470D-889C-B310E091B5F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16679-56F1-4B8B-A3B7-4121ADE1FB4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5A2BE-5A6D-403C-ABB2-2599B704BEE2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EF4EB-4487-4332-A801-68B16178D7C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963EA-6B12-41E8-AD72-D83172D36CC5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71A33-F901-4D39-BD34-99080FFB5DB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4BF73-C153-461F-B55D-4AC825478C5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79E2D-079E-4DC8-9C29-FCC15804B90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5248A-9E85-4053-B628-ED3C883E5EE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7D17C-A0FA-4331-9EFB-D4E8CF909F2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7D59E-0B71-4619-8C88-322BFF9BED4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33A36-F0D7-4AF4-A7FE-3A01BB41843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748A-2676-4B1C-8E84-1D99F96CF96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76F1B-4579-4BB5-810D-71302F1C616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77307-33D5-4A39-B09E-6CF75A032B14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4E037-D904-4396-A723-0B2A221FB9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4E1BF-5B43-46E0-AD00-D2B91648FF3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A31C5-7640-4181-8E5B-2C12157246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DFCA7-62FB-465B-B56A-8D20CA286F0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32385-015B-46B1-8023-2B6DB76295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012B8-6A8C-4068-AF18-B406B65C139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5BD0-BE00-467C-B919-C406E3F432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585B6-600B-4591-9C0D-D2C244BC6B9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43D76-8FE3-4EC5-A745-D42FBBA4C9F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901D7-B4AD-4C9C-8BE5-D091CB9C8EE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E5E33-16A3-4C26-AD0D-D3D2A5CA92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07B87-F5DE-4017-8853-5DA1EE1DEC6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B94D0-BF26-4A71-B8B0-3EAC69F91B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53EAB-F8FA-4723-B8E5-5641038BE5A5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C59E2-663A-4CB1-9297-2575005477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12D6-7B30-4606-B5DA-1D691EC4EAF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50A5D-A51A-4E1E-B800-0B3DD17A4A6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A5691-6344-4304-AE16-8811DD47A185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7017-6479-4414-B03E-D9849BED35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6B9F6-F09D-4BC6-BEB6-EC4B69AA069E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F89C3-3982-4C23-B99F-F6F47652373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13FF3-0C9C-4AE0-A9CC-3F544731456B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4A17E-F0A5-454C-9A7C-99462CC967B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A7310-ED48-4A5E-A4A3-CFA9AD2A1775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9B595-C6C9-4CDB-8417-BA025845BD1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D37DE-6777-49C9-A79B-9B29ED3CC8D4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46A67-97EF-4ABA-9E32-B787DD1DB59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91193-F6BE-4DE3-A7D8-658E1A164120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674A-363A-40D4-928F-B783CD58368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27374-5230-41CC-9F6C-C425D6993A57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72A81-F088-4FE8-A7B9-AEC0FD09079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82950-413E-4850-9788-476988EB9E1C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CAD28-EC7C-466F-84DC-333F8B6F476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83187-AA35-4CE2-B330-E5C1DF84F525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47BE-4178-43CC-8B7D-75C7B0F8DB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52442-1EB9-49B0-A8C4-738B93DBFA7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0F9F-232B-492D-9EA9-01AB8263F26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4137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E9823-8868-42DB-A692-CF17B693C3A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6E65C-8200-45B8-B886-6563921A5BB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5EBEC-3B3A-4789-964C-0B32236CA5DA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5AE18-68B1-4624-9B15-065CC9DE5AF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8C73B-4A6C-4D8C-A049-FC188D056B56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96C7F-7989-4579-8583-1531D2EE4EC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E18E4-D8CD-418F-A755-D72278FDFBD8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D6044-F534-4CEF-9962-BBE1B83498C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D2B11-14FF-4590-8EFA-59B2DC2005BB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C6555-62AA-4538-B7F4-E14C407B88C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8397-7782-4CDD-876B-907FD1510A3B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CC15C-F09A-4A21-8DDB-EB4145C4A5C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0C042-6C64-4491-AE74-3D99FA7B4179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5235C-1F81-4478-8B4A-6ED5D10490B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46138"/>
            <a:ext cx="2057400" cy="5280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46138"/>
            <a:ext cx="6019800" cy="5280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1E5B4-B16C-40CB-BD83-5B470A8A840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5D615-2A6C-4AEF-86F7-B5D10A1B0CA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Garamond" charset="0"/>
                  <a:ea typeface="+mn-ea"/>
                  <a:cs typeface="+mn-cs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Garamond" charset="0"/>
                  <a:ea typeface="+mn-ea"/>
                  <a:cs typeface="+mn-cs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Garamond" charset="0"/>
                  <a:ea typeface="+mn-ea"/>
                  <a:cs typeface="+mn-cs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Garamond" charset="0"/>
                  <a:ea typeface="+mn-ea"/>
                  <a:cs typeface="+mn-cs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atin typeface="Garamond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latin typeface="Garamond" charset="0"/>
                <a:ea typeface="+mn-ea"/>
                <a:cs typeface="+mn-cs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en-US">
                <a:latin typeface="Garamond" charset="0"/>
                <a:ea typeface="+mn-ea"/>
                <a:cs typeface="+mn-cs"/>
              </a:endParaRPr>
            </a:p>
          </p:txBody>
        </p:sp>
      </p:grpSp>
      <p:sp>
        <p:nvSpPr>
          <p:cNvPr id="2201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01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11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00E48-6649-42D0-9019-278FA5BCF442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065C4-6C1C-4F94-AAC1-1ADFD58CF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AEE0ED18-9B9E-4F12-8A71-2E6B23A97BF5}" type="datetime1">
              <a:rPr lang="en-US"/>
              <a:pPr>
                <a:defRPr/>
              </a:pPr>
              <a:t>9/19/2011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702A82D-B192-4F71-9BBD-E278798EC04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4" r:id="rId2"/>
    <p:sldLayoutId id="2147483853" r:id="rId3"/>
    <p:sldLayoutId id="2147483852" r:id="rId4"/>
    <p:sldLayoutId id="2147483851" r:id="rId5"/>
    <p:sldLayoutId id="2147483850" r:id="rId6"/>
    <p:sldLayoutId id="2147483849" r:id="rId7"/>
    <p:sldLayoutId id="2147483848" r:id="rId8"/>
    <p:sldLayoutId id="2147483847" r:id="rId9"/>
    <p:sldLayoutId id="2147483846" r:id="rId10"/>
    <p:sldLayoutId id="214748384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331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AED00347-E659-421D-81E8-D702F3242ED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EBF2521-71CF-41B8-A245-61253D5392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5" r:id="rId2"/>
    <p:sldLayoutId id="2147483864" r:id="rId3"/>
    <p:sldLayoutId id="2147483863" r:id="rId4"/>
    <p:sldLayoutId id="2147483862" r:id="rId5"/>
    <p:sldLayoutId id="2147483861" r:id="rId6"/>
    <p:sldLayoutId id="2147483860" r:id="rId7"/>
    <p:sldLayoutId id="2147483859" r:id="rId8"/>
    <p:sldLayoutId id="2147483858" r:id="rId9"/>
    <p:sldLayoutId id="2147483857" r:id="rId10"/>
    <p:sldLayoutId id="214748385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2560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D729D123-80C9-474D-9F1C-B9DD4922308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E8F24E69-DAB7-4191-ABA7-8B2C61BAC6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6" r:id="rId2"/>
    <p:sldLayoutId id="2147483875" r:id="rId3"/>
    <p:sldLayoutId id="2147483874" r:id="rId4"/>
    <p:sldLayoutId id="2147483873" r:id="rId5"/>
    <p:sldLayoutId id="2147483872" r:id="rId6"/>
    <p:sldLayoutId id="2147483871" r:id="rId7"/>
    <p:sldLayoutId id="2147483870" r:id="rId8"/>
    <p:sldLayoutId id="2147483869" r:id="rId9"/>
    <p:sldLayoutId id="2147483868" r:id="rId10"/>
    <p:sldLayoutId id="214748386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3789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E03DA71-47A0-49E5-BDDA-159F935757FD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F6442984-5DFB-4815-895A-8926DA43922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7" r:id="rId2"/>
    <p:sldLayoutId id="2147483886" r:id="rId3"/>
    <p:sldLayoutId id="2147483885" r:id="rId4"/>
    <p:sldLayoutId id="2147483884" r:id="rId5"/>
    <p:sldLayoutId id="2147483883" r:id="rId6"/>
    <p:sldLayoutId id="2147483882" r:id="rId7"/>
    <p:sldLayoutId id="2147483881" r:id="rId8"/>
    <p:sldLayoutId id="2147483880" r:id="rId9"/>
    <p:sldLayoutId id="2147483879" r:id="rId10"/>
    <p:sldLayoutId id="214748387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5017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6556511-21B3-455A-850F-08A090067791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58445E30-3221-4BC9-AB73-4BFBD7C3368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8" r:id="rId2"/>
    <p:sldLayoutId id="2147483897" r:id="rId3"/>
    <p:sldLayoutId id="2147483896" r:id="rId4"/>
    <p:sldLayoutId id="2147483895" r:id="rId5"/>
    <p:sldLayoutId id="2147483894" r:id="rId6"/>
    <p:sldLayoutId id="2147483893" r:id="rId7"/>
    <p:sldLayoutId id="2147483892" r:id="rId8"/>
    <p:sldLayoutId id="2147483891" r:id="rId9"/>
    <p:sldLayoutId id="2147483890" r:id="rId10"/>
    <p:sldLayoutId id="214748388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6246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C76E0B23-1068-402D-861E-4AD1AAF56C1B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3BE01830-4637-440B-ADC6-7AD2BE861A4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9" r:id="rId2"/>
    <p:sldLayoutId id="2147483908" r:id="rId3"/>
    <p:sldLayoutId id="2147483907" r:id="rId4"/>
    <p:sldLayoutId id="2147483906" r:id="rId5"/>
    <p:sldLayoutId id="2147483905" r:id="rId6"/>
    <p:sldLayoutId id="2147483904" r:id="rId7"/>
    <p:sldLayoutId id="2147483903" r:id="rId8"/>
    <p:sldLayoutId id="2147483902" r:id="rId9"/>
    <p:sldLayoutId id="2147483901" r:id="rId10"/>
    <p:sldLayoutId id="2147483900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7475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67AF9B8-3F6E-464B-BE1E-2284D1690DB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8E815142-1782-443C-8652-9BE3A0E7167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0" r:id="rId2"/>
    <p:sldLayoutId id="2147483919" r:id="rId3"/>
    <p:sldLayoutId id="2147483918" r:id="rId4"/>
    <p:sldLayoutId id="2147483917" r:id="rId5"/>
    <p:sldLayoutId id="2147483916" r:id="rId6"/>
    <p:sldLayoutId id="2147483915" r:id="rId7"/>
    <p:sldLayoutId id="2147483914" r:id="rId8"/>
    <p:sldLayoutId id="2147483913" r:id="rId9"/>
    <p:sldLayoutId id="2147483912" r:id="rId10"/>
    <p:sldLayoutId id="214748391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8704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415F112-8018-4DE5-8A8C-8C445E24BF2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6CD10A8E-4BC8-48A4-9028-C234338B7E2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1" r:id="rId2"/>
    <p:sldLayoutId id="2147483930" r:id="rId3"/>
    <p:sldLayoutId id="2147483929" r:id="rId4"/>
    <p:sldLayoutId id="2147483928" r:id="rId5"/>
    <p:sldLayoutId id="2147483927" r:id="rId6"/>
    <p:sldLayoutId id="2147483926" r:id="rId7"/>
    <p:sldLayoutId id="2147483925" r:id="rId8"/>
    <p:sldLayoutId id="2147483924" r:id="rId9"/>
    <p:sldLayoutId id="2147483923" r:id="rId10"/>
    <p:sldLayoutId id="214748392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9933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833218C-AB5B-4744-A46B-DF2F98C8ECE3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32E86A59-896A-4BA7-A9F9-9310A97EB14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2" r:id="rId2"/>
    <p:sldLayoutId id="2147483941" r:id="rId3"/>
    <p:sldLayoutId id="2147483940" r:id="rId4"/>
    <p:sldLayoutId id="2147483939" r:id="rId5"/>
    <p:sldLayoutId id="2147483938" r:id="rId6"/>
    <p:sldLayoutId id="2147483937" r:id="rId7"/>
    <p:sldLayoutId id="2147483936" r:id="rId8"/>
    <p:sldLayoutId id="2147483935" r:id="rId9"/>
    <p:sldLayoutId id="2147483934" r:id="rId10"/>
    <p:sldLayoutId id="214748393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8461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1161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989138"/>
            <a:ext cx="8229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A9CF2D7B-4815-4C65-A17E-89811AA0EDDF}" type="datetime1">
              <a:rPr lang="fr-FR"/>
              <a:pPr>
                <a:defRPr/>
              </a:pPr>
              <a:t>19/09/2011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B3064D0-48A1-469E-A693-D807348074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3" r:id="rId2"/>
    <p:sldLayoutId id="2147483952" r:id="rId3"/>
    <p:sldLayoutId id="2147483951" r:id="rId4"/>
    <p:sldLayoutId id="2147483950" r:id="rId5"/>
    <p:sldLayoutId id="2147483949" r:id="rId6"/>
    <p:sldLayoutId id="2147483948" r:id="rId7"/>
    <p:sldLayoutId id="2147483947" r:id="rId8"/>
    <p:sldLayoutId id="2147483946" r:id="rId9"/>
    <p:sldLayoutId id="2147483945" r:id="rId10"/>
    <p:sldLayoutId id="214748394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+mj-lt"/>
          <a:ea typeface="+mj-ea"/>
          <a:cs typeface="ヒラギノ角ゴ Pro W3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192C85"/>
          </a:solidFill>
          <a:latin typeface="Arial" charset="0"/>
          <a:ea typeface="ヒラギノ角ゴ Pro W3" pitchFamily="-10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192C85"/>
          </a:solidFill>
          <a:latin typeface="+mn-lt"/>
          <a:ea typeface="+mn-ea"/>
          <a:cs typeface="ヒラギノ角ゴ Pro W3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7F7F7F"/>
          </a:solidFill>
          <a:latin typeface="+mn-lt"/>
          <a:ea typeface="+mn-ea"/>
          <a:cs typeface="ヒラギノ角ゴ Pro W3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  <a:cs typeface="ヒラギノ角ゴ Pro W3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Calibri" pitchFamily="34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91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E00E4A1-0ACD-4532-BA2A-5118840B23BD}" type="datetime1">
              <a:rPr lang="en-US"/>
              <a:pPr>
                <a:defRPr/>
              </a:pPr>
              <a:t>9/19/2011</a:t>
            </a:fld>
            <a:endParaRPr lang="en-US"/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E818D8B-B0E5-4F9D-A979-1924141E4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5" r:id="rId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1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1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1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-11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2000250"/>
            <a:ext cx="8358188" cy="1928813"/>
          </a:xfrm>
        </p:spPr>
        <p:txBody>
          <a:bodyPr>
            <a:no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en-US" sz="4400" b="1" dirty="0" smtClean="0">
                <a:latin typeface="Calibri" pitchFamily="34" charset="0"/>
                <a:cs typeface="+mn-cs"/>
              </a:rPr>
              <a:t>Discrimination and victimisation</a:t>
            </a:r>
          </a:p>
          <a:p>
            <a:pPr algn="ctr">
              <a:buFont typeface="Arial" charset="0"/>
              <a:buNone/>
              <a:defRPr/>
            </a:pPr>
            <a:r>
              <a:rPr lang="en-US" sz="4400" b="1" dirty="0" smtClean="0">
                <a:latin typeface="Calibri" pitchFamily="34" charset="0"/>
                <a:cs typeface="+mn-cs"/>
              </a:rPr>
              <a:t>challenges for migrant integration</a:t>
            </a:r>
            <a:endParaRPr lang="en-US" sz="44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+mn-cs"/>
            </a:endParaRPr>
          </a:p>
          <a:p>
            <a:pPr algn="ctr">
              <a:buFont typeface="Arial" charset="0"/>
              <a:buNone/>
              <a:defRPr/>
            </a:pPr>
            <a:endParaRPr lang="en-US" sz="2800" b="1" dirty="0" smtClean="0">
              <a:latin typeface="Calibri" pitchFamily="34" charset="0"/>
              <a:cs typeface="+mn-cs"/>
            </a:endParaRPr>
          </a:p>
          <a:p>
            <a:pPr algn="ctr">
              <a:buFont typeface="Arial" charset="0"/>
              <a:buNone/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‘Integration is a dynamic, two-way process of mutual interaction requiring a greater commitment by the host community and immigrants’ </a:t>
            </a:r>
          </a:p>
          <a:p>
            <a:pPr algn="r">
              <a:buFont typeface="Arial" charset="0"/>
              <a:buNone/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+mn-cs"/>
              </a:rPr>
              <a:t>Stockholm Programme</a:t>
            </a:r>
            <a:endParaRPr lang="en-GB" sz="2800" b="1" dirty="0" smtClean="0"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1071563"/>
          </a:xfrm>
        </p:spPr>
        <p:txBody>
          <a:bodyPr/>
          <a:lstStyle/>
          <a:p>
            <a:pPr algn="l"/>
            <a:r>
              <a:rPr lang="en-US" sz="3200" b="1" smtClean="0"/>
              <a:t>Policy background</a:t>
            </a:r>
          </a:p>
        </p:txBody>
      </p:sp>
      <p:sp>
        <p:nvSpPr>
          <p:cNvPr id="10" name="Title 6"/>
          <p:cNvSpPr txBox="1">
            <a:spLocks/>
          </p:cNvSpPr>
          <p:nvPr/>
        </p:nvSpPr>
        <p:spPr bwMode="auto">
          <a:xfrm>
            <a:off x="357188" y="2071688"/>
            <a:ext cx="8501062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Conclusions of April 2010 EU ministerial conference on integration: “</a:t>
            </a:r>
            <a:r>
              <a:rPr lang="en-US" sz="2800" i="1" kern="0" dirty="0">
                <a:solidFill>
                  <a:srgbClr val="002060"/>
                </a:solidFill>
                <a:latin typeface="Calibri" pitchFamily="34" charset="0"/>
                <a:ea typeface="+mj-ea"/>
                <a:cs typeface="Arial" pitchFamily="34" charset="0"/>
              </a:rPr>
              <a:t>Ministers agreed </a:t>
            </a:r>
            <a:r>
              <a:rPr lang="en-US" sz="2800" i="1" kern="0" dirty="0">
                <a:solidFill>
                  <a:srgbClr val="002060"/>
                </a:solidFill>
                <a:latin typeface="Calibri" pitchFamily="34" charset="0"/>
                <a:ea typeface="+mj-ea"/>
                <a:cs typeface="Arial" pitchFamily="34" charset="0"/>
              </a:rPr>
              <a:t>to focus and explore the key aspects of integration as a driver for development and social cohesion by incorporating integration issues in a comprehensive way in all relevant policy fields and by giving particular attention to the following areas: </a:t>
            </a:r>
            <a:r>
              <a:rPr lang="en-US" sz="2800" b="1" i="1" kern="0" dirty="0">
                <a:solidFill>
                  <a:srgbClr val="990000"/>
                </a:solidFill>
                <a:latin typeface="Calibri" pitchFamily="34" charset="0"/>
                <a:ea typeface="+mj-ea"/>
                <a:cs typeface="Arial" pitchFamily="34" charset="0"/>
              </a:rPr>
              <a:t>Employment</a:t>
            </a:r>
            <a:r>
              <a:rPr lang="en-US" sz="2800" b="1" i="1" kern="0" dirty="0">
                <a:solidFill>
                  <a:srgbClr val="990000"/>
                </a:solidFill>
                <a:latin typeface="Calibri" pitchFamily="34" charset="0"/>
                <a:ea typeface="+mj-ea"/>
                <a:cs typeface="Arial" pitchFamily="34" charset="0"/>
              </a:rPr>
              <a:t>, education and intercultural </a:t>
            </a:r>
            <a:r>
              <a:rPr lang="en-US" sz="2800" b="1" i="1" kern="0" dirty="0">
                <a:solidFill>
                  <a:srgbClr val="990000"/>
                </a:solidFill>
                <a:latin typeface="Calibri" pitchFamily="34" charset="0"/>
                <a:ea typeface="+mj-ea"/>
                <a:cs typeface="Arial" pitchFamily="34" charset="0"/>
              </a:rPr>
              <a:t>dialogue” </a:t>
            </a:r>
            <a:endParaRPr lang="en-GB" sz="2800" b="1" i="1" kern="0" dirty="0">
              <a:solidFill>
                <a:srgbClr val="990000"/>
              </a:solidFill>
              <a:latin typeface="Calibri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1071563"/>
          </a:xfrm>
        </p:spPr>
        <p:txBody>
          <a:bodyPr/>
          <a:lstStyle/>
          <a:p>
            <a:pPr algn="l"/>
            <a:r>
              <a:rPr lang="en-US" sz="3200" b="1" smtClean="0"/>
              <a:t>Policy background</a:t>
            </a:r>
          </a:p>
        </p:txBody>
      </p:sp>
      <p:sp>
        <p:nvSpPr>
          <p:cNvPr id="10" name="Title 6"/>
          <p:cNvSpPr txBox="1">
            <a:spLocks/>
          </p:cNvSpPr>
          <p:nvPr/>
        </p:nvSpPr>
        <p:spPr bwMode="auto">
          <a:xfrm>
            <a:off x="357188" y="1500188"/>
            <a:ext cx="8501062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GB" sz="2800" kern="0" dirty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+mn-cs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GB" sz="2800" kern="0" dirty="0">
              <a:solidFill>
                <a:srgbClr val="002060"/>
              </a:solidFill>
              <a:latin typeface="Calibri" pitchFamily="34" charset="0"/>
              <a:ea typeface="ＭＳ Ｐゴシック" charset="-128"/>
              <a:cs typeface="+mn-cs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509588" y="2143125"/>
            <a:ext cx="8501062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i="1" kern="0" dirty="0">
                <a:solidFill>
                  <a:srgbClr val="002060"/>
                </a:solidFill>
                <a:latin typeface="Calibri" pitchFamily="34" charset="0"/>
                <a:ea typeface="+mj-ea"/>
                <a:cs typeface="Arial" pitchFamily="34" charset="0"/>
              </a:rPr>
              <a:t>Stockholm Programme: “The EU must ensure fair treatment of third country nationals who reside legally on the  territory of its Member States. A more vigorous integration policy should aim at granting them rights and obligations comparable to those of EU citizens. This should remain an objective of a common immigration policy and should be implemented as soon as possible, and no later than 2014.”</a:t>
            </a:r>
            <a:endParaRPr lang="en-GB" sz="2800" b="1" i="1" kern="0" dirty="0">
              <a:solidFill>
                <a:srgbClr val="990000"/>
              </a:solidFill>
              <a:latin typeface="Calibri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1196975"/>
          </a:xfrm>
        </p:spPr>
        <p:txBody>
          <a:bodyPr/>
          <a:lstStyle/>
          <a:p>
            <a:pPr algn="l"/>
            <a:r>
              <a:rPr lang="en-US" sz="3200" b="1" smtClean="0"/>
              <a:t>Rights based approach</a:t>
            </a:r>
          </a:p>
        </p:txBody>
      </p:sp>
      <p:sp>
        <p:nvSpPr>
          <p:cNvPr id="10" name="Title 6"/>
          <p:cNvSpPr txBox="1">
            <a:spLocks/>
          </p:cNvSpPr>
          <p:nvPr/>
        </p:nvSpPr>
        <p:spPr bwMode="auto">
          <a:xfrm>
            <a:off x="357188" y="1500188"/>
            <a:ext cx="8501062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GB" sz="2800" kern="0" dirty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+mn-cs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GB" sz="2800" kern="0" dirty="0">
              <a:solidFill>
                <a:srgbClr val="002060"/>
              </a:solidFill>
              <a:latin typeface="Calibri" pitchFamily="34" charset="0"/>
              <a:ea typeface="ＭＳ Ｐゴシック" charset="-128"/>
              <a:cs typeface="+mn-cs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509588" y="1557338"/>
            <a:ext cx="8501062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Bef>
                <a:spcPct val="20000"/>
              </a:spcBef>
              <a:defRPr/>
            </a:pPr>
            <a:r>
              <a:rPr lang="en-GB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Rights – holders             duty bearers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Traditional focus on ‘duty bearers’ in treaty monitoring (legislation, policies)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FRA: socio-legal approach examines both the legal and policy situation and rights holders’ experiences, perceptions and views to establish “how rights are fulfilled in practice on the ground”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This is done through massive EU-wide surveys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800" u="sng" kern="0" dirty="0">
              <a:solidFill>
                <a:srgbClr val="990000"/>
              </a:solidFill>
              <a:latin typeface="Calibri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971800" y="1989138"/>
            <a:ext cx="93662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1071563"/>
          </a:xfrm>
        </p:spPr>
        <p:txBody>
          <a:bodyPr/>
          <a:lstStyle/>
          <a:p>
            <a:pPr algn="l"/>
            <a:r>
              <a:rPr lang="fi-FI" sz="3200" b="1" smtClean="0"/>
              <a:t>EU-MIDIS</a:t>
            </a:r>
            <a:endParaRPr lang="en-US" sz="3200" b="1" smtClean="0"/>
          </a:p>
        </p:txBody>
      </p:sp>
      <p:sp>
        <p:nvSpPr>
          <p:cNvPr id="132098" name="Content Placeholder 2"/>
          <p:cNvSpPr>
            <a:spLocks noGrp="1"/>
          </p:cNvSpPr>
          <p:nvPr>
            <p:ph sz="half" idx="1"/>
          </p:nvPr>
        </p:nvSpPr>
        <p:spPr>
          <a:xfrm>
            <a:off x="428625" y="3835400"/>
            <a:ext cx="4384675" cy="1951038"/>
          </a:xfrm>
        </p:spPr>
        <p:txBody>
          <a:bodyPr/>
          <a:lstStyle/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Roma </a:t>
            </a:r>
          </a:p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Sub-Saharan Africans </a:t>
            </a:r>
          </a:p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Central and Eastern Europeans </a:t>
            </a:r>
          </a:p>
        </p:txBody>
      </p:sp>
      <p:sp>
        <p:nvSpPr>
          <p:cNvPr id="132099" name="Content Placeholder 7"/>
          <p:cNvSpPr>
            <a:spLocks noGrp="1"/>
          </p:cNvSpPr>
          <p:nvPr>
            <p:ph sz="half" idx="2"/>
          </p:nvPr>
        </p:nvSpPr>
        <p:spPr>
          <a:xfrm>
            <a:off x="4532313" y="3813175"/>
            <a:ext cx="4038600" cy="1863725"/>
          </a:xfrm>
        </p:spPr>
        <p:txBody>
          <a:bodyPr/>
          <a:lstStyle/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Turkish </a:t>
            </a:r>
          </a:p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Former Yugoslavians </a:t>
            </a:r>
          </a:p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North Africans </a:t>
            </a:r>
          </a:p>
          <a:p>
            <a:pPr lvl="1"/>
            <a:r>
              <a:rPr lang="fi-FI" b="1" smtClean="0">
                <a:solidFill>
                  <a:srgbClr val="0070C0"/>
                </a:solidFill>
                <a:latin typeface="Calibri" pitchFamily="34" charset="0"/>
              </a:rPr>
              <a:t>Russian </a:t>
            </a:r>
          </a:p>
          <a:p>
            <a:endParaRPr lang="en-US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85750" y="1785938"/>
            <a:ext cx="885825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First EU-wide survey on </a:t>
            </a:r>
            <a:r>
              <a:rPr lang="en-US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immigrants </a:t>
            </a:r>
            <a:r>
              <a:rPr lang="en-US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experiences of discrimination, criminal victimisation and </a:t>
            </a:r>
            <a:r>
              <a:rPr lang="en-US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policing</a:t>
            </a:r>
            <a:endParaRPr lang="fi-FI" sz="2800" kern="0" dirty="0">
              <a:solidFill>
                <a:srgbClr val="002060"/>
              </a:solidFill>
              <a:latin typeface="Calibri" pitchFamily="34" charset="0"/>
              <a:ea typeface="ＭＳ Ｐゴシック" charset="-128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23,500 migrant/ethnic </a:t>
            </a: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minority </a:t>
            </a: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respondents</a:t>
            </a:r>
            <a:endParaRPr lang="fi-FI" sz="2800" kern="0" dirty="0">
              <a:solidFill>
                <a:srgbClr val="002060"/>
              </a:solidFill>
              <a:latin typeface="Calibri" pitchFamily="34" charset="0"/>
              <a:ea typeface="ＭＳ Ｐゴシック" charset="-128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Different </a:t>
            </a: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groups surveyed across </a:t>
            </a: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Member States</a:t>
            </a:r>
            <a:r>
              <a:rPr lang="fi-FI" sz="2800" kern="0" dirty="0">
                <a:solidFill>
                  <a:srgbClr val="002060"/>
                </a:solidFill>
                <a:latin typeface="Calibri" pitchFamily="34" charset="0"/>
                <a:ea typeface="ＭＳ Ｐゴシック" charset="-128"/>
                <a:cs typeface="+mn-cs"/>
              </a:rPr>
              <a:t>:</a:t>
            </a:r>
          </a:p>
        </p:txBody>
      </p:sp>
      <p:sp>
        <p:nvSpPr>
          <p:cNvPr id="10" name="Title 6"/>
          <p:cNvSpPr txBox="1">
            <a:spLocks/>
          </p:cNvSpPr>
          <p:nvPr/>
        </p:nvSpPr>
        <p:spPr bwMode="auto">
          <a:xfrm>
            <a:off x="357188" y="5146675"/>
            <a:ext cx="8501062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GB" sz="2800" kern="0" dirty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+mn-cs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2800" kern="0" dirty="0">
                <a:solidFill>
                  <a:srgbClr val="990000"/>
                </a:solidFill>
                <a:latin typeface="Calibri" pitchFamily="34" charset="0"/>
                <a:ea typeface="ＭＳ Ｐゴシック" charset="-128"/>
                <a:cs typeface="+mn-cs"/>
              </a:rPr>
              <a:t>5,000 majority population respondents in 10 MS</a:t>
            </a:r>
            <a:endParaRPr lang="en-GB" sz="2800" kern="0" dirty="0">
              <a:solidFill>
                <a:srgbClr val="990000"/>
              </a:solidFill>
              <a:latin typeface="Calibri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2357438"/>
            <a:ext cx="8858250" cy="3857625"/>
          </a:xfrm>
        </p:spPr>
        <p:txBody>
          <a:bodyPr/>
          <a:lstStyle/>
          <a:p>
            <a:pPr marL="355600" indent="-352425" defTabSz="355600" eaLnBrk="1" hangingPunct="1">
              <a:buFont typeface="Wingdings" pitchFamily="2" charset="2"/>
              <a:buChar char="§"/>
            </a:pPr>
            <a:r>
              <a:rPr lang="en-GB" sz="2800" smtClean="0">
                <a:solidFill>
                  <a:srgbClr val="002060"/>
                </a:solidFill>
                <a:latin typeface="Calibri" pitchFamily="34" charset="0"/>
                <a:ea typeface="ＭＳ Ｐゴシック"/>
                <a:cs typeface="ＭＳ Ｐゴシック"/>
              </a:rPr>
              <a:t>Largest minority groups (up to 3) surveyed in each MS</a:t>
            </a:r>
          </a:p>
          <a:p>
            <a:pPr marL="355600" indent="-352425" defTabSz="355600" eaLnBrk="1" hangingPunct="1">
              <a:buFont typeface="Wingdings" pitchFamily="2" charset="2"/>
              <a:buChar char="§"/>
            </a:pPr>
            <a:r>
              <a:rPr lang="en-US" sz="2800" smtClean="0">
                <a:solidFill>
                  <a:srgbClr val="002060"/>
                </a:solidFill>
                <a:latin typeface="Calibri" pitchFamily="34" charset="0"/>
                <a:ea typeface="ＭＳ Ｐゴシック"/>
                <a:cs typeface="ＭＳ Ｐゴシック"/>
              </a:rPr>
              <a:t>Self-identified migrant/minority background</a:t>
            </a:r>
          </a:p>
          <a:p>
            <a:pPr marL="355600" indent="-352425" defTabSz="355600" eaLnBrk="1" hangingPunct="1">
              <a:buFont typeface="Wingdings" pitchFamily="2" charset="2"/>
              <a:buChar char="§"/>
            </a:pPr>
            <a:r>
              <a:rPr lang="en-GB" sz="2800" smtClean="0">
                <a:solidFill>
                  <a:srgbClr val="002060"/>
                </a:solidFill>
                <a:latin typeface="Calibri" pitchFamily="34" charset="0"/>
                <a:ea typeface="ＭＳ Ｐゴシック"/>
                <a:cs typeface="ＭＳ Ｐゴシック"/>
              </a:rPr>
              <a:t>Respondents: age 16+, in MS at least 1 year</a:t>
            </a:r>
          </a:p>
          <a:p>
            <a:pPr marL="355600" indent="-352425" defTabSz="355600" eaLnBrk="1" hangingPunct="1">
              <a:buFont typeface="Wingdings" pitchFamily="2" charset="2"/>
              <a:buChar char="§"/>
            </a:pPr>
            <a:r>
              <a:rPr lang="en-GB" sz="2800" smtClean="0">
                <a:solidFill>
                  <a:srgbClr val="002060"/>
                </a:solidFill>
                <a:latin typeface="Calibri" pitchFamily="34" charset="0"/>
                <a:ea typeface="ＭＳ Ｐゴシック"/>
                <a:cs typeface="ＭＳ Ｐゴシック"/>
              </a:rPr>
              <a:t>Random sample of 500 – 1,500 respondents in each MS</a:t>
            </a:r>
          </a:p>
          <a:p>
            <a:pPr marL="355600" indent="-352425" defTabSz="355600" eaLnBrk="1" hangingPunct="1">
              <a:buFont typeface="Wingdings" pitchFamily="2" charset="2"/>
              <a:buChar char="§"/>
            </a:pPr>
            <a:r>
              <a:rPr lang="en-GB" sz="2800" smtClean="0">
                <a:solidFill>
                  <a:srgbClr val="002060"/>
                </a:solidFill>
                <a:latin typeface="Calibri" pitchFamily="34" charset="0"/>
                <a:ea typeface="ＭＳ Ｐゴシック"/>
                <a:cs typeface="ＭＳ Ｐゴシック"/>
              </a:rPr>
              <a:t>Face-to-face interviews 20 to 60 minutes in homes</a:t>
            </a:r>
          </a:p>
          <a:p>
            <a:pPr marL="355600" indent="-352425" defTabSz="355600" eaLnBrk="1" hangingPunct="1">
              <a:buFont typeface="Wingdings" pitchFamily="2" charset="2"/>
              <a:buChar char="§"/>
            </a:pPr>
            <a:r>
              <a:rPr lang="en-GB" sz="2800" smtClean="0">
                <a:solidFill>
                  <a:srgbClr val="002060"/>
                </a:solidFill>
                <a:latin typeface="Calibri" pitchFamily="34" charset="0"/>
                <a:ea typeface="ＭＳ Ｐゴシック"/>
                <a:cs typeface="ＭＳ Ｐゴシック"/>
              </a:rPr>
              <a:t>Fieldwork: From May – mid July + Nov 2008</a:t>
            </a:r>
          </a:p>
        </p:txBody>
      </p:sp>
      <p:sp>
        <p:nvSpPr>
          <p:cNvPr id="133122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3429000" cy="1071563"/>
          </a:xfrm>
        </p:spPr>
        <p:txBody>
          <a:bodyPr/>
          <a:lstStyle/>
          <a:p>
            <a:pPr algn="l"/>
            <a:r>
              <a:rPr lang="fi-FI" sz="3200" b="1" smtClean="0"/>
              <a:t>The research</a:t>
            </a:r>
            <a:endParaRPr lang="en-US" sz="32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85938"/>
            <a:ext cx="4716463" cy="4784725"/>
          </a:xfrm>
        </p:spPr>
        <p:txBody>
          <a:bodyPr/>
          <a:lstStyle/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GB" sz="2400" b="1" smtClean="0">
                <a:solidFill>
                  <a:srgbClr val="002060"/>
                </a:solidFill>
                <a:latin typeface="Calibri" pitchFamily="34" charset="0"/>
              </a:rPr>
              <a:t>Discrimination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2060"/>
                </a:solidFill>
                <a:latin typeface="Calibri" pitchFamily="34" charset="0"/>
              </a:rPr>
              <a:t>Experiences and Reporting</a:t>
            </a:r>
            <a:endParaRPr lang="en-GB" sz="2400" b="1" smtClean="0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70C0"/>
                </a:solidFill>
                <a:latin typeface="Calibri" pitchFamily="34" charset="0"/>
              </a:rPr>
              <a:t>Employment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70C0"/>
                </a:solidFill>
                <a:latin typeface="Calibri" pitchFamily="34" charset="0"/>
              </a:rPr>
              <a:t>Education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70C0"/>
                </a:solidFill>
                <a:latin typeface="Calibri" pitchFamily="34" charset="0"/>
              </a:rPr>
              <a:t>Housing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70C0"/>
                </a:solidFill>
                <a:latin typeface="Calibri" pitchFamily="34" charset="0"/>
              </a:rPr>
              <a:t>Health + social services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70C0"/>
                </a:solidFill>
                <a:latin typeface="Calibri" pitchFamily="34" charset="0"/>
              </a:rPr>
              <a:t>Consumer services</a:t>
            </a:r>
            <a:endParaRPr lang="en-GB" sz="2400" b="1" smtClean="0">
              <a:solidFill>
                <a:srgbClr val="0070C0"/>
              </a:solidFill>
              <a:latin typeface="Calibri" pitchFamily="34" charset="0"/>
            </a:endParaRP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endParaRPr lang="en-US" sz="2400" b="1" smtClean="0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2060"/>
                </a:solidFill>
                <a:latin typeface="Calibri" pitchFamily="34" charset="0"/>
              </a:rPr>
              <a:t>General perceptions on 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2060"/>
                </a:solidFill>
                <a:latin typeface="Calibri" pitchFamily="34" charset="0"/>
              </a:rPr>
              <a:t>discrimination in MS</a:t>
            </a: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endParaRPr lang="en-US" sz="2400" b="1" smtClean="0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>
              <a:spcBef>
                <a:spcPct val="0"/>
              </a:spcBef>
              <a:buFont typeface="Arial" charset="0"/>
              <a:buNone/>
            </a:pPr>
            <a:r>
              <a:rPr lang="en-US" sz="2400" b="1" smtClean="0">
                <a:solidFill>
                  <a:srgbClr val="002060"/>
                </a:solidFill>
                <a:latin typeface="Calibri" pitchFamily="34" charset="0"/>
              </a:rPr>
              <a:t>Rights awareness – complaints</a:t>
            </a:r>
            <a:endParaRPr lang="en-GB" sz="2400" b="1" smtClean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34146" name="Rectangle 4"/>
          <p:cNvSpPr>
            <a:spLocks noChangeArrowheads="1"/>
          </p:cNvSpPr>
          <p:nvPr/>
        </p:nvSpPr>
        <p:spPr bwMode="auto">
          <a:xfrm>
            <a:off x="4641850" y="1785938"/>
            <a:ext cx="450215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6575" indent="-533400" algn="ctr" eaLnBrk="0" hangingPunct="0"/>
            <a:r>
              <a:rPr lang="en-GB" sz="2400" b="1">
                <a:solidFill>
                  <a:srgbClr val="002060"/>
                </a:solidFill>
                <a:latin typeface="Calibri" pitchFamily="34" charset="0"/>
              </a:rPr>
              <a:t>Victimisation</a:t>
            </a:r>
          </a:p>
          <a:p>
            <a:pPr marL="536575" indent="-533400" algn="ctr" eaLnBrk="0" hangingPunct="0"/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Experiences and Reporting</a:t>
            </a:r>
            <a:endParaRPr lang="en-GB" sz="2400" b="1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 eaLnBrk="0" hangingPunct="0"/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Property crime</a:t>
            </a:r>
          </a:p>
          <a:p>
            <a:pPr marL="536575" indent="-533400" algn="ctr" eaLnBrk="0" hangingPunct="0"/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Assault and threat</a:t>
            </a:r>
          </a:p>
          <a:p>
            <a:pPr marL="536575" indent="-533400" algn="ctr" eaLnBrk="0" hangingPunct="0"/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Serious harassment</a:t>
            </a:r>
          </a:p>
          <a:p>
            <a:pPr marL="536575" indent="-533400" algn="ctr" eaLnBrk="0" hangingPunct="0"/>
            <a:endParaRPr lang="en-US" sz="1200" b="1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 eaLnBrk="0" hangingPunct="0"/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Corruption</a:t>
            </a:r>
          </a:p>
          <a:p>
            <a:pPr marL="536575" indent="-533400" algn="ctr" eaLnBrk="0" hangingPunct="0"/>
            <a:endParaRPr lang="en-US" sz="1200" b="1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 eaLnBrk="0" hangingPunct="0"/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Police stops/contact</a:t>
            </a:r>
          </a:p>
          <a:p>
            <a:pPr marL="536575" indent="-533400" algn="ctr" eaLnBrk="0" hangingPunct="0"/>
            <a:endParaRPr lang="en-US" sz="1200" b="1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 eaLnBrk="0" hangingPunct="0"/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Border stops</a:t>
            </a:r>
          </a:p>
          <a:p>
            <a:pPr marL="536575" indent="-533400" algn="ctr" eaLnBrk="0" hangingPunct="0"/>
            <a:endParaRPr lang="en-US" sz="1200" b="1">
              <a:solidFill>
                <a:srgbClr val="002060"/>
              </a:solidFill>
              <a:latin typeface="Calibri" pitchFamily="34" charset="0"/>
            </a:endParaRPr>
          </a:p>
          <a:p>
            <a:pPr marL="536575" indent="-533400" algn="ctr" eaLnBrk="0" hangingPunct="0"/>
            <a:r>
              <a:rPr lang="en-US" sz="2400" b="1">
                <a:solidFill>
                  <a:srgbClr val="990000"/>
                </a:solidFill>
                <a:latin typeface="Calibri" pitchFamily="34" charset="0"/>
              </a:rPr>
              <a:t>Respondent </a:t>
            </a:r>
          </a:p>
          <a:p>
            <a:pPr marL="536575" indent="-533400" algn="ctr" eaLnBrk="0" hangingPunct="0"/>
            <a:r>
              <a:rPr lang="en-US" sz="2400" b="1">
                <a:solidFill>
                  <a:srgbClr val="990000"/>
                </a:solidFill>
                <a:latin typeface="Calibri" pitchFamily="34" charset="0"/>
              </a:rPr>
              <a:t>Variables</a:t>
            </a:r>
            <a:endParaRPr lang="en-GB" sz="2400" b="1">
              <a:solidFill>
                <a:srgbClr val="990000"/>
              </a:solidFill>
              <a:latin typeface="Calibri" pitchFamily="34" charset="0"/>
            </a:endParaRPr>
          </a:p>
          <a:p>
            <a:pPr marL="536575" indent="-533400" eaLnBrk="0" hangingPunct="0">
              <a:buFont typeface="Wingdings" pitchFamily="2" charset="2"/>
              <a:buNone/>
            </a:pPr>
            <a:endParaRPr lang="en-US" sz="1200" b="1">
              <a:solidFill>
                <a:srgbClr val="0070C0"/>
              </a:solidFill>
              <a:latin typeface="Calibri" pitchFamily="34" charset="0"/>
            </a:endParaRPr>
          </a:p>
          <a:p>
            <a:pPr marL="536575" indent="-533400" eaLnBrk="0" hangingPunct="0">
              <a:buFont typeface="Wingdings" pitchFamily="2" charset="2"/>
              <a:buNone/>
            </a:pPr>
            <a:endParaRPr lang="en-US" sz="1200" b="1">
              <a:solidFill>
                <a:srgbClr val="0070C0"/>
              </a:solidFill>
              <a:latin typeface="Calibri" pitchFamily="34" charset="0"/>
            </a:endParaRPr>
          </a:p>
          <a:p>
            <a:pPr marL="536575" indent="-533400" eaLnBrk="0" hangingPunct="0">
              <a:buFont typeface="Wingdings" pitchFamily="2" charset="2"/>
              <a:buNone/>
            </a:pPr>
            <a:endParaRPr lang="en-GB" sz="1200" b="1">
              <a:solidFill>
                <a:srgbClr val="0070C0"/>
              </a:solidFill>
              <a:latin typeface="Calibri" pitchFamily="34" charset="0"/>
            </a:endParaRPr>
          </a:p>
          <a:p>
            <a:pPr marL="536575" indent="-533400" algn="ctr" eaLnBrk="0" hangingPunct="0">
              <a:spcBef>
                <a:spcPct val="20000"/>
              </a:spcBef>
            </a:pPr>
            <a:endParaRPr lang="en-GB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issues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464594" y="4036219"/>
            <a:ext cx="4359275" cy="158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findings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5170" name="Content Placeholder 6"/>
          <p:cNvSpPr>
            <a:spLocks noGrp="1"/>
          </p:cNvSpPr>
          <p:nvPr>
            <p:ph idx="1"/>
          </p:nvPr>
        </p:nvSpPr>
        <p:spPr>
          <a:xfrm>
            <a:off x="457200" y="1989138"/>
            <a:ext cx="8686800" cy="4511675"/>
          </a:xfrm>
        </p:spPr>
        <p:txBody>
          <a:bodyPr/>
          <a:lstStyle/>
          <a:p>
            <a:r>
              <a:rPr lang="en-US" sz="2600" smtClean="0">
                <a:latin typeface="Calibri" pitchFamily="34" charset="0"/>
              </a:rPr>
              <a:t>Average </a:t>
            </a:r>
            <a:r>
              <a:rPr lang="en-US" sz="2600" b="1" smtClean="0">
                <a:solidFill>
                  <a:srgbClr val="C00000"/>
                </a:solidFill>
                <a:latin typeface="Calibri" pitchFamily="34" charset="0"/>
              </a:rPr>
              <a:t>one in three respondents </a:t>
            </a:r>
            <a:r>
              <a:rPr lang="en-US" sz="2600" smtClean="0">
                <a:latin typeface="Calibri" pitchFamily="34" charset="0"/>
              </a:rPr>
              <a:t>experienced at least one incident of discrimination in the past year</a:t>
            </a:r>
          </a:p>
          <a:p>
            <a:r>
              <a:rPr lang="en-US" sz="2600" smtClean="0">
                <a:latin typeface="Calibri" pitchFamily="34" charset="0"/>
              </a:rPr>
              <a:t>Mostly in employment and in services</a:t>
            </a:r>
          </a:p>
          <a:p>
            <a:r>
              <a:rPr lang="en-US" sz="2600" smtClean="0">
                <a:latin typeface="Calibri" pitchFamily="34" charset="0"/>
              </a:rPr>
              <a:t>Lack of awareness about legislation and services providing redress, support and advice - </a:t>
            </a:r>
            <a:r>
              <a:rPr lang="en-US" sz="2600" b="1" smtClean="0">
                <a:solidFill>
                  <a:srgbClr val="C00000"/>
                </a:solidFill>
                <a:latin typeface="Calibri" pitchFamily="34" charset="0"/>
              </a:rPr>
              <a:t>‘access</a:t>
            </a:r>
            <a:r>
              <a:rPr lang="en-US" sz="2600" smtClean="0">
                <a:latin typeface="Calibri" pitchFamily="34" charset="0"/>
              </a:rPr>
              <a:t> </a:t>
            </a:r>
            <a:r>
              <a:rPr lang="en-US" sz="2600" b="1" smtClean="0">
                <a:solidFill>
                  <a:srgbClr val="C00000"/>
                </a:solidFill>
                <a:latin typeface="Calibri" pitchFamily="34" charset="0"/>
              </a:rPr>
              <a:t>to</a:t>
            </a:r>
            <a:r>
              <a:rPr lang="en-US" sz="2600" smtClean="0">
                <a:latin typeface="Calibri" pitchFamily="34" charset="0"/>
              </a:rPr>
              <a:t> </a:t>
            </a:r>
            <a:r>
              <a:rPr lang="en-US" sz="2600" b="1" smtClean="0">
                <a:solidFill>
                  <a:srgbClr val="C00000"/>
                </a:solidFill>
                <a:latin typeface="Calibri" pitchFamily="34" charset="0"/>
              </a:rPr>
              <a:t>justice’</a:t>
            </a:r>
          </a:p>
          <a:p>
            <a:r>
              <a:rPr lang="en-US" sz="2600" smtClean="0">
                <a:latin typeface="Calibri" pitchFamily="34" charset="0"/>
              </a:rPr>
              <a:t>Main reason for not reporting discrimination or crime is that </a:t>
            </a:r>
            <a:r>
              <a:rPr lang="en-US" sz="2600" b="1" smtClean="0">
                <a:solidFill>
                  <a:srgbClr val="C00000"/>
                </a:solidFill>
                <a:latin typeface="Calibri" pitchFamily="34" charset="0"/>
              </a:rPr>
              <a:t>“nothing would happen or change”</a:t>
            </a:r>
            <a:r>
              <a:rPr lang="en-US" sz="2600" smtClean="0">
                <a:latin typeface="Calibri" pitchFamily="34" charset="0"/>
              </a:rPr>
              <a:t> – one in three didn’t know how to go about reporting or where to report</a:t>
            </a:r>
          </a:p>
          <a:p>
            <a:r>
              <a:rPr lang="en-US" sz="2600" smtClean="0">
                <a:latin typeface="Calibri" pitchFamily="34" charset="0"/>
              </a:rPr>
              <a:t>Racial discrimination </a:t>
            </a:r>
            <a:r>
              <a:rPr lang="en-US" sz="2600" b="1" u="sng" smtClean="0">
                <a:latin typeface="Calibri" pitchFamily="34" charset="0"/>
              </a:rPr>
              <a:t>and</a:t>
            </a:r>
            <a:r>
              <a:rPr lang="en-US" sz="2600" smtClean="0">
                <a:latin typeface="Calibri" pitchFamily="34" charset="0"/>
              </a:rPr>
              <a:t> racist crime are </a:t>
            </a:r>
            <a:r>
              <a:rPr lang="en-US" sz="2600" b="1" smtClean="0">
                <a:solidFill>
                  <a:srgbClr val="C00000"/>
                </a:solidFill>
                <a:latin typeface="Calibri" pitchFamily="34" charset="0"/>
              </a:rPr>
              <a:t>severely undercounted in official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807243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Ten groups with the highest discrimination rates all areas (%)</a:t>
            </a: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285852" y="1643050"/>
          <a:ext cx="714380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89296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Ten groups with the highest share of </a:t>
            </a:r>
            <a:r>
              <a:rPr lang="en-US" sz="2400" b="1" u="sng" dirty="0">
                <a:solidFill>
                  <a:srgbClr val="990000"/>
                </a:solidFill>
                <a:latin typeface="Calibri" pitchFamily="34" charset="0"/>
                <a:ea typeface="+mn-ea"/>
                <a:cs typeface="+mn-cs"/>
              </a:rPr>
              <a:t>not reporting</a:t>
            </a: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 discrimination (%)</a:t>
            </a: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285852" y="1857364"/>
          <a:ext cx="750099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778668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fi-FI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R</a:t>
            </a:r>
            <a:r>
              <a:rPr lang="fi-FI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easons</a:t>
            </a:r>
            <a:r>
              <a:rPr lang="fi-FI" sz="2400" b="1" dirty="0">
                <a:solidFill>
                  <a:srgbClr val="01276E"/>
                </a:solidFill>
                <a:latin typeface="Calibri" pitchFamily="34" charset="0"/>
                <a:ea typeface="ＭＳ Ｐゴシック" charset="-128"/>
                <a:cs typeface="Arial" pitchFamily="34" charset="0"/>
              </a:rPr>
              <a:t> for not reporting discrimination – top 5, all domains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714348" y="1643050"/>
          <a:ext cx="7786742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85725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Awareness of any anti-discrimination laws (%)</a:t>
            </a: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357290" y="1571612"/>
          <a:ext cx="6929486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85725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Awareness of an organisation where a complaint can be made (%)</a:t>
            </a: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857224" y="1571612"/>
          <a:ext cx="7215238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778668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Groups with highest rate of racist crime victimisation </a:t>
            </a:r>
          </a:p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- assault, threat or serious harassment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571472" y="1857364"/>
          <a:ext cx="8001056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25"/>
            <a:ext cx="77866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fi-FI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Reasons</a:t>
            </a:r>
            <a:r>
              <a:rPr lang="fi-FI" sz="2400" b="1" dirty="0">
                <a:solidFill>
                  <a:srgbClr val="01276E"/>
                </a:solidFill>
                <a:latin typeface="Calibri" pitchFamily="34" charset="0"/>
                <a:ea typeface="ＭＳ Ｐゴシック" charset="-128"/>
                <a:cs typeface="Arial" pitchFamily="34" charset="0"/>
              </a:rPr>
              <a:t> for not reporting to the police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714348" y="1643050"/>
          <a:ext cx="7642800" cy="485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98550"/>
            <a:ext cx="8215313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Groups with the highest perception of police stopping them because of their immigrant or ethnic minority background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1214414" y="2071678"/>
          <a:ext cx="741838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50" y="1098550"/>
            <a:ext cx="8107363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Groups with the rate of discrimination by school personnel – as a student or as a parent, in the past 12 months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142992" y="2060848"/>
          <a:ext cx="77494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50" y="1098550"/>
            <a:ext cx="85677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Ten groups with the highest rate of discrimination by school personnel – as a student or as a parent, in the past 12 months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187624" y="1928802"/>
          <a:ext cx="6552728" cy="4740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50" y="1098550"/>
            <a:ext cx="8567738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rPr>
              <a:t>Reasons for not reporting discrimination by school personnel – top 5 reasons (%)</a:t>
            </a:r>
            <a:endParaRPr lang="en-US" sz="2400" b="1" dirty="0">
              <a:solidFill>
                <a:srgbClr val="01276E"/>
              </a:solidFill>
              <a:latin typeface="Calibri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The results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971600" y="1933670"/>
          <a:ext cx="6984776" cy="473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43063"/>
            <a:ext cx="8229600" cy="4892675"/>
          </a:xfrm>
        </p:spPr>
        <p:txBody>
          <a:bodyPr>
            <a:normAutofit lnSpcReduction="10000"/>
          </a:bodyPr>
          <a:lstStyle/>
          <a:p>
            <a:pPr marL="268288" indent="-268288">
              <a:buFontTx/>
              <a:buChar char="•"/>
              <a:defRPr/>
            </a:pP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What is the actual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impact of integration policies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? </a:t>
            </a:r>
          </a:p>
          <a:p>
            <a:pPr marL="268288" indent="-268288">
              <a:buFontTx/>
              <a:buChar char="•"/>
              <a:defRPr/>
            </a:pP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Do existing social policies have  a strong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commitment to non-discrimination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, equality and social cohesion? Do they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reach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 those who experience most discrimination? Do they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target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 areas where most discrimination occurs?</a:t>
            </a:r>
          </a:p>
          <a:p>
            <a:pPr marL="268288" indent="-268288">
              <a:buFontTx/>
              <a:buChar char="•"/>
              <a:defRPr/>
            </a:pP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Are actions to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raise rights awareness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 effective?</a:t>
            </a:r>
          </a:p>
          <a:p>
            <a:pPr marL="268288" indent="-268288">
              <a:buFontTx/>
              <a:buChar char="•"/>
              <a:defRPr/>
            </a:pP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Are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Equality Bodies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 well resourced to be effective?</a:t>
            </a:r>
          </a:p>
          <a:p>
            <a:pPr marL="268288" indent="-268288">
              <a:buFontTx/>
              <a:buChar char="•"/>
              <a:defRPr/>
            </a:pP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How can a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public service culture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990000"/>
                </a:solidFill>
                <a:latin typeface="Calibri" pitchFamily="34" charset="0"/>
                <a:cs typeface="+mn-cs"/>
                <a:sym typeface="Wingdings" pitchFamily="2" charset="2"/>
              </a:rPr>
              <a:t>among law enforcement</a:t>
            </a:r>
            <a:r>
              <a:rPr lang="en-US" sz="2800" dirty="0" smtClean="0">
                <a:latin typeface="Calibri" pitchFamily="34" charset="0"/>
                <a:cs typeface="+mn-cs"/>
                <a:sym typeface="Wingdings" pitchFamily="2" charset="2"/>
              </a:rPr>
              <a:t> be promoted to encourage reporting to the police?</a:t>
            </a:r>
            <a:endParaRPr lang="en-GB" sz="2800" dirty="0" smtClean="0">
              <a:latin typeface="Calibri" pitchFamily="34" charset="0"/>
              <a:cs typeface="+mn-cs"/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GB" sz="2800" dirty="0" smtClean="0">
              <a:cs typeface="+mn-cs"/>
            </a:endParaRPr>
          </a:p>
        </p:txBody>
      </p:sp>
      <p:sp>
        <p:nvSpPr>
          <p:cNvPr id="6" name="Title 6"/>
          <p:cNvSpPr txBox="1">
            <a:spLocks/>
          </p:cNvSpPr>
          <p:nvPr/>
        </p:nvSpPr>
        <p:spPr bwMode="auto">
          <a:xfrm>
            <a:off x="0" y="0"/>
            <a:ext cx="3429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defTabSz="457200" eaLnBrk="0" hangingPunct="0">
              <a:defRPr/>
            </a:pPr>
            <a:r>
              <a:rPr lang="fi-FI" sz="3200" b="1" kern="0" dirty="0">
                <a:solidFill>
                  <a:srgbClr val="192C85"/>
                </a:solidFill>
                <a:latin typeface="+mj-lt"/>
                <a:ea typeface="+mj-ea"/>
                <a:cs typeface="+mj-cs"/>
              </a:rPr>
              <a:t>Considerations</a:t>
            </a:r>
            <a:endParaRPr lang="en-US" sz="3200" b="1" kern="0" dirty="0">
              <a:solidFill>
                <a:srgbClr val="192C85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3" y="1714500"/>
            <a:ext cx="8229600" cy="3043238"/>
          </a:xfrm>
        </p:spPr>
        <p:txBody>
          <a:bodyPr>
            <a:normAutofit/>
          </a:bodyPr>
          <a:lstStyle/>
          <a:p>
            <a:pPr algn="ctr">
              <a:buFont typeface="Arial" charset="0"/>
              <a:buNone/>
              <a:defRPr/>
            </a:pPr>
            <a:r>
              <a:rPr lang="en-US" sz="4400" b="1" dirty="0" smtClean="0">
                <a:solidFill>
                  <a:schemeClr val="tx2">
                    <a:lumMod val="75000"/>
                  </a:schemeClr>
                </a:solidFill>
                <a:cs typeface="+mn-cs"/>
              </a:rPr>
              <a:t>Thank you for your attention</a:t>
            </a:r>
          </a:p>
          <a:p>
            <a:pPr algn="ctr">
              <a:buFont typeface="Arial" charset="0"/>
              <a:buNone/>
              <a:defRPr/>
            </a:pPr>
            <a:endParaRPr lang="en-US" sz="4400" b="1" dirty="0" smtClean="0">
              <a:solidFill>
                <a:schemeClr val="tx2">
                  <a:lumMod val="75000"/>
                </a:schemeClr>
              </a:solidFill>
              <a:cs typeface="+mn-cs"/>
            </a:endParaRPr>
          </a:p>
          <a:p>
            <a:pPr algn="ctr">
              <a:buFont typeface="Arial" charset="0"/>
              <a:buNone/>
              <a:defRPr/>
            </a:pPr>
            <a:r>
              <a:rPr lang="en-US" sz="4400" b="1" dirty="0" smtClean="0">
                <a:solidFill>
                  <a:srgbClr val="C00000"/>
                </a:solidFill>
                <a:cs typeface="+mn-cs"/>
              </a:rPr>
              <a:t>fra.europa.eu/</a:t>
            </a:r>
            <a:r>
              <a:rPr lang="en-US" sz="4400" b="1" dirty="0" err="1" smtClean="0">
                <a:solidFill>
                  <a:srgbClr val="C00000"/>
                </a:solidFill>
                <a:cs typeface="+mn-cs"/>
              </a:rPr>
              <a:t>eu</a:t>
            </a:r>
            <a:r>
              <a:rPr lang="en-US" sz="4400" b="1" dirty="0" smtClean="0">
                <a:solidFill>
                  <a:srgbClr val="C00000"/>
                </a:solidFill>
                <a:cs typeface="+mn-cs"/>
              </a:rPr>
              <a:t>-midis</a:t>
            </a:r>
            <a:endParaRPr lang="en-GB" sz="4400" b="1" dirty="0">
              <a:solidFill>
                <a:srgbClr val="C0000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RAFT_power-point">
  <a:themeElements>
    <a:clrScheme name="2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RAFT_power-point">
  <a:themeElements>
    <a:clrScheme name="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RAFT_power-point">
  <a:themeElements>
    <a:clrScheme name="3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RAFT_power-point">
  <a:themeElements>
    <a:clrScheme name="4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RAFT_power-point">
  <a:themeElements>
    <a:clrScheme name="5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DRAFT_power-point">
  <a:themeElements>
    <a:clrScheme name="6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DRAFT_power-point">
  <a:themeElements>
    <a:clrScheme name="7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RAFT_power-point">
  <a:themeElements>
    <a:clrScheme name="8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DRAFT_power-point">
  <a:themeElements>
    <a:clrScheme name="9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DRAFT_power-point">
  <a:themeElements>
    <a:clrScheme name="10_DRAFT_power-point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DRAFT_power-point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DRAFT_power-point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pitchFamily="-112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4164</TotalTime>
  <Words>648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12</vt:i4>
      </vt:variant>
      <vt:variant>
        <vt:lpstr>Slide Titles</vt:lpstr>
      </vt:variant>
      <vt:variant>
        <vt:i4>21</vt:i4>
      </vt:variant>
    </vt:vector>
  </HeadingPairs>
  <TitlesOfParts>
    <vt:vector size="39" baseType="lpstr">
      <vt:lpstr>Garamond</vt:lpstr>
      <vt:lpstr>ＭＳ Ｐゴシック</vt:lpstr>
      <vt:lpstr>Arial</vt:lpstr>
      <vt:lpstr>ヒラギノ角ゴ Pro W3</vt:lpstr>
      <vt:lpstr>Calibri</vt:lpstr>
      <vt:lpstr>Wingdings</vt:lpstr>
      <vt:lpstr>2_DRAFT_power-point</vt:lpstr>
      <vt:lpstr>DRAFT_power-point</vt:lpstr>
      <vt:lpstr>3_DRAFT_power-point</vt:lpstr>
      <vt:lpstr>4_DRAFT_power-point</vt:lpstr>
      <vt:lpstr>5_DRAFT_power-point</vt:lpstr>
      <vt:lpstr>6_DRAFT_power-point</vt:lpstr>
      <vt:lpstr>7_DRAFT_power-point</vt:lpstr>
      <vt:lpstr>8_DRAFT_power-point</vt:lpstr>
      <vt:lpstr>9_DRAFT_power-point</vt:lpstr>
      <vt:lpstr>10_DRAFT_power-point</vt:lpstr>
      <vt:lpstr>2_Stream</vt:lpstr>
      <vt:lpstr>2_Stream</vt:lpstr>
      <vt:lpstr>Slide 1</vt:lpstr>
      <vt:lpstr>Policy background</vt:lpstr>
      <vt:lpstr>Policy background</vt:lpstr>
      <vt:lpstr>Rights based approach</vt:lpstr>
      <vt:lpstr>EU-MIDIS</vt:lpstr>
      <vt:lpstr>The research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EUMC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FRA-Presentations</dc:title>
  <dc:creator>lschwartz</dc:creator>
  <cp:lastModifiedBy>jsb</cp:lastModifiedBy>
  <cp:revision>958</cp:revision>
  <dcterms:created xsi:type="dcterms:W3CDTF">2009-11-14T10:49:42Z</dcterms:created>
  <dcterms:modified xsi:type="dcterms:W3CDTF">2011-09-19T07:31:17Z</dcterms:modified>
</cp:coreProperties>
</file>