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7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handoutMasterIdLst>
    <p:handoutMasterId r:id="rId18"/>
  </p:handoutMasterIdLst>
  <p:sldIdLst>
    <p:sldId id="433" r:id="rId2"/>
    <p:sldId id="2973" r:id="rId3"/>
    <p:sldId id="3458" r:id="rId4"/>
    <p:sldId id="3459" r:id="rId5"/>
    <p:sldId id="3449" r:id="rId6"/>
    <p:sldId id="3448" r:id="rId7"/>
    <p:sldId id="3453" r:id="rId8"/>
    <p:sldId id="3451" r:id="rId9"/>
    <p:sldId id="3455" r:id="rId10"/>
    <p:sldId id="3456" r:id="rId11"/>
    <p:sldId id="3457" r:id="rId12"/>
    <p:sldId id="3454" r:id="rId13"/>
    <p:sldId id="3452" r:id="rId14"/>
    <p:sldId id="3450" r:id="rId15"/>
    <p:sldId id="3460" r:id="rId16"/>
  </p:sldIdLst>
  <p:sldSz cx="12192000" cy="6858000"/>
  <p:notesSz cx="7099300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549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5" userDrawn="1">
          <p15:clr>
            <a:srgbClr val="A4A3A4"/>
          </p15:clr>
        </p15:guide>
        <p15:guide id="2" pos="223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922D"/>
    <a:srgbClr val="24388C"/>
    <a:srgbClr val="0099FF"/>
    <a:srgbClr val="E9EBF5"/>
    <a:srgbClr val="4472C4"/>
    <a:srgbClr val="CFD5EA"/>
    <a:srgbClr val="FFFFFF"/>
    <a:srgbClr val="DDDDDD"/>
    <a:srgbClr val="C4E1F2"/>
    <a:srgbClr val="9C82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Style moye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2" autoAdjust="0"/>
    <p:restoredTop sz="74265" autoAdjust="0"/>
  </p:normalViewPr>
  <p:slideViewPr>
    <p:cSldViewPr snapToGrid="0">
      <p:cViewPr>
        <p:scale>
          <a:sx n="90" d="100"/>
          <a:sy n="90" d="100"/>
        </p:scale>
        <p:origin x="422" y="-91"/>
      </p:cViewPr>
      <p:guideLst>
        <p:guide orient="horz" pos="2160"/>
        <p:guide pos="5496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2093"/>
    </p:cViewPr>
  </p:sorterViewPr>
  <p:notesViewPr>
    <p:cSldViewPr snapToGrid="0">
      <p:cViewPr varScale="1">
        <p:scale>
          <a:sx n="54" d="100"/>
          <a:sy n="54" d="100"/>
        </p:scale>
        <p:origin x="3365" y="38"/>
      </p:cViewPr>
      <p:guideLst>
        <p:guide orient="horz" pos="3225"/>
        <p:guide pos="223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hyperlink" Target="https://travail-emploi.gouv.fr/" TargetMode="External"/><Relationship Id="rId2" Type="http://schemas.openxmlformats.org/officeDocument/2006/relationships/hyperlink" Target="https://www.monavenirdanslenucleaire.fr/" TargetMode="External"/><Relationship Id="rId1" Type="http://schemas.openxmlformats.org/officeDocument/2006/relationships/hyperlink" Target="https://presse.economie.gouv.fr/" TargetMode="External"/><Relationship Id="rId5" Type="http://schemas.openxmlformats.org/officeDocument/2006/relationships/hyperlink" Target="https://dares.travail-emploi.gouv.fr/donnees/le-contrat-dapprentissage" TargetMode="External"/><Relationship Id="rId4" Type="http://schemas.openxmlformats.org/officeDocument/2006/relationships/hyperlink" Target="https://www.francecompetences.fr/recherche_certificationprofessionnelle/" TargetMode="External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onavenirdanslenucleaire.fr/" TargetMode="External"/><Relationship Id="rId2" Type="http://schemas.openxmlformats.org/officeDocument/2006/relationships/hyperlink" Target="https://presse.economie.gouv.fr/" TargetMode="External"/><Relationship Id="rId1" Type="http://schemas.openxmlformats.org/officeDocument/2006/relationships/hyperlink" Target="https://dares.travail-emploi.gouv.fr/donnees/le-contrat-dapprentissage" TargetMode="External"/><Relationship Id="rId5" Type="http://schemas.openxmlformats.org/officeDocument/2006/relationships/hyperlink" Target="https://www.francecompetences.fr/recherche_certificationprofessionnelle/" TargetMode="External"/><Relationship Id="rId4" Type="http://schemas.openxmlformats.org/officeDocument/2006/relationships/hyperlink" Target="https://travail-emploi.gouv.fr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92968A-3282-4FCD-93E3-E5402E470F65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8DC0A8D4-221C-42C8-9E41-DD56A88A77B4}">
      <dgm:prSet/>
      <dgm:spPr/>
      <dgm:t>
        <a:bodyPr/>
        <a:lstStyle/>
        <a:p>
          <a:r>
            <a:rPr lang="fr-FR" b="0"/>
            <a:t>Law no. 2016-1088 of 8 August 2016 : CFA were able to offer apprentices distance training</a:t>
          </a:r>
        </a:p>
      </dgm:t>
    </dgm:pt>
    <dgm:pt modelId="{6DB239FD-1EC2-40E6-AEFC-E8C9D9EF3831}" type="parTrans" cxnId="{9FEC9E49-D220-4250-B6EA-B74F33FF0A39}">
      <dgm:prSet/>
      <dgm:spPr/>
      <dgm:t>
        <a:bodyPr/>
        <a:lstStyle/>
        <a:p>
          <a:endParaRPr lang="fr-FR"/>
        </a:p>
      </dgm:t>
    </dgm:pt>
    <dgm:pt modelId="{EBD18621-0A34-4DD3-BC3C-592C17F6CC83}" type="sibTrans" cxnId="{9FEC9E49-D220-4250-B6EA-B74F33FF0A39}">
      <dgm:prSet/>
      <dgm:spPr/>
      <dgm:t>
        <a:bodyPr/>
        <a:lstStyle/>
        <a:p>
          <a:endParaRPr lang="fr-FR"/>
        </a:p>
      </dgm:t>
    </dgm:pt>
    <dgm:pt modelId="{8EF98385-24BA-4489-9269-0784D580EB0D}">
      <dgm:prSet/>
      <dgm:spPr/>
      <dgm:t>
        <a:bodyPr/>
        <a:lstStyle/>
        <a:p>
          <a:r>
            <a:rPr lang="fr-FR" b="0"/>
            <a:t>Decree no. 2020-373 of 30 March 2020 : </a:t>
          </a:r>
          <a:r>
            <a:rPr lang="en-US" b="0"/>
            <a:t>Details on distance learning provided by an apprentice training centre (CFA)</a:t>
          </a:r>
          <a:endParaRPr lang="fr-FR" b="0"/>
        </a:p>
      </dgm:t>
    </dgm:pt>
    <dgm:pt modelId="{62A088C6-2799-45C4-97CF-9182821FAAF7}" type="parTrans" cxnId="{CCD54F50-C7FA-419A-B651-E83DF4924135}">
      <dgm:prSet/>
      <dgm:spPr/>
      <dgm:t>
        <a:bodyPr/>
        <a:lstStyle/>
        <a:p>
          <a:endParaRPr lang="fr-FR"/>
        </a:p>
      </dgm:t>
    </dgm:pt>
    <dgm:pt modelId="{19A60422-EDA7-4416-A209-509B815A5D9B}" type="sibTrans" cxnId="{CCD54F50-C7FA-419A-B651-E83DF4924135}">
      <dgm:prSet/>
      <dgm:spPr/>
      <dgm:t>
        <a:bodyPr/>
        <a:lstStyle/>
        <a:p>
          <a:endParaRPr lang="fr-FR"/>
        </a:p>
      </dgm:t>
    </dgm:pt>
    <dgm:pt modelId="{7D338435-82B7-48F0-A3F1-820EBB2AA571}">
      <dgm:prSet/>
      <dgm:spPr/>
      <dgm:t>
        <a:bodyPr/>
        <a:lstStyle/>
        <a:p>
          <a:r>
            <a:rPr lang="fr-FR" b="0" dirty="0" err="1"/>
            <a:t>Further</a:t>
          </a:r>
          <a:r>
            <a:rPr lang="fr-FR" b="0" dirty="0"/>
            <a:t> </a:t>
          </a:r>
          <a:r>
            <a:rPr lang="fr-FR" b="0" dirty="0" err="1"/>
            <a:t>details</a:t>
          </a:r>
          <a:r>
            <a:rPr lang="fr-FR" b="0" dirty="0"/>
            <a:t> : March 2022 // Ministry of National Education // </a:t>
          </a:r>
          <a:r>
            <a:rPr lang="en-US" b="0" dirty="0" err="1"/>
            <a:t>Vademecum</a:t>
          </a:r>
          <a:r>
            <a:rPr lang="en-US" b="0" dirty="0"/>
            <a:t> Supervision of apprenticeship training courses</a:t>
          </a:r>
          <a:endParaRPr lang="fr-FR" b="0" dirty="0"/>
        </a:p>
      </dgm:t>
    </dgm:pt>
    <dgm:pt modelId="{5DDAFB11-BF8C-4CBC-BA85-FEDC3437D9AF}" type="parTrans" cxnId="{B0E0E1E2-8462-4993-B7EE-1879D28C967F}">
      <dgm:prSet/>
      <dgm:spPr/>
      <dgm:t>
        <a:bodyPr/>
        <a:lstStyle/>
        <a:p>
          <a:endParaRPr lang="fr-FR"/>
        </a:p>
      </dgm:t>
    </dgm:pt>
    <dgm:pt modelId="{E2968F0B-AD18-4F10-817A-DF2ED5C27400}" type="sibTrans" cxnId="{B0E0E1E2-8462-4993-B7EE-1879D28C967F}">
      <dgm:prSet/>
      <dgm:spPr/>
      <dgm:t>
        <a:bodyPr/>
        <a:lstStyle/>
        <a:p>
          <a:endParaRPr lang="fr-FR"/>
        </a:p>
      </dgm:t>
    </dgm:pt>
    <dgm:pt modelId="{68F42D04-2C94-477D-ADAE-916FEEA35111}">
      <dgm:prSet/>
      <dgm:spPr/>
      <dgm:t>
        <a:bodyPr/>
        <a:lstStyle/>
        <a:p>
          <a:r>
            <a:rPr lang="fr-FR" b="0" dirty="0"/>
            <a:t>National </a:t>
          </a:r>
          <a:r>
            <a:rPr lang="fr-FR" b="0" dirty="0" err="1"/>
            <a:t>quality</a:t>
          </a:r>
          <a:r>
            <a:rPr lang="fr-FR" b="0" dirty="0"/>
            <a:t> </a:t>
          </a:r>
          <a:r>
            <a:rPr lang="fr-FR" b="0" dirty="0" err="1"/>
            <a:t>reference</a:t>
          </a:r>
          <a:r>
            <a:rPr lang="fr-FR" b="0" dirty="0"/>
            <a:t> « </a:t>
          </a:r>
          <a:r>
            <a:rPr lang="fr-FR" b="0" dirty="0" err="1"/>
            <a:t>qualiopi</a:t>
          </a:r>
          <a:r>
            <a:rPr lang="fr-FR" b="0" dirty="0"/>
            <a:t> » : July 2019 : an operating instruction and an </a:t>
          </a:r>
          <a:r>
            <a:rPr lang="fr-FR" b="0" dirty="0" err="1"/>
            <a:t>owner's</a:t>
          </a:r>
          <a:r>
            <a:rPr lang="fr-FR" b="0" dirty="0"/>
            <a:t> manuel</a:t>
          </a:r>
        </a:p>
      </dgm:t>
    </dgm:pt>
    <dgm:pt modelId="{77069A46-F0A4-46A1-AB2B-15AD377F5FDF}" type="parTrans" cxnId="{A5C72F4F-9F78-4DBE-8028-3C9316C81FEF}">
      <dgm:prSet/>
      <dgm:spPr/>
    </dgm:pt>
    <dgm:pt modelId="{58662AE1-F3CE-4F8D-A89B-02324FF5BAFD}" type="sibTrans" cxnId="{A5C72F4F-9F78-4DBE-8028-3C9316C81FEF}">
      <dgm:prSet/>
      <dgm:spPr/>
    </dgm:pt>
    <dgm:pt modelId="{DD3D9CB7-5E8D-47BE-8D10-16E5FA3A818A}" type="pres">
      <dgm:prSet presAssocID="{1F92968A-3282-4FCD-93E3-E5402E470F65}" presName="diagram" presStyleCnt="0">
        <dgm:presLayoutVars>
          <dgm:dir/>
          <dgm:resizeHandles val="exact"/>
        </dgm:presLayoutVars>
      </dgm:prSet>
      <dgm:spPr/>
    </dgm:pt>
    <dgm:pt modelId="{BE5B979F-EC10-4892-8E55-E8981D5B03EC}" type="pres">
      <dgm:prSet presAssocID="{8DC0A8D4-221C-42C8-9E41-DD56A88A77B4}" presName="node" presStyleLbl="node1" presStyleIdx="0" presStyleCnt="4">
        <dgm:presLayoutVars>
          <dgm:bulletEnabled val="1"/>
        </dgm:presLayoutVars>
      </dgm:prSet>
      <dgm:spPr>
        <a:prstGeom prst="roundRect">
          <a:avLst/>
        </a:prstGeom>
      </dgm:spPr>
    </dgm:pt>
    <dgm:pt modelId="{07530E2F-E439-4284-B424-0A5674A73CCA}" type="pres">
      <dgm:prSet presAssocID="{EBD18621-0A34-4DD3-BC3C-592C17F6CC83}" presName="sibTrans" presStyleCnt="0"/>
      <dgm:spPr/>
    </dgm:pt>
    <dgm:pt modelId="{B604D186-585D-45D5-AA98-37F2F442D23F}" type="pres">
      <dgm:prSet presAssocID="{8EF98385-24BA-4489-9269-0784D580EB0D}" presName="node" presStyleLbl="node1" presStyleIdx="1" presStyleCnt="4">
        <dgm:presLayoutVars>
          <dgm:bulletEnabled val="1"/>
        </dgm:presLayoutVars>
      </dgm:prSet>
      <dgm:spPr>
        <a:prstGeom prst="roundRect">
          <a:avLst/>
        </a:prstGeom>
      </dgm:spPr>
    </dgm:pt>
    <dgm:pt modelId="{D1DCE873-BD2F-4AFB-BC9A-35038C9F7CC5}" type="pres">
      <dgm:prSet presAssocID="{19A60422-EDA7-4416-A209-509B815A5D9B}" presName="sibTrans" presStyleCnt="0"/>
      <dgm:spPr/>
    </dgm:pt>
    <dgm:pt modelId="{A8349D2D-2D32-404F-857F-12345FE1E356}" type="pres">
      <dgm:prSet presAssocID="{68F42D04-2C94-477D-ADAE-916FEEA35111}" presName="node" presStyleLbl="node1" presStyleIdx="2" presStyleCnt="4">
        <dgm:presLayoutVars>
          <dgm:bulletEnabled val="1"/>
        </dgm:presLayoutVars>
      </dgm:prSet>
      <dgm:spPr>
        <a:prstGeom prst="roundRect">
          <a:avLst/>
        </a:prstGeom>
      </dgm:spPr>
    </dgm:pt>
    <dgm:pt modelId="{6E6256D2-8230-46D6-93E4-9BC27B389E95}" type="pres">
      <dgm:prSet presAssocID="{58662AE1-F3CE-4F8D-A89B-02324FF5BAFD}" presName="sibTrans" presStyleCnt="0"/>
      <dgm:spPr/>
    </dgm:pt>
    <dgm:pt modelId="{1467EE19-52CF-419E-A0E7-E53BEBCF224A}" type="pres">
      <dgm:prSet presAssocID="{7D338435-82B7-48F0-A3F1-820EBB2AA571}" presName="node" presStyleLbl="node1" presStyleIdx="3" presStyleCnt="4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5EE0CF1B-39C6-46BD-9CBD-4ADF3707D16C}" type="presOf" srcId="{8DC0A8D4-221C-42C8-9E41-DD56A88A77B4}" destId="{BE5B979F-EC10-4892-8E55-E8981D5B03EC}" srcOrd="0" destOrd="0" presId="urn:microsoft.com/office/officeart/2005/8/layout/default"/>
    <dgm:cxn modelId="{A5EAA73E-A9A9-4E41-BB8A-E7400E746081}" type="presOf" srcId="{8EF98385-24BA-4489-9269-0784D580EB0D}" destId="{B604D186-585D-45D5-AA98-37F2F442D23F}" srcOrd="0" destOrd="0" presId="urn:microsoft.com/office/officeart/2005/8/layout/default"/>
    <dgm:cxn modelId="{9FEC9E49-D220-4250-B6EA-B74F33FF0A39}" srcId="{1F92968A-3282-4FCD-93E3-E5402E470F65}" destId="{8DC0A8D4-221C-42C8-9E41-DD56A88A77B4}" srcOrd="0" destOrd="0" parTransId="{6DB239FD-1EC2-40E6-AEFC-E8C9D9EF3831}" sibTransId="{EBD18621-0A34-4DD3-BC3C-592C17F6CC83}"/>
    <dgm:cxn modelId="{A5C72F4F-9F78-4DBE-8028-3C9316C81FEF}" srcId="{1F92968A-3282-4FCD-93E3-E5402E470F65}" destId="{68F42D04-2C94-477D-ADAE-916FEEA35111}" srcOrd="2" destOrd="0" parTransId="{77069A46-F0A4-46A1-AB2B-15AD377F5FDF}" sibTransId="{58662AE1-F3CE-4F8D-A89B-02324FF5BAFD}"/>
    <dgm:cxn modelId="{CCD54F50-C7FA-419A-B651-E83DF4924135}" srcId="{1F92968A-3282-4FCD-93E3-E5402E470F65}" destId="{8EF98385-24BA-4489-9269-0784D580EB0D}" srcOrd="1" destOrd="0" parTransId="{62A088C6-2799-45C4-97CF-9182821FAAF7}" sibTransId="{19A60422-EDA7-4416-A209-509B815A5D9B}"/>
    <dgm:cxn modelId="{6B1CB77E-C579-46CE-A970-3F1EC92B43FC}" type="presOf" srcId="{68F42D04-2C94-477D-ADAE-916FEEA35111}" destId="{A8349D2D-2D32-404F-857F-12345FE1E356}" srcOrd="0" destOrd="0" presId="urn:microsoft.com/office/officeart/2005/8/layout/default"/>
    <dgm:cxn modelId="{0D2804A9-AD60-437E-AC1A-3508AFB32EE4}" type="presOf" srcId="{1F92968A-3282-4FCD-93E3-E5402E470F65}" destId="{DD3D9CB7-5E8D-47BE-8D10-16E5FA3A818A}" srcOrd="0" destOrd="0" presId="urn:microsoft.com/office/officeart/2005/8/layout/default"/>
    <dgm:cxn modelId="{1D9912DD-877C-45D6-88AA-3EEFA269B38F}" type="presOf" srcId="{7D338435-82B7-48F0-A3F1-820EBB2AA571}" destId="{1467EE19-52CF-419E-A0E7-E53BEBCF224A}" srcOrd="0" destOrd="0" presId="urn:microsoft.com/office/officeart/2005/8/layout/default"/>
    <dgm:cxn modelId="{B0E0E1E2-8462-4993-B7EE-1879D28C967F}" srcId="{1F92968A-3282-4FCD-93E3-E5402E470F65}" destId="{7D338435-82B7-48F0-A3F1-820EBB2AA571}" srcOrd="3" destOrd="0" parTransId="{5DDAFB11-BF8C-4CBC-BA85-FEDC3437D9AF}" sibTransId="{E2968F0B-AD18-4F10-817A-DF2ED5C27400}"/>
    <dgm:cxn modelId="{9481DF90-53A8-47A0-AE78-8AAA3943AB71}" type="presParOf" srcId="{DD3D9CB7-5E8D-47BE-8D10-16E5FA3A818A}" destId="{BE5B979F-EC10-4892-8E55-E8981D5B03EC}" srcOrd="0" destOrd="0" presId="urn:microsoft.com/office/officeart/2005/8/layout/default"/>
    <dgm:cxn modelId="{BC66F8E5-62BD-4FDD-B01C-6240D324FAD7}" type="presParOf" srcId="{DD3D9CB7-5E8D-47BE-8D10-16E5FA3A818A}" destId="{07530E2F-E439-4284-B424-0A5674A73CCA}" srcOrd="1" destOrd="0" presId="urn:microsoft.com/office/officeart/2005/8/layout/default"/>
    <dgm:cxn modelId="{99D251E2-779D-4FCF-9B49-5E014FD14BC1}" type="presParOf" srcId="{DD3D9CB7-5E8D-47BE-8D10-16E5FA3A818A}" destId="{B604D186-585D-45D5-AA98-37F2F442D23F}" srcOrd="2" destOrd="0" presId="urn:microsoft.com/office/officeart/2005/8/layout/default"/>
    <dgm:cxn modelId="{C735E262-34C3-4E91-8F5C-769D2AB5419A}" type="presParOf" srcId="{DD3D9CB7-5E8D-47BE-8D10-16E5FA3A818A}" destId="{D1DCE873-BD2F-4AFB-BC9A-35038C9F7CC5}" srcOrd="3" destOrd="0" presId="urn:microsoft.com/office/officeart/2005/8/layout/default"/>
    <dgm:cxn modelId="{4462A37A-A290-42D4-98FA-874DBAB7A992}" type="presParOf" srcId="{DD3D9CB7-5E8D-47BE-8D10-16E5FA3A818A}" destId="{A8349D2D-2D32-404F-857F-12345FE1E356}" srcOrd="4" destOrd="0" presId="urn:microsoft.com/office/officeart/2005/8/layout/default"/>
    <dgm:cxn modelId="{88D25A0E-F6AE-4D87-B96F-259923AB1336}" type="presParOf" srcId="{DD3D9CB7-5E8D-47BE-8D10-16E5FA3A818A}" destId="{6E6256D2-8230-46D6-93E4-9BC27B389E95}" srcOrd="5" destOrd="0" presId="urn:microsoft.com/office/officeart/2005/8/layout/default"/>
    <dgm:cxn modelId="{C4154ED3-5A07-448E-A959-82238A903786}" type="presParOf" srcId="{DD3D9CB7-5E8D-47BE-8D10-16E5FA3A818A}" destId="{1467EE19-52CF-419E-A0E7-E53BEBCF224A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19290BF-4BB2-4514-9F47-4CCF96AC363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B8B3EB6A-9DE3-4FD5-9006-D1E96CCD5623}">
      <dgm:prSet custT="1"/>
      <dgm:spPr/>
      <dgm:t>
        <a:bodyPr/>
        <a:lstStyle/>
        <a:p>
          <a:r>
            <a:rPr lang="fr-FR" sz="5400" b="0" dirty="0"/>
            <a:t>Example of practices "4Digital"</a:t>
          </a:r>
        </a:p>
      </dgm:t>
    </dgm:pt>
    <dgm:pt modelId="{BFE63E6E-17CB-49CD-B9D2-6A652401DF44}" type="parTrans" cxnId="{071C647A-AF8B-46C3-8A6A-1DD8B59E79D4}">
      <dgm:prSet/>
      <dgm:spPr/>
      <dgm:t>
        <a:bodyPr/>
        <a:lstStyle/>
        <a:p>
          <a:endParaRPr lang="fr-FR"/>
        </a:p>
      </dgm:t>
    </dgm:pt>
    <dgm:pt modelId="{178CCE5F-887F-4D80-BE46-7FBA97367F87}" type="sibTrans" cxnId="{071C647A-AF8B-46C3-8A6A-1DD8B59E79D4}">
      <dgm:prSet/>
      <dgm:spPr/>
      <dgm:t>
        <a:bodyPr/>
        <a:lstStyle/>
        <a:p>
          <a:endParaRPr lang="fr-FR"/>
        </a:p>
      </dgm:t>
    </dgm:pt>
    <dgm:pt modelId="{9C25DCC9-2F8D-4CB0-A3C3-A06057A86AB4}">
      <dgm:prSet custT="1"/>
      <dgm:spPr/>
      <dgm:t>
        <a:bodyPr/>
        <a:lstStyle/>
        <a:p>
          <a:r>
            <a:rPr lang="fr-FR" sz="2000" b="0" kern="1200" dirty="0"/>
            <a:t>In </a:t>
          </a:r>
          <a:r>
            <a:rPr lang="fr-FR" sz="2000" b="0" kern="1200" dirty="0" err="1"/>
            <a:t>higher</a:t>
          </a:r>
          <a:r>
            <a:rPr lang="fr-FR" sz="2000" b="0" kern="1200" dirty="0"/>
            <a:t> </a:t>
          </a:r>
          <a:r>
            <a:rPr lang="fr-FR" sz="2000" b="0" kern="1200" dirty="0" err="1"/>
            <a:t>education</a:t>
          </a:r>
          <a:r>
            <a:rPr lang="fr-FR" sz="2000" b="0" kern="1200" dirty="0"/>
            <a:t>, a label </a:t>
          </a:r>
          <a:r>
            <a:rPr lang="fr-FR" sz="2000" kern="1200" dirty="0" err="1"/>
            <a:t>recognises</a:t>
          </a:r>
          <a:r>
            <a:rPr lang="fr-FR" sz="2000" kern="1200" dirty="0"/>
            <a:t> the </a:t>
          </a:r>
          <a:r>
            <a:rPr lang="fr-FR" sz="2000" kern="1200" dirty="0" err="1"/>
            <a:t>mastery</a:t>
          </a:r>
          <a:r>
            <a:rPr lang="fr-FR" sz="2000" kern="1200" dirty="0"/>
            <a:t> of digital </a:t>
          </a:r>
          <a:r>
            <a:rPr lang="fr-FR" sz="2000" kern="1200" dirty="0" err="1"/>
            <a:t>technology</a:t>
          </a:r>
          <a:r>
            <a:rPr lang="fr-FR" sz="2000" kern="1200" dirty="0"/>
            <a:t>, </a:t>
          </a:r>
          <a:r>
            <a:rPr lang="fr-FR" sz="2000" kern="1200" dirty="0" err="1"/>
            <a:t>particularly</a:t>
          </a:r>
          <a:r>
            <a:rPr lang="fr-FR" sz="2000" kern="1200" dirty="0"/>
            <a:t> for </a:t>
          </a:r>
          <a:r>
            <a:rPr lang="fr-FR" sz="2000" kern="1200" dirty="0" err="1"/>
            <a:t>teaching</a:t>
          </a:r>
          <a:r>
            <a:rPr lang="fr-FR" sz="2000" kern="1200" dirty="0"/>
            <a:t> and distance </a:t>
          </a:r>
          <a:r>
            <a:rPr lang="fr-FR" sz="2000" kern="1200" dirty="0" err="1"/>
            <a:t>learning</a:t>
          </a:r>
          <a:endParaRPr lang="fr-FR" sz="2000" b="0" kern="1200" dirty="0"/>
        </a:p>
      </dgm:t>
    </dgm:pt>
    <dgm:pt modelId="{007881F0-CA31-4EA8-8223-3C3CEC6B2791}" type="parTrans" cxnId="{32AC8EF1-B5C4-4808-8B2D-C2A232CD4CC9}">
      <dgm:prSet/>
      <dgm:spPr/>
      <dgm:t>
        <a:bodyPr/>
        <a:lstStyle/>
        <a:p>
          <a:endParaRPr lang="fr-FR"/>
        </a:p>
      </dgm:t>
    </dgm:pt>
    <dgm:pt modelId="{0DBC1936-0AB2-4850-B7F0-400CF648F939}" type="sibTrans" cxnId="{32AC8EF1-B5C4-4808-8B2D-C2A232CD4CC9}">
      <dgm:prSet/>
      <dgm:spPr/>
      <dgm:t>
        <a:bodyPr/>
        <a:lstStyle/>
        <a:p>
          <a:endParaRPr lang="fr-FR"/>
        </a:p>
      </dgm:t>
    </dgm:pt>
    <dgm:pt modelId="{3440D1B6-056E-454C-AD68-A89EB2CD42A9}">
      <dgm:prSet custT="1"/>
      <dgm:spPr/>
      <dgm:t>
        <a:bodyPr/>
        <a:lstStyle/>
        <a:p>
          <a:r>
            <a:rPr lang="fr-FR" sz="2000" kern="1200" dirty="0" err="1"/>
            <a:t>Let's</a:t>
          </a:r>
          <a:r>
            <a:rPr lang="fr-FR" sz="2000" kern="1200" dirty="0"/>
            <a:t> </a:t>
          </a:r>
          <a:r>
            <a:rPr lang="fr-FR" sz="2000" kern="1200" dirty="0" err="1"/>
            <a:t>take</a:t>
          </a:r>
          <a:r>
            <a:rPr lang="fr-FR" sz="2000" kern="1200" dirty="0"/>
            <a:t> a </a:t>
          </a:r>
          <a:r>
            <a:rPr lang="fr-FR" sz="2000" kern="1200" dirty="0" err="1"/>
            <a:t>cutting-edge</a:t>
          </a:r>
          <a:r>
            <a:rPr lang="fr-FR" sz="2000" kern="1200" dirty="0"/>
            <a:t> </a:t>
          </a:r>
          <a:r>
            <a:rPr lang="fr-FR" sz="2000" kern="1200" dirty="0" err="1"/>
            <a:t>sector</a:t>
          </a:r>
          <a:r>
            <a:rPr lang="fr-FR" sz="2000" kern="1200" dirty="0"/>
            <a:t> </a:t>
          </a:r>
          <a:r>
            <a:rPr lang="fr-FR" sz="2000" kern="1200" dirty="0" err="1"/>
            <a:t>that</a:t>
          </a:r>
          <a:r>
            <a:rPr lang="fr-FR" sz="2000" kern="1200" dirty="0"/>
            <a:t> </a:t>
          </a:r>
          <a:r>
            <a:rPr lang="fr-FR" sz="2000" kern="1200" dirty="0" err="1"/>
            <a:t>requires</a:t>
          </a:r>
          <a:r>
            <a:rPr lang="fr-FR" sz="2000" kern="1200" dirty="0"/>
            <a:t> </a:t>
          </a:r>
          <a:r>
            <a:rPr lang="fr-FR" sz="2000" kern="1200" dirty="0" err="1"/>
            <a:t>safety</a:t>
          </a:r>
          <a:r>
            <a:rPr lang="fr-FR" sz="2000" kern="1200" dirty="0"/>
            <a:t>: the </a:t>
          </a:r>
          <a:r>
            <a:rPr lang="fr-FR" sz="2000" kern="1200" dirty="0" err="1"/>
            <a:t>nuclear</a:t>
          </a:r>
          <a:r>
            <a:rPr lang="fr-FR" sz="2000" kern="1200" dirty="0"/>
            <a:t> </a:t>
          </a:r>
          <a:r>
            <a:rPr lang="fr-FR" sz="2000" kern="1200" dirty="0" err="1"/>
            <a:t>industry</a:t>
          </a:r>
          <a:r>
            <a:rPr lang="fr-FR" sz="2000" kern="1200" dirty="0"/>
            <a:t>. This </a:t>
          </a:r>
          <a:r>
            <a:rPr lang="fr-FR" sz="2000" kern="1200" dirty="0" err="1"/>
            <a:t>industry</a:t>
          </a:r>
          <a:r>
            <a:rPr lang="fr-FR" sz="2000" kern="1200" dirty="0"/>
            <a:t> </a:t>
          </a:r>
          <a:r>
            <a:rPr lang="fr-FR" sz="2000" kern="1200" dirty="0" err="1"/>
            <a:t>is</a:t>
          </a:r>
          <a:r>
            <a:rPr lang="fr-FR" sz="2000" kern="1200" dirty="0"/>
            <a:t> set to </a:t>
          </a:r>
          <a:r>
            <a:rPr lang="fr-FR" sz="2000" kern="1200" dirty="0" err="1"/>
            <a:t>recruit</a:t>
          </a:r>
          <a:r>
            <a:rPr lang="fr-FR" sz="2000" kern="1200" dirty="0"/>
            <a:t> one </a:t>
          </a:r>
          <a:r>
            <a:rPr lang="fr-FR" sz="2000" kern="1200" dirty="0" err="1"/>
            <a:t>hundred</a:t>
          </a:r>
          <a:r>
            <a:rPr lang="fr-FR" sz="2000" kern="1200" dirty="0"/>
            <a:t> </a:t>
          </a:r>
          <a:r>
            <a:rPr lang="fr-FR" sz="2000" kern="1200" dirty="0" err="1"/>
            <a:t>thousand</a:t>
          </a:r>
          <a:r>
            <a:rPr lang="fr-FR" sz="2000" kern="1200" dirty="0"/>
            <a:t> people over the </a:t>
          </a:r>
          <a:r>
            <a:rPr lang="fr-FR" sz="2000" kern="1200" dirty="0" err="1"/>
            <a:t>next</a:t>
          </a:r>
          <a:r>
            <a:rPr lang="fr-FR" sz="2000" kern="1200" dirty="0"/>
            <a:t> </a:t>
          </a:r>
          <a:r>
            <a:rPr lang="fr-FR" sz="2000" kern="1200" dirty="0" err="1"/>
            <a:t>ten</a:t>
          </a:r>
          <a:r>
            <a:rPr lang="fr-FR" sz="2000" kern="1200" dirty="0"/>
            <a:t> </a:t>
          </a:r>
          <a:r>
            <a:rPr lang="fr-FR" sz="2000" kern="1200" dirty="0" err="1"/>
            <a:t>years</a:t>
          </a:r>
          <a:endParaRPr lang="fr-FR" sz="2000" b="0" kern="1200" dirty="0"/>
        </a:p>
      </dgm:t>
    </dgm:pt>
    <dgm:pt modelId="{C149D55B-A0EC-4B70-B98E-DF9C29E2B63E}" type="parTrans" cxnId="{083BA1E6-3003-4C98-8B57-631A2A70F368}">
      <dgm:prSet/>
      <dgm:spPr/>
      <dgm:t>
        <a:bodyPr/>
        <a:lstStyle/>
        <a:p>
          <a:endParaRPr lang="fr-FR"/>
        </a:p>
      </dgm:t>
    </dgm:pt>
    <dgm:pt modelId="{496506AC-7424-42AA-95DE-CAFD16EBB528}" type="sibTrans" cxnId="{083BA1E6-3003-4C98-8B57-631A2A70F368}">
      <dgm:prSet/>
      <dgm:spPr/>
      <dgm:t>
        <a:bodyPr/>
        <a:lstStyle/>
        <a:p>
          <a:endParaRPr lang="fr-FR"/>
        </a:p>
      </dgm:t>
    </dgm:pt>
    <dgm:pt modelId="{10EB9359-9165-493D-9674-AF8952F8158C}">
      <dgm:prSet custT="1"/>
      <dgm:spPr/>
      <dgm:t>
        <a:bodyPr/>
        <a:lstStyle/>
        <a:p>
          <a:r>
            <a:rPr lang="fr-FR" sz="2000" kern="1200" dirty="0" err="1"/>
            <a:t>Thanks</a:t>
          </a:r>
          <a:r>
            <a:rPr lang="fr-FR" sz="2000" kern="1200" dirty="0"/>
            <a:t> to </a:t>
          </a:r>
          <a:r>
            <a:rPr lang="fr-FR" sz="2000" kern="1200" dirty="0" err="1"/>
            <a:t>virtual</a:t>
          </a:r>
          <a:r>
            <a:rPr lang="fr-FR" sz="2000" kern="1200" dirty="0"/>
            <a:t> reality and the </a:t>
          </a:r>
          <a:r>
            <a:rPr lang="fr-FR" sz="2000" kern="1200" dirty="0" err="1"/>
            <a:t>emergence</a:t>
          </a:r>
          <a:r>
            <a:rPr lang="fr-FR" sz="2000" kern="1200" dirty="0"/>
            <a:t> of digital </a:t>
          </a:r>
          <a:r>
            <a:rPr lang="fr-FR" sz="2000" kern="1200" dirty="0" err="1"/>
            <a:t>mock-ups</a:t>
          </a:r>
          <a:r>
            <a:rPr lang="fr-FR" sz="2000" kern="1200" dirty="0"/>
            <a:t> of buildings, </a:t>
          </a:r>
          <a:r>
            <a:rPr lang="fr-FR" sz="2000" kern="1200" dirty="0" err="1"/>
            <a:t>learners</a:t>
          </a:r>
          <a:r>
            <a:rPr lang="fr-FR" sz="2000" kern="1200" dirty="0"/>
            <a:t> can carry out </a:t>
          </a:r>
          <a:r>
            <a:rPr lang="fr-FR" sz="2000" kern="1200" dirty="0" err="1"/>
            <a:t>tasks</a:t>
          </a:r>
          <a:r>
            <a:rPr lang="fr-FR" sz="2000" kern="1200" dirty="0"/>
            <a:t> in </a:t>
          </a:r>
          <a:r>
            <a:rPr lang="fr-FR" sz="2000" kern="1200" dirty="0" err="1"/>
            <a:t>complete</a:t>
          </a:r>
          <a:r>
            <a:rPr lang="fr-FR" sz="2000" kern="1200" dirty="0"/>
            <a:t> </a:t>
          </a:r>
          <a:r>
            <a:rPr lang="fr-FR" sz="2000" kern="1200" dirty="0" err="1"/>
            <a:t>safety</a:t>
          </a:r>
          <a:r>
            <a:rPr lang="fr-FR" sz="2000" kern="1200" dirty="0"/>
            <a:t>, enter </a:t>
          </a:r>
          <a:r>
            <a:rPr lang="fr-FR" sz="2000" kern="1200" dirty="0" err="1"/>
            <a:t>highly</a:t>
          </a:r>
          <a:r>
            <a:rPr lang="fr-FR" sz="2000" kern="1200" dirty="0"/>
            <a:t> </a:t>
          </a:r>
          <a:r>
            <a:rPr lang="fr-FR" sz="2000" kern="1200" dirty="0" err="1"/>
            <a:t>technical</a:t>
          </a:r>
          <a:r>
            <a:rPr lang="fr-FR" sz="2000" kern="1200" dirty="0"/>
            <a:t> </a:t>
          </a:r>
          <a:r>
            <a:rPr lang="fr-FR" sz="2000" kern="1200" dirty="0" err="1"/>
            <a:t>premises</a:t>
          </a:r>
          <a:r>
            <a:rPr lang="fr-FR" sz="2000" kern="1200" dirty="0"/>
            <a:t>, </a:t>
          </a:r>
          <a:r>
            <a:rPr lang="fr-FR" sz="2000" kern="1200" dirty="0" err="1"/>
            <a:t>repeat</a:t>
          </a:r>
          <a:r>
            <a:rPr lang="fr-FR" sz="2000" kern="1200" dirty="0"/>
            <a:t> </a:t>
          </a:r>
          <a:r>
            <a:rPr lang="fr-FR" sz="2000" kern="1200" dirty="0" err="1"/>
            <a:t>industrial</a:t>
          </a:r>
          <a:r>
            <a:rPr lang="fr-FR" sz="2000" kern="1200" dirty="0"/>
            <a:t> </a:t>
          </a:r>
          <a:r>
            <a:rPr lang="fr-FR" sz="2000" kern="1200" dirty="0" err="1"/>
            <a:t>gestures</a:t>
          </a:r>
          <a:r>
            <a:rPr lang="fr-FR" sz="2000" kern="1200" dirty="0"/>
            <a:t> and follow </a:t>
          </a:r>
          <a:r>
            <a:rPr lang="fr-FR" sz="2000" kern="1200" dirty="0" err="1"/>
            <a:t>teaching</a:t>
          </a:r>
          <a:r>
            <a:rPr lang="fr-FR" sz="2000" kern="1200" dirty="0"/>
            <a:t> scenarios in rare conditions to </a:t>
          </a:r>
          <a:r>
            <a:rPr lang="fr-FR" sz="2000" kern="1200" dirty="0" err="1"/>
            <a:t>remove</a:t>
          </a:r>
          <a:r>
            <a:rPr lang="fr-FR" sz="2000" kern="1200" dirty="0"/>
            <a:t> </a:t>
          </a:r>
          <a:r>
            <a:rPr lang="fr-FR" sz="2000" kern="1200" dirty="0" err="1"/>
            <a:t>any</a:t>
          </a:r>
          <a:r>
            <a:rPr lang="fr-FR" sz="2000" kern="1200" dirty="0"/>
            <a:t> </a:t>
          </a:r>
          <a:r>
            <a:rPr lang="fr-FR" sz="2000" kern="1200" dirty="0" err="1"/>
            <a:t>hesitation</a:t>
          </a:r>
          <a:r>
            <a:rPr lang="fr-FR" sz="2000" kern="1200" dirty="0"/>
            <a:t> the </a:t>
          </a:r>
          <a:r>
            <a:rPr lang="fr-FR" sz="2000" kern="1200" dirty="0" err="1"/>
            <a:t>day</a:t>
          </a:r>
          <a:r>
            <a:rPr lang="fr-FR" sz="2000" kern="1200" dirty="0"/>
            <a:t> </a:t>
          </a:r>
          <a:r>
            <a:rPr lang="fr-FR" sz="2000" kern="1200" dirty="0" err="1"/>
            <a:t>they</a:t>
          </a:r>
          <a:r>
            <a:rPr lang="fr-FR" sz="2000" kern="1200" dirty="0"/>
            <a:t> are </a:t>
          </a:r>
          <a:r>
            <a:rPr lang="fr-FR" sz="2000" kern="1200" dirty="0" err="1"/>
            <a:t>carried</a:t>
          </a:r>
          <a:r>
            <a:rPr lang="fr-FR" sz="2000" kern="1200" dirty="0"/>
            <a:t> out in real conditions</a:t>
          </a:r>
          <a:endParaRPr lang="fr-FR" sz="2000" b="0" kern="1200" dirty="0"/>
        </a:p>
      </dgm:t>
    </dgm:pt>
    <dgm:pt modelId="{25206E69-BE37-44ED-BB08-61463568216B}" type="parTrans" cxnId="{B2F203AD-7396-4A6A-B13A-457331A0D4E4}">
      <dgm:prSet/>
      <dgm:spPr/>
      <dgm:t>
        <a:bodyPr/>
        <a:lstStyle/>
        <a:p>
          <a:endParaRPr lang="fr-FR"/>
        </a:p>
      </dgm:t>
    </dgm:pt>
    <dgm:pt modelId="{59BD7DB5-92CB-4E65-856E-28233693476A}" type="sibTrans" cxnId="{B2F203AD-7396-4A6A-B13A-457331A0D4E4}">
      <dgm:prSet/>
      <dgm:spPr/>
      <dgm:t>
        <a:bodyPr/>
        <a:lstStyle/>
        <a:p>
          <a:endParaRPr lang="fr-FR"/>
        </a:p>
      </dgm:t>
    </dgm:pt>
    <dgm:pt modelId="{F510CB85-C87A-4494-ADA6-CA06256B64FF}" type="pres">
      <dgm:prSet presAssocID="{819290BF-4BB2-4514-9F47-4CCF96AC363E}" presName="linear" presStyleCnt="0">
        <dgm:presLayoutVars>
          <dgm:animLvl val="lvl"/>
          <dgm:resizeHandles val="exact"/>
        </dgm:presLayoutVars>
      </dgm:prSet>
      <dgm:spPr/>
    </dgm:pt>
    <dgm:pt modelId="{238EC537-7350-4117-B927-7601EB1398AB}" type="pres">
      <dgm:prSet presAssocID="{B8B3EB6A-9DE3-4FD5-9006-D1E96CCD5623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D91B4CD9-71A8-4503-997A-951808198C77}" type="pres">
      <dgm:prSet presAssocID="{B8B3EB6A-9DE3-4FD5-9006-D1E96CCD5623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7AAF5607-9483-40A2-940D-2F764A62B6B1}" type="presOf" srcId="{819290BF-4BB2-4514-9F47-4CCF96AC363E}" destId="{F510CB85-C87A-4494-ADA6-CA06256B64FF}" srcOrd="0" destOrd="0" presId="urn:microsoft.com/office/officeart/2005/8/layout/vList2"/>
    <dgm:cxn modelId="{BED3E40A-CF95-4DFF-B758-F407AD768704}" type="presOf" srcId="{3440D1B6-056E-454C-AD68-A89EB2CD42A9}" destId="{D91B4CD9-71A8-4503-997A-951808198C77}" srcOrd="0" destOrd="1" presId="urn:microsoft.com/office/officeart/2005/8/layout/vList2"/>
    <dgm:cxn modelId="{361A285C-A4D5-45B5-B37C-EF53F35F1585}" type="presOf" srcId="{10EB9359-9165-493D-9674-AF8952F8158C}" destId="{D91B4CD9-71A8-4503-997A-951808198C77}" srcOrd="0" destOrd="2" presId="urn:microsoft.com/office/officeart/2005/8/layout/vList2"/>
    <dgm:cxn modelId="{071C647A-AF8B-46C3-8A6A-1DD8B59E79D4}" srcId="{819290BF-4BB2-4514-9F47-4CCF96AC363E}" destId="{B8B3EB6A-9DE3-4FD5-9006-D1E96CCD5623}" srcOrd="0" destOrd="0" parTransId="{BFE63E6E-17CB-49CD-B9D2-6A652401DF44}" sibTransId="{178CCE5F-887F-4D80-BE46-7FBA97367F87}"/>
    <dgm:cxn modelId="{08E65A7A-504E-47F4-8A8A-785BBB90BF4A}" type="presOf" srcId="{B8B3EB6A-9DE3-4FD5-9006-D1E96CCD5623}" destId="{238EC537-7350-4117-B927-7601EB1398AB}" srcOrd="0" destOrd="0" presId="urn:microsoft.com/office/officeart/2005/8/layout/vList2"/>
    <dgm:cxn modelId="{B2F203AD-7396-4A6A-B13A-457331A0D4E4}" srcId="{B8B3EB6A-9DE3-4FD5-9006-D1E96CCD5623}" destId="{10EB9359-9165-493D-9674-AF8952F8158C}" srcOrd="2" destOrd="0" parTransId="{25206E69-BE37-44ED-BB08-61463568216B}" sibTransId="{59BD7DB5-92CB-4E65-856E-28233693476A}"/>
    <dgm:cxn modelId="{071177D6-A1C6-44C7-89FB-18FE0C9F2615}" type="presOf" srcId="{9C25DCC9-2F8D-4CB0-A3C3-A06057A86AB4}" destId="{D91B4CD9-71A8-4503-997A-951808198C77}" srcOrd="0" destOrd="0" presId="urn:microsoft.com/office/officeart/2005/8/layout/vList2"/>
    <dgm:cxn modelId="{083BA1E6-3003-4C98-8B57-631A2A70F368}" srcId="{B8B3EB6A-9DE3-4FD5-9006-D1E96CCD5623}" destId="{3440D1B6-056E-454C-AD68-A89EB2CD42A9}" srcOrd="1" destOrd="0" parTransId="{C149D55B-A0EC-4B70-B98E-DF9C29E2B63E}" sibTransId="{496506AC-7424-42AA-95DE-CAFD16EBB528}"/>
    <dgm:cxn modelId="{32AC8EF1-B5C4-4808-8B2D-C2A232CD4CC9}" srcId="{B8B3EB6A-9DE3-4FD5-9006-D1E96CCD5623}" destId="{9C25DCC9-2F8D-4CB0-A3C3-A06057A86AB4}" srcOrd="0" destOrd="0" parTransId="{007881F0-CA31-4EA8-8223-3C3CEC6B2791}" sibTransId="{0DBC1936-0AB2-4850-B7F0-400CF648F939}"/>
    <dgm:cxn modelId="{DF86E977-3FF2-4505-9BBF-1DAEA1320A99}" type="presParOf" srcId="{F510CB85-C87A-4494-ADA6-CA06256B64FF}" destId="{238EC537-7350-4117-B927-7601EB1398AB}" srcOrd="0" destOrd="0" presId="urn:microsoft.com/office/officeart/2005/8/layout/vList2"/>
    <dgm:cxn modelId="{2E30EAF4-AAC1-424A-8BD0-8B943A7C1A0F}" type="presParOf" srcId="{F510CB85-C87A-4494-ADA6-CA06256B64FF}" destId="{D91B4CD9-71A8-4503-997A-951808198C7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19290BF-4BB2-4514-9F47-4CCF96AC363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B8B3EB6A-9DE3-4FD5-9006-D1E96CCD5623}">
      <dgm:prSet custT="1"/>
      <dgm:spPr/>
      <dgm:t>
        <a:bodyPr/>
        <a:lstStyle/>
        <a:p>
          <a:r>
            <a:rPr lang="fr-FR" sz="4000" b="0" dirty="0"/>
            <a:t>Example of practices : </a:t>
          </a:r>
          <a:r>
            <a:rPr lang="fr-FR" sz="4000" b="0" dirty="0" err="1"/>
            <a:t>virtual</a:t>
          </a:r>
          <a:r>
            <a:rPr lang="fr-FR" sz="4000" b="0" dirty="0"/>
            <a:t> reality solutions in painting </a:t>
          </a:r>
        </a:p>
      </dgm:t>
    </dgm:pt>
    <dgm:pt modelId="{BFE63E6E-17CB-49CD-B9D2-6A652401DF44}" type="parTrans" cxnId="{071C647A-AF8B-46C3-8A6A-1DD8B59E79D4}">
      <dgm:prSet/>
      <dgm:spPr/>
      <dgm:t>
        <a:bodyPr/>
        <a:lstStyle/>
        <a:p>
          <a:endParaRPr lang="fr-FR"/>
        </a:p>
      </dgm:t>
    </dgm:pt>
    <dgm:pt modelId="{178CCE5F-887F-4D80-BE46-7FBA97367F87}" type="sibTrans" cxnId="{071C647A-AF8B-46C3-8A6A-1DD8B59E79D4}">
      <dgm:prSet/>
      <dgm:spPr/>
      <dgm:t>
        <a:bodyPr/>
        <a:lstStyle/>
        <a:p>
          <a:endParaRPr lang="fr-FR"/>
        </a:p>
      </dgm:t>
    </dgm:pt>
    <dgm:pt modelId="{9C25DCC9-2F8D-4CB0-A3C3-A06057A86AB4}">
      <dgm:prSet custT="1"/>
      <dgm:spPr/>
      <dgm:t>
        <a:bodyPr/>
        <a:lstStyle/>
        <a:p>
          <a:r>
            <a:rPr lang="fr-FR" sz="2000" b="0" kern="1200" dirty="0"/>
            <a:t>A </a:t>
          </a:r>
          <a:r>
            <a:rPr lang="fr-FR" sz="2000" kern="1200" dirty="0"/>
            <a:t>CFA has put in place a</a:t>
          </a:r>
          <a:r>
            <a:rPr lang="fr-FR" sz="2000" b="0" kern="1200" dirty="0"/>
            <a:t> </a:t>
          </a:r>
          <a:r>
            <a:rPr lang="fr-FR" sz="2000" kern="1200" dirty="0"/>
            <a:t>digital </a:t>
          </a:r>
          <a:r>
            <a:rPr lang="fr-FR" sz="2000" kern="1200" dirty="0" err="1"/>
            <a:t>virtual</a:t>
          </a:r>
          <a:r>
            <a:rPr lang="fr-FR" sz="2000" kern="1200" dirty="0"/>
            <a:t> reality solutions </a:t>
          </a:r>
          <a:r>
            <a:rPr lang="fr-FR" sz="2000" kern="1200" dirty="0" err="1"/>
            <a:t>that</a:t>
          </a:r>
          <a:r>
            <a:rPr lang="fr-FR" sz="2000" kern="1200" dirty="0"/>
            <a:t> </a:t>
          </a:r>
          <a:r>
            <a:rPr lang="fr-FR" sz="2000" kern="1200" dirty="0" err="1"/>
            <a:t>make</a:t>
          </a:r>
          <a:r>
            <a:rPr lang="fr-FR" sz="2000" kern="1200" dirty="0"/>
            <a:t> </a:t>
          </a:r>
          <a:r>
            <a:rPr lang="fr-FR" sz="2000" kern="1200" dirty="0" err="1"/>
            <a:t>it</a:t>
          </a:r>
          <a:r>
            <a:rPr lang="fr-FR" sz="2000" kern="1200" dirty="0"/>
            <a:t> possible to tackle </a:t>
          </a:r>
          <a:r>
            <a:rPr lang="fr-FR" sz="2000" kern="1200" dirty="0" err="1"/>
            <a:t>professional</a:t>
          </a:r>
          <a:r>
            <a:rPr lang="fr-FR" sz="2000" kern="1200" dirty="0"/>
            <a:t> </a:t>
          </a:r>
          <a:r>
            <a:rPr lang="fr-FR" sz="2000" kern="1200" dirty="0" err="1"/>
            <a:t>gestures</a:t>
          </a:r>
          <a:r>
            <a:rPr lang="fr-FR" sz="2000" kern="1200" dirty="0"/>
            <a:t> </a:t>
          </a:r>
          <a:r>
            <a:rPr lang="fr-FR" sz="2000" kern="1200" dirty="0" err="1"/>
            <a:t>through</a:t>
          </a:r>
          <a:r>
            <a:rPr lang="fr-FR" sz="2000" kern="1200" dirty="0"/>
            <a:t> immersion</a:t>
          </a:r>
          <a:endParaRPr lang="fr-FR" sz="2000" b="0" kern="1200" dirty="0"/>
        </a:p>
      </dgm:t>
    </dgm:pt>
    <dgm:pt modelId="{007881F0-CA31-4EA8-8223-3C3CEC6B2791}" type="parTrans" cxnId="{32AC8EF1-B5C4-4808-8B2D-C2A232CD4CC9}">
      <dgm:prSet/>
      <dgm:spPr/>
      <dgm:t>
        <a:bodyPr/>
        <a:lstStyle/>
        <a:p>
          <a:endParaRPr lang="fr-FR"/>
        </a:p>
      </dgm:t>
    </dgm:pt>
    <dgm:pt modelId="{0DBC1936-0AB2-4850-B7F0-400CF648F939}" type="sibTrans" cxnId="{32AC8EF1-B5C4-4808-8B2D-C2A232CD4CC9}">
      <dgm:prSet/>
      <dgm:spPr/>
      <dgm:t>
        <a:bodyPr/>
        <a:lstStyle/>
        <a:p>
          <a:endParaRPr lang="fr-FR"/>
        </a:p>
      </dgm:t>
    </dgm:pt>
    <dgm:pt modelId="{1C676A76-C591-4712-BF44-C9D97CF1F88C}">
      <dgm:prSet custT="1"/>
      <dgm:spPr/>
      <dgm:t>
        <a:bodyPr/>
        <a:lstStyle/>
        <a:p>
          <a:r>
            <a:rPr lang="fr-FR" sz="2000" kern="1200" dirty="0"/>
            <a:t>And </a:t>
          </a:r>
          <a:r>
            <a:rPr lang="fr-FR" sz="2000" kern="1200" dirty="0" err="1"/>
            <a:t>therefore</a:t>
          </a:r>
          <a:r>
            <a:rPr lang="fr-FR" sz="2000" kern="1200" dirty="0"/>
            <a:t> to </a:t>
          </a:r>
          <a:r>
            <a:rPr lang="fr-FR" sz="2000" kern="1200" dirty="0" err="1"/>
            <a:t>learn</a:t>
          </a:r>
          <a:r>
            <a:rPr lang="fr-FR" sz="2000" kern="1200" dirty="0"/>
            <a:t> </a:t>
          </a:r>
          <a:r>
            <a:rPr lang="fr-FR" sz="2000" kern="1200" dirty="0" err="1"/>
            <a:t>without</a:t>
          </a:r>
          <a:r>
            <a:rPr lang="fr-FR" sz="2000" kern="1200" dirty="0"/>
            <a:t> </a:t>
          </a:r>
          <a:r>
            <a:rPr lang="fr-FR" sz="2000" kern="1200" dirty="0" err="1"/>
            <a:t>wasting</a:t>
          </a:r>
          <a:r>
            <a:rPr lang="fr-FR" sz="2000" kern="1200" dirty="0"/>
            <a:t> </a:t>
          </a:r>
          <a:r>
            <a:rPr lang="fr-FR" sz="2000" kern="1200" dirty="0" err="1"/>
            <a:t>raw</a:t>
          </a:r>
          <a:r>
            <a:rPr lang="fr-FR" sz="2000" kern="1200" dirty="0"/>
            <a:t> </a:t>
          </a:r>
          <a:r>
            <a:rPr lang="fr-FR" sz="2000" kern="1200" dirty="0" err="1"/>
            <a:t>materials</a:t>
          </a:r>
          <a:r>
            <a:rPr lang="fr-FR" sz="2000" kern="1200" dirty="0"/>
            <a:t>, for </a:t>
          </a:r>
          <a:r>
            <a:rPr lang="fr-FR" sz="2000" kern="1200" dirty="0" err="1"/>
            <a:t>example</a:t>
          </a:r>
          <a:r>
            <a:rPr lang="fr-FR" sz="2000" kern="1200" dirty="0"/>
            <a:t> </a:t>
          </a:r>
          <a:r>
            <a:rPr lang="fr-FR" sz="2000" kern="1200" dirty="0" err="1"/>
            <a:t>paint</a:t>
          </a:r>
          <a:r>
            <a:rPr lang="fr-FR" sz="2000" kern="1200" dirty="0"/>
            <a:t>, and </a:t>
          </a:r>
          <a:r>
            <a:rPr lang="fr-FR" sz="2000" kern="1200" dirty="0" err="1"/>
            <a:t>safely</a:t>
          </a:r>
          <a:endParaRPr lang="fr-FR" sz="2000" b="0" kern="1200" dirty="0"/>
        </a:p>
      </dgm:t>
    </dgm:pt>
    <dgm:pt modelId="{FDA17969-E632-42BD-96D9-5D6A0E6A6797}" type="parTrans" cxnId="{DC9DE1EA-DF7A-470C-96C2-1E3C5CB3D67B}">
      <dgm:prSet/>
      <dgm:spPr/>
    </dgm:pt>
    <dgm:pt modelId="{DC7286A5-5796-4A9F-A5AA-CB37AB7CD45D}" type="sibTrans" cxnId="{DC9DE1EA-DF7A-470C-96C2-1E3C5CB3D67B}">
      <dgm:prSet/>
      <dgm:spPr/>
    </dgm:pt>
    <dgm:pt modelId="{95B8AA5A-BDF0-420F-B8AE-D5D7FBFC4011}">
      <dgm:prSet custT="1"/>
      <dgm:spPr/>
      <dgm:t>
        <a:bodyPr/>
        <a:lstStyle/>
        <a:p>
          <a:r>
            <a:rPr lang="fr-FR" sz="2000" kern="1200" dirty="0" err="1"/>
            <a:t>From</a:t>
          </a:r>
          <a:r>
            <a:rPr lang="fr-FR" sz="2000" kern="1200" dirty="0"/>
            <a:t> an </a:t>
          </a:r>
          <a:r>
            <a:rPr lang="fr-FR" sz="2000" kern="1200" dirty="0" err="1"/>
            <a:t>educational</a:t>
          </a:r>
          <a:r>
            <a:rPr lang="fr-FR" sz="2000" kern="1200" dirty="0"/>
            <a:t> point of </a:t>
          </a:r>
          <a:r>
            <a:rPr lang="fr-FR" sz="2000" kern="1200" dirty="0" err="1"/>
            <a:t>view</a:t>
          </a:r>
          <a:r>
            <a:rPr lang="fr-FR" sz="2000" kern="1200" dirty="0"/>
            <a:t>, </a:t>
          </a:r>
          <a:r>
            <a:rPr lang="fr-FR" sz="2000" kern="1200" dirty="0" err="1"/>
            <a:t>it</a:t>
          </a:r>
          <a:r>
            <a:rPr lang="fr-FR" sz="2000" kern="1200" dirty="0"/>
            <a:t> </a:t>
          </a:r>
          <a:r>
            <a:rPr lang="fr-FR" sz="2000" kern="1200" dirty="0" err="1"/>
            <a:t>is</a:t>
          </a:r>
          <a:r>
            <a:rPr lang="fr-FR" sz="2000" kern="1200" dirty="0"/>
            <a:t> the acquisition of </a:t>
          </a:r>
          <a:r>
            <a:rPr lang="fr-FR" sz="2000" kern="1200" dirty="0" err="1"/>
            <a:t>skills</a:t>
          </a:r>
          <a:r>
            <a:rPr lang="fr-FR" sz="2000" kern="1200" dirty="0"/>
            <a:t> </a:t>
          </a:r>
          <a:r>
            <a:rPr lang="fr-FR" sz="2000" kern="1200" dirty="0" err="1"/>
            <a:t>through</a:t>
          </a:r>
          <a:r>
            <a:rPr lang="fr-FR" sz="2000" kern="1200" dirty="0"/>
            <a:t> the </a:t>
          </a:r>
          <a:r>
            <a:rPr lang="fr-FR" sz="2000" kern="1200" dirty="0" err="1"/>
            <a:t>possibility</a:t>
          </a:r>
          <a:r>
            <a:rPr lang="fr-FR" sz="2000" kern="1200" dirty="0"/>
            <a:t> of </a:t>
          </a:r>
          <a:r>
            <a:rPr lang="fr-FR" sz="2000" kern="1200" dirty="0" err="1"/>
            <a:t>making</a:t>
          </a:r>
          <a:r>
            <a:rPr lang="fr-FR" sz="2000" kern="1200" dirty="0"/>
            <a:t> </a:t>
          </a:r>
          <a:r>
            <a:rPr lang="fr-FR" sz="2000" kern="1200" dirty="0" err="1"/>
            <a:t>mistakes</a:t>
          </a:r>
          <a:r>
            <a:rPr lang="fr-FR" sz="2000" kern="1200" dirty="0"/>
            <a:t> and </a:t>
          </a:r>
          <a:r>
            <a:rPr lang="fr-FR" sz="2000" kern="1200" dirty="0" err="1"/>
            <a:t>starting</a:t>
          </a:r>
          <a:r>
            <a:rPr lang="fr-FR" sz="2000" kern="1200" dirty="0"/>
            <a:t> over. The observation can </a:t>
          </a:r>
          <a:r>
            <a:rPr lang="fr-FR" sz="2000" kern="1200" dirty="0" err="1"/>
            <a:t>be</a:t>
          </a:r>
          <a:r>
            <a:rPr lang="fr-FR" sz="2000" kern="1200" dirty="0"/>
            <a:t> made </a:t>
          </a:r>
          <a:r>
            <a:rPr lang="fr-FR" sz="2000" kern="1200" dirty="0" err="1"/>
            <a:t>that</a:t>
          </a:r>
          <a:r>
            <a:rPr lang="fr-FR" sz="2000" kern="1200" dirty="0"/>
            <a:t> </a:t>
          </a:r>
          <a:r>
            <a:rPr lang="fr-FR" sz="2000" kern="1200" dirty="0" err="1"/>
            <a:t>hybridisation</a:t>
          </a:r>
          <a:r>
            <a:rPr lang="fr-FR" sz="2000" kern="1200" dirty="0"/>
            <a:t> </a:t>
          </a:r>
          <a:r>
            <a:rPr lang="fr-FR" sz="2000" kern="1200" dirty="0" err="1"/>
            <a:t>allows</a:t>
          </a:r>
          <a:r>
            <a:rPr lang="fr-FR" sz="2000" kern="1200" dirty="0"/>
            <a:t> a </a:t>
          </a:r>
          <a:r>
            <a:rPr lang="fr-FR" sz="2000" kern="1200" dirty="0" err="1"/>
            <a:t>greening</a:t>
          </a:r>
          <a:r>
            <a:rPr lang="fr-FR" sz="2000" kern="1200" dirty="0"/>
            <a:t> of the training </a:t>
          </a:r>
          <a:r>
            <a:rPr lang="fr-FR" sz="2000" kern="1200" dirty="0" err="1"/>
            <a:t>through</a:t>
          </a:r>
          <a:r>
            <a:rPr lang="fr-FR" sz="2000" kern="1200" dirty="0"/>
            <a:t> a </a:t>
          </a:r>
          <a:r>
            <a:rPr lang="fr-FR" sz="2000" kern="1200" dirty="0" err="1"/>
            <a:t>reduction</a:t>
          </a:r>
          <a:r>
            <a:rPr lang="fr-FR" sz="2000" kern="1200" dirty="0"/>
            <a:t> of the </a:t>
          </a:r>
          <a:r>
            <a:rPr lang="fr-FR" sz="2000" kern="1200" dirty="0" err="1"/>
            <a:t>raw</a:t>
          </a:r>
          <a:r>
            <a:rPr lang="fr-FR" sz="2000" kern="1200" dirty="0"/>
            <a:t> </a:t>
          </a:r>
          <a:r>
            <a:rPr lang="fr-FR" sz="2000" kern="1200" dirty="0" err="1"/>
            <a:t>materials</a:t>
          </a:r>
          <a:r>
            <a:rPr lang="fr-FR" sz="2000" kern="1200" dirty="0"/>
            <a:t> </a:t>
          </a:r>
          <a:r>
            <a:rPr lang="fr-FR" sz="2000" kern="1200" dirty="0" err="1"/>
            <a:t>used</a:t>
          </a:r>
          <a:r>
            <a:rPr lang="fr-FR" sz="2000" kern="1200" dirty="0"/>
            <a:t> in training </a:t>
          </a:r>
          <a:endParaRPr lang="fr-FR" sz="2000" b="0" kern="1200" dirty="0"/>
        </a:p>
      </dgm:t>
    </dgm:pt>
    <dgm:pt modelId="{CBB5EB99-D6FE-4D4A-A039-E41017BCC60D}" type="parTrans" cxnId="{36056F90-C6F6-4EB4-8F33-615BB9EDA6C7}">
      <dgm:prSet/>
      <dgm:spPr/>
    </dgm:pt>
    <dgm:pt modelId="{33BE27F8-F4EC-44C0-AFD4-F3FA540C3533}" type="sibTrans" cxnId="{36056F90-C6F6-4EB4-8F33-615BB9EDA6C7}">
      <dgm:prSet/>
      <dgm:spPr/>
    </dgm:pt>
    <dgm:pt modelId="{F510CB85-C87A-4494-ADA6-CA06256B64FF}" type="pres">
      <dgm:prSet presAssocID="{819290BF-4BB2-4514-9F47-4CCF96AC363E}" presName="linear" presStyleCnt="0">
        <dgm:presLayoutVars>
          <dgm:animLvl val="lvl"/>
          <dgm:resizeHandles val="exact"/>
        </dgm:presLayoutVars>
      </dgm:prSet>
      <dgm:spPr/>
    </dgm:pt>
    <dgm:pt modelId="{238EC537-7350-4117-B927-7601EB1398AB}" type="pres">
      <dgm:prSet presAssocID="{B8B3EB6A-9DE3-4FD5-9006-D1E96CCD5623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D91B4CD9-71A8-4503-997A-951808198C77}" type="pres">
      <dgm:prSet presAssocID="{B8B3EB6A-9DE3-4FD5-9006-D1E96CCD5623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7AAF5607-9483-40A2-940D-2F764A62B6B1}" type="presOf" srcId="{819290BF-4BB2-4514-9F47-4CCF96AC363E}" destId="{F510CB85-C87A-4494-ADA6-CA06256B64FF}" srcOrd="0" destOrd="0" presId="urn:microsoft.com/office/officeart/2005/8/layout/vList2"/>
    <dgm:cxn modelId="{3B67E277-7CD9-46D5-90B8-6A432FE3DC1D}" type="presOf" srcId="{1C676A76-C591-4712-BF44-C9D97CF1F88C}" destId="{D91B4CD9-71A8-4503-997A-951808198C77}" srcOrd="0" destOrd="1" presId="urn:microsoft.com/office/officeart/2005/8/layout/vList2"/>
    <dgm:cxn modelId="{071C647A-AF8B-46C3-8A6A-1DD8B59E79D4}" srcId="{819290BF-4BB2-4514-9F47-4CCF96AC363E}" destId="{B8B3EB6A-9DE3-4FD5-9006-D1E96CCD5623}" srcOrd="0" destOrd="0" parTransId="{BFE63E6E-17CB-49CD-B9D2-6A652401DF44}" sibTransId="{178CCE5F-887F-4D80-BE46-7FBA97367F87}"/>
    <dgm:cxn modelId="{08E65A7A-504E-47F4-8A8A-785BBB90BF4A}" type="presOf" srcId="{B8B3EB6A-9DE3-4FD5-9006-D1E96CCD5623}" destId="{238EC537-7350-4117-B927-7601EB1398AB}" srcOrd="0" destOrd="0" presId="urn:microsoft.com/office/officeart/2005/8/layout/vList2"/>
    <dgm:cxn modelId="{36056F90-C6F6-4EB4-8F33-615BB9EDA6C7}" srcId="{B8B3EB6A-9DE3-4FD5-9006-D1E96CCD5623}" destId="{95B8AA5A-BDF0-420F-B8AE-D5D7FBFC4011}" srcOrd="2" destOrd="0" parTransId="{CBB5EB99-D6FE-4D4A-A039-E41017BCC60D}" sibTransId="{33BE27F8-F4EC-44C0-AFD4-F3FA540C3533}"/>
    <dgm:cxn modelId="{4142D097-0D65-4170-9FF1-2F55FCFCBBD8}" type="presOf" srcId="{95B8AA5A-BDF0-420F-B8AE-D5D7FBFC4011}" destId="{D91B4CD9-71A8-4503-997A-951808198C77}" srcOrd="0" destOrd="2" presId="urn:microsoft.com/office/officeart/2005/8/layout/vList2"/>
    <dgm:cxn modelId="{071177D6-A1C6-44C7-89FB-18FE0C9F2615}" type="presOf" srcId="{9C25DCC9-2F8D-4CB0-A3C3-A06057A86AB4}" destId="{D91B4CD9-71A8-4503-997A-951808198C77}" srcOrd="0" destOrd="0" presId="urn:microsoft.com/office/officeart/2005/8/layout/vList2"/>
    <dgm:cxn modelId="{DC9DE1EA-DF7A-470C-96C2-1E3C5CB3D67B}" srcId="{B8B3EB6A-9DE3-4FD5-9006-D1E96CCD5623}" destId="{1C676A76-C591-4712-BF44-C9D97CF1F88C}" srcOrd="1" destOrd="0" parTransId="{FDA17969-E632-42BD-96D9-5D6A0E6A6797}" sibTransId="{DC7286A5-5796-4A9F-A5AA-CB37AB7CD45D}"/>
    <dgm:cxn modelId="{32AC8EF1-B5C4-4808-8B2D-C2A232CD4CC9}" srcId="{B8B3EB6A-9DE3-4FD5-9006-D1E96CCD5623}" destId="{9C25DCC9-2F8D-4CB0-A3C3-A06057A86AB4}" srcOrd="0" destOrd="0" parTransId="{007881F0-CA31-4EA8-8223-3C3CEC6B2791}" sibTransId="{0DBC1936-0AB2-4850-B7F0-400CF648F939}"/>
    <dgm:cxn modelId="{DF86E977-3FF2-4505-9BBF-1DAEA1320A99}" type="presParOf" srcId="{F510CB85-C87A-4494-ADA6-CA06256B64FF}" destId="{238EC537-7350-4117-B927-7601EB1398AB}" srcOrd="0" destOrd="0" presId="urn:microsoft.com/office/officeart/2005/8/layout/vList2"/>
    <dgm:cxn modelId="{2E30EAF4-AAC1-424A-8BD0-8B943A7C1A0F}" type="presParOf" srcId="{F510CB85-C87A-4494-ADA6-CA06256B64FF}" destId="{D91B4CD9-71A8-4503-997A-951808198C7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19290BF-4BB2-4514-9F47-4CCF96AC363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B8B3EB6A-9DE3-4FD5-9006-D1E96CCD5623}">
      <dgm:prSet custT="1"/>
      <dgm:spPr/>
      <dgm:t>
        <a:bodyPr/>
        <a:lstStyle/>
        <a:p>
          <a:r>
            <a:rPr lang="fr-FR" sz="4800" b="0" kern="1200" dirty="0"/>
            <a:t>Example of practices : « </a:t>
          </a:r>
          <a:r>
            <a:rPr lang="en-GB" sz="4800" b="0" kern="1200" dirty="0">
              <a:solidFill>
                <a:prstClr val="white"/>
              </a:solidFill>
              <a:latin typeface="Arial"/>
              <a:ea typeface="+mn-ea"/>
              <a:cs typeface="+mn-cs"/>
            </a:rPr>
            <a:t>Digitalisation</a:t>
          </a:r>
          <a:r>
            <a:rPr lang="fr-FR" sz="4800" b="0" kern="1200" dirty="0">
              <a:solidFill>
                <a:prstClr val="white"/>
              </a:solidFill>
              <a:latin typeface="Arial"/>
              <a:ea typeface="+mn-ea"/>
              <a:cs typeface="+mn-cs"/>
            </a:rPr>
            <a:t> </a:t>
          </a:r>
          <a:r>
            <a:rPr lang="fr-FR" sz="4800" b="0" kern="1200" dirty="0"/>
            <a:t>of </a:t>
          </a:r>
          <a:r>
            <a:rPr lang="fr-FR" sz="4800" b="0" kern="1200" dirty="0" err="1"/>
            <a:t>craft</a:t>
          </a:r>
          <a:r>
            <a:rPr lang="fr-FR" sz="4800" b="0" kern="1200" dirty="0"/>
            <a:t> </a:t>
          </a:r>
          <a:r>
            <a:rPr lang="fr-FR" sz="4800" b="0" kern="1200" dirty="0" err="1"/>
            <a:t>skills</a:t>
          </a:r>
          <a:r>
            <a:rPr lang="fr-FR" sz="4800" b="0" kern="1200" dirty="0"/>
            <a:t> »  </a:t>
          </a:r>
        </a:p>
      </dgm:t>
    </dgm:pt>
    <dgm:pt modelId="{BFE63E6E-17CB-49CD-B9D2-6A652401DF44}" type="parTrans" cxnId="{071C647A-AF8B-46C3-8A6A-1DD8B59E79D4}">
      <dgm:prSet/>
      <dgm:spPr/>
      <dgm:t>
        <a:bodyPr/>
        <a:lstStyle/>
        <a:p>
          <a:endParaRPr lang="fr-FR"/>
        </a:p>
      </dgm:t>
    </dgm:pt>
    <dgm:pt modelId="{178CCE5F-887F-4D80-BE46-7FBA97367F87}" type="sibTrans" cxnId="{071C647A-AF8B-46C3-8A6A-1DD8B59E79D4}">
      <dgm:prSet/>
      <dgm:spPr/>
      <dgm:t>
        <a:bodyPr/>
        <a:lstStyle/>
        <a:p>
          <a:endParaRPr lang="fr-FR"/>
        </a:p>
      </dgm:t>
    </dgm:pt>
    <dgm:pt modelId="{9C25DCC9-2F8D-4CB0-A3C3-A06057A86AB4}">
      <dgm:prSet custT="1"/>
      <dgm:spPr/>
      <dgm:t>
        <a:bodyPr/>
        <a:lstStyle/>
        <a:p>
          <a:r>
            <a:rPr lang="fr-FR" sz="2000" kern="1200" dirty="0"/>
            <a:t>To </a:t>
          </a:r>
          <a:r>
            <a:rPr lang="fr-FR" sz="2000" kern="1200" dirty="0" err="1"/>
            <a:t>avoid</a:t>
          </a:r>
          <a:r>
            <a:rPr lang="fr-FR" sz="2000" kern="1200" dirty="0"/>
            <a:t> "the </a:t>
          </a:r>
          <a:r>
            <a:rPr lang="fr-FR" sz="2000" kern="1200" dirty="0" err="1"/>
            <a:t>loss</a:t>
          </a:r>
          <a:r>
            <a:rPr lang="fr-FR" sz="2000" kern="1200" dirty="0"/>
            <a:t> of certain </a:t>
          </a:r>
          <a:r>
            <a:rPr lang="fr-FR" sz="2000" kern="1200" dirty="0" err="1"/>
            <a:t>skills</a:t>
          </a:r>
          <a:r>
            <a:rPr lang="fr-FR" sz="2000" kern="1200" dirty="0"/>
            <a:t>" in the arts and </a:t>
          </a:r>
          <a:r>
            <a:rPr lang="fr-FR" sz="2000" kern="1200" dirty="0" err="1"/>
            <a:t>crafts</a:t>
          </a:r>
          <a:r>
            <a:rPr lang="fr-FR" sz="2000" kern="1200" dirty="0"/>
            <a:t> </a:t>
          </a:r>
          <a:r>
            <a:rPr lang="fr-FR" sz="2000" kern="1200" dirty="0" err="1"/>
            <a:t>sector</a:t>
          </a:r>
          <a:r>
            <a:rPr lang="fr-FR" sz="2000" kern="1200" dirty="0"/>
            <a:t>, </a:t>
          </a:r>
          <a:r>
            <a:rPr lang="fr-FR" sz="2000" kern="1200" dirty="0" err="1"/>
            <a:t>with</a:t>
          </a:r>
          <a:r>
            <a:rPr lang="fr-FR" sz="2000" kern="1200" dirty="0"/>
            <a:t> certain </a:t>
          </a:r>
          <a:r>
            <a:rPr lang="fr-FR" sz="2000" kern="1200" dirty="0" err="1"/>
            <a:t>specialities</a:t>
          </a:r>
          <a:r>
            <a:rPr lang="fr-FR" sz="2000" kern="1200" dirty="0"/>
            <a:t> on the verge of </a:t>
          </a:r>
          <a:r>
            <a:rPr lang="fr-FR" sz="2000" kern="1200" dirty="0" err="1"/>
            <a:t>disappearing</a:t>
          </a:r>
          <a:r>
            <a:rPr lang="fr-FR" sz="2000" kern="1200" dirty="0"/>
            <a:t>, the French </a:t>
          </a:r>
          <a:r>
            <a:rPr lang="fr-FR" sz="2000" kern="1200" dirty="0" err="1"/>
            <a:t>government</a:t>
          </a:r>
          <a:r>
            <a:rPr lang="fr-FR" sz="2000" kern="1200" dirty="0"/>
            <a:t> </a:t>
          </a:r>
          <a:r>
            <a:rPr lang="fr-FR" sz="2000" kern="1200" dirty="0" err="1"/>
            <a:t>wants</a:t>
          </a:r>
          <a:r>
            <a:rPr lang="fr-FR" sz="2000" kern="1200" dirty="0"/>
            <a:t> to </a:t>
          </a:r>
          <a:r>
            <a:rPr lang="fr-FR" sz="2000" kern="1200" dirty="0" err="1"/>
            <a:t>develop</a:t>
          </a:r>
          <a:r>
            <a:rPr lang="fr-FR" sz="2000" kern="1200" dirty="0"/>
            <a:t> the "</a:t>
          </a:r>
          <a:r>
            <a:rPr lang="fr-FR" sz="2000" kern="1200" dirty="0" err="1"/>
            <a:t>digitisation</a:t>
          </a:r>
          <a:r>
            <a:rPr lang="fr-FR" sz="2000" kern="1200" dirty="0"/>
            <a:t> of </a:t>
          </a:r>
          <a:r>
            <a:rPr lang="fr-FR" sz="2000" kern="1200" dirty="0" err="1"/>
            <a:t>craft</a:t>
          </a:r>
          <a:r>
            <a:rPr lang="fr-FR" sz="2000" kern="1200" dirty="0"/>
            <a:t> </a:t>
          </a:r>
          <a:r>
            <a:rPr lang="fr-FR" sz="2000" kern="1200" dirty="0" err="1"/>
            <a:t>skills</a:t>
          </a:r>
          <a:r>
            <a:rPr lang="fr-FR" sz="2000" kern="1200" dirty="0"/>
            <a:t>"</a:t>
          </a:r>
          <a:endParaRPr lang="fr-FR" sz="2000" b="0" kern="1200" dirty="0"/>
        </a:p>
      </dgm:t>
    </dgm:pt>
    <dgm:pt modelId="{007881F0-CA31-4EA8-8223-3C3CEC6B2791}" type="parTrans" cxnId="{32AC8EF1-B5C4-4808-8B2D-C2A232CD4CC9}">
      <dgm:prSet/>
      <dgm:spPr/>
      <dgm:t>
        <a:bodyPr/>
        <a:lstStyle/>
        <a:p>
          <a:endParaRPr lang="fr-FR"/>
        </a:p>
      </dgm:t>
    </dgm:pt>
    <dgm:pt modelId="{0DBC1936-0AB2-4850-B7F0-400CF648F939}" type="sibTrans" cxnId="{32AC8EF1-B5C4-4808-8B2D-C2A232CD4CC9}">
      <dgm:prSet/>
      <dgm:spPr/>
      <dgm:t>
        <a:bodyPr/>
        <a:lstStyle/>
        <a:p>
          <a:endParaRPr lang="fr-FR"/>
        </a:p>
      </dgm:t>
    </dgm:pt>
    <dgm:pt modelId="{45E19230-F131-4622-93CB-9E08482D513C}">
      <dgm:prSet custT="1"/>
      <dgm:spPr/>
      <dgm:t>
        <a:bodyPr/>
        <a:lstStyle/>
        <a:p>
          <a:r>
            <a:rPr lang="en-US" sz="2000" b="0" kern="1200" dirty="0"/>
            <a:t>For example, with the art of lacemaking, which could have been lost if it had not been preserved in the national lace factories of Le Puy-</a:t>
          </a:r>
          <a:r>
            <a:rPr lang="en-US" sz="2000" b="0" kern="1200" dirty="0" err="1"/>
            <a:t>en</a:t>
          </a:r>
          <a:r>
            <a:rPr lang="en-US" sz="2000" b="0" kern="1200" dirty="0"/>
            <a:t>-</a:t>
          </a:r>
          <a:r>
            <a:rPr lang="en-US" sz="2000" b="0" kern="1200" dirty="0" err="1"/>
            <a:t>Velay</a:t>
          </a:r>
          <a:r>
            <a:rPr lang="en-US" sz="2000" b="0" kern="1200" dirty="0"/>
            <a:t> and </a:t>
          </a:r>
          <a:r>
            <a:rPr lang="en-US" sz="2000" b="0" kern="1200" dirty="0" err="1"/>
            <a:t>Alençon</a:t>
          </a:r>
          <a:r>
            <a:rPr lang="en-US" sz="2000" b="0" kern="1200" dirty="0"/>
            <a:t>, a preservation that is now enabling the sector to flourish once again
Preserving this patrimony is therefore essential, and new technologies offer new possibilities. The creation of a digital gesture bank will support this strategy by ensuring the conservation of know-how through the </a:t>
          </a:r>
          <a:r>
            <a:rPr lang="en-US" sz="2000" b="0" kern="1200" dirty="0" err="1"/>
            <a:t>digitisation</a:t>
          </a:r>
          <a:r>
            <a:rPr lang="en-US" sz="2000" b="0" kern="1200" dirty="0"/>
            <a:t> of ancestral gestures and techniques threatened with extinction. Future apprentices will be able to rehearse rare gestures in virtual universes before mastering them fully in contact with the material</a:t>
          </a:r>
          <a:endParaRPr lang="fr-FR" sz="2000" b="0" kern="1200" dirty="0"/>
        </a:p>
      </dgm:t>
    </dgm:pt>
    <dgm:pt modelId="{C2EE6E9B-FD89-4CAC-A1C7-363623D7A1EE}" type="parTrans" cxnId="{C4926922-E616-4B9E-95B2-3CD66AA28577}">
      <dgm:prSet/>
      <dgm:spPr/>
    </dgm:pt>
    <dgm:pt modelId="{5834A51A-E8C9-4F9B-84F1-2F280BEDA551}" type="sibTrans" cxnId="{C4926922-E616-4B9E-95B2-3CD66AA28577}">
      <dgm:prSet/>
      <dgm:spPr/>
    </dgm:pt>
    <dgm:pt modelId="{F510CB85-C87A-4494-ADA6-CA06256B64FF}" type="pres">
      <dgm:prSet presAssocID="{819290BF-4BB2-4514-9F47-4CCF96AC363E}" presName="linear" presStyleCnt="0">
        <dgm:presLayoutVars>
          <dgm:animLvl val="lvl"/>
          <dgm:resizeHandles val="exact"/>
        </dgm:presLayoutVars>
      </dgm:prSet>
      <dgm:spPr/>
    </dgm:pt>
    <dgm:pt modelId="{238EC537-7350-4117-B927-7601EB1398AB}" type="pres">
      <dgm:prSet presAssocID="{B8B3EB6A-9DE3-4FD5-9006-D1E96CCD5623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D91B4CD9-71A8-4503-997A-951808198C77}" type="pres">
      <dgm:prSet presAssocID="{B8B3EB6A-9DE3-4FD5-9006-D1E96CCD5623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7AAF5607-9483-40A2-940D-2F764A62B6B1}" type="presOf" srcId="{819290BF-4BB2-4514-9F47-4CCF96AC363E}" destId="{F510CB85-C87A-4494-ADA6-CA06256B64FF}" srcOrd="0" destOrd="0" presId="urn:microsoft.com/office/officeart/2005/8/layout/vList2"/>
    <dgm:cxn modelId="{C4926922-E616-4B9E-95B2-3CD66AA28577}" srcId="{B8B3EB6A-9DE3-4FD5-9006-D1E96CCD5623}" destId="{45E19230-F131-4622-93CB-9E08482D513C}" srcOrd="1" destOrd="0" parTransId="{C2EE6E9B-FD89-4CAC-A1C7-363623D7A1EE}" sibTransId="{5834A51A-E8C9-4F9B-84F1-2F280BEDA551}"/>
    <dgm:cxn modelId="{3BD9FD64-B57F-44FC-B09D-878AF759F72C}" type="presOf" srcId="{45E19230-F131-4622-93CB-9E08482D513C}" destId="{D91B4CD9-71A8-4503-997A-951808198C77}" srcOrd="0" destOrd="1" presId="urn:microsoft.com/office/officeart/2005/8/layout/vList2"/>
    <dgm:cxn modelId="{071C647A-AF8B-46C3-8A6A-1DD8B59E79D4}" srcId="{819290BF-4BB2-4514-9F47-4CCF96AC363E}" destId="{B8B3EB6A-9DE3-4FD5-9006-D1E96CCD5623}" srcOrd="0" destOrd="0" parTransId="{BFE63E6E-17CB-49CD-B9D2-6A652401DF44}" sibTransId="{178CCE5F-887F-4D80-BE46-7FBA97367F87}"/>
    <dgm:cxn modelId="{08E65A7A-504E-47F4-8A8A-785BBB90BF4A}" type="presOf" srcId="{B8B3EB6A-9DE3-4FD5-9006-D1E96CCD5623}" destId="{238EC537-7350-4117-B927-7601EB1398AB}" srcOrd="0" destOrd="0" presId="urn:microsoft.com/office/officeart/2005/8/layout/vList2"/>
    <dgm:cxn modelId="{071177D6-A1C6-44C7-89FB-18FE0C9F2615}" type="presOf" srcId="{9C25DCC9-2F8D-4CB0-A3C3-A06057A86AB4}" destId="{D91B4CD9-71A8-4503-997A-951808198C77}" srcOrd="0" destOrd="0" presId="urn:microsoft.com/office/officeart/2005/8/layout/vList2"/>
    <dgm:cxn modelId="{32AC8EF1-B5C4-4808-8B2D-C2A232CD4CC9}" srcId="{B8B3EB6A-9DE3-4FD5-9006-D1E96CCD5623}" destId="{9C25DCC9-2F8D-4CB0-A3C3-A06057A86AB4}" srcOrd="0" destOrd="0" parTransId="{007881F0-CA31-4EA8-8223-3C3CEC6B2791}" sibTransId="{0DBC1936-0AB2-4850-B7F0-400CF648F939}"/>
    <dgm:cxn modelId="{DF86E977-3FF2-4505-9BBF-1DAEA1320A99}" type="presParOf" srcId="{F510CB85-C87A-4494-ADA6-CA06256B64FF}" destId="{238EC537-7350-4117-B927-7601EB1398AB}" srcOrd="0" destOrd="0" presId="urn:microsoft.com/office/officeart/2005/8/layout/vList2"/>
    <dgm:cxn modelId="{2E30EAF4-AAC1-424A-8BD0-8B943A7C1A0F}" type="presParOf" srcId="{F510CB85-C87A-4494-ADA6-CA06256B64FF}" destId="{D91B4CD9-71A8-4503-997A-951808198C77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0EC1E42-68FE-4B89-81F7-2758D3E24A6F}" type="doc">
      <dgm:prSet loTypeId="urn:microsoft.com/office/officeart/2005/8/layout/hList1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24A0BD8-B950-4204-82FF-CD31D92331D9}">
      <dgm:prSet/>
      <dgm:spPr/>
      <dgm:t>
        <a:bodyPr/>
        <a:lstStyle/>
        <a:p>
          <a:r>
            <a:rPr lang="fr-FR" dirty="0" err="1"/>
            <a:t>From</a:t>
          </a:r>
          <a:r>
            <a:rPr lang="fr-FR" dirty="0"/>
            <a:t> CFA :</a:t>
          </a:r>
          <a:endParaRPr lang="en-US" dirty="0"/>
        </a:p>
      </dgm:t>
    </dgm:pt>
    <dgm:pt modelId="{C23C7C64-26FB-4615-BD8B-6BE1C208B356}" type="parTrans" cxnId="{B7EE4385-45C2-4753-9511-A20088619656}">
      <dgm:prSet/>
      <dgm:spPr/>
      <dgm:t>
        <a:bodyPr/>
        <a:lstStyle/>
        <a:p>
          <a:endParaRPr lang="en-US"/>
        </a:p>
      </dgm:t>
    </dgm:pt>
    <dgm:pt modelId="{D203DEB8-CC6F-4EB3-B2B6-25AFD24AB6E7}" type="sibTrans" cxnId="{B7EE4385-45C2-4753-9511-A20088619656}">
      <dgm:prSet/>
      <dgm:spPr/>
      <dgm:t>
        <a:bodyPr/>
        <a:lstStyle/>
        <a:p>
          <a:endParaRPr lang="en-US"/>
        </a:p>
      </dgm:t>
    </dgm:pt>
    <dgm:pt modelId="{87E01859-FC1F-4880-911A-F7230D9BE54C}">
      <dgm:prSet/>
      <dgm:spPr/>
      <dgm:t>
        <a:bodyPr/>
        <a:lstStyle/>
        <a:p>
          <a:r>
            <a:rPr lang="en-US"/>
            <a:t>Designing training scenarios that would be impossible to implement in real-life situations- Assess learning outcomes </a:t>
          </a:r>
        </a:p>
      </dgm:t>
    </dgm:pt>
    <dgm:pt modelId="{FF436607-9DA3-4B51-9322-D99A39E878B9}" type="parTrans" cxnId="{A904A519-BAAB-4405-8AFD-57D130E6CBE0}">
      <dgm:prSet/>
      <dgm:spPr/>
      <dgm:t>
        <a:bodyPr/>
        <a:lstStyle/>
        <a:p>
          <a:endParaRPr lang="en-US"/>
        </a:p>
      </dgm:t>
    </dgm:pt>
    <dgm:pt modelId="{13A6A06F-9C98-424B-8D3E-F374CE413355}" type="sibTrans" cxnId="{A904A519-BAAB-4405-8AFD-57D130E6CBE0}">
      <dgm:prSet/>
      <dgm:spPr/>
      <dgm:t>
        <a:bodyPr/>
        <a:lstStyle/>
        <a:p>
          <a:endParaRPr lang="en-US"/>
        </a:p>
      </dgm:t>
    </dgm:pt>
    <dgm:pt modelId="{5C46458C-8E59-4C20-8B32-B7E527D86F28}">
      <dgm:prSet/>
      <dgm:spPr/>
      <dgm:t>
        <a:bodyPr/>
        <a:lstStyle/>
        <a:p>
          <a:r>
            <a:rPr lang="en-US" dirty="0" err="1"/>
            <a:t>Individualise</a:t>
          </a:r>
          <a:r>
            <a:rPr lang="en-US" dirty="0"/>
            <a:t> training paths</a:t>
          </a:r>
        </a:p>
      </dgm:t>
    </dgm:pt>
    <dgm:pt modelId="{FFC5B8D3-0E83-454A-B9BB-66220EFD4123}" type="parTrans" cxnId="{E5C681F8-535D-4133-93F2-82A716CDCED9}">
      <dgm:prSet/>
      <dgm:spPr/>
      <dgm:t>
        <a:bodyPr/>
        <a:lstStyle/>
        <a:p>
          <a:endParaRPr lang="en-US"/>
        </a:p>
      </dgm:t>
    </dgm:pt>
    <dgm:pt modelId="{C1F79B76-E14A-4C00-88C9-AF43ACAB7693}" type="sibTrans" cxnId="{E5C681F8-535D-4133-93F2-82A716CDCED9}">
      <dgm:prSet/>
      <dgm:spPr/>
      <dgm:t>
        <a:bodyPr/>
        <a:lstStyle/>
        <a:p>
          <a:endParaRPr lang="en-US"/>
        </a:p>
      </dgm:t>
    </dgm:pt>
    <dgm:pt modelId="{78768E5F-6E05-402E-A674-6B0458B3D726}">
      <dgm:prSet/>
      <dgm:spPr/>
      <dgm:t>
        <a:bodyPr/>
        <a:lstStyle/>
        <a:p>
          <a:r>
            <a:rPr lang="en-US"/>
            <a:t>Monitor the development of trainees and assess their skills</a:t>
          </a:r>
        </a:p>
      </dgm:t>
    </dgm:pt>
    <dgm:pt modelId="{17B8F1B9-6B7D-425B-B5C0-A0E3F55F8197}" type="parTrans" cxnId="{E5DF40C3-47E5-42A5-9127-8811B196EF2F}">
      <dgm:prSet/>
      <dgm:spPr/>
      <dgm:t>
        <a:bodyPr/>
        <a:lstStyle/>
        <a:p>
          <a:endParaRPr lang="en-US"/>
        </a:p>
      </dgm:t>
    </dgm:pt>
    <dgm:pt modelId="{93505088-9F73-4E13-AD3A-97671AD99C53}" type="sibTrans" cxnId="{E5DF40C3-47E5-42A5-9127-8811B196EF2F}">
      <dgm:prSet/>
      <dgm:spPr/>
      <dgm:t>
        <a:bodyPr/>
        <a:lstStyle/>
        <a:p>
          <a:endParaRPr lang="en-US"/>
        </a:p>
      </dgm:t>
    </dgm:pt>
    <dgm:pt modelId="{D2CC86AB-787E-4A6A-AA8C-F1D1133BC612}">
      <dgm:prSet/>
      <dgm:spPr/>
      <dgm:t>
        <a:bodyPr/>
        <a:lstStyle/>
        <a:p>
          <a:r>
            <a:rPr lang="en-US"/>
            <a:t>Combining training initiatives and making them more attractive</a:t>
          </a:r>
        </a:p>
      </dgm:t>
    </dgm:pt>
    <dgm:pt modelId="{4A78B32E-98F0-4EB8-9F57-B118A5E56A0A}" type="parTrans" cxnId="{BA31EA5B-19EC-4308-9562-6C4A3EB21185}">
      <dgm:prSet/>
      <dgm:spPr/>
      <dgm:t>
        <a:bodyPr/>
        <a:lstStyle/>
        <a:p>
          <a:endParaRPr lang="en-US"/>
        </a:p>
      </dgm:t>
    </dgm:pt>
    <dgm:pt modelId="{9371C8EB-36CD-4E98-89DC-DD6D70A78346}" type="sibTrans" cxnId="{BA31EA5B-19EC-4308-9562-6C4A3EB21185}">
      <dgm:prSet/>
      <dgm:spPr/>
      <dgm:t>
        <a:bodyPr/>
        <a:lstStyle/>
        <a:p>
          <a:endParaRPr lang="en-US"/>
        </a:p>
      </dgm:t>
    </dgm:pt>
    <dgm:pt modelId="{C90E8CF7-1FCD-4CA6-A42E-977CB476FDA7}">
      <dgm:prSet/>
      <dgm:spPr/>
      <dgm:t>
        <a:bodyPr/>
        <a:lstStyle/>
        <a:p>
          <a:r>
            <a:rPr lang="fr-FR" dirty="0" err="1"/>
            <a:t>From</a:t>
          </a:r>
          <a:r>
            <a:rPr lang="fr-FR" dirty="0"/>
            <a:t> </a:t>
          </a:r>
          <a:r>
            <a:rPr lang="fr-FR" dirty="0" err="1"/>
            <a:t>apprentices</a:t>
          </a:r>
          <a:r>
            <a:rPr lang="fr-FR" dirty="0"/>
            <a:t> : </a:t>
          </a:r>
          <a:endParaRPr lang="en-US" dirty="0"/>
        </a:p>
      </dgm:t>
    </dgm:pt>
    <dgm:pt modelId="{5C93AC42-CA31-4D41-85D3-80B0AD0B3F79}" type="parTrans" cxnId="{353CEE9D-2C23-4785-903D-FF8275126000}">
      <dgm:prSet/>
      <dgm:spPr/>
      <dgm:t>
        <a:bodyPr/>
        <a:lstStyle/>
        <a:p>
          <a:endParaRPr lang="en-US"/>
        </a:p>
      </dgm:t>
    </dgm:pt>
    <dgm:pt modelId="{D6136ED7-0B37-45E3-BF01-1CC42F6C3EA2}" type="sibTrans" cxnId="{353CEE9D-2C23-4785-903D-FF8275126000}">
      <dgm:prSet/>
      <dgm:spPr/>
      <dgm:t>
        <a:bodyPr/>
        <a:lstStyle/>
        <a:p>
          <a:endParaRPr lang="en-US"/>
        </a:p>
      </dgm:t>
    </dgm:pt>
    <dgm:pt modelId="{E36F15CB-0C25-4E9C-8DC1-86C6E5D83A81}">
      <dgm:prSet/>
      <dgm:spPr/>
      <dgm:t>
        <a:bodyPr/>
        <a:lstStyle/>
        <a:p>
          <a:r>
            <a:rPr lang="fr-FR"/>
            <a:t>Training is active, felt differently, with a new pedagogy that will favour a playful approach </a:t>
          </a:r>
          <a:endParaRPr lang="en-US"/>
        </a:p>
      </dgm:t>
    </dgm:pt>
    <dgm:pt modelId="{56741BCC-6A3E-4498-80CE-49D7CF6833AE}" type="parTrans" cxnId="{3FE9CB6E-7797-4D36-96D3-50415151D514}">
      <dgm:prSet/>
      <dgm:spPr/>
      <dgm:t>
        <a:bodyPr/>
        <a:lstStyle/>
        <a:p>
          <a:endParaRPr lang="en-US"/>
        </a:p>
      </dgm:t>
    </dgm:pt>
    <dgm:pt modelId="{E67ECE51-74D5-4CB0-9DEC-6D06B53B4F98}" type="sibTrans" cxnId="{3FE9CB6E-7797-4D36-96D3-50415151D514}">
      <dgm:prSet/>
      <dgm:spPr/>
      <dgm:t>
        <a:bodyPr/>
        <a:lstStyle/>
        <a:p>
          <a:endParaRPr lang="en-US"/>
        </a:p>
      </dgm:t>
    </dgm:pt>
    <dgm:pt modelId="{6BDE52AB-28F7-48AD-B9C9-BBF226C6B7B6}">
      <dgm:prSet/>
      <dgm:spPr/>
      <dgm:t>
        <a:bodyPr/>
        <a:lstStyle/>
        <a:p>
          <a:r>
            <a:rPr lang="fr-FR"/>
            <a:t>Perform safe tasks, make mistakes safely</a:t>
          </a:r>
          <a:endParaRPr lang="en-US"/>
        </a:p>
      </dgm:t>
    </dgm:pt>
    <dgm:pt modelId="{D93E3B59-A7FE-4CCC-9A93-268188A151D1}" type="parTrans" cxnId="{952F4ACF-6888-407B-B8D1-69429344FA78}">
      <dgm:prSet/>
      <dgm:spPr/>
      <dgm:t>
        <a:bodyPr/>
        <a:lstStyle/>
        <a:p>
          <a:endParaRPr lang="en-US"/>
        </a:p>
      </dgm:t>
    </dgm:pt>
    <dgm:pt modelId="{16BB9680-82B9-4E3F-A2FB-A44CB1887BC6}" type="sibTrans" cxnId="{952F4ACF-6888-407B-B8D1-69429344FA78}">
      <dgm:prSet/>
      <dgm:spPr/>
      <dgm:t>
        <a:bodyPr/>
        <a:lstStyle/>
        <a:p>
          <a:endParaRPr lang="en-US"/>
        </a:p>
      </dgm:t>
    </dgm:pt>
    <dgm:pt modelId="{9CC30562-A1A5-4D9F-9655-0A0448FAABFE}">
      <dgm:prSet/>
      <dgm:spPr/>
      <dgm:t>
        <a:bodyPr/>
        <a:lstStyle/>
        <a:p>
          <a:r>
            <a:rPr lang="en-US"/>
            <a:t>Develop an understanding of how a machine, tool, situation, production line or workshop works. </a:t>
          </a:r>
          <a:r>
            <a:rPr lang="fr-FR"/>
            <a:t>Understand what is happening or could happen, consider problem solving scenarios </a:t>
          </a:r>
          <a:endParaRPr lang="en-US"/>
        </a:p>
      </dgm:t>
    </dgm:pt>
    <dgm:pt modelId="{9418C109-439C-4722-B558-1D4A659CE224}" type="parTrans" cxnId="{9C9FE9F2-25BE-45A3-A36A-1F75AC4F49D4}">
      <dgm:prSet/>
      <dgm:spPr/>
      <dgm:t>
        <a:bodyPr/>
        <a:lstStyle/>
        <a:p>
          <a:endParaRPr lang="en-US"/>
        </a:p>
      </dgm:t>
    </dgm:pt>
    <dgm:pt modelId="{4FC76A46-D2A4-4B6D-A87B-5903BEC14E64}" type="sibTrans" cxnId="{9C9FE9F2-25BE-45A3-A36A-1F75AC4F49D4}">
      <dgm:prSet/>
      <dgm:spPr/>
      <dgm:t>
        <a:bodyPr/>
        <a:lstStyle/>
        <a:p>
          <a:endParaRPr lang="en-US"/>
        </a:p>
      </dgm:t>
    </dgm:pt>
    <dgm:pt modelId="{9E4D4580-2F42-4510-8893-D1B5AEA3089F}">
      <dgm:prSet/>
      <dgm:spPr/>
      <dgm:t>
        <a:bodyPr/>
        <a:lstStyle/>
        <a:p>
          <a:r>
            <a:rPr lang="fr-FR"/>
            <a:t>Develop digital literacy skills</a:t>
          </a:r>
          <a:endParaRPr lang="en-US"/>
        </a:p>
      </dgm:t>
    </dgm:pt>
    <dgm:pt modelId="{D14A4936-7997-40AF-856A-2A2E74ECFC2E}" type="parTrans" cxnId="{FC6EEC3D-8223-4147-AB63-7A84EB45C7EA}">
      <dgm:prSet/>
      <dgm:spPr/>
      <dgm:t>
        <a:bodyPr/>
        <a:lstStyle/>
        <a:p>
          <a:endParaRPr lang="en-US"/>
        </a:p>
      </dgm:t>
    </dgm:pt>
    <dgm:pt modelId="{52701026-EFD8-484D-A59D-CAAC3DD76031}" type="sibTrans" cxnId="{FC6EEC3D-8223-4147-AB63-7A84EB45C7EA}">
      <dgm:prSet/>
      <dgm:spPr/>
      <dgm:t>
        <a:bodyPr/>
        <a:lstStyle/>
        <a:p>
          <a:endParaRPr lang="en-US"/>
        </a:p>
      </dgm:t>
    </dgm:pt>
    <dgm:pt modelId="{11B02CB9-5F08-4A62-918E-B19847403651}">
      <dgm:prSet/>
      <dgm:spPr/>
      <dgm:t>
        <a:bodyPr/>
        <a:lstStyle/>
        <a:p>
          <a:r>
            <a:rPr lang="fr-FR"/>
            <a:t>Be more independently trained, have permanent access to teaching resources</a:t>
          </a:r>
          <a:endParaRPr lang="en-US"/>
        </a:p>
      </dgm:t>
    </dgm:pt>
    <dgm:pt modelId="{1EA91BC1-A249-40C7-96E5-586A711A5EE3}" type="parTrans" cxnId="{A8F14835-B306-4751-9D71-9ACE053A291B}">
      <dgm:prSet/>
      <dgm:spPr/>
      <dgm:t>
        <a:bodyPr/>
        <a:lstStyle/>
        <a:p>
          <a:endParaRPr lang="en-US"/>
        </a:p>
      </dgm:t>
    </dgm:pt>
    <dgm:pt modelId="{0BD734D1-8D3C-4947-97D2-D00CDC30C55D}" type="sibTrans" cxnId="{A8F14835-B306-4751-9D71-9ACE053A291B}">
      <dgm:prSet/>
      <dgm:spPr/>
      <dgm:t>
        <a:bodyPr/>
        <a:lstStyle/>
        <a:p>
          <a:endParaRPr lang="en-US"/>
        </a:p>
      </dgm:t>
    </dgm:pt>
    <dgm:pt modelId="{DDEA93F3-EAF9-49AA-AC73-7B1B8F78B7F8}" type="pres">
      <dgm:prSet presAssocID="{A0EC1E42-68FE-4B89-81F7-2758D3E24A6F}" presName="Name0" presStyleCnt="0">
        <dgm:presLayoutVars>
          <dgm:dir/>
          <dgm:animLvl val="lvl"/>
          <dgm:resizeHandles val="exact"/>
        </dgm:presLayoutVars>
      </dgm:prSet>
      <dgm:spPr/>
    </dgm:pt>
    <dgm:pt modelId="{27003056-E2AA-41E0-A6BA-FF11C1686D54}" type="pres">
      <dgm:prSet presAssocID="{024A0BD8-B950-4204-82FF-CD31D92331D9}" presName="composite" presStyleCnt="0"/>
      <dgm:spPr/>
    </dgm:pt>
    <dgm:pt modelId="{3C0FFD79-D6B9-47F6-BA22-93C596106DED}" type="pres">
      <dgm:prSet presAssocID="{024A0BD8-B950-4204-82FF-CD31D92331D9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9D285EE9-51C0-46CF-8AAD-E63A9A37A898}" type="pres">
      <dgm:prSet presAssocID="{024A0BD8-B950-4204-82FF-CD31D92331D9}" presName="desTx" presStyleLbl="alignAccFollowNode1" presStyleIdx="0" presStyleCnt="2">
        <dgm:presLayoutVars>
          <dgm:bulletEnabled val="1"/>
        </dgm:presLayoutVars>
      </dgm:prSet>
      <dgm:spPr/>
    </dgm:pt>
    <dgm:pt modelId="{DCF9E128-FF73-4976-9ADB-2F7DEAEC8CAD}" type="pres">
      <dgm:prSet presAssocID="{D203DEB8-CC6F-4EB3-B2B6-25AFD24AB6E7}" presName="space" presStyleCnt="0"/>
      <dgm:spPr/>
    </dgm:pt>
    <dgm:pt modelId="{3B13D486-C66A-4EF6-B637-12D769E64D02}" type="pres">
      <dgm:prSet presAssocID="{C90E8CF7-1FCD-4CA6-A42E-977CB476FDA7}" presName="composite" presStyleCnt="0"/>
      <dgm:spPr/>
    </dgm:pt>
    <dgm:pt modelId="{D9492442-C960-4B7F-A79C-3616A4BD960B}" type="pres">
      <dgm:prSet presAssocID="{C90E8CF7-1FCD-4CA6-A42E-977CB476FDA7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50B23C8F-7A92-4921-BDC6-15BF64624B5E}" type="pres">
      <dgm:prSet presAssocID="{C90E8CF7-1FCD-4CA6-A42E-977CB476FDA7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C50CD904-3FDB-4C82-931F-1DE720DDDD1F}" type="presOf" srcId="{11B02CB9-5F08-4A62-918E-B19847403651}" destId="{50B23C8F-7A92-4921-BDC6-15BF64624B5E}" srcOrd="0" destOrd="4" presId="urn:microsoft.com/office/officeart/2005/8/layout/hList1"/>
    <dgm:cxn modelId="{F004A905-8D8C-4B9B-9EFC-FAB10ECB3AD5}" type="presOf" srcId="{024A0BD8-B950-4204-82FF-CD31D92331D9}" destId="{3C0FFD79-D6B9-47F6-BA22-93C596106DED}" srcOrd="0" destOrd="0" presId="urn:microsoft.com/office/officeart/2005/8/layout/hList1"/>
    <dgm:cxn modelId="{7965C10A-3AEB-4147-BDA9-9B689353A493}" type="presOf" srcId="{6BDE52AB-28F7-48AD-B9C9-BBF226C6B7B6}" destId="{50B23C8F-7A92-4921-BDC6-15BF64624B5E}" srcOrd="0" destOrd="1" presId="urn:microsoft.com/office/officeart/2005/8/layout/hList1"/>
    <dgm:cxn modelId="{68EC180F-AF5F-46D8-A215-1D755D44FA60}" type="presOf" srcId="{E36F15CB-0C25-4E9C-8DC1-86C6E5D83A81}" destId="{50B23C8F-7A92-4921-BDC6-15BF64624B5E}" srcOrd="0" destOrd="0" presId="urn:microsoft.com/office/officeart/2005/8/layout/hList1"/>
    <dgm:cxn modelId="{A904A519-BAAB-4405-8AFD-57D130E6CBE0}" srcId="{024A0BD8-B950-4204-82FF-CD31D92331D9}" destId="{87E01859-FC1F-4880-911A-F7230D9BE54C}" srcOrd="0" destOrd="0" parTransId="{FF436607-9DA3-4B51-9322-D99A39E878B9}" sibTransId="{13A6A06F-9C98-424B-8D3E-F374CE413355}"/>
    <dgm:cxn modelId="{A8F14835-B306-4751-9D71-9ACE053A291B}" srcId="{C90E8CF7-1FCD-4CA6-A42E-977CB476FDA7}" destId="{11B02CB9-5F08-4A62-918E-B19847403651}" srcOrd="4" destOrd="0" parTransId="{1EA91BC1-A249-40C7-96E5-586A711A5EE3}" sibTransId="{0BD734D1-8D3C-4947-97D2-D00CDC30C55D}"/>
    <dgm:cxn modelId="{FC6EEC3D-8223-4147-AB63-7A84EB45C7EA}" srcId="{C90E8CF7-1FCD-4CA6-A42E-977CB476FDA7}" destId="{9E4D4580-2F42-4510-8893-D1B5AEA3089F}" srcOrd="3" destOrd="0" parTransId="{D14A4936-7997-40AF-856A-2A2E74ECFC2E}" sibTransId="{52701026-EFD8-484D-A59D-CAAC3DD76031}"/>
    <dgm:cxn modelId="{BA31EA5B-19EC-4308-9562-6C4A3EB21185}" srcId="{024A0BD8-B950-4204-82FF-CD31D92331D9}" destId="{D2CC86AB-787E-4A6A-AA8C-F1D1133BC612}" srcOrd="3" destOrd="0" parTransId="{4A78B32E-98F0-4EB8-9F57-B118A5E56A0A}" sibTransId="{9371C8EB-36CD-4E98-89DC-DD6D70A78346}"/>
    <dgm:cxn modelId="{3FE9CB6E-7797-4D36-96D3-50415151D514}" srcId="{C90E8CF7-1FCD-4CA6-A42E-977CB476FDA7}" destId="{E36F15CB-0C25-4E9C-8DC1-86C6E5D83A81}" srcOrd="0" destOrd="0" parTransId="{56741BCC-6A3E-4498-80CE-49D7CF6833AE}" sibTransId="{E67ECE51-74D5-4CB0-9DEC-6D06B53B4F98}"/>
    <dgm:cxn modelId="{4155ED50-CBE1-420C-BA8D-D07D6945D373}" type="presOf" srcId="{9CC30562-A1A5-4D9F-9655-0A0448FAABFE}" destId="{50B23C8F-7A92-4921-BDC6-15BF64624B5E}" srcOrd="0" destOrd="2" presId="urn:microsoft.com/office/officeart/2005/8/layout/hList1"/>
    <dgm:cxn modelId="{B7EE4385-45C2-4753-9511-A20088619656}" srcId="{A0EC1E42-68FE-4B89-81F7-2758D3E24A6F}" destId="{024A0BD8-B950-4204-82FF-CD31D92331D9}" srcOrd="0" destOrd="0" parTransId="{C23C7C64-26FB-4615-BD8B-6BE1C208B356}" sibTransId="{D203DEB8-CC6F-4EB3-B2B6-25AFD24AB6E7}"/>
    <dgm:cxn modelId="{5233A08B-487D-434F-9C89-AFBBF37FAE23}" type="presOf" srcId="{D2CC86AB-787E-4A6A-AA8C-F1D1133BC612}" destId="{9D285EE9-51C0-46CF-8AAD-E63A9A37A898}" srcOrd="0" destOrd="3" presId="urn:microsoft.com/office/officeart/2005/8/layout/hList1"/>
    <dgm:cxn modelId="{353CEE9D-2C23-4785-903D-FF8275126000}" srcId="{A0EC1E42-68FE-4B89-81F7-2758D3E24A6F}" destId="{C90E8CF7-1FCD-4CA6-A42E-977CB476FDA7}" srcOrd="1" destOrd="0" parTransId="{5C93AC42-CA31-4D41-85D3-80B0AD0B3F79}" sibTransId="{D6136ED7-0B37-45E3-BF01-1CC42F6C3EA2}"/>
    <dgm:cxn modelId="{C7C308A6-A7FB-4806-9943-6C680979D0AF}" type="presOf" srcId="{A0EC1E42-68FE-4B89-81F7-2758D3E24A6F}" destId="{DDEA93F3-EAF9-49AA-AC73-7B1B8F78B7F8}" srcOrd="0" destOrd="0" presId="urn:microsoft.com/office/officeart/2005/8/layout/hList1"/>
    <dgm:cxn modelId="{4E6C79BD-D2A5-4244-9222-ADBB92AE5D00}" type="presOf" srcId="{C90E8CF7-1FCD-4CA6-A42E-977CB476FDA7}" destId="{D9492442-C960-4B7F-A79C-3616A4BD960B}" srcOrd="0" destOrd="0" presId="urn:microsoft.com/office/officeart/2005/8/layout/hList1"/>
    <dgm:cxn modelId="{E5DF40C3-47E5-42A5-9127-8811B196EF2F}" srcId="{024A0BD8-B950-4204-82FF-CD31D92331D9}" destId="{78768E5F-6E05-402E-A674-6B0458B3D726}" srcOrd="2" destOrd="0" parTransId="{17B8F1B9-6B7D-425B-B5C0-A0E3F55F8197}" sibTransId="{93505088-9F73-4E13-AD3A-97671AD99C53}"/>
    <dgm:cxn modelId="{161412CA-9C99-4469-A93B-10F004471FB5}" type="presOf" srcId="{5C46458C-8E59-4C20-8B32-B7E527D86F28}" destId="{9D285EE9-51C0-46CF-8AAD-E63A9A37A898}" srcOrd="0" destOrd="1" presId="urn:microsoft.com/office/officeart/2005/8/layout/hList1"/>
    <dgm:cxn modelId="{952F4ACF-6888-407B-B8D1-69429344FA78}" srcId="{C90E8CF7-1FCD-4CA6-A42E-977CB476FDA7}" destId="{6BDE52AB-28F7-48AD-B9C9-BBF226C6B7B6}" srcOrd="1" destOrd="0" parTransId="{D93E3B59-A7FE-4CCC-9A93-268188A151D1}" sibTransId="{16BB9680-82B9-4E3F-A2FB-A44CB1887BC6}"/>
    <dgm:cxn modelId="{40FB28D0-734F-4CED-92B6-855FDC31B6EA}" type="presOf" srcId="{78768E5F-6E05-402E-A674-6B0458B3D726}" destId="{9D285EE9-51C0-46CF-8AAD-E63A9A37A898}" srcOrd="0" destOrd="2" presId="urn:microsoft.com/office/officeart/2005/8/layout/hList1"/>
    <dgm:cxn modelId="{52716BD3-61FF-469E-8D51-39E3ED36ABA5}" type="presOf" srcId="{87E01859-FC1F-4880-911A-F7230D9BE54C}" destId="{9D285EE9-51C0-46CF-8AAD-E63A9A37A898}" srcOrd="0" destOrd="0" presId="urn:microsoft.com/office/officeart/2005/8/layout/hList1"/>
    <dgm:cxn modelId="{36E3D9E5-6CF1-46FE-95A0-C6527961296F}" type="presOf" srcId="{9E4D4580-2F42-4510-8893-D1B5AEA3089F}" destId="{50B23C8F-7A92-4921-BDC6-15BF64624B5E}" srcOrd="0" destOrd="3" presId="urn:microsoft.com/office/officeart/2005/8/layout/hList1"/>
    <dgm:cxn modelId="{9C9FE9F2-25BE-45A3-A36A-1F75AC4F49D4}" srcId="{C90E8CF7-1FCD-4CA6-A42E-977CB476FDA7}" destId="{9CC30562-A1A5-4D9F-9655-0A0448FAABFE}" srcOrd="2" destOrd="0" parTransId="{9418C109-439C-4722-B558-1D4A659CE224}" sibTransId="{4FC76A46-D2A4-4B6D-A87B-5903BEC14E64}"/>
    <dgm:cxn modelId="{E5C681F8-535D-4133-93F2-82A716CDCED9}" srcId="{024A0BD8-B950-4204-82FF-CD31D92331D9}" destId="{5C46458C-8E59-4C20-8B32-B7E527D86F28}" srcOrd="1" destOrd="0" parTransId="{FFC5B8D3-0E83-454A-B9BB-66220EFD4123}" sibTransId="{C1F79B76-E14A-4C00-88C9-AF43ACAB7693}"/>
    <dgm:cxn modelId="{823F868D-DDDB-45DC-A531-C8E88FBD8C77}" type="presParOf" srcId="{DDEA93F3-EAF9-49AA-AC73-7B1B8F78B7F8}" destId="{27003056-E2AA-41E0-A6BA-FF11C1686D54}" srcOrd="0" destOrd="0" presId="urn:microsoft.com/office/officeart/2005/8/layout/hList1"/>
    <dgm:cxn modelId="{E67801D6-9DE1-4211-8C1B-4086C86A1771}" type="presParOf" srcId="{27003056-E2AA-41E0-A6BA-FF11C1686D54}" destId="{3C0FFD79-D6B9-47F6-BA22-93C596106DED}" srcOrd="0" destOrd="0" presId="urn:microsoft.com/office/officeart/2005/8/layout/hList1"/>
    <dgm:cxn modelId="{14AC4552-E6ED-4162-ABF1-99493BD8AE46}" type="presParOf" srcId="{27003056-E2AA-41E0-A6BA-FF11C1686D54}" destId="{9D285EE9-51C0-46CF-8AAD-E63A9A37A898}" srcOrd="1" destOrd="0" presId="urn:microsoft.com/office/officeart/2005/8/layout/hList1"/>
    <dgm:cxn modelId="{A8700B39-70E1-4692-9154-0C6E350DBAEB}" type="presParOf" srcId="{DDEA93F3-EAF9-49AA-AC73-7B1B8F78B7F8}" destId="{DCF9E128-FF73-4976-9ADB-2F7DEAEC8CAD}" srcOrd="1" destOrd="0" presId="urn:microsoft.com/office/officeart/2005/8/layout/hList1"/>
    <dgm:cxn modelId="{F453850C-6D5D-488C-A3CB-FBF45601F050}" type="presParOf" srcId="{DDEA93F3-EAF9-49AA-AC73-7B1B8F78B7F8}" destId="{3B13D486-C66A-4EF6-B637-12D769E64D02}" srcOrd="2" destOrd="0" presId="urn:microsoft.com/office/officeart/2005/8/layout/hList1"/>
    <dgm:cxn modelId="{0DB7E9BA-6B70-4C18-AA55-DA0B2A8DC638}" type="presParOf" srcId="{3B13D486-C66A-4EF6-B637-12D769E64D02}" destId="{D9492442-C960-4B7F-A79C-3616A4BD960B}" srcOrd="0" destOrd="0" presId="urn:microsoft.com/office/officeart/2005/8/layout/hList1"/>
    <dgm:cxn modelId="{84BA4BEA-F8E4-407F-8998-607D97C79B06}" type="presParOf" srcId="{3B13D486-C66A-4EF6-B637-12D769E64D02}" destId="{50B23C8F-7A92-4921-BDC6-15BF64624B5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1D08066-680D-4CD3-8EB5-41C2535ADB0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566AD6EE-4826-4238-9946-D6794AF3097D}">
      <dgm:prSet/>
      <dgm:spPr/>
      <dgm:t>
        <a:bodyPr/>
        <a:lstStyle/>
        <a:p>
          <a:r>
            <a:rPr lang="en-GB" b="0" dirty="0"/>
            <a:t>Digitalisation</a:t>
          </a:r>
          <a:r>
            <a:rPr lang="fr-FR" b="0" dirty="0"/>
            <a:t> </a:t>
          </a:r>
          <a:r>
            <a:rPr lang="fr-FR" b="0" dirty="0" err="1"/>
            <a:t>is</a:t>
          </a:r>
          <a:r>
            <a:rPr lang="fr-FR" b="0" dirty="0"/>
            <a:t> a </a:t>
          </a:r>
          <a:r>
            <a:rPr lang="fr-FR" b="0" dirty="0" err="1"/>
            <a:t>technical</a:t>
          </a:r>
          <a:r>
            <a:rPr lang="fr-FR" b="0" dirty="0"/>
            <a:t> challenge for </a:t>
          </a:r>
          <a:r>
            <a:rPr lang="fr-FR" b="0" dirty="0" err="1"/>
            <a:t>apprentice</a:t>
          </a:r>
          <a:r>
            <a:rPr lang="fr-FR" b="0" dirty="0"/>
            <a:t> training centres, </a:t>
          </a:r>
          <a:r>
            <a:rPr lang="fr-FR" b="0" dirty="0" err="1"/>
            <a:t>it</a:t>
          </a:r>
          <a:r>
            <a:rPr lang="fr-FR" b="0" dirty="0"/>
            <a:t> can </a:t>
          </a:r>
          <a:r>
            <a:rPr lang="fr-FR" b="0" dirty="0" err="1"/>
            <a:t>take</a:t>
          </a:r>
          <a:r>
            <a:rPr lang="fr-FR" b="0" dirty="0"/>
            <a:t> a long time to design the training </a:t>
          </a:r>
          <a:r>
            <a:rPr lang="fr-FR" b="0" dirty="0" err="1"/>
            <a:t>materials</a:t>
          </a:r>
          <a:r>
            <a:rPr lang="fr-FR" b="0" dirty="0"/>
            <a:t> and can </a:t>
          </a:r>
          <a:r>
            <a:rPr lang="fr-FR" b="0" dirty="0" err="1"/>
            <a:t>be</a:t>
          </a:r>
          <a:r>
            <a:rPr lang="fr-FR" b="0" dirty="0"/>
            <a:t> an </a:t>
          </a:r>
          <a:r>
            <a:rPr lang="fr-FR" b="0" dirty="0" err="1"/>
            <a:t>expensive</a:t>
          </a:r>
          <a:r>
            <a:rPr lang="fr-FR" b="0" dirty="0"/>
            <a:t> </a:t>
          </a:r>
          <a:r>
            <a:rPr lang="fr-FR" b="0" dirty="0" err="1"/>
            <a:t>investment</a:t>
          </a:r>
          <a:endParaRPr lang="fr-FR" b="0" dirty="0"/>
        </a:p>
      </dgm:t>
    </dgm:pt>
    <dgm:pt modelId="{F84EC581-A78D-499E-84D2-B390DD8C654D}" type="parTrans" cxnId="{764FB70C-6088-4124-88A1-39F701330F74}">
      <dgm:prSet/>
      <dgm:spPr/>
      <dgm:t>
        <a:bodyPr/>
        <a:lstStyle/>
        <a:p>
          <a:endParaRPr lang="fr-FR"/>
        </a:p>
      </dgm:t>
    </dgm:pt>
    <dgm:pt modelId="{66140D63-EC90-47CF-B26F-C13C769D3DC0}" type="sibTrans" cxnId="{764FB70C-6088-4124-88A1-39F701330F74}">
      <dgm:prSet/>
      <dgm:spPr/>
      <dgm:t>
        <a:bodyPr/>
        <a:lstStyle/>
        <a:p>
          <a:endParaRPr lang="fr-FR"/>
        </a:p>
      </dgm:t>
    </dgm:pt>
    <dgm:pt modelId="{9454BC36-8C23-47F8-BCC5-9C4D85F9A6CF}">
      <dgm:prSet/>
      <dgm:spPr/>
      <dgm:t>
        <a:bodyPr/>
        <a:lstStyle/>
        <a:p>
          <a:r>
            <a:rPr lang="fr-FR" b="0"/>
            <a:t>Digitalisation cannot solve all the problems faced by apprentices, who sometimes face social difficulties</a:t>
          </a:r>
        </a:p>
      </dgm:t>
    </dgm:pt>
    <dgm:pt modelId="{268F6F7E-9639-4F45-BD68-016C54939765}" type="parTrans" cxnId="{BB79C3D0-6760-4527-9025-3C7AC44FBA4B}">
      <dgm:prSet/>
      <dgm:spPr/>
      <dgm:t>
        <a:bodyPr/>
        <a:lstStyle/>
        <a:p>
          <a:endParaRPr lang="fr-FR"/>
        </a:p>
      </dgm:t>
    </dgm:pt>
    <dgm:pt modelId="{2426D990-1570-4B56-B487-89963C4C2475}" type="sibTrans" cxnId="{BB79C3D0-6760-4527-9025-3C7AC44FBA4B}">
      <dgm:prSet/>
      <dgm:spPr/>
      <dgm:t>
        <a:bodyPr/>
        <a:lstStyle/>
        <a:p>
          <a:endParaRPr lang="fr-FR"/>
        </a:p>
      </dgm:t>
    </dgm:pt>
    <dgm:pt modelId="{7767F335-5EE7-45D9-8333-240AC13F7E2E}">
      <dgm:prSet/>
      <dgm:spPr/>
      <dgm:t>
        <a:bodyPr/>
        <a:lstStyle/>
        <a:p>
          <a:r>
            <a:rPr lang="fr-FR" b="0" dirty="0"/>
            <a:t>Digitalisation </a:t>
          </a:r>
          <a:r>
            <a:rPr lang="fr-FR" b="0" dirty="0" err="1"/>
            <a:t>requires</a:t>
          </a:r>
          <a:r>
            <a:rPr lang="fr-FR" b="0" dirty="0"/>
            <a:t> </a:t>
          </a:r>
          <a:r>
            <a:rPr lang="fr-FR" b="0" dirty="0" err="1"/>
            <a:t>apprentices</a:t>
          </a:r>
          <a:r>
            <a:rPr lang="fr-FR" b="0" dirty="0"/>
            <a:t> to master </a:t>
          </a:r>
          <a:r>
            <a:rPr lang="fr-FR" b="0" dirty="0" err="1"/>
            <a:t>some</a:t>
          </a:r>
          <a:r>
            <a:rPr lang="fr-FR" b="0" dirty="0"/>
            <a:t> </a:t>
          </a:r>
          <a:r>
            <a:rPr lang="fr-FR" b="0" dirty="0" err="1"/>
            <a:t>skills</a:t>
          </a:r>
          <a:r>
            <a:rPr lang="fr-FR" b="0" dirty="0"/>
            <a:t>, </a:t>
          </a:r>
          <a:r>
            <a:rPr lang="fr-FR" b="0" dirty="0" err="1"/>
            <a:t>tools</a:t>
          </a:r>
          <a:r>
            <a:rPr lang="fr-FR" b="0" dirty="0"/>
            <a:t> : keyboard, Office suite software</a:t>
          </a:r>
        </a:p>
      </dgm:t>
    </dgm:pt>
    <dgm:pt modelId="{25806D4D-AA47-4DB3-94C8-A07217C6938F}" type="parTrans" cxnId="{B0F0345A-4B47-4CDF-9ADB-D165FF06FA67}">
      <dgm:prSet/>
      <dgm:spPr/>
      <dgm:t>
        <a:bodyPr/>
        <a:lstStyle/>
        <a:p>
          <a:endParaRPr lang="fr-FR"/>
        </a:p>
      </dgm:t>
    </dgm:pt>
    <dgm:pt modelId="{FB990525-9582-4A7A-B64D-5419F04C475B}" type="sibTrans" cxnId="{B0F0345A-4B47-4CDF-9ADB-D165FF06FA67}">
      <dgm:prSet/>
      <dgm:spPr/>
      <dgm:t>
        <a:bodyPr/>
        <a:lstStyle/>
        <a:p>
          <a:endParaRPr lang="fr-FR"/>
        </a:p>
      </dgm:t>
    </dgm:pt>
    <dgm:pt modelId="{0D0C48DF-1DE2-4091-8663-FD512683502E}">
      <dgm:prSet/>
      <dgm:spPr/>
      <dgm:t>
        <a:bodyPr/>
        <a:lstStyle/>
        <a:p>
          <a:r>
            <a:rPr lang="fr-FR" b="0"/>
            <a:t>Educational innovation does not always involve digital technology alone </a:t>
          </a:r>
        </a:p>
      </dgm:t>
    </dgm:pt>
    <dgm:pt modelId="{FA288BA2-85FF-4769-824A-6E53574E9BF5}" type="parTrans" cxnId="{A670E057-EF35-46D9-809C-01787217CAE1}">
      <dgm:prSet/>
      <dgm:spPr/>
      <dgm:t>
        <a:bodyPr/>
        <a:lstStyle/>
        <a:p>
          <a:endParaRPr lang="fr-FR"/>
        </a:p>
      </dgm:t>
    </dgm:pt>
    <dgm:pt modelId="{3060A297-86DA-4ED0-94C0-28A9A148BFEA}" type="sibTrans" cxnId="{A670E057-EF35-46D9-809C-01787217CAE1}">
      <dgm:prSet/>
      <dgm:spPr/>
      <dgm:t>
        <a:bodyPr/>
        <a:lstStyle/>
        <a:p>
          <a:endParaRPr lang="fr-FR"/>
        </a:p>
      </dgm:t>
    </dgm:pt>
    <dgm:pt modelId="{587073AF-ED05-4A66-AC48-D31485E1ED97}">
      <dgm:prSet/>
      <dgm:spPr/>
      <dgm:t>
        <a:bodyPr/>
        <a:lstStyle/>
        <a:p>
          <a:r>
            <a:rPr lang="fr-FR" b="0" dirty="0"/>
            <a:t>Digitalisation </a:t>
          </a:r>
          <a:r>
            <a:rPr lang="fr-FR" b="0" dirty="0" err="1"/>
            <a:t>alone</a:t>
          </a:r>
          <a:r>
            <a:rPr lang="fr-FR" b="0" dirty="0"/>
            <a:t> </a:t>
          </a:r>
          <a:r>
            <a:rPr lang="fr-FR" b="0" dirty="0" err="1"/>
            <a:t>cannot</a:t>
          </a:r>
          <a:r>
            <a:rPr lang="fr-FR" b="0" dirty="0"/>
            <a:t> </a:t>
          </a:r>
          <a:r>
            <a:rPr lang="fr-FR" b="0" dirty="0" err="1"/>
            <a:t>guarantee</a:t>
          </a:r>
          <a:r>
            <a:rPr lang="fr-FR" b="0" dirty="0"/>
            <a:t> </a:t>
          </a:r>
          <a:r>
            <a:rPr lang="fr-FR" b="0" dirty="0" err="1"/>
            <a:t>successful</a:t>
          </a:r>
          <a:r>
            <a:rPr lang="fr-FR" b="0" dirty="0"/>
            <a:t> </a:t>
          </a:r>
          <a:r>
            <a:rPr lang="fr-FR" b="0" dirty="0" err="1"/>
            <a:t>assessment</a:t>
          </a:r>
          <a:r>
            <a:rPr lang="fr-FR" b="0" dirty="0"/>
            <a:t>, </a:t>
          </a:r>
          <a:r>
            <a:rPr lang="fr-FR" b="0" dirty="0" err="1"/>
            <a:t>skills</a:t>
          </a:r>
          <a:r>
            <a:rPr lang="fr-FR" b="0" dirty="0"/>
            <a:t> acquisition or </a:t>
          </a:r>
          <a:r>
            <a:rPr lang="fr-FR" b="0" dirty="0" err="1"/>
            <a:t>professional</a:t>
          </a:r>
          <a:r>
            <a:rPr lang="fr-FR" b="0" dirty="0"/>
            <a:t> </a:t>
          </a:r>
          <a:r>
            <a:rPr lang="fr-FR" b="0" dirty="0" err="1"/>
            <a:t>integration</a:t>
          </a:r>
          <a:endParaRPr lang="fr-FR" b="0" dirty="0"/>
        </a:p>
      </dgm:t>
    </dgm:pt>
    <dgm:pt modelId="{7799F39D-CEC1-4DF3-930C-E0ED5C65F43E}" type="parTrans" cxnId="{B0F6E1B5-7039-446F-BF36-14FF38723EBB}">
      <dgm:prSet/>
      <dgm:spPr/>
      <dgm:t>
        <a:bodyPr/>
        <a:lstStyle/>
        <a:p>
          <a:endParaRPr lang="fr-FR"/>
        </a:p>
      </dgm:t>
    </dgm:pt>
    <dgm:pt modelId="{2F913A0E-3877-4FC2-ADFC-82B930FE748A}" type="sibTrans" cxnId="{B0F6E1B5-7039-446F-BF36-14FF38723EBB}">
      <dgm:prSet/>
      <dgm:spPr/>
      <dgm:t>
        <a:bodyPr/>
        <a:lstStyle/>
        <a:p>
          <a:endParaRPr lang="fr-FR"/>
        </a:p>
      </dgm:t>
    </dgm:pt>
    <dgm:pt modelId="{6B51F6F9-54C6-4671-9ACE-EC6B8B8448DB}" type="pres">
      <dgm:prSet presAssocID="{C1D08066-680D-4CD3-8EB5-41C2535ADB09}" presName="linear" presStyleCnt="0">
        <dgm:presLayoutVars>
          <dgm:animLvl val="lvl"/>
          <dgm:resizeHandles val="exact"/>
        </dgm:presLayoutVars>
      </dgm:prSet>
      <dgm:spPr/>
    </dgm:pt>
    <dgm:pt modelId="{3864B79A-D1A4-4013-8F40-8D87CEAB2FA8}" type="pres">
      <dgm:prSet presAssocID="{566AD6EE-4826-4238-9946-D6794AF3097D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5EE4A7ED-4E21-4145-8AC4-44D1CD1A150E}" type="pres">
      <dgm:prSet presAssocID="{66140D63-EC90-47CF-B26F-C13C769D3DC0}" presName="spacer" presStyleCnt="0"/>
      <dgm:spPr/>
    </dgm:pt>
    <dgm:pt modelId="{6E94A0AA-A4F9-4C1A-80F1-9D9AE944F365}" type="pres">
      <dgm:prSet presAssocID="{9454BC36-8C23-47F8-BCC5-9C4D85F9A6CF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7E11774F-68CA-4404-88E3-91C00CE6E828}" type="pres">
      <dgm:prSet presAssocID="{2426D990-1570-4B56-B487-89963C4C2475}" presName="spacer" presStyleCnt="0"/>
      <dgm:spPr/>
    </dgm:pt>
    <dgm:pt modelId="{51E3D6F6-248B-4E70-9C59-F3E77F18E6A7}" type="pres">
      <dgm:prSet presAssocID="{7767F335-5EE7-45D9-8333-240AC13F7E2E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7E45C3C6-731E-4223-B4A9-F924353A6197}" type="pres">
      <dgm:prSet presAssocID="{FB990525-9582-4A7A-B64D-5419F04C475B}" presName="spacer" presStyleCnt="0"/>
      <dgm:spPr/>
    </dgm:pt>
    <dgm:pt modelId="{651921BC-BE95-41C5-A3D4-A7AA1F1774D5}" type="pres">
      <dgm:prSet presAssocID="{0D0C48DF-1DE2-4091-8663-FD512683502E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2165E25C-39BD-478A-BAA0-1D373FB32012}" type="pres">
      <dgm:prSet presAssocID="{3060A297-86DA-4ED0-94C0-28A9A148BFEA}" presName="spacer" presStyleCnt="0"/>
      <dgm:spPr/>
    </dgm:pt>
    <dgm:pt modelId="{1119A6BB-3DCC-40E5-8186-AD41923A6546}" type="pres">
      <dgm:prSet presAssocID="{587073AF-ED05-4A66-AC48-D31485E1ED97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764FB70C-6088-4124-88A1-39F701330F74}" srcId="{C1D08066-680D-4CD3-8EB5-41C2535ADB09}" destId="{566AD6EE-4826-4238-9946-D6794AF3097D}" srcOrd="0" destOrd="0" parTransId="{F84EC581-A78D-499E-84D2-B390DD8C654D}" sibTransId="{66140D63-EC90-47CF-B26F-C13C769D3DC0}"/>
    <dgm:cxn modelId="{FE2EA030-F680-41F8-B3A1-5F0301CB43D2}" type="presOf" srcId="{566AD6EE-4826-4238-9946-D6794AF3097D}" destId="{3864B79A-D1A4-4013-8F40-8D87CEAB2FA8}" srcOrd="0" destOrd="0" presId="urn:microsoft.com/office/officeart/2005/8/layout/vList2"/>
    <dgm:cxn modelId="{80BD963B-3051-4F53-9BD8-E03A96846D75}" type="presOf" srcId="{7767F335-5EE7-45D9-8333-240AC13F7E2E}" destId="{51E3D6F6-248B-4E70-9C59-F3E77F18E6A7}" srcOrd="0" destOrd="0" presId="urn:microsoft.com/office/officeart/2005/8/layout/vList2"/>
    <dgm:cxn modelId="{A670E057-EF35-46D9-809C-01787217CAE1}" srcId="{C1D08066-680D-4CD3-8EB5-41C2535ADB09}" destId="{0D0C48DF-1DE2-4091-8663-FD512683502E}" srcOrd="3" destOrd="0" parTransId="{FA288BA2-85FF-4769-824A-6E53574E9BF5}" sibTransId="{3060A297-86DA-4ED0-94C0-28A9A148BFEA}"/>
    <dgm:cxn modelId="{650EAF59-89EB-469E-931F-DDF4A99CE9C2}" type="presOf" srcId="{9454BC36-8C23-47F8-BCC5-9C4D85F9A6CF}" destId="{6E94A0AA-A4F9-4C1A-80F1-9D9AE944F365}" srcOrd="0" destOrd="0" presId="urn:microsoft.com/office/officeart/2005/8/layout/vList2"/>
    <dgm:cxn modelId="{B0F0345A-4B47-4CDF-9ADB-D165FF06FA67}" srcId="{C1D08066-680D-4CD3-8EB5-41C2535ADB09}" destId="{7767F335-5EE7-45D9-8333-240AC13F7E2E}" srcOrd="2" destOrd="0" parTransId="{25806D4D-AA47-4DB3-94C8-A07217C6938F}" sibTransId="{FB990525-9582-4A7A-B64D-5419F04C475B}"/>
    <dgm:cxn modelId="{1083228E-D421-47D8-AE00-ECE70D6A6F6A}" type="presOf" srcId="{C1D08066-680D-4CD3-8EB5-41C2535ADB09}" destId="{6B51F6F9-54C6-4671-9ACE-EC6B8B8448DB}" srcOrd="0" destOrd="0" presId="urn:microsoft.com/office/officeart/2005/8/layout/vList2"/>
    <dgm:cxn modelId="{3B494195-A12D-4AAB-BA3A-17BE1E4026B8}" type="presOf" srcId="{0D0C48DF-1DE2-4091-8663-FD512683502E}" destId="{651921BC-BE95-41C5-A3D4-A7AA1F1774D5}" srcOrd="0" destOrd="0" presId="urn:microsoft.com/office/officeart/2005/8/layout/vList2"/>
    <dgm:cxn modelId="{B0F6E1B5-7039-446F-BF36-14FF38723EBB}" srcId="{C1D08066-680D-4CD3-8EB5-41C2535ADB09}" destId="{587073AF-ED05-4A66-AC48-D31485E1ED97}" srcOrd="4" destOrd="0" parTransId="{7799F39D-CEC1-4DF3-930C-E0ED5C65F43E}" sibTransId="{2F913A0E-3877-4FC2-ADFC-82B930FE748A}"/>
    <dgm:cxn modelId="{D71F3FC7-5711-46BC-97F9-888C323C36C0}" type="presOf" srcId="{587073AF-ED05-4A66-AC48-D31485E1ED97}" destId="{1119A6BB-3DCC-40E5-8186-AD41923A6546}" srcOrd="0" destOrd="0" presId="urn:microsoft.com/office/officeart/2005/8/layout/vList2"/>
    <dgm:cxn modelId="{BB79C3D0-6760-4527-9025-3C7AC44FBA4B}" srcId="{C1D08066-680D-4CD3-8EB5-41C2535ADB09}" destId="{9454BC36-8C23-47F8-BCC5-9C4D85F9A6CF}" srcOrd="1" destOrd="0" parTransId="{268F6F7E-9639-4F45-BD68-016C54939765}" sibTransId="{2426D990-1570-4B56-B487-89963C4C2475}"/>
    <dgm:cxn modelId="{F9863DF0-3004-42C7-A93B-4FB882D454F9}" type="presParOf" srcId="{6B51F6F9-54C6-4671-9ACE-EC6B8B8448DB}" destId="{3864B79A-D1A4-4013-8F40-8D87CEAB2FA8}" srcOrd="0" destOrd="0" presId="urn:microsoft.com/office/officeart/2005/8/layout/vList2"/>
    <dgm:cxn modelId="{E6751C4C-BDC9-4E20-9A43-F444C923A095}" type="presParOf" srcId="{6B51F6F9-54C6-4671-9ACE-EC6B8B8448DB}" destId="{5EE4A7ED-4E21-4145-8AC4-44D1CD1A150E}" srcOrd="1" destOrd="0" presId="urn:microsoft.com/office/officeart/2005/8/layout/vList2"/>
    <dgm:cxn modelId="{5BE99B75-E65E-4B62-AC0A-A541535986CD}" type="presParOf" srcId="{6B51F6F9-54C6-4671-9ACE-EC6B8B8448DB}" destId="{6E94A0AA-A4F9-4C1A-80F1-9D9AE944F365}" srcOrd="2" destOrd="0" presId="urn:microsoft.com/office/officeart/2005/8/layout/vList2"/>
    <dgm:cxn modelId="{CA33A227-2E3E-49FD-82EF-D2FCFCA45E86}" type="presParOf" srcId="{6B51F6F9-54C6-4671-9ACE-EC6B8B8448DB}" destId="{7E11774F-68CA-4404-88E3-91C00CE6E828}" srcOrd="3" destOrd="0" presId="urn:microsoft.com/office/officeart/2005/8/layout/vList2"/>
    <dgm:cxn modelId="{8E941DD4-AC74-43BE-8CCB-B192E922C2B0}" type="presParOf" srcId="{6B51F6F9-54C6-4671-9ACE-EC6B8B8448DB}" destId="{51E3D6F6-248B-4E70-9C59-F3E77F18E6A7}" srcOrd="4" destOrd="0" presId="urn:microsoft.com/office/officeart/2005/8/layout/vList2"/>
    <dgm:cxn modelId="{2F1C81F3-CC51-426D-BA80-022C1C15103A}" type="presParOf" srcId="{6B51F6F9-54C6-4671-9ACE-EC6B8B8448DB}" destId="{7E45C3C6-731E-4223-B4A9-F924353A6197}" srcOrd="5" destOrd="0" presId="urn:microsoft.com/office/officeart/2005/8/layout/vList2"/>
    <dgm:cxn modelId="{A7D3B6B5-F78E-407D-AF8E-002FE2440C5D}" type="presParOf" srcId="{6B51F6F9-54C6-4671-9ACE-EC6B8B8448DB}" destId="{651921BC-BE95-41C5-A3D4-A7AA1F1774D5}" srcOrd="6" destOrd="0" presId="urn:microsoft.com/office/officeart/2005/8/layout/vList2"/>
    <dgm:cxn modelId="{FD5FC487-8748-400E-B941-81BE39CC2AFA}" type="presParOf" srcId="{6B51F6F9-54C6-4671-9ACE-EC6B8B8448DB}" destId="{2165E25C-39BD-478A-BAA0-1D373FB32012}" srcOrd="7" destOrd="0" presId="urn:microsoft.com/office/officeart/2005/8/layout/vList2"/>
    <dgm:cxn modelId="{1FAF9AE0-76F3-4472-B4AF-031EC2545BA8}" type="presParOf" srcId="{6B51F6F9-54C6-4671-9ACE-EC6B8B8448DB}" destId="{1119A6BB-3DCC-40E5-8186-AD41923A6546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7400EEA-1A9D-43DA-B0C0-7F5B9026B43C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fr-FR"/>
        </a:p>
      </dgm:t>
    </dgm:pt>
    <dgm:pt modelId="{00FC5754-ECA8-40FB-848A-DC7F29F898A2}">
      <dgm:prSet/>
      <dgm:spPr/>
      <dgm:t>
        <a:bodyPr/>
        <a:lstStyle/>
        <a:p>
          <a:r>
            <a:rPr lang="fr-FR" b="0" dirty="0"/>
            <a:t>The </a:t>
          </a:r>
          <a:r>
            <a:rPr lang="fr-FR" b="0" dirty="0" err="1"/>
            <a:t>research</a:t>
          </a:r>
          <a:r>
            <a:rPr lang="fr-FR" b="0" dirty="0"/>
            <a:t> </a:t>
          </a:r>
          <a:r>
            <a:rPr lang="fr-FR" b="0" dirty="0" err="1"/>
            <a:t>was</a:t>
          </a:r>
          <a:r>
            <a:rPr lang="fr-FR" b="0" dirty="0"/>
            <a:t> </a:t>
          </a:r>
          <a:r>
            <a:rPr lang="fr-FR" b="0" dirty="0" err="1"/>
            <a:t>based</a:t>
          </a:r>
          <a:r>
            <a:rPr lang="fr-FR" b="0" dirty="0"/>
            <a:t> on </a:t>
          </a:r>
          <a:r>
            <a:rPr lang="fr-FR" b="0" dirty="0" err="1"/>
            <a:t>various</a:t>
          </a:r>
          <a:r>
            <a:rPr lang="fr-FR" b="0" dirty="0"/>
            <a:t> official reports, books on </a:t>
          </a:r>
          <a:r>
            <a:rPr lang="fr-FR" b="0" dirty="0" err="1"/>
            <a:t>apprenticeship</a:t>
          </a:r>
          <a:r>
            <a:rPr lang="fr-FR" b="0" dirty="0"/>
            <a:t> training, articles </a:t>
          </a:r>
          <a:r>
            <a:rPr lang="fr-FR" b="0" dirty="0" err="1"/>
            <a:t>published</a:t>
          </a:r>
          <a:r>
            <a:rPr lang="fr-FR" b="0" dirty="0"/>
            <a:t> by the Centre-</a:t>
          </a:r>
          <a:r>
            <a:rPr lang="fr-FR" b="0" dirty="0" err="1"/>
            <a:t>Inffo</a:t>
          </a:r>
          <a:r>
            <a:rPr lang="fr-FR" b="0" dirty="0"/>
            <a:t>, and interviews </a:t>
          </a:r>
          <a:r>
            <a:rPr lang="fr-FR" b="0" dirty="0" err="1"/>
            <a:t>with</a:t>
          </a:r>
          <a:r>
            <a:rPr lang="fr-FR" b="0" dirty="0"/>
            <a:t> </a:t>
          </a:r>
          <a:r>
            <a:rPr lang="fr-FR" b="0" dirty="0" err="1"/>
            <a:t>apprenticeship</a:t>
          </a:r>
          <a:r>
            <a:rPr lang="fr-FR" b="0" dirty="0"/>
            <a:t> stakeholders.</a:t>
          </a:r>
        </a:p>
      </dgm:t>
    </dgm:pt>
    <dgm:pt modelId="{3D4ECB3E-9038-4474-8971-E6D0D543724C}" type="parTrans" cxnId="{C9D0C7E5-AB15-4BB3-9C39-7A54CBC89E79}">
      <dgm:prSet/>
      <dgm:spPr/>
      <dgm:t>
        <a:bodyPr/>
        <a:lstStyle/>
        <a:p>
          <a:endParaRPr lang="fr-FR"/>
        </a:p>
      </dgm:t>
    </dgm:pt>
    <dgm:pt modelId="{06E71AC8-92AF-4A5F-A0DD-B920BE70907F}" type="sibTrans" cxnId="{C9D0C7E5-AB15-4BB3-9C39-7A54CBC89E79}">
      <dgm:prSet/>
      <dgm:spPr/>
      <dgm:t>
        <a:bodyPr/>
        <a:lstStyle/>
        <a:p>
          <a:endParaRPr lang="fr-FR"/>
        </a:p>
      </dgm:t>
    </dgm:pt>
    <dgm:pt modelId="{B8C0ECB2-EB83-41BD-B407-930F56CD08B0}" type="pres">
      <dgm:prSet presAssocID="{47400EEA-1A9D-43DA-B0C0-7F5B9026B43C}" presName="linear" presStyleCnt="0">
        <dgm:presLayoutVars>
          <dgm:animLvl val="lvl"/>
          <dgm:resizeHandles val="exact"/>
        </dgm:presLayoutVars>
      </dgm:prSet>
      <dgm:spPr/>
    </dgm:pt>
    <dgm:pt modelId="{596C86BF-D60F-4E99-95AD-CD04726B6FD7}" type="pres">
      <dgm:prSet presAssocID="{00FC5754-ECA8-40FB-848A-DC7F29F898A2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94EDF686-7E03-4C58-9D6C-38D7BBAFA0BB}" type="presOf" srcId="{47400EEA-1A9D-43DA-B0C0-7F5B9026B43C}" destId="{B8C0ECB2-EB83-41BD-B407-930F56CD08B0}" srcOrd="0" destOrd="0" presId="urn:microsoft.com/office/officeart/2005/8/layout/vList2"/>
    <dgm:cxn modelId="{1BBA06D6-17F4-48C6-98D4-9473BE1BF562}" type="presOf" srcId="{00FC5754-ECA8-40FB-848A-DC7F29F898A2}" destId="{596C86BF-D60F-4E99-95AD-CD04726B6FD7}" srcOrd="0" destOrd="0" presId="urn:microsoft.com/office/officeart/2005/8/layout/vList2"/>
    <dgm:cxn modelId="{C9D0C7E5-AB15-4BB3-9C39-7A54CBC89E79}" srcId="{47400EEA-1A9D-43DA-B0C0-7F5B9026B43C}" destId="{00FC5754-ECA8-40FB-848A-DC7F29F898A2}" srcOrd="0" destOrd="0" parTransId="{3D4ECB3E-9038-4474-8971-E6D0D543724C}" sibTransId="{06E71AC8-92AF-4A5F-A0DD-B920BE70907F}"/>
    <dgm:cxn modelId="{A62373B1-A208-41F1-A59E-3BFCA002EF66}" type="presParOf" srcId="{B8C0ECB2-EB83-41BD-B407-930F56CD08B0}" destId="{596C86BF-D60F-4E99-95AD-CD04726B6FD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873E9F4-E6F7-4CAE-BAF3-9918BFB6A36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0CAC500C-21F4-4993-B6E2-B6976F669ACA}">
      <dgm:prSet/>
      <dgm:spPr/>
      <dgm:t>
        <a:bodyPr/>
        <a:lstStyle/>
        <a:p>
          <a:r>
            <a:rPr lang="en-US" b="0" dirty="0"/>
            <a:t>National arts and crafts strategy</a:t>
          </a:r>
          <a:endParaRPr lang="fr-FR" b="0" dirty="0"/>
        </a:p>
      </dgm:t>
    </dgm:pt>
    <dgm:pt modelId="{E654F53F-EC81-48FF-8EAB-4BA27B0FB221}" type="parTrans" cxnId="{D75C6516-708C-4F91-A95B-45C3B6BCCA2D}">
      <dgm:prSet/>
      <dgm:spPr/>
      <dgm:t>
        <a:bodyPr/>
        <a:lstStyle/>
        <a:p>
          <a:endParaRPr lang="fr-FR"/>
        </a:p>
      </dgm:t>
    </dgm:pt>
    <dgm:pt modelId="{8E90E857-5735-47C3-B78F-AA523E7ABF08}" type="sibTrans" cxnId="{D75C6516-708C-4F91-A95B-45C3B6BCCA2D}">
      <dgm:prSet/>
      <dgm:spPr/>
      <dgm:t>
        <a:bodyPr/>
        <a:lstStyle/>
        <a:p>
          <a:endParaRPr lang="fr-FR"/>
        </a:p>
      </dgm:t>
    </dgm:pt>
    <dgm:pt modelId="{126E1BB2-BFC2-4968-8AC1-4962D7EBDEF3}">
      <dgm:prSet/>
      <dgm:spPr/>
      <dgm:t>
        <a:bodyPr/>
        <a:lstStyle/>
        <a:p>
          <a:r>
            <a:rPr lang="fr-FR" dirty="0">
              <a:hlinkClick xmlns:r="http://schemas.openxmlformats.org/officeDocument/2006/relationships" r:id="rId1"/>
            </a:rPr>
            <a:t>https://presse.economie.gouv.fr/</a:t>
          </a:r>
          <a:endParaRPr lang="fr-FR" dirty="0"/>
        </a:p>
      </dgm:t>
    </dgm:pt>
    <dgm:pt modelId="{FEB655C1-3B5C-48D2-A51C-2F6864628805}" type="parTrans" cxnId="{CBC37E38-8986-455E-9B5C-0FEC81E258B9}">
      <dgm:prSet/>
      <dgm:spPr/>
      <dgm:t>
        <a:bodyPr/>
        <a:lstStyle/>
        <a:p>
          <a:endParaRPr lang="fr-FR"/>
        </a:p>
      </dgm:t>
    </dgm:pt>
    <dgm:pt modelId="{FE4EDDE2-1CBC-47A2-91EC-9EF7DBAECAB6}" type="sibTrans" cxnId="{CBC37E38-8986-455E-9B5C-0FEC81E258B9}">
      <dgm:prSet/>
      <dgm:spPr/>
      <dgm:t>
        <a:bodyPr/>
        <a:lstStyle/>
        <a:p>
          <a:endParaRPr lang="fr-FR"/>
        </a:p>
      </dgm:t>
    </dgm:pt>
    <dgm:pt modelId="{10F380A0-FCAE-4F4A-A5A7-DA6B0B6B0FD0}">
      <dgm:prSet/>
      <dgm:spPr/>
      <dgm:t>
        <a:bodyPr/>
        <a:lstStyle/>
        <a:p>
          <a:r>
            <a:rPr lang="en-US" b="0" i="0" dirty="0"/>
            <a:t>Call for projects “Strengthening skills in the nuclear industry”</a:t>
          </a:r>
          <a:endParaRPr lang="fr-FR" dirty="0"/>
        </a:p>
      </dgm:t>
    </dgm:pt>
    <dgm:pt modelId="{D71F3CE1-9CD3-48D4-9AD3-51FED3D09C83}" type="parTrans" cxnId="{E81D8BCB-EBF9-49C1-98DE-248916B29E0B}">
      <dgm:prSet/>
      <dgm:spPr/>
      <dgm:t>
        <a:bodyPr/>
        <a:lstStyle/>
        <a:p>
          <a:endParaRPr lang="fr-FR"/>
        </a:p>
      </dgm:t>
    </dgm:pt>
    <dgm:pt modelId="{0950807C-D71C-4A91-A72A-B22840B629C9}" type="sibTrans" cxnId="{E81D8BCB-EBF9-49C1-98DE-248916B29E0B}">
      <dgm:prSet/>
      <dgm:spPr/>
      <dgm:t>
        <a:bodyPr/>
        <a:lstStyle/>
        <a:p>
          <a:endParaRPr lang="fr-FR"/>
        </a:p>
      </dgm:t>
    </dgm:pt>
    <dgm:pt modelId="{DED568E2-DA15-4493-A65A-9B1A66AFC07C}">
      <dgm:prSet/>
      <dgm:spPr/>
      <dgm:t>
        <a:bodyPr/>
        <a:lstStyle/>
        <a:p>
          <a:r>
            <a:rPr lang="fr-FR" dirty="0">
              <a:hlinkClick xmlns:r="http://schemas.openxmlformats.org/officeDocument/2006/relationships" r:id="rId2"/>
            </a:rPr>
            <a:t>https://www.monavenirdanslenucleaire.fr</a:t>
          </a:r>
          <a:endParaRPr lang="fr-FR" dirty="0"/>
        </a:p>
      </dgm:t>
    </dgm:pt>
    <dgm:pt modelId="{9E699089-45A9-40E2-9DF2-4BA5B187BB48}" type="parTrans" cxnId="{A0D585B8-8D7B-495E-A450-7C409DC41B1E}">
      <dgm:prSet/>
      <dgm:spPr/>
      <dgm:t>
        <a:bodyPr/>
        <a:lstStyle/>
        <a:p>
          <a:endParaRPr lang="fr-FR"/>
        </a:p>
      </dgm:t>
    </dgm:pt>
    <dgm:pt modelId="{000B5A62-0F57-40BC-B079-4879BD1A24CE}" type="sibTrans" cxnId="{A0D585B8-8D7B-495E-A450-7C409DC41B1E}">
      <dgm:prSet/>
      <dgm:spPr/>
      <dgm:t>
        <a:bodyPr/>
        <a:lstStyle/>
        <a:p>
          <a:endParaRPr lang="fr-FR"/>
        </a:p>
      </dgm:t>
    </dgm:pt>
    <dgm:pt modelId="{55BA23E9-A976-4D47-A8E0-9C286E7925F9}">
      <dgm:prSet/>
      <dgm:spPr/>
      <dgm:t>
        <a:bodyPr/>
        <a:lstStyle/>
        <a:p>
          <a:r>
            <a:rPr lang="fr-FR" b="1" dirty="0"/>
            <a:t> </a:t>
          </a:r>
          <a:r>
            <a:rPr lang="fr-FR" b="0" dirty="0"/>
            <a:t>« </a:t>
          </a:r>
          <a:r>
            <a:rPr lang="fr-FR" b="0" dirty="0" err="1"/>
            <a:t>Qualiopi</a:t>
          </a:r>
          <a:r>
            <a:rPr lang="fr-FR" b="0" dirty="0"/>
            <a:t> » Framework</a:t>
          </a:r>
        </a:p>
      </dgm:t>
    </dgm:pt>
    <dgm:pt modelId="{0A2C5893-22B3-40D7-B064-1844EE391C4E}" type="parTrans" cxnId="{11211DAE-8FF5-4B12-A62D-29D5844A1394}">
      <dgm:prSet/>
      <dgm:spPr/>
      <dgm:t>
        <a:bodyPr/>
        <a:lstStyle/>
        <a:p>
          <a:endParaRPr lang="fr-FR"/>
        </a:p>
      </dgm:t>
    </dgm:pt>
    <dgm:pt modelId="{2C5FB72E-4E9C-421E-A23C-E1B03D603F59}" type="sibTrans" cxnId="{11211DAE-8FF5-4B12-A62D-29D5844A1394}">
      <dgm:prSet/>
      <dgm:spPr/>
      <dgm:t>
        <a:bodyPr/>
        <a:lstStyle/>
        <a:p>
          <a:endParaRPr lang="fr-FR"/>
        </a:p>
      </dgm:t>
    </dgm:pt>
    <dgm:pt modelId="{17C42E2C-F3E2-49EA-BDBF-781FCADE3514}">
      <dgm:prSet/>
      <dgm:spPr/>
      <dgm:t>
        <a:bodyPr/>
        <a:lstStyle/>
        <a:p>
          <a:r>
            <a:rPr lang="fr-FR" dirty="0">
              <a:hlinkClick xmlns:r="http://schemas.openxmlformats.org/officeDocument/2006/relationships" r:id="rId3"/>
            </a:rPr>
            <a:t>https://travail-emploi.gouv.fr</a:t>
          </a:r>
          <a:endParaRPr lang="fr-FR" dirty="0"/>
        </a:p>
      </dgm:t>
    </dgm:pt>
    <dgm:pt modelId="{5A3D56F5-19DA-480A-9FBD-BFE9D87D7E9D}" type="parTrans" cxnId="{0E34AABB-3DF4-43E7-BC41-B9C50B2EA81A}">
      <dgm:prSet/>
      <dgm:spPr/>
      <dgm:t>
        <a:bodyPr/>
        <a:lstStyle/>
        <a:p>
          <a:endParaRPr lang="fr-FR"/>
        </a:p>
      </dgm:t>
    </dgm:pt>
    <dgm:pt modelId="{B45FD3AE-3280-4BEC-8E7F-7F2F98D37AE2}" type="sibTrans" cxnId="{0E34AABB-3DF4-43E7-BC41-B9C50B2EA81A}">
      <dgm:prSet/>
      <dgm:spPr/>
      <dgm:t>
        <a:bodyPr/>
        <a:lstStyle/>
        <a:p>
          <a:endParaRPr lang="fr-FR"/>
        </a:p>
      </dgm:t>
    </dgm:pt>
    <dgm:pt modelId="{49B1AFD4-7E43-4977-BFEC-5DD1E7694AB4}">
      <dgm:prSet/>
      <dgm:spPr/>
      <dgm:t>
        <a:bodyPr/>
        <a:lstStyle/>
        <a:p>
          <a:r>
            <a:rPr lang="fr-FR" b="1" dirty="0"/>
            <a:t>RCNP</a:t>
          </a:r>
          <a:endParaRPr lang="fr-FR" dirty="0"/>
        </a:p>
      </dgm:t>
    </dgm:pt>
    <dgm:pt modelId="{BA83BD43-2F00-4F2B-BA14-2C24387879E2}" type="parTrans" cxnId="{0E3A5C70-2EC6-4394-B231-B7DD94C9878B}">
      <dgm:prSet/>
      <dgm:spPr/>
      <dgm:t>
        <a:bodyPr/>
        <a:lstStyle/>
        <a:p>
          <a:endParaRPr lang="fr-FR"/>
        </a:p>
      </dgm:t>
    </dgm:pt>
    <dgm:pt modelId="{9A87669F-EAA9-453E-B121-1D1FC2C55A5C}" type="sibTrans" cxnId="{0E3A5C70-2EC6-4394-B231-B7DD94C9878B}">
      <dgm:prSet/>
      <dgm:spPr/>
      <dgm:t>
        <a:bodyPr/>
        <a:lstStyle/>
        <a:p>
          <a:endParaRPr lang="fr-FR"/>
        </a:p>
      </dgm:t>
    </dgm:pt>
    <dgm:pt modelId="{779BDEDD-704C-4D29-B124-0B9A304F0664}">
      <dgm:prSet/>
      <dgm:spPr/>
      <dgm:t>
        <a:bodyPr/>
        <a:lstStyle/>
        <a:p>
          <a:r>
            <a:rPr lang="fr-FR" dirty="0">
              <a:hlinkClick xmlns:r="http://schemas.openxmlformats.org/officeDocument/2006/relationships" r:id="rId4"/>
            </a:rPr>
            <a:t>https://www.francecompetences.fr/recherche_certificationprofessionnelle/</a:t>
          </a:r>
          <a:endParaRPr lang="fr-FR" dirty="0"/>
        </a:p>
      </dgm:t>
    </dgm:pt>
    <dgm:pt modelId="{E65E0A5C-1BCF-4D36-AE99-6F4D6A9A02A2}" type="parTrans" cxnId="{F760F0B9-43AA-4066-9227-376E394D16EB}">
      <dgm:prSet/>
      <dgm:spPr/>
      <dgm:t>
        <a:bodyPr/>
        <a:lstStyle/>
        <a:p>
          <a:endParaRPr lang="fr-FR"/>
        </a:p>
      </dgm:t>
    </dgm:pt>
    <dgm:pt modelId="{208289B4-9498-40A3-A0E1-4287145AC813}" type="sibTrans" cxnId="{F760F0B9-43AA-4066-9227-376E394D16EB}">
      <dgm:prSet/>
      <dgm:spPr/>
      <dgm:t>
        <a:bodyPr/>
        <a:lstStyle/>
        <a:p>
          <a:endParaRPr lang="fr-FR"/>
        </a:p>
      </dgm:t>
    </dgm:pt>
    <dgm:pt modelId="{7160AED3-ACF1-4FB6-AB1B-DA93BD938275}">
      <dgm:prSet/>
      <dgm:spPr/>
      <dgm:t>
        <a:bodyPr/>
        <a:lstStyle/>
        <a:p>
          <a:r>
            <a:rPr lang="fr-FR" dirty="0" err="1"/>
            <a:t>Apprenticesechip</a:t>
          </a:r>
          <a:r>
            <a:rPr lang="fr-FR" dirty="0"/>
            <a:t> data</a:t>
          </a:r>
        </a:p>
      </dgm:t>
    </dgm:pt>
    <dgm:pt modelId="{DD3B67D2-0CAE-4573-846E-AC2A790D54CB}" type="parTrans" cxnId="{0FA8458B-879D-46EE-BAD1-80D7FC48A805}">
      <dgm:prSet/>
      <dgm:spPr/>
    </dgm:pt>
    <dgm:pt modelId="{B5ACD2D8-97EE-4DDC-8023-18F16F22566F}" type="sibTrans" cxnId="{0FA8458B-879D-46EE-BAD1-80D7FC48A805}">
      <dgm:prSet/>
      <dgm:spPr/>
    </dgm:pt>
    <dgm:pt modelId="{50CD623B-07F6-48DA-AFBF-860E90C10F7C}">
      <dgm:prSet/>
      <dgm:spPr/>
      <dgm:t>
        <a:bodyPr/>
        <a:lstStyle/>
        <a:p>
          <a:r>
            <a:rPr lang="fr-FR" dirty="0">
              <a:hlinkClick xmlns:r="http://schemas.openxmlformats.org/officeDocument/2006/relationships" r:id="rId5"/>
            </a:rPr>
            <a:t>https://dares.travail-emploi.gouv.fr/donnees/le-contrat-dapprentissage</a:t>
          </a:r>
          <a:endParaRPr lang="fr-FR" dirty="0"/>
        </a:p>
      </dgm:t>
    </dgm:pt>
    <dgm:pt modelId="{F24191AC-6BFA-46B5-BC1C-734D24125E75}" type="parTrans" cxnId="{BB3BAC6F-E9D8-4002-AE38-8D4417EC2A56}">
      <dgm:prSet/>
      <dgm:spPr/>
    </dgm:pt>
    <dgm:pt modelId="{DD981CF2-2B11-47BD-BD5B-934F3ED76634}" type="sibTrans" cxnId="{BB3BAC6F-E9D8-4002-AE38-8D4417EC2A56}">
      <dgm:prSet/>
      <dgm:spPr/>
    </dgm:pt>
    <dgm:pt modelId="{99269D4F-012B-448E-B491-8A8E4B1968F0}" type="pres">
      <dgm:prSet presAssocID="{B873E9F4-E6F7-4CAE-BAF3-9918BFB6A36F}" presName="linear" presStyleCnt="0">
        <dgm:presLayoutVars>
          <dgm:animLvl val="lvl"/>
          <dgm:resizeHandles val="exact"/>
        </dgm:presLayoutVars>
      </dgm:prSet>
      <dgm:spPr/>
    </dgm:pt>
    <dgm:pt modelId="{F597D3E7-83F4-4096-98CA-8158A4ACA580}" type="pres">
      <dgm:prSet presAssocID="{7160AED3-ACF1-4FB6-AB1B-DA93BD938275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99A955FC-FCA8-4A96-8C65-7ADCE226E118}" type="pres">
      <dgm:prSet presAssocID="{7160AED3-ACF1-4FB6-AB1B-DA93BD938275}" presName="childText" presStyleLbl="revTx" presStyleIdx="0" presStyleCnt="5">
        <dgm:presLayoutVars>
          <dgm:bulletEnabled val="1"/>
        </dgm:presLayoutVars>
      </dgm:prSet>
      <dgm:spPr/>
    </dgm:pt>
    <dgm:pt modelId="{9718E55F-7732-4B93-929A-D6CF3046CEDC}" type="pres">
      <dgm:prSet presAssocID="{0CAC500C-21F4-4993-B6E2-B6976F669ACA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66623467-001D-4A3B-9D47-2AAAFEC55DC6}" type="pres">
      <dgm:prSet presAssocID="{0CAC500C-21F4-4993-B6E2-B6976F669ACA}" presName="childText" presStyleLbl="revTx" presStyleIdx="1" presStyleCnt="5">
        <dgm:presLayoutVars>
          <dgm:bulletEnabled val="1"/>
        </dgm:presLayoutVars>
      </dgm:prSet>
      <dgm:spPr/>
    </dgm:pt>
    <dgm:pt modelId="{E25C8D8A-12ED-4571-A550-4D874774F991}" type="pres">
      <dgm:prSet presAssocID="{10F380A0-FCAE-4F4A-A5A7-DA6B0B6B0FD0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C581CEE4-FFC4-4963-A7EE-FC0836B1F8B7}" type="pres">
      <dgm:prSet presAssocID="{10F380A0-FCAE-4F4A-A5A7-DA6B0B6B0FD0}" presName="childText" presStyleLbl="revTx" presStyleIdx="2" presStyleCnt="5">
        <dgm:presLayoutVars>
          <dgm:bulletEnabled val="1"/>
        </dgm:presLayoutVars>
      </dgm:prSet>
      <dgm:spPr/>
    </dgm:pt>
    <dgm:pt modelId="{5E2CA828-4BA4-4165-9C0D-1AE07B6FACBB}" type="pres">
      <dgm:prSet presAssocID="{55BA23E9-A976-4D47-A8E0-9C286E7925F9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745AC41B-094D-4ADF-8B16-CDE653CADE00}" type="pres">
      <dgm:prSet presAssocID="{55BA23E9-A976-4D47-A8E0-9C286E7925F9}" presName="childText" presStyleLbl="revTx" presStyleIdx="3" presStyleCnt="5">
        <dgm:presLayoutVars>
          <dgm:bulletEnabled val="1"/>
        </dgm:presLayoutVars>
      </dgm:prSet>
      <dgm:spPr/>
    </dgm:pt>
    <dgm:pt modelId="{C6328F25-B998-4396-8F0F-5C3C6FD22831}" type="pres">
      <dgm:prSet presAssocID="{49B1AFD4-7E43-4977-BFEC-5DD1E7694AB4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63C39790-693E-4DED-BD34-759A46352A57}" type="pres">
      <dgm:prSet presAssocID="{49B1AFD4-7E43-4977-BFEC-5DD1E7694AB4}" presName="childText" presStyleLbl="revTx" presStyleIdx="4" presStyleCnt="5">
        <dgm:presLayoutVars>
          <dgm:bulletEnabled val="1"/>
        </dgm:presLayoutVars>
      </dgm:prSet>
      <dgm:spPr/>
    </dgm:pt>
  </dgm:ptLst>
  <dgm:cxnLst>
    <dgm:cxn modelId="{2A3A480B-4C40-4F81-A877-3946DC9E7F95}" type="presOf" srcId="{B873E9F4-E6F7-4CAE-BAF3-9918BFB6A36F}" destId="{99269D4F-012B-448E-B491-8A8E4B1968F0}" srcOrd="0" destOrd="0" presId="urn:microsoft.com/office/officeart/2005/8/layout/vList2"/>
    <dgm:cxn modelId="{B90B8B0B-1666-44C2-B802-A33138B26706}" type="presOf" srcId="{55BA23E9-A976-4D47-A8E0-9C286E7925F9}" destId="{5E2CA828-4BA4-4165-9C0D-1AE07B6FACBB}" srcOrd="0" destOrd="0" presId="urn:microsoft.com/office/officeart/2005/8/layout/vList2"/>
    <dgm:cxn modelId="{D75C6516-708C-4F91-A95B-45C3B6BCCA2D}" srcId="{B873E9F4-E6F7-4CAE-BAF3-9918BFB6A36F}" destId="{0CAC500C-21F4-4993-B6E2-B6976F669ACA}" srcOrd="1" destOrd="0" parTransId="{E654F53F-EC81-48FF-8EAB-4BA27B0FB221}" sibTransId="{8E90E857-5735-47C3-B78F-AA523E7ABF08}"/>
    <dgm:cxn modelId="{CBC37E38-8986-455E-9B5C-0FEC81E258B9}" srcId="{0CAC500C-21F4-4993-B6E2-B6976F669ACA}" destId="{126E1BB2-BFC2-4968-8AC1-4962D7EBDEF3}" srcOrd="0" destOrd="0" parTransId="{FEB655C1-3B5C-48D2-A51C-2F6864628805}" sibTransId="{FE4EDDE2-1CBC-47A2-91EC-9EF7DBAECAB6}"/>
    <dgm:cxn modelId="{CADC9244-5475-407C-84FE-6C3266BA33CF}" type="presOf" srcId="{779BDEDD-704C-4D29-B124-0B9A304F0664}" destId="{63C39790-693E-4DED-BD34-759A46352A57}" srcOrd="0" destOrd="0" presId="urn:microsoft.com/office/officeart/2005/8/layout/vList2"/>
    <dgm:cxn modelId="{0C1D184B-1E30-4171-BEE9-C43EB57284F1}" type="presOf" srcId="{10F380A0-FCAE-4F4A-A5A7-DA6B0B6B0FD0}" destId="{E25C8D8A-12ED-4571-A550-4D874774F991}" srcOrd="0" destOrd="0" presId="urn:microsoft.com/office/officeart/2005/8/layout/vList2"/>
    <dgm:cxn modelId="{BB3BAC6F-E9D8-4002-AE38-8D4417EC2A56}" srcId="{7160AED3-ACF1-4FB6-AB1B-DA93BD938275}" destId="{50CD623B-07F6-48DA-AFBF-860E90C10F7C}" srcOrd="0" destOrd="0" parTransId="{F24191AC-6BFA-46B5-BC1C-734D24125E75}" sibTransId="{DD981CF2-2B11-47BD-BD5B-934F3ED76634}"/>
    <dgm:cxn modelId="{0E3A5C70-2EC6-4394-B231-B7DD94C9878B}" srcId="{B873E9F4-E6F7-4CAE-BAF3-9918BFB6A36F}" destId="{49B1AFD4-7E43-4977-BFEC-5DD1E7694AB4}" srcOrd="4" destOrd="0" parTransId="{BA83BD43-2F00-4F2B-BA14-2C24387879E2}" sibTransId="{9A87669F-EAA9-453E-B121-1D1FC2C55A5C}"/>
    <dgm:cxn modelId="{B1229E75-236A-448A-8052-6CF26BE6405E}" type="presOf" srcId="{49B1AFD4-7E43-4977-BFEC-5DD1E7694AB4}" destId="{C6328F25-B998-4396-8F0F-5C3C6FD22831}" srcOrd="0" destOrd="0" presId="urn:microsoft.com/office/officeart/2005/8/layout/vList2"/>
    <dgm:cxn modelId="{41216E79-EB39-4A15-B2C8-1B3A88E0734E}" type="presOf" srcId="{17C42E2C-F3E2-49EA-BDBF-781FCADE3514}" destId="{745AC41B-094D-4ADF-8B16-CDE653CADE00}" srcOrd="0" destOrd="0" presId="urn:microsoft.com/office/officeart/2005/8/layout/vList2"/>
    <dgm:cxn modelId="{0FA8458B-879D-46EE-BAD1-80D7FC48A805}" srcId="{B873E9F4-E6F7-4CAE-BAF3-9918BFB6A36F}" destId="{7160AED3-ACF1-4FB6-AB1B-DA93BD938275}" srcOrd="0" destOrd="0" parTransId="{DD3B67D2-0CAE-4573-846E-AC2A790D54CB}" sibTransId="{B5ACD2D8-97EE-4DDC-8023-18F16F22566F}"/>
    <dgm:cxn modelId="{A145548F-10BA-4753-88F2-4972AF343337}" type="presOf" srcId="{126E1BB2-BFC2-4968-8AC1-4962D7EBDEF3}" destId="{66623467-001D-4A3B-9D47-2AAAFEC55DC6}" srcOrd="0" destOrd="0" presId="urn:microsoft.com/office/officeart/2005/8/layout/vList2"/>
    <dgm:cxn modelId="{67CD4899-8F90-4545-81BB-16447E72ADA4}" type="presOf" srcId="{7160AED3-ACF1-4FB6-AB1B-DA93BD938275}" destId="{F597D3E7-83F4-4096-98CA-8158A4ACA580}" srcOrd="0" destOrd="0" presId="urn:microsoft.com/office/officeart/2005/8/layout/vList2"/>
    <dgm:cxn modelId="{11211DAE-8FF5-4B12-A62D-29D5844A1394}" srcId="{B873E9F4-E6F7-4CAE-BAF3-9918BFB6A36F}" destId="{55BA23E9-A976-4D47-A8E0-9C286E7925F9}" srcOrd="3" destOrd="0" parTransId="{0A2C5893-22B3-40D7-B064-1844EE391C4E}" sibTransId="{2C5FB72E-4E9C-421E-A23C-E1B03D603F59}"/>
    <dgm:cxn modelId="{A0D585B8-8D7B-495E-A450-7C409DC41B1E}" srcId="{10F380A0-FCAE-4F4A-A5A7-DA6B0B6B0FD0}" destId="{DED568E2-DA15-4493-A65A-9B1A66AFC07C}" srcOrd="0" destOrd="0" parTransId="{9E699089-45A9-40E2-9DF2-4BA5B187BB48}" sibTransId="{000B5A62-0F57-40BC-B079-4879BD1A24CE}"/>
    <dgm:cxn modelId="{F760F0B9-43AA-4066-9227-376E394D16EB}" srcId="{49B1AFD4-7E43-4977-BFEC-5DD1E7694AB4}" destId="{779BDEDD-704C-4D29-B124-0B9A304F0664}" srcOrd="0" destOrd="0" parTransId="{E65E0A5C-1BCF-4D36-AE99-6F4D6A9A02A2}" sibTransId="{208289B4-9498-40A3-A0E1-4287145AC813}"/>
    <dgm:cxn modelId="{0E34AABB-3DF4-43E7-BC41-B9C50B2EA81A}" srcId="{55BA23E9-A976-4D47-A8E0-9C286E7925F9}" destId="{17C42E2C-F3E2-49EA-BDBF-781FCADE3514}" srcOrd="0" destOrd="0" parTransId="{5A3D56F5-19DA-480A-9FBD-BFE9D87D7E9D}" sibTransId="{B45FD3AE-3280-4BEC-8E7F-7F2F98D37AE2}"/>
    <dgm:cxn modelId="{E81D8BCB-EBF9-49C1-98DE-248916B29E0B}" srcId="{B873E9F4-E6F7-4CAE-BAF3-9918BFB6A36F}" destId="{10F380A0-FCAE-4F4A-A5A7-DA6B0B6B0FD0}" srcOrd="2" destOrd="0" parTransId="{D71F3CE1-9CD3-48D4-9AD3-51FED3D09C83}" sibTransId="{0950807C-D71C-4A91-A72A-B22840B629C9}"/>
    <dgm:cxn modelId="{BE0F2CD1-FC3B-489E-8D15-901E094C81C5}" type="presOf" srcId="{DED568E2-DA15-4493-A65A-9B1A66AFC07C}" destId="{C581CEE4-FFC4-4963-A7EE-FC0836B1F8B7}" srcOrd="0" destOrd="0" presId="urn:microsoft.com/office/officeart/2005/8/layout/vList2"/>
    <dgm:cxn modelId="{1BFBD7DE-7096-49D9-B81D-76C7DAE7B9C4}" type="presOf" srcId="{50CD623B-07F6-48DA-AFBF-860E90C10F7C}" destId="{99A955FC-FCA8-4A96-8C65-7ADCE226E118}" srcOrd="0" destOrd="0" presId="urn:microsoft.com/office/officeart/2005/8/layout/vList2"/>
    <dgm:cxn modelId="{03D60ADF-3DB6-461D-8792-EAB0EA6F8963}" type="presOf" srcId="{0CAC500C-21F4-4993-B6E2-B6976F669ACA}" destId="{9718E55F-7732-4B93-929A-D6CF3046CEDC}" srcOrd="0" destOrd="0" presId="urn:microsoft.com/office/officeart/2005/8/layout/vList2"/>
    <dgm:cxn modelId="{796C7EB0-9320-4387-ACD4-5F6A1CC68878}" type="presParOf" srcId="{99269D4F-012B-448E-B491-8A8E4B1968F0}" destId="{F597D3E7-83F4-4096-98CA-8158A4ACA580}" srcOrd="0" destOrd="0" presId="urn:microsoft.com/office/officeart/2005/8/layout/vList2"/>
    <dgm:cxn modelId="{0A11104A-4D45-43F8-BDBC-A13E1B466B36}" type="presParOf" srcId="{99269D4F-012B-448E-B491-8A8E4B1968F0}" destId="{99A955FC-FCA8-4A96-8C65-7ADCE226E118}" srcOrd="1" destOrd="0" presId="urn:microsoft.com/office/officeart/2005/8/layout/vList2"/>
    <dgm:cxn modelId="{E1B9922E-3960-4C51-9D33-7FC63934AFB5}" type="presParOf" srcId="{99269D4F-012B-448E-B491-8A8E4B1968F0}" destId="{9718E55F-7732-4B93-929A-D6CF3046CEDC}" srcOrd="2" destOrd="0" presId="urn:microsoft.com/office/officeart/2005/8/layout/vList2"/>
    <dgm:cxn modelId="{5C5B86EA-6E52-4FE2-8977-EADF5D31A466}" type="presParOf" srcId="{99269D4F-012B-448E-B491-8A8E4B1968F0}" destId="{66623467-001D-4A3B-9D47-2AAAFEC55DC6}" srcOrd="3" destOrd="0" presId="urn:microsoft.com/office/officeart/2005/8/layout/vList2"/>
    <dgm:cxn modelId="{AE779176-78ED-4206-95B6-3EC4861EE8DB}" type="presParOf" srcId="{99269D4F-012B-448E-B491-8A8E4B1968F0}" destId="{E25C8D8A-12ED-4571-A550-4D874774F991}" srcOrd="4" destOrd="0" presId="urn:microsoft.com/office/officeart/2005/8/layout/vList2"/>
    <dgm:cxn modelId="{220C04D0-A542-4D62-8D00-9C92C52052BE}" type="presParOf" srcId="{99269D4F-012B-448E-B491-8A8E4B1968F0}" destId="{C581CEE4-FFC4-4963-A7EE-FC0836B1F8B7}" srcOrd="5" destOrd="0" presId="urn:microsoft.com/office/officeart/2005/8/layout/vList2"/>
    <dgm:cxn modelId="{92469CBD-C2DC-428C-A1D2-3457A214D434}" type="presParOf" srcId="{99269D4F-012B-448E-B491-8A8E4B1968F0}" destId="{5E2CA828-4BA4-4165-9C0D-1AE07B6FACBB}" srcOrd="6" destOrd="0" presId="urn:microsoft.com/office/officeart/2005/8/layout/vList2"/>
    <dgm:cxn modelId="{FF56BAD9-F07C-4A24-928E-DF1F9F2BC2E2}" type="presParOf" srcId="{99269D4F-012B-448E-B491-8A8E4B1968F0}" destId="{745AC41B-094D-4ADF-8B16-CDE653CADE00}" srcOrd="7" destOrd="0" presId="urn:microsoft.com/office/officeart/2005/8/layout/vList2"/>
    <dgm:cxn modelId="{4E3E54A0-3DBA-4283-B036-4A895D6073F7}" type="presParOf" srcId="{99269D4F-012B-448E-B491-8A8E4B1968F0}" destId="{C6328F25-B998-4396-8F0F-5C3C6FD22831}" srcOrd="8" destOrd="0" presId="urn:microsoft.com/office/officeart/2005/8/layout/vList2"/>
    <dgm:cxn modelId="{37FF61E5-8572-4926-A836-2F475FF2E242}" type="presParOf" srcId="{99269D4F-012B-448E-B491-8A8E4B1968F0}" destId="{63C39790-693E-4DED-BD34-759A46352A57}" srcOrd="9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5B979F-EC10-4892-8E55-E8981D5B03EC}">
      <dsp:nvSpPr>
        <dsp:cNvPr id="0" name=""/>
        <dsp:cNvSpPr/>
      </dsp:nvSpPr>
      <dsp:spPr>
        <a:xfrm>
          <a:off x="604144" y="304"/>
          <a:ext cx="3869624" cy="232177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0" kern="1200"/>
            <a:t>Law no. 2016-1088 of 8 August 2016 : CFA were able to offer apprentices distance training</a:t>
          </a:r>
        </a:p>
      </dsp:txBody>
      <dsp:txXfrm>
        <a:off x="717484" y="113644"/>
        <a:ext cx="3642944" cy="2095094"/>
      </dsp:txXfrm>
    </dsp:sp>
    <dsp:sp modelId="{B604D186-585D-45D5-AA98-37F2F442D23F}">
      <dsp:nvSpPr>
        <dsp:cNvPr id="0" name=""/>
        <dsp:cNvSpPr/>
      </dsp:nvSpPr>
      <dsp:spPr>
        <a:xfrm>
          <a:off x="4860731" y="304"/>
          <a:ext cx="3869624" cy="2321774"/>
        </a:xfrm>
        <a:prstGeom prst="roundRect">
          <a:avLst/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0" kern="1200"/>
            <a:t>Decree no. 2020-373 of 30 March 2020 : </a:t>
          </a:r>
          <a:r>
            <a:rPr lang="en-US" sz="2400" b="0" kern="1200"/>
            <a:t>Details on distance learning provided by an apprentice training centre (CFA)</a:t>
          </a:r>
          <a:endParaRPr lang="fr-FR" sz="2400" b="0" kern="1200"/>
        </a:p>
      </dsp:txBody>
      <dsp:txXfrm>
        <a:off x="4974071" y="113644"/>
        <a:ext cx="3642944" cy="2095094"/>
      </dsp:txXfrm>
    </dsp:sp>
    <dsp:sp modelId="{A8349D2D-2D32-404F-857F-12345FE1E356}">
      <dsp:nvSpPr>
        <dsp:cNvPr id="0" name=""/>
        <dsp:cNvSpPr/>
      </dsp:nvSpPr>
      <dsp:spPr>
        <a:xfrm>
          <a:off x="604144" y="2709041"/>
          <a:ext cx="3869624" cy="2321774"/>
        </a:xfrm>
        <a:prstGeom prst="roundRect">
          <a:avLst/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0" kern="1200" dirty="0"/>
            <a:t>National </a:t>
          </a:r>
          <a:r>
            <a:rPr lang="fr-FR" sz="2400" b="0" kern="1200" dirty="0" err="1"/>
            <a:t>quality</a:t>
          </a:r>
          <a:r>
            <a:rPr lang="fr-FR" sz="2400" b="0" kern="1200" dirty="0"/>
            <a:t> </a:t>
          </a:r>
          <a:r>
            <a:rPr lang="fr-FR" sz="2400" b="0" kern="1200" dirty="0" err="1"/>
            <a:t>reference</a:t>
          </a:r>
          <a:r>
            <a:rPr lang="fr-FR" sz="2400" b="0" kern="1200" dirty="0"/>
            <a:t> « </a:t>
          </a:r>
          <a:r>
            <a:rPr lang="fr-FR" sz="2400" b="0" kern="1200" dirty="0" err="1"/>
            <a:t>qualiopi</a:t>
          </a:r>
          <a:r>
            <a:rPr lang="fr-FR" sz="2400" b="0" kern="1200" dirty="0"/>
            <a:t> » : July 2019 : an operating instruction and an </a:t>
          </a:r>
          <a:r>
            <a:rPr lang="fr-FR" sz="2400" b="0" kern="1200" dirty="0" err="1"/>
            <a:t>owner's</a:t>
          </a:r>
          <a:r>
            <a:rPr lang="fr-FR" sz="2400" b="0" kern="1200" dirty="0"/>
            <a:t> manuel</a:t>
          </a:r>
        </a:p>
      </dsp:txBody>
      <dsp:txXfrm>
        <a:off x="717484" y="2822381"/>
        <a:ext cx="3642944" cy="2095094"/>
      </dsp:txXfrm>
    </dsp:sp>
    <dsp:sp modelId="{1467EE19-52CF-419E-A0E7-E53BEBCF224A}">
      <dsp:nvSpPr>
        <dsp:cNvPr id="0" name=""/>
        <dsp:cNvSpPr/>
      </dsp:nvSpPr>
      <dsp:spPr>
        <a:xfrm>
          <a:off x="4860731" y="2709041"/>
          <a:ext cx="3869624" cy="2321774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b="0" kern="1200" dirty="0" err="1"/>
            <a:t>Further</a:t>
          </a:r>
          <a:r>
            <a:rPr lang="fr-FR" sz="2400" b="0" kern="1200" dirty="0"/>
            <a:t> </a:t>
          </a:r>
          <a:r>
            <a:rPr lang="fr-FR" sz="2400" b="0" kern="1200" dirty="0" err="1"/>
            <a:t>details</a:t>
          </a:r>
          <a:r>
            <a:rPr lang="fr-FR" sz="2400" b="0" kern="1200" dirty="0"/>
            <a:t> : March 2022 // Ministry of National Education // </a:t>
          </a:r>
          <a:r>
            <a:rPr lang="en-US" sz="2400" b="0" kern="1200" dirty="0" err="1"/>
            <a:t>Vademecum</a:t>
          </a:r>
          <a:r>
            <a:rPr lang="en-US" sz="2400" b="0" kern="1200" dirty="0"/>
            <a:t> Supervision of apprenticeship training courses</a:t>
          </a:r>
          <a:endParaRPr lang="fr-FR" sz="2400" b="0" kern="1200" dirty="0"/>
        </a:p>
      </dsp:txBody>
      <dsp:txXfrm>
        <a:off x="4974071" y="2822381"/>
        <a:ext cx="3642944" cy="20950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8EC537-7350-4117-B927-7601EB1398AB}">
      <dsp:nvSpPr>
        <dsp:cNvPr id="0" name=""/>
        <dsp:cNvSpPr/>
      </dsp:nvSpPr>
      <dsp:spPr>
        <a:xfrm>
          <a:off x="0" y="744472"/>
          <a:ext cx="10972800" cy="12548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l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5400" b="0" kern="1200" dirty="0"/>
            <a:t>Example of practices "4Digital"</a:t>
          </a:r>
        </a:p>
      </dsp:txBody>
      <dsp:txXfrm>
        <a:off x="61256" y="805728"/>
        <a:ext cx="10850288" cy="1132313"/>
      </dsp:txXfrm>
    </dsp:sp>
    <dsp:sp modelId="{D91B4CD9-71A8-4503-997A-951808198C77}">
      <dsp:nvSpPr>
        <dsp:cNvPr id="0" name=""/>
        <dsp:cNvSpPr/>
      </dsp:nvSpPr>
      <dsp:spPr>
        <a:xfrm>
          <a:off x="0" y="1999297"/>
          <a:ext cx="10972800" cy="22873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8386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2000" b="0" kern="1200" dirty="0"/>
            <a:t>In </a:t>
          </a:r>
          <a:r>
            <a:rPr lang="fr-FR" sz="2000" b="0" kern="1200" dirty="0" err="1"/>
            <a:t>higher</a:t>
          </a:r>
          <a:r>
            <a:rPr lang="fr-FR" sz="2000" b="0" kern="1200" dirty="0"/>
            <a:t> </a:t>
          </a:r>
          <a:r>
            <a:rPr lang="fr-FR" sz="2000" b="0" kern="1200" dirty="0" err="1"/>
            <a:t>education</a:t>
          </a:r>
          <a:r>
            <a:rPr lang="fr-FR" sz="2000" b="0" kern="1200" dirty="0"/>
            <a:t>, a label </a:t>
          </a:r>
          <a:r>
            <a:rPr lang="fr-FR" sz="2000" kern="1200" dirty="0" err="1"/>
            <a:t>recognises</a:t>
          </a:r>
          <a:r>
            <a:rPr lang="fr-FR" sz="2000" kern="1200" dirty="0"/>
            <a:t> the </a:t>
          </a:r>
          <a:r>
            <a:rPr lang="fr-FR" sz="2000" kern="1200" dirty="0" err="1"/>
            <a:t>mastery</a:t>
          </a:r>
          <a:r>
            <a:rPr lang="fr-FR" sz="2000" kern="1200" dirty="0"/>
            <a:t> of digital </a:t>
          </a:r>
          <a:r>
            <a:rPr lang="fr-FR" sz="2000" kern="1200" dirty="0" err="1"/>
            <a:t>technology</a:t>
          </a:r>
          <a:r>
            <a:rPr lang="fr-FR" sz="2000" kern="1200" dirty="0"/>
            <a:t>, </a:t>
          </a:r>
          <a:r>
            <a:rPr lang="fr-FR" sz="2000" kern="1200" dirty="0" err="1"/>
            <a:t>particularly</a:t>
          </a:r>
          <a:r>
            <a:rPr lang="fr-FR" sz="2000" kern="1200" dirty="0"/>
            <a:t> for </a:t>
          </a:r>
          <a:r>
            <a:rPr lang="fr-FR" sz="2000" kern="1200" dirty="0" err="1"/>
            <a:t>teaching</a:t>
          </a:r>
          <a:r>
            <a:rPr lang="fr-FR" sz="2000" kern="1200" dirty="0"/>
            <a:t> and distance </a:t>
          </a:r>
          <a:r>
            <a:rPr lang="fr-FR" sz="2000" kern="1200" dirty="0" err="1"/>
            <a:t>learning</a:t>
          </a:r>
          <a:endParaRPr lang="fr-FR" sz="2000" b="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2000" kern="1200" dirty="0" err="1"/>
            <a:t>Let's</a:t>
          </a:r>
          <a:r>
            <a:rPr lang="fr-FR" sz="2000" kern="1200" dirty="0"/>
            <a:t> </a:t>
          </a:r>
          <a:r>
            <a:rPr lang="fr-FR" sz="2000" kern="1200" dirty="0" err="1"/>
            <a:t>take</a:t>
          </a:r>
          <a:r>
            <a:rPr lang="fr-FR" sz="2000" kern="1200" dirty="0"/>
            <a:t> a </a:t>
          </a:r>
          <a:r>
            <a:rPr lang="fr-FR" sz="2000" kern="1200" dirty="0" err="1"/>
            <a:t>cutting-edge</a:t>
          </a:r>
          <a:r>
            <a:rPr lang="fr-FR" sz="2000" kern="1200" dirty="0"/>
            <a:t> </a:t>
          </a:r>
          <a:r>
            <a:rPr lang="fr-FR" sz="2000" kern="1200" dirty="0" err="1"/>
            <a:t>sector</a:t>
          </a:r>
          <a:r>
            <a:rPr lang="fr-FR" sz="2000" kern="1200" dirty="0"/>
            <a:t> </a:t>
          </a:r>
          <a:r>
            <a:rPr lang="fr-FR" sz="2000" kern="1200" dirty="0" err="1"/>
            <a:t>that</a:t>
          </a:r>
          <a:r>
            <a:rPr lang="fr-FR" sz="2000" kern="1200" dirty="0"/>
            <a:t> </a:t>
          </a:r>
          <a:r>
            <a:rPr lang="fr-FR" sz="2000" kern="1200" dirty="0" err="1"/>
            <a:t>requires</a:t>
          </a:r>
          <a:r>
            <a:rPr lang="fr-FR" sz="2000" kern="1200" dirty="0"/>
            <a:t> </a:t>
          </a:r>
          <a:r>
            <a:rPr lang="fr-FR" sz="2000" kern="1200" dirty="0" err="1"/>
            <a:t>safety</a:t>
          </a:r>
          <a:r>
            <a:rPr lang="fr-FR" sz="2000" kern="1200" dirty="0"/>
            <a:t>: the </a:t>
          </a:r>
          <a:r>
            <a:rPr lang="fr-FR" sz="2000" kern="1200" dirty="0" err="1"/>
            <a:t>nuclear</a:t>
          </a:r>
          <a:r>
            <a:rPr lang="fr-FR" sz="2000" kern="1200" dirty="0"/>
            <a:t> </a:t>
          </a:r>
          <a:r>
            <a:rPr lang="fr-FR" sz="2000" kern="1200" dirty="0" err="1"/>
            <a:t>industry</a:t>
          </a:r>
          <a:r>
            <a:rPr lang="fr-FR" sz="2000" kern="1200" dirty="0"/>
            <a:t>. This </a:t>
          </a:r>
          <a:r>
            <a:rPr lang="fr-FR" sz="2000" kern="1200" dirty="0" err="1"/>
            <a:t>industry</a:t>
          </a:r>
          <a:r>
            <a:rPr lang="fr-FR" sz="2000" kern="1200" dirty="0"/>
            <a:t> </a:t>
          </a:r>
          <a:r>
            <a:rPr lang="fr-FR" sz="2000" kern="1200" dirty="0" err="1"/>
            <a:t>is</a:t>
          </a:r>
          <a:r>
            <a:rPr lang="fr-FR" sz="2000" kern="1200" dirty="0"/>
            <a:t> set to </a:t>
          </a:r>
          <a:r>
            <a:rPr lang="fr-FR" sz="2000" kern="1200" dirty="0" err="1"/>
            <a:t>recruit</a:t>
          </a:r>
          <a:r>
            <a:rPr lang="fr-FR" sz="2000" kern="1200" dirty="0"/>
            <a:t> one </a:t>
          </a:r>
          <a:r>
            <a:rPr lang="fr-FR" sz="2000" kern="1200" dirty="0" err="1"/>
            <a:t>hundred</a:t>
          </a:r>
          <a:r>
            <a:rPr lang="fr-FR" sz="2000" kern="1200" dirty="0"/>
            <a:t> </a:t>
          </a:r>
          <a:r>
            <a:rPr lang="fr-FR" sz="2000" kern="1200" dirty="0" err="1"/>
            <a:t>thousand</a:t>
          </a:r>
          <a:r>
            <a:rPr lang="fr-FR" sz="2000" kern="1200" dirty="0"/>
            <a:t> people over the </a:t>
          </a:r>
          <a:r>
            <a:rPr lang="fr-FR" sz="2000" kern="1200" dirty="0" err="1"/>
            <a:t>next</a:t>
          </a:r>
          <a:r>
            <a:rPr lang="fr-FR" sz="2000" kern="1200" dirty="0"/>
            <a:t> </a:t>
          </a:r>
          <a:r>
            <a:rPr lang="fr-FR" sz="2000" kern="1200" dirty="0" err="1"/>
            <a:t>ten</a:t>
          </a:r>
          <a:r>
            <a:rPr lang="fr-FR" sz="2000" kern="1200" dirty="0"/>
            <a:t> </a:t>
          </a:r>
          <a:r>
            <a:rPr lang="fr-FR" sz="2000" kern="1200" dirty="0" err="1"/>
            <a:t>years</a:t>
          </a:r>
          <a:endParaRPr lang="fr-FR" sz="2000" b="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2000" kern="1200" dirty="0" err="1"/>
            <a:t>Thanks</a:t>
          </a:r>
          <a:r>
            <a:rPr lang="fr-FR" sz="2000" kern="1200" dirty="0"/>
            <a:t> to </a:t>
          </a:r>
          <a:r>
            <a:rPr lang="fr-FR" sz="2000" kern="1200" dirty="0" err="1"/>
            <a:t>virtual</a:t>
          </a:r>
          <a:r>
            <a:rPr lang="fr-FR" sz="2000" kern="1200" dirty="0"/>
            <a:t> reality and the </a:t>
          </a:r>
          <a:r>
            <a:rPr lang="fr-FR" sz="2000" kern="1200" dirty="0" err="1"/>
            <a:t>emergence</a:t>
          </a:r>
          <a:r>
            <a:rPr lang="fr-FR" sz="2000" kern="1200" dirty="0"/>
            <a:t> of digital </a:t>
          </a:r>
          <a:r>
            <a:rPr lang="fr-FR" sz="2000" kern="1200" dirty="0" err="1"/>
            <a:t>mock-ups</a:t>
          </a:r>
          <a:r>
            <a:rPr lang="fr-FR" sz="2000" kern="1200" dirty="0"/>
            <a:t> of buildings, </a:t>
          </a:r>
          <a:r>
            <a:rPr lang="fr-FR" sz="2000" kern="1200" dirty="0" err="1"/>
            <a:t>learners</a:t>
          </a:r>
          <a:r>
            <a:rPr lang="fr-FR" sz="2000" kern="1200" dirty="0"/>
            <a:t> can carry out </a:t>
          </a:r>
          <a:r>
            <a:rPr lang="fr-FR" sz="2000" kern="1200" dirty="0" err="1"/>
            <a:t>tasks</a:t>
          </a:r>
          <a:r>
            <a:rPr lang="fr-FR" sz="2000" kern="1200" dirty="0"/>
            <a:t> in </a:t>
          </a:r>
          <a:r>
            <a:rPr lang="fr-FR" sz="2000" kern="1200" dirty="0" err="1"/>
            <a:t>complete</a:t>
          </a:r>
          <a:r>
            <a:rPr lang="fr-FR" sz="2000" kern="1200" dirty="0"/>
            <a:t> </a:t>
          </a:r>
          <a:r>
            <a:rPr lang="fr-FR" sz="2000" kern="1200" dirty="0" err="1"/>
            <a:t>safety</a:t>
          </a:r>
          <a:r>
            <a:rPr lang="fr-FR" sz="2000" kern="1200" dirty="0"/>
            <a:t>, enter </a:t>
          </a:r>
          <a:r>
            <a:rPr lang="fr-FR" sz="2000" kern="1200" dirty="0" err="1"/>
            <a:t>highly</a:t>
          </a:r>
          <a:r>
            <a:rPr lang="fr-FR" sz="2000" kern="1200" dirty="0"/>
            <a:t> </a:t>
          </a:r>
          <a:r>
            <a:rPr lang="fr-FR" sz="2000" kern="1200" dirty="0" err="1"/>
            <a:t>technical</a:t>
          </a:r>
          <a:r>
            <a:rPr lang="fr-FR" sz="2000" kern="1200" dirty="0"/>
            <a:t> </a:t>
          </a:r>
          <a:r>
            <a:rPr lang="fr-FR" sz="2000" kern="1200" dirty="0" err="1"/>
            <a:t>premises</a:t>
          </a:r>
          <a:r>
            <a:rPr lang="fr-FR" sz="2000" kern="1200" dirty="0"/>
            <a:t>, </a:t>
          </a:r>
          <a:r>
            <a:rPr lang="fr-FR" sz="2000" kern="1200" dirty="0" err="1"/>
            <a:t>repeat</a:t>
          </a:r>
          <a:r>
            <a:rPr lang="fr-FR" sz="2000" kern="1200" dirty="0"/>
            <a:t> </a:t>
          </a:r>
          <a:r>
            <a:rPr lang="fr-FR" sz="2000" kern="1200" dirty="0" err="1"/>
            <a:t>industrial</a:t>
          </a:r>
          <a:r>
            <a:rPr lang="fr-FR" sz="2000" kern="1200" dirty="0"/>
            <a:t> </a:t>
          </a:r>
          <a:r>
            <a:rPr lang="fr-FR" sz="2000" kern="1200" dirty="0" err="1"/>
            <a:t>gestures</a:t>
          </a:r>
          <a:r>
            <a:rPr lang="fr-FR" sz="2000" kern="1200" dirty="0"/>
            <a:t> and follow </a:t>
          </a:r>
          <a:r>
            <a:rPr lang="fr-FR" sz="2000" kern="1200" dirty="0" err="1"/>
            <a:t>teaching</a:t>
          </a:r>
          <a:r>
            <a:rPr lang="fr-FR" sz="2000" kern="1200" dirty="0"/>
            <a:t> scenarios in rare conditions to </a:t>
          </a:r>
          <a:r>
            <a:rPr lang="fr-FR" sz="2000" kern="1200" dirty="0" err="1"/>
            <a:t>remove</a:t>
          </a:r>
          <a:r>
            <a:rPr lang="fr-FR" sz="2000" kern="1200" dirty="0"/>
            <a:t> </a:t>
          </a:r>
          <a:r>
            <a:rPr lang="fr-FR" sz="2000" kern="1200" dirty="0" err="1"/>
            <a:t>any</a:t>
          </a:r>
          <a:r>
            <a:rPr lang="fr-FR" sz="2000" kern="1200" dirty="0"/>
            <a:t> </a:t>
          </a:r>
          <a:r>
            <a:rPr lang="fr-FR" sz="2000" kern="1200" dirty="0" err="1"/>
            <a:t>hesitation</a:t>
          </a:r>
          <a:r>
            <a:rPr lang="fr-FR" sz="2000" kern="1200" dirty="0"/>
            <a:t> the </a:t>
          </a:r>
          <a:r>
            <a:rPr lang="fr-FR" sz="2000" kern="1200" dirty="0" err="1"/>
            <a:t>day</a:t>
          </a:r>
          <a:r>
            <a:rPr lang="fr-FR" sz="2000" kern="1200" dirty="0"/>
            <a:t> </a:t>
          </a:r>
          <a:r>
            <a:rPr lang="fr-FR" sz="2000" kern="1200" dirty="0" err="1"/>
            <a:t>they</a:t>
          </a:r>
          <a:r>
            <a:rPr lang="fr-FR" sz="2000" kern="1200" dirty="0"/>
            <a:t> are </a:t>
          </a:r>
          <a:r>
            <a:rPr lang="fr-FR" sz="2000" kern="1200" dirty="0" err="1"/>
            <a:t>carried</a:t>
          </a:r>
          <a:r>
            <a:rPr lang="fr-FR" sz="2000" kern="1200" dirty="0"/>
            <a:t> out in real conditions</a:t>
          </a:r>
          <a:endParaRPr lang="fr-FR" sz="2000" b="0" kern="1200" dirty="0"/>
        </a:p>
      </dsp:txBody>
      <dsp:txXfrm>
        <a:off x="0" y="1999297"/>
        <a:ext cx="10972800" cy="22873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8EC537-7350-4117-B927-7601EB1398AB}">
      <dsp:nvSpPr>
        <dsp:cNvPr id="0" name=""/>
        <dsp:cNvSpPr/>
      </dsp:nvSpPr>
      <dsp:spPr>
        <a:xfrm>
          <a:off x="0" y="880484"/>
          <a:ext cx="10972800" cy="1521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b="0" kern="1200" dirty="0"/>
            <a:t>Example of practices : </a:t>
          </a:r>
          <a:r>
            <a:rPr lang="fr-FR" sz="4000" b="0" kern="1200" dirty="0" err="1"/>
            <a:t>virtual</a:t>
          </a:r>
          <a:r>
            <a:rPr lang="fr-FR" sz="4000" b="0" kern="1200" dirty="0"/>
            <a:t> reality solutions in painting </a:t>
          </a:r>
        </a:p>
      </dsp:txBody>
      <dsp:txXfrm>
        <a:off x="74249" y="954733"/>
        <a:ext cx="10824302" cy="1372502"/>
      </dsp:txXfrm>
    </dsp:sp>
    <dsp:sp modelId="{D91B4CD9-71A8-4503-997A-951808198C77}">
      <dsp:nvSpPr>
        <dsp:cNvPr id="0" name=""/>
        <dsp:cNvSpPr/>
      </dsp:nvSpPr>
      <dsp:spPr>
        <a:xfrm>
          <a:off x="0" y="2401485"/>
          <a:ext cx="10972800" cy="17491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8386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2000" b="0" kern="1200" dirty="0"/>
            <a:t>A </a:t>
          </a:r>
          <a:r>
            <a:rPr lang="fr-FR" sz="2000" kern="1200" dirty="0"/>
            <a:t>CFA has put in place a</a:t>
          </a:r>
          <a:r>
            <a:rPr lang="fr-FR" sz="2000" b="0" kern="1200" dirty="0"/>
            <a:t> </a:t>
          </a:r>
          <a:r>
            <a:rPr lang="fr-FR" sz="2000" kern="1200" dirty="0"/>
            <a:t>digital </a:t>
          </a:r>
          <a:r>
            <a:rPr lang="fr-FR" sz="2000" kern="1200" dirty="0" err="1"/>
            <a:t>virtual</a:t>
          </a:r>
          <a:r>
            <a:rPr lang="fr-FR" sz="2000" kern="1200" dirty="0"/>
            <a:t> reality solutions </a:t>
          </a:r>
          <a:r>
            <a:rPr lang="fr-FR" sz="2000" kern="1200" dirty="0" err="1"/>
            <a:t>that</a:t>
          </a:r>
          <a:r>
            <a:rPr lang="fr-FR" sz="2000" kern="1200" dirty="0"/>
            <a:t> </a:t>
          </a:r>
          <a:r>
            <a:rPr lang="fr-FR" sz="2000" kern="1200" dirty="0" err="1"/>
            <a:t>make</a:t>
          </a:r>
          <a:r>
            <a:rPr lang="fr-FR" sz="2000" kern="1200" dirty="0"/>
            <a:t> </a:t>
          </a:r>
          <a:r>
            <a:rPr lang="fr-FR" sz="2000" kern="1200" dirty="0" err="1"/>
            <a:t>it</a:t>
          </a:r>
          <a:r>
            <a:rPr lang="fr-FR" sz="2000" kern="1200" dirty="0"/>
            <a:t> possible to tackle </a:t>
          </a:r>
          <a:r>
            <a:rPr lang="fr-FR" sz="2000" kern="1200" dirty="0" err="1"/>
            <a:t>professional</a:t>
          </a:r>
          <a:r>
            <a:rPr lang="fr-FR" sz="2000" kern="1200" dirty="0"/>
            <a:t> </a:t>
          </a:r>
          <a:r>
            <a:rPr lang="fr-FR" sz="2000" kern="1200" dirty="0" err="1"/>
            <a:t>gestures</a:t>
          </a:r>
          <a:r>
            <a:rPr lang="fr-FR" sz="2000" kern="1200" dirty="0"/>
            <a:t> </a:t>
          </a:r>
          <a:r>
            <a:rPr lang="fr-FR" sz="2000" kern="1200" dirty="0" err="1"/>
            <a:t>through</a:t>
          </a:r>
          <a:r>
            <a:rPr lang="fr-FR" sz="2000" kern="1200" dirty="0"/>
            <a:t> immersion</a:t>
          </a:r>
          <a:endParaRPr lang="fr-FR" sz="2000" b="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2000" kern="1200" dirty="0"/>
            <a:t>And </a:t>
          </a:r>
          <a:r>
            <a:rPr lang="fr-FR" sz="2000" kern="1200" dirty="0" err="1"/>
            <a:t>therefore</a:t>
          </a:r>
          <a:r>
            <a:rPr lang="fr-FR" sz="2000" kern="1200" dirty="0"/>
            <a:t> to </a:t>
          </a:r>
          <a:r>
            <a:rPr lang="fr-FR" sz="2000" kern="1200" dirty="0" err="1"/>
            <a:t>learn</a:t>
          </a:r>
          <a:r>
            <a:rPr lang="fr-FR" sz="2000" kern="1200" dirty="0"/>
            <a:t> </a:t>
          </a:r>
          <a:r>
            <a:rPr lang="fr-FR" sz="2000" kern="1200" dirty="0" err="1"/>
            <a:t>without</a:t>
          </a:r>
          <a:r>
            <a:rPr lang="fr-FR" sz="2000" kern="1200" dirty="0"/>
            <a:t> </a:t>
          </a:r>
          <a:r>
            <a:rPr lang="fr-FR" sz="2000" kern="1200" dirty="0" err="1"/>
            <a:t>wasting</a:t>
          </a:r>
          <a:r>
            <a:rPr lang="fr-FR" sz="2000" kern="1200" dirty="0"/>
            <a:t> </a:t>
          </a:r>
          <a:r>
            <a:rPr lang="fr-FR" sz="2000" kern="1200" dirty="0" err="1"/>
            <a:t>raw</a:t>
          </a:r>
          <a:r>
            <a:rPr lang="fr-FR" sz="2000" kern="1200" dirty="0"/>
            <a:t> </a:t>
          </a:r>
          <a:r>
            <a:rPr lang="fr-FR" sz="2000" kern="1200" dirty="0" err="1"/>
            <a:t>materials</a:t>
          </a:r>
          <a:r>
            <a:rPr lang="fr-FR" sz="2000" kern="1200" dirty="0"/>
            <a:t>, for </a:t>
          </a:r>
          <a:r>
            <a:rPr lang="fr-FR" sz="2000" kern="1200" dirty="0" err="1"/>
            <a:t>example</a:t>
          </a:r>
          <a:r>
            <a:rPr lang="fr-FR" sz="2000" kern="1200" dirty="0"/>
            <a:t> </a:t>
          </a:r>
          <a:r>
            <a:rPr lang="fr-FR" sz="2000" kern="1200" dirty="0" err="1"/>
            <a:t>paint</a:t>
          </a:r>
          <a:r>
            <a:rPr lang="fr-FR" sz="2000" kern="1200" dirty="0"/>
            <a:t>, and </a:t>
          </a:r>
          <a:r>
            <a:rPr lang="fr-FR" sz="2000" kern="1200" dirty="0" err="1"/>
            <a:t>safely</a:t>
          </a:r>
          <a:endParaRPr lang="fr-FR" sz="2000" b="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2000" kern="1200" dirty="0" err="1"/>
            <a:t>From</a:t>
          </a:r>
          <a:r>
            <a:rPr lang="fr-FR" sz="2000" kern="1200" dirty="0"/>
            <a:t> an </a:t>
          </a:r>
          <a:r>
            <a:rPr lang="fr-FR" sz="2000" kern="1200" dirty="0" err="1"/>
            <a:t>educational</a:t>
          </a:r>
          <a:r>
            <a:rPr lang="fr-FR" sz="2000" kern="1200" dirty="0"/>
            <a:t> point of </a:t>
          </a:r>
          <a:r>
            <a:rPr lang="fr-FR" sz="2000" kern="1200" dirty="0" err="1"/>
            <a:t>view</a:t>
          </a:r>
          <a:r>
            <a:rPr lang="fr-FR" sz="2000" kern="1200" dirty="0"/>
            <a:t>, </a:t>
          </a:r>
          <a:r>
            <a:rPr lang="fr-FR" sz="2000" kern="1200" dirty="0" err="1"/>
            <a:t>it</a:t>
          </a:r>
          <a:r>
            <a:rPr lang="fr-FR" sz="2000" kern="1200" dirty="0"/>
            <a:t> </a:t>
          </a:r>
          <a:r>
            <a:rPr lang="fr-FR" sz="2000" kern="1200" dirty="0" err="1"/>
            <a:t>is</a:t>
          </a:r>
          <a:r>
            <a:rPr lang="fr-FR" sz="2000" kern="1200" dirty="0"/>
            <a:t> the acquisition of </a:t>
          </a:r>
          <a:r>
            <a:rPr lang="fr-FR" sz="2000" kern="1200" dirty="0" err="1"/>
            <a:t>skills</a:t>
          </a:r>
          <a:r>
            <a:rPr lang="fr-FR" sz="2000" kern="1200" dirty="0"/>
            <a:t> </a:t>
          </a:r>
          <a:r>
            <a:rPr lang="fr-FR" sz="2000" kern="1200" dirty="0" err="1"/>
            <a:t>through</a:t>
          </a:r>
          <a:r>
            <a:rPr lang="fr-FR" sz="2000" kern="1200" dirty="0"/>
            <a:t> the </a:t>
          </a:r>
          <a:r>
            <a:rPr lang="fr-FR" sz="2000" kern="1200" dirty="0" err="1"/>
            <a:t>possibility</a:t>
          </a:r>
          <a:r>
            <a:rPr lang="fr-FR" sz="2000" kern="1200" dirty="0"/>
            <a:t> of </a:t>
          </a:r>
          <a:r>
            <a:rPr lang="fr-FR" sz="2000" kern="1200" dirty="0" err="1"/>
            <a:t>making</a:t>
          </a:r>
          <a:r>
            <a:rPr lang="fr-FR" sz="2000" kern="1200" dirty="0"/>
            <a:t> </a:t>
          </a:r>
          <a:r>
            <a:rPr lang="fr-FR" sz="2000" kern="1200" dirty="0" err="1"/>
            <a:t>mistakes</a:t>
          </a:r>
          <a:r>
            <a:rPr lang="fr-FR" sz="2000" kern="1200" dirty="0"/>
            <a:t> and </a:t>
          </a:r>
          <a:r>
            <a:rPr lang="fr-FR" sz="2000" kern="1200" dirty="0" err="1"/>
            <a:t>starting</a:t>
          </a:r>
          <a:r>
            <a:rPr lang="fr-FR" sz="2000" kern="1200" dirty="0"/>
            <a:t> over. The observation can </a:t>
          </a:r>
          <a:r>
            <a:rPr lang="fr-FR" sz="2000" kern="1200" dirty="0" err="1"/>
            <a:t>be</a:t>
          </a:r>
          <a:r>
            <a:rPr lang="fr-FR" sz="2000" kern="1200" dirty="0"/>
            <a:t> made </a:t>
          </a:r>
          <a:r>
            <a:rPr lang="fr-FR" sz="2000" kern="1200" dirty="0" err="1"/>
            <a:t>that</a:t>
          </a:r>
          <a:r>
            <a:rPr lang="fr-FR" sz="2000" kern="1200" dirty="0"/>
            <a:t> </a:t>
          </a:r>
          <a:r>
            <a:rPr lang="fr-FR" sz="2000" kern="1200" dirty="0" err="1"/>
            <a:t>hybridisation</a:t>
          </a:r>
          <a:r>
            <a:rPr lang="fr-FR" sz="2000" kern="1200" dirty="0"/>
            <a:t> </a:t>
          </a:r>
          <a:r>
            <a:rPr lang="fr-FR" sz="2000" kern="1200" dirty="0" err="1"/>
            <a:t>allows</a:t>
          </a:r>
          <a:r>
            <a:rPr lang="fr-FR" sz="2000" kern="1200" dirty="0"/>
            <a:t> a </a:t>
          </a:r>
          <a:r>
            <a:rPr lang="fr-FR" sz="2000" kern="1200" dirty="0" err="1"/>
            <a:t>greening</a:t>
          </a:r>
          <a:r>
            <a:rPr lang="fr-FR" sz="2000" kern="1200" dirty="0"/>
            <a:t> of the training </a:t>
          </a:r>
          <a:r>
            <a:rPr lang="fr-FR" sz="2000" kern="1200" dirty="0" err="1"/>
            <a:t>through</a:t>
          </a:r>
          <a:r>
            <a:rPr lang="fr-FR" sz="2000" kern="1200" dirty="0"/>
            <a:t> a </a:t>
          </a:r>
          <a:r>
            <a:rPr lang="fr-FR" sz="2000" kern="1200" dirty="0" err="1"/>
            <a:t>reduction</a:t>
          </a:r>
          <a:r>
            <a:rPr lang="fr-FR" sz="2000" kern="1200" dirty="0"/>
            <a:t> of the </a:t>
          </a:r>
          <a:r>
            <a:rPr lang="fr-FR" sz="2000" kern="1200" dirty="0" err="1"/>
            <a:t>raw</a:t>
          </a:r>
          <a:r>
            <a:rPr lang="fr-FR" sz="2000" kern="1200" dirty="0"/>
            <a:t> </a:t>
          </a:r>
          <a:r>
            <a:rPr lang="fr-FR" sz="2000" kern="1200" dirty="0" err="1"/>
            <a:t>materials</a:t>
          </a:r>
          <a:r>
            <a:rPr lang="fr-FR" sz="2000" kern="1200" dirty="0"/>
            <a:t> </a:t>
          </a:r>
          <a:r>
            <a:rPr lang="fr-FR" sz="2000" kern="1200" dirty="0" err="1"/>
            <a:t>used</a:t>
          </a:r>
          <a:r>
            <a:rPr lang="fr-FR" sz="2000" kern="1200" dirty="0"/>
            <a:t> in training </a:t>
          </a:r>
          <a:endParaRPr lang="fr-FR" sz="2000" b="0" kern="1200" dirty="0"/>
        </a:p>
      </dsp:txBody>
      <dsp:txXfrm>
        <a:off x="0" y="2401485"/>
        <a:ext cx="10972800" cy="174915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8EC537-7350-4117-B927-7601EB1398AB}">
      <dsp:nvSpPr>
        <dsp:cNvPr id="0" name=""/>
        <dsp:cNvSpPr/>
      </dsp:nvSpPr>
      <dsp:spPr>
        <a:xfrm>
          <a:off x="0" y="55635"/>
          <a:ext cx="10972800" cy="182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800" b="0" kern="1200" dirty="0"/>
            <a:t>Example of practices : « </a:t>
          </a:r>
          <a:r>
            <a:rPr lang="en-GB" sz="4800" b="0" kern="1200" dirty="0">
              <a:solidFill>
                <a:prstClr val="white"/>
              </a:solidFill>
              <a:latin typeface="Arial"/>
              <a:ea typeface="+mn-ea"/>
              <a:cs typeface="+mn-cs"/>
            </a:rPr>
            <a:t>Digitalisation</a:t>
          </a:r>
          <a:r>
            <a:rPr lang="fr-FR" sz="4800" b="0" kern="1200" dirty="0">
              <a:solidFill>
                <a:prstClr val="white"/>
              </a:solidFill>
              <a:latin typeface="Arial"/>
              <a:ea typeface="+mn-ea"/>
              <a:cs typeface="+mn-cs"/>
            </a:rPr>
            <a:t> </a:t>
          </a:r>
          <a:r>
            <a:rPr lang="fr-FR" sz="4800" b="0" kern="1200" dirty="0"/>
            <a:t>of </a:t>
          </a:r>
          <a:r>
            <a:rPr lang="fr-FR" sz="4800" b="0" kern="1200" dirty="0" err="1"/>
            <a:t>craft</a:t>
          </a:r>
          <a:r>
            <a:rPr lang="fr-FR" sz="4800" b="0" kern="1200" dirty="0"/>
            <a:t> </a:t>
          </a:r>
          <a:r>
            <a:rPr lang="fr-FR" sz="4800" b="0" kern="1200" dirty="0" err="1"/>
            <a:t>skills</a:t>
          </a:r>
          <a:r>
            <a:rPr lang="fr-FR" sz="4800" b="0" kern="1200" dirty="0"/>
            <a:t> »  </a:t>
          </a:r>
        </a:p>
      </dsp:txBody>
      <dsp:txXfrm>
        <a:off x="89099" y="144734"/>
        <a:ext cx="10794602" cy="1647002"/>
      </dsp:txXfrm>
    </dsp:sp>
    <dsp:sp modelId="{D91B4CD9-71A8-4503-997A-951808198C77}">
      <dsp:nvSpPr>
        <dsp:cNvPr id="0" name=""/>
        <dsp:cNvSpPr/>
      </dsp:nvSpPr>
      <dsp:spPr>
        <a:xfrm>
          <a:off x="0" y="1880835"/>
          <a:ext cx="10972800" cy="30946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8386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2000" kern="1200" dirty="0"/>
            <a:t>To </a:t>
          </a:r>
          <a:r>
            <a:rPr lang="fr-FR" sz="2000" kern="1200" dirty="0" err="1"/>
            <a:t>avoid</a:t>
          </a:r>
          <a:r>
            <a:rPr lang="fr-FR" sz="2000" kern="1200" dirty="0"/>
            <a:t> "the </a:t>
          </a:r>
          <a:r>
            <a:rPr lang="fr-FR" sz="2000" kern="1200" dirty="0" err="1"/>
            <a:t>loss</a:t>
          </a:r>
          <a:r>
            <a:rPr lang="fr-FR" sz="2000" kern="1200" dirty="0"/>
            <a:t> of certain </a:t>
          </a:r>
          <a:r>
            <a:rPr lang="fr-FR" sz="2000" kern="1200" dirty="0" err="1"/>
            <a:t>skills</a:t>
          </a:r>
          <a:r>
            <a:rPr lang="fr-FR" sz="2000" kern="1200" dirty="0"/>
            <a:t>" in the arts and </a:t>
          </a:r>
          <a:r>
            <a:rPr lang="fr-FR" sz="2000" kern="1200" dirty="0" err="1"/>
            <a:t>crafts</a:t>
          </a:r>
          <a:r>
            <a:rPr lang="fr-FR" sz="2000" kern="1200" dirty="0"/>
            <a:t> </a:t>
          </a:r>
          <a:r>
            <a:rPr lang="fr-FR" sz="2000" kern="1200" dirty="0" err="1"/>
            <a:t>sector</a:t>
          </a:r>
          <a:r>
            <a:rPr lang="fr-FR" sz="2000" kern="1200" dirty="0"/>
            <a:t>, </a:t>
          </a:r>
          <a:r>
            <a:rPr lang="fr-FR" sz="2000" kern="1200" dirty="0" err="1"/>
            <a:t>with</a:t>
          </a:r>
          <a:r>
            <a:rPr lang="fr-FR" sz="2000" kern="1200" dirty="0"/>
            <a:t> certain </a:t>
          </a:r>
          <a:r>
            <a:rPr lang="fr-FR" sz="2000" kern="1200" dirty="0" err="1"/>
            <a:t>specialities</a:t>
          </a:r>
          <a:r>
            <a:rPr lang="fr-FR" sz="2000" kern="1200" dirty="0"/>
            <a:t> on the verge of </a:t>
          </a:r>
          <a:r>
            <a:rPr lang="fr-FR" sz="2000" kern="1200" dirty="0" err="1"/>
            <a:t>disappearing</a:t>
          </a:r>
          <a:r>
            <a:rPr lang="fr-FR" sz="2000" kern="1200" dirty="0"/>
            <a:t>, the French </a:t>
          </a:r>
          <a:r>
            <a:rPr lang="fr-FR" sz="2000" kern="1200" dirty="0" err="1"/>
            <a:t>government</a:t>
          </a:r>
          <a:r>
            <a:rPr lang="fr-FR" sz="2000" kern="1200" dirty="0"/>
            <a:t> </a:t>
          </a:r>
          <a:r>
            <a:rPr lang="fr-FR" sz="2000" kern="1200" dirty="0" err="1"/>
            <a:t>wants</a:t>
          </a:r>
          <a:r>
            <a:rPr lang="fr-FR" sz="2000" kern="1200" dirty="0"/>
            <a:t> to </a:t>
          </a:r>
          <a:r>
            <a:rPr lang="fr-FR" sz="2000" kern="1200" dirty="0" err="1"/>
            <a:t>develop</a:t>
          </a:r>
          <a:r>
            <a:rPr lang="fr-FR" sz="2000" kern="1200" dirty="0"/>
            <a:t> the "</a:t>
          </a:r>
          <a:r>
            <a:rPr lang="fr-FR" sz="2000" kern="1200" dirty="0" err="1"/>
            <a:t>digitisation</a:t>
          </a:r>
          <a:r>
            <a:rPr lang="fr-FR" sz="2000" kern="1200" dirty="0"/>
            <a:t> of </a:t>
          </a:r>
          <a:r>
            <a:rPr lang="fr-FR" sz="2000" kern="1200" dirty="0" err="1"/>
            <a:t>craft</a:t>
          </a:r>
          <a:r>
            <a:rPr lang="fr-FR" sz="2000" kern="1200" dirty="0"/>
            <a:t> </a:t>
          </a:r>
          <a:r>
            <a:rPr lang="fr-FR" sz="2000" kern="1200" dirty="0" err="1"/>
            <a:t>skills</a:t>
          </a:r>
          <a:r>
            <a:rPr lang="fr-FR" sz="2000" kern="1200" dirty="0"/>
            <a:t>"</a:t>
          </a:r>
          <a:endParaRPr lang="fr-FR" sz="2000" b="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b="0" kern="1200" dirty="0"/>
            <a:t>For example, with the art of lacemaking, which could have been lost if it had not been preserved in the national lace factories of Le Puy-</a:t>
          </a:r>
          <a:r>
            <a:rPr lang="en-US" sz="2000" b="0" kern="1200" dirty="0" err="1"/>
            <a:t>en</a:t>
          </a:r>
          <a:r>
            <a:rPr lang="en-US" sz="2000" b="0" kern="1200" dirty="0"/>
            <a:t>-</a:t>
          </a:r>
          <a:r>
            <a:rPr lang="en-US" sz="2000" b="0" kern="1200" dirty="0" err="1"/>
            <a:t>Velay</a:t>
          </a:r>
          <a:r>
            <a:rPr lang="en-US" sz="2000" b="0" kern="1200" dirty="0"/>
            <a:t> and </a:t>
          </a:r>
          <a:r>
            <a:rPr lang="en-US" sz="2000" b="0" kern="1200" dirty="0" err="1"/>
            <a:t>Alençon</a:t>
          </a:r>
          <a:r>
            <a:rPr lang="en-US" sz="2000" b="0" kern="1200" dirty="0"/>
            <a:t>, a preservation that is now enabling the sector to flourish once again
Preserving this patrimony is therefore essential, and new technologies offer new possibilities. The creation of a digital gesture bank will support this strategy by ensuring the conservation of know-how through the </a:t>
          </a:r>
          <a:r>
            <a:rPr lang="en-US" sz="2000" b="0" kern="1200" dirty="0" err="1"/>
            <a:t>digitisation</a:t>
          </a:r>
          <a:r>
            <a:rPr lang="en-US" sz="2000" b="0" kern="1200" dirty="0"/>
            <a:t> of ancestral gestures and techniques threatened with extinction. Future apprentices will be able to rehearse rare gestures in virtual universes before mastering them fully in contact with the material</a:t>
          </a:r>
          <a:endParaRPr lang="fr-FR" sz="2000" b="0" kern="1200" dirty="0"/>
        </a:p>
      </dsp:txBody>
      <dsp:txXfrm>
        <a:off x="0" y="1880835"/>
        <a:ext cx="10972800" cy="309464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0FFD79-D6B9-47F6-BA22-93C596106DED}">
      <dsp:nvSpPr>
        <dsp:cNvPr id="0" name=""/>
        <dsp:cNvSpPr/>
      </dsp:nvSpPr>
      <dsp:spPr>
        <a:xfrm>
          <a:off x="53" y="8238"/>
          <a:ext cx="5127426" cy="6048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 dirty="0" err="1"/>
            <a:t>From</a:t>
          </a:r>
          <a:r>
            <a:rPr lang="fr-FR" sz="2100" kern="1200" dirty="0"/>
            <a:t> CFA :</a:t>
          </a:r>
          <a:endParaRPr lang="en-US" sz="2100" kern="1200" dirty="0"/>
        </a:p>
      </dsp:txBody>
      <dsp:txXfrm>
        <a:off x="53" y="8238"/>
        <a:ext cx="5127426" cy="604800"/>
      </dsp:txXfrm>
    </dsp:sp>
    <dsp:sp modelId="{9D285EE9-51C0-46CF-8AAD-E63A9A37A898}">
      <dsp:nvSpPr>
        <dsp:cNvPr id="0" name=""/>
        <dsp:cNvSpPr/>
      </dsp:nvSpPr>
      <dsp:spPr>
        <a:xfrm>
          <a:off x="53" y="613038"/>
          <a:ext cx="5127426" cy="440984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Designing training scenarios that would be impossible to implement in real-life situations- Assess learning outcomes 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 err="1"/>
            <a:t>Individualise</a:t>
          </a:r>
          <a:r>
            <a:rPr lang="en-US" sz="2100" kern="1200" dirty="0"/>
            <a:t> training paths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Monitor the development of trainees and assess their skills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Combining training initiatives and making them more attractive</a:t>
          </a:r>
        </a:p>
      </dsp:txBody>
      <dsp:txXfrm>
        <a:off x="53" y="613038"/>
        <a:ext cx="5127426" cy="4409842"/>
      </dsp:txXfrm>
    </dsp:sp>
    <dsp:sp modelId="{D9492442-C960-4B7F-A79C-3616A4BD960B}">
      <dsp:nvSpPr>
        <dsp:cNvPr id="0" name=""/>
        <dsp:cNvSpPr/>
      </dsp:nvSpPr>
      <dsp:spPr>
        <a:xfrm>
          <a:off x="5845319" y="8238"/>
          <a:ext cx="5127426" cy="60480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1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100" kern="1200" dirty="0" err="1"/>
            <a:t>From</a:t>
          </a:r>
          <a:r>
            <a:rPr lang="fr-FR" sz="2100" kern="1200" dirty="0"/>
            <a:t> </a:t>
          </a:r>
          <a:r>
            <a:rPr lang="fr-FR" sz="2100" kern="1200" dirty="0" err="1"/>
            <a:t>apprentices</a:t>
          </a:r>
          <a:r>
            <a:rPr lang="fr-FR" sz="2100" kern="1200" dirty="0"/>
            <a:t> : </a:t>
          </a:r>
          <a:endParaRPr lang="en-US" sz="2100" kern="1200" dirty="0"/>
        </a:p>
      </dsp:txBody>
      <dsp:txXfrm>
        <a:off x="5845319" y="8238"/>
        <a:ext cx="5127426" cy="604800"/>
      </dsp:txXfrm>
    </dsp:sp>
    <dsp:sp modelId="{50B23C8F-7A92-4921-BDC6-15BF64624B5E}">
      <dsp:nvSpPr>
        <dsp:cNvPr id="0" name=""/>
        <dsp:cNvSpPr/>
      </dsp:nvSpPr>
      <dsp:spPr>
        <a:xfrm>
          <a:off x="5845319" y="613038"/>
          <a:ext cx="5127426" cy="440984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100" kern="1200"/>
            <a:t>Training is active, felt differently, with a new pedagogy that will favour a playful approach </a:t>
          </a:r>
          <a:endParaRPr lang="en-US" sz="2100" kern="120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100" kern="1200"/>
            <a:t>Perform safe tasks, make mistakes safely</a:t>
          </a:r>
          <a:endParaRPr lang="en-US" sz="2100" kern="120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/>
            <a:t>Develop an understanding of how a machine, tool, situation, production line or workshop works. </a:t>
          </a:r>
          <a:r>
            <a:rPr lang="fr-FR" sz="2100" kern="1200"/>
            <a:t>Understand what is happening or could happen, consider problem solving scenarios </a:t>
          </a:r>
          <a:endParaRPr lang="en-US" sz="2100" kern="120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100" kern="1200"/>
            <a:t>Develop digital literacy skills</a:t>
          </a:r>
          <a:endParaRPr lang="en-US" sz="2100" kern="1200"/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FR" sz="2100" kern="1200"/>
            <a:t>Be more independently trained, have permanent access to teaching resources</a:t>
          </a:r>
          <a:endParaRPr lang="en-US" sz="2100" kern="1200"/>
        </a:p>
      </dsp:txBody>
      <dsp:txXfrm>
        <a:off x="5845319" y="613038"/>
        <a:ext cx="5127426" cy="440984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64B79A-D1A4-4013-8F40-8D87CEAB2FA8}">
      <dsp:nvSpPr>
        <dsp:cNvPr id="0" name=""/>
        <dsp:cNvSpPr/>
      </dsp:nvSpPr>
      <dsp:spPr>
        <a:xfrm>
          <a:off x="0" y="163004"/>
          <a:ext cx="10972800" cy="8880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b="0" kern="1200" dirty="0"/>
            <a:t>Digitalisation</a:t>
          </a:r>
          <a:r>
            <a:rPr lang="fr-FR" sz="2300" b="0" kern="1200" dirty="0"/>
            <a:t> </a:t>
          </a:r>
          <a:r>
            <a:rPr lang="fr-FR" sz="2300" b="0" kern="1200" dirty="0" err="1"/>
            <a:t>is</a:t>
          </a:r>
          <a:r>
            <a:rPr lang="fr-FR" sz="2300" b="0" kern="1200" dirty="0"/>
            <a:t> a </a:t>
          </a:r>
          <a:r>
            <a:rPr lang="fr-FR" sz="2300" b="0" kern="1200" dirty="0" err="1"/>
            <a:t>technical</a:t>
          </a:r>
          <a:r>
            <a:rPr lang="fr-FR" sz="2300" b="0" kern="1200" dirty="0"/>
            <a:t> challenge for </a:t>
          </a:r>
          <a:r>
            <a:rPr lang="fr-FR" sz="2300" b="0" kern="1200" dirty="0" err="1"/>
            <a:t>apprentice</a:t>
          </a:r>
          <a:r>
            <a:rPr lang="fr-FR" sz="2300" b="0" kern="1200" dirty="0"/>
            <a:t> training centres, </a:t>
          </a:r>
          <a:r>
            <a:rPr lang="fr-FR" sz="2300" b="0" kern="1200" dirty="0" err="1"/>
            <a:t>it</a:t>
          </a:r>
          <a:r>
            <a:rPr lang="fr-FR" sz="2300" b="0" kern="1200" dirty="0"/>
            <a:t> can </a:t>
          </a:r>
          <a:r>
            <a:rPr lang="fr-FR" sz="2300" b="0" kern="1200" dirty="0" err="1"/>
            <a:t>take</a:t>
          </a:r>
          <a:r>
            <a:rPr lang="fr-FR" sz="2300" b="0" kern="1200" dirty="0"/>
            <a:t> a long time to design the training </a:t>
          </a:r>
          <a:r>
            <a:rPr lang="fr-FR" sz="2300" b="0" kern="1200" dirty="0" err="1"/>
            <a:t>materials</a:t>
          </a:r>
          <a:r>
            <a:rPr lang="fr-FR" sz="2300" b="0" kern="1200" dirty="0"/>
            <a:t> and can </a:t>
          </a:r>
          <a:r>
            <a:rPr lang="fr-FR" sz="2300" b="0" kern="1200" dirty="0" err="1"/>
            <a:t>be</a:t>
          </a:r>
          <a:r>
            <a:rPr lang="fr-FR" sz="2300" b="0" kern="1200" dirty="0"/>
            <a:t> an </a:t>
          </a:r>
          <a:r>
            <a:rPr lang="fr-FR" sz="2300" b="0" kern="1200" dirty="0" err="1"/>
            <a:t>expensive</a:t>
          </a:r>
          <a:r>
            <a:rPr lang="fr-FR" sz="2300" b="0" kern="1200" dirty="0"/>
            <a:t> </a:t>
          </a:r>
          <a:r>
            <a:rPr lang="fr-FR" sz="2300" b="0" kern="1200" dirty="0" err="1"/>
            <a:t>investment</a:t>
          </a:r>
          <a:endParaRPr lang="fr-FR" sz="2300" b="0" kern="1200" dirty="0"/>
        </a:p>
      </dsp:txBody>
      <dsp:txXfrm>
        <a:off x="43350" y="206354"/>
        <a:ext cx="10886100" cy="801330"/>
      </dsp:txXfrm>
    </dsp:sp>
    <dsp:sp modelId="{6E94A0AA-A4F9-4C1A-80F1-9D9AE944F365}">
      <dsp:nvSpPr>
        <dsp:cNvPr id="0" name=""/>
        <dsp:cNvSpPr/>
      </dsp:nvSpPr>
      <dsp:spPr>
        <a:xfrm>
          <a:off x="0" y="1117274"/>
          <a:ext cx="10972800" cy="8880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b="0" kern="1200"/>
            <a:t>Digitalisation cannot solve all the problems faced by apprentices, who sometimes face social difficulties</a:t>
          </a:r>
        </a:p>
      </dsp:txBody>
      <dsp:txXfrm>
        <a:off x="43350" y="1160624"/>
        <a:ext cx="10886100" cy="801330"/>
      </dsp:txXfrm>
    </dsp:sp>
    <dsp:sp modelId="{51E3D6F6-248B-4E70-9C59-F3E77F18E6A7}">
      <dsp:nvSpPr>
        <dsp:cNvPr id="0" name=""/>
        <dsp:cNvSpPr/>
      </dsp:nvSpPr>
      <dsp:spPr>
        <a:xfrm>
          <a:off x="0" y="2071544"/>
          <a:ext cx="10972800" cy="8880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b="0" kern="1200" dirty="0"/>
            <a:t>Digitalisation </a:t>
          </a:r>
          <a:r>
            <a:rPr lang="fr-FR" sz="2300" b="0" kern="1200" dirty="0" err="1"/>
            <a:t>requires</a:t>
          </a:r>
          <a:r>
            <a:rPr lang="fr-FR" sz="2300" b="0" kern="1200" dirty="0"/>
            <a:t> </a:t>
          </a:r>
          <a:r>
            <a:rPr lang="fr-FR" sz="2300" b="0" kern="1200" dirty="0" err="1"/>
            <a:t>apprentices</a:t>
          </a:r>
          <a:r>
            <a:rPr lang="fr-FR" sz="2300" b="0" kern="1200" dirty="0"/>
            <a:t> to master </a:t>
          </a:r>
          <a:r>
            <a:rPr lang="fr-FR" sz="2300" b="0" kern="1200" dirty="0" err="1"/>
            <a:t>some</a:t>
          </a:r>
          <a:r>
            <a:rPr lang="fr-FR" sz="2300" b="0" kern="1200" dirty="0"/>
            <a:t> </a:t>
          </a:r>
          <a:r>
            <a:rPr lang="fr-FR" sz="2300" b="0" kern="1200" dirty="0" err="1"/>
            <a:t>skills</a:t>
          </a:r>
          <a:r>
            <a:rPr lang="fr-FR" sz="2300" b="0" kern="1200" dirty="0"/>
            <a:t>, </a:t>
          </a:r>
          <a:r>
            <a:rPr lang="fr-FR" sz="2300" b="0" kern="1200" dirty="0" err="1"/>
            <a:t>tools</a:t>
          </a:r>
          <a:r>
            <a:rPr lang="fr-FR" sz="2300" b="0" kern="1200" dirty="0"/>
            <a:t> : keyboard, Office suite software</a:t>
          </a:r>
        </a:p>
      </dsp:txBody>
      <dsp:txXfrm>
        <a:off x="43350" y="2114894"/>
        <a:ext cx="10886100" cy="801330"/>
      </dsp:txXfrm>
    </dsp:sp>
    <dsp:sp modelId="{651921BC-BE95-41C5-A3D4-A7AA1F1774D5}">
      <dsp:nvSpPr>
        <dsp:cNvPr id="0" name=""/>
        <dsp:cNvSpPr/>
      </dsp:nvSpPr>
      <dsp:spPr>
        <a:xfrm>
          <a:off x="0" y="3025815"/>
          <a:ext cx="10972800" cy="8880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b="0" kern="1200"/>
            <a:t>Educational innovation does not always involve digital technology alone </a:t>
          </a:r>
        </a:p>
      </dsp:txBody>
      <dsp:txXfrm>
        <a:off x="43350" y="3069165"/>
        <a:ext cx="10886100" cy="801330"/>
      </dsp:txXfrm>
    </dsp:sp>
    <dsp:sp modelId="{1119A6BB-3DCC-40E5-8186-AD41923A6546}">
      <dsp:nvSpPr>
        <dsp:cNvPr id="0" name=""/>
        <dsp:cNvSpPr/>
      </dsp:nvSpPr>
      <dsp:spPr>
        <a:xfrm>
          <a:off x="0" y="3980085"/>
          <a:ext cx="10972800" cy="8880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b="0" kern="1200" dirty="0"/>
            <a:t>Digitalisation </a:t>
          </a:r>
          <a:r>
            <a:rPr lang="fr-FR" sz="2300" b="0" kern="1200" dirty="0" err="1"/>
            <a:t>alone</a:t>
          </a:r>
          <a:r>
            <a:rPr lang="fr-FR" sz="2300" b="0" kern="1200" dirty="0"/>
            <a:t> </a:t>
          </a:r>
          <a:r>
            <a:rPr lang="fr-FR" sz="2300" b="0" kern="1200" dirty="0" err="1"/>
            <a:t>cannot</a:t>
          </a:r>
          <a:r>
            <a:rPr lang="fr-FR" sz="2300" b="0" kern="1200" dirty="0"/>
            <a:t> </a:t>
          </a:r>
          <a:r>
            <a:rPr lang="fr-FR" sz="2300" b="0" kern="1200" dirty="0" err="1"/>
            <a:t>guarantee</a:t>
          </a:r>
          <a:r>
            <a:rPr lang="fr-FR" sz="2300" b="0" kern="1200" dirty="0"/>
            <a:t> </a:t>
          </a:r>
          <a:r>
            <a:rPr lang="fr-FR" sz="2300" b="0" kern="1200" dirty="0" err="1"/>
            <a:t>successful</a:t>
          </a:r>
          <a:r>
            <a:rPr lang="fr-FR" sz="2300" b="0" kern="1200" dirty="0"/>
            <a:t> </a:t>
          </a:r>
          <a:r>
            <a:rPr lang="fr-FR" sz="2300" b="0" kern="1200" dirty="0" err="1"/>
            <a:t>assessment</a:t>
          </a:r>
          <a:r>
            <a:rPr lang="fr-FR" sz="2300" b="0" kern="1200" dirty="0"/>
            <a:t>, </a:t>
          </a:r>
          <a:r>
            <a:rPr lang="fr-FR" sz="2300" b="0" kern="1200" dirty="0" err="1"/>
            <a:t>skills</a:t>
          </a:r>
          <a:r>
            <a:rPr lang="fr-FR" sz="2300" b="0" kern="1200" dirty="0"/>
            <a:t> acquisition or </a:t>
          </a:r>
          <a:r>
            <a:rPr lang="fr-FR" sz="2300" b="0" kern="1200" dirty="0" err="1"/>
            <a:t>professional</a:t>
          </a:r>
          <a:r>
            <a:rPr lang="fr-FR" sz="2300" b="0" kern="1200" dirty="0"/>
            <a:t> </a:t>
          </a:r>
          <a:r>
            <a:rPr lang="fr-FR" sz="2300" b="0" kern="1200" dirty="0" err="1"/>
            <a:t>integration</a:t>
          </a:r>
          <a:endParaRPr lang="fr-FR" sz="2300" b="0" kern="1200" dirty="0"/>
        </a:p>
      </dsp:txBody>
      <dsp:txXfrm>
        <a:off x="43350" y="4023435"/>
        <a:ext cx="10886100" cy="80133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6C86BF-D60F-4E99-95AD-CD04726B6FD7}">
      <dsp:nvSpPr>
        <dsp:cNvPr id="0" name=""/>
        <dsp:cNvSpPr/>
      </dsp:nvSpPr>
      <dsp:spPr>
        <a:xfrm>
          <a:off x="0" y="71578"/>
          <a:ext cx="9035562" cy="43173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500" b="0" kern="1200" dirty="0"/>
            <a:t>The </a:t>
          </a:r>
          <a:r>
            <a:rPr lang="fr-FR" sz="4500" b="0" kern="1200" dirty="0" err="1"/>
            <a:t>research</a:t>
          </a:r>
          <a:r>
            <a:rPr lang="fr-FR" sz="4500" b="0" kern="1200" dirty="0"/>
            <a:t> </a:t>
          </a:r>
          <a:r>
            <a:rPr lang="fr-FR" sz="4500" b="0" kern="1200" dirty="0" err="1"/>
            <a:t>was</a:t>
          </a:r>
          <a:r>
            <a:rPr lang="fr-FR" sz="4500" b="0" kern="1200" dirty="0"/>
            <a:t> </a:t>
          </a:r>
          <a:r>
            <a:rPr lang="fr-FR" sz="4500" b="0" kern="1200" dirty="0" err="1"/>
            <a:t>based</a:t>
          </a:r>
          <a:r>
            <a:rPr lang="fr-FR" sz="4500" b="0" kern="1200" dirty="0"/>
            <a:t> on </a:t>
          </a:r>
          <a:r>
            <a:rPr lang="fr-FR" sz="4500" b="0" kern="1200" dirty="0" err="1"/>
            <a:t>various</a:t>
          </a:r>
          <a:r>
            <a:rPr lang="fr-FR" sz="4500" b="0" kern="1200" dirty="0"/>
            <a:t> official reports, books on </a:t>
          </a:r>
          <a:r>
            <a:rPr lang="fr-FR" sz="4500" b="0" kern="1200" dirty="0" err="1"/>
            <a:t>apprenticeship</a:t>
          </a:r>
          <a:r>
            <a:rPr lang="fr-FR" sz="4500" b="0" kern="1200" dirty="0"/>
            <a:t> training, articles </a:t>
          </a:r>
          <a:r>
            <a:rPr lang="fr-FR" sz="4500" b="0" kern="1200" dirty="0" err="1"/>
            <a:t>published</a:t>
          </a:r>
          <a:r>
            <a:rPr lang="fr-FR" sz="4500" b="0" kern="1200" dirty="0"/>
            <a:t> by the Centre-</a:t>
          </a:r>
          <a:r>
            <a:rPr lang="fr-FR" sz="4500" b="0" kern="1200" dirty="0" err="1"/>
            <a:t>Inffo</a:t>
          </a:r>
          <a:r>
            <a:rPr lang="fr-FR" sz="4500" b="0" kern="1200" dirty="0"/>
            <a:t>, and interviews </a:t>
          </a:r>
          <a:r>
            <a:rPr lang="fr-FR" sz="4500" b="0" kern="1200" dirty="0" err="1"/>
            <a:t>with</a:t>
          </a:r>
          <a:r>
            <a:rPr lang="fr-FR" sz="4500" b="0" kern="1200" dirty="0"/>
            <a:t> </a:t>
          </a:r>
          <a:r>
            <a:rPr lang="fr-FR" sz="4500" b="0" kern="1200" dirty="0" err="1"/>
            <a:t>apprenticeship</a:t>
          </a:r>
          <a:r>
            <a:rPr lang="fr-FR" sz="4500" b="0" kern="1200" dirty="0"/>
            <a:t> stakeholders.</a:t>
          </a:r>
        </a:p>
      </dsp:txBody>
      <dsp:txXfrm>
        <a:off x="210753" y="282331"/>
        <a:ext cx="8614056" cy="389579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97D3E7-83F4-4096-98CA-8158A4ACA580}">
      <dsp:nvSpPr>
        <dsp:cNvPr id="0" name=""/>
        <dsp:cNvSpPr/>
      </dsp:nvSpPr>
      <dsp:spPr>
        <a:xfrm>
          <a:off x="0" y="18059"/>
          <a:ext cx="10972800" cy="585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 err="1"/>
            <a:t>Apprenticesechip</a:t>
          </a:r>
          <a:r>
            <a:rPr lang="fr-FR" sz="2500" kern="1200" dirty="0"/>
            <a:t> data</a:t>
          </a:r>
        </a:p>
      </dsp:txBody>
      <dsp:txXfrm>
        <a:off x="28557" y="46616"/>
        <a:ext cx="10915686" cy="527886"/>
      </dsp:txXfrm>
    </dsp:sp>
    <dsp:sp modelId="{99A955FC-FCA8-4A96-8C65-7ADCE226E118}">
      <dsp:nvSpPr>
        <dsp:cNvPr id="0" name=""/>
        <dsp:cNvSpPr/>
      </dsp:nvSpPr>
      <dsp:spPr>
        <a:xfrm>
          <a:off x="0" y="603059"/>
          <a:ext cx="10972800" cy="41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8386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2000" kern="1200" dirty="0">
              <a:hlinkClick xmlns:r="http://schemas.openxmlformats.org/officeDocument/2006/relationships" r:id="rId1"/>
            </a:rPr>
            <a:t>https://dares.travail-emploi.gouv.fr/donnees/le-contrat-dapprentissage</a:t>
          </a:r>
          <a:endParaRPr lang="fr-FR" sz="2000" kern="1200" dirty="0"/>
        </a:p>
      </dsp:txBody>
      <dsp:txXfrm>
        <a:off x="0" y="603059"/>
        <a:ext cx="10972800" cy="414000"/>
      </dsp:txXfrm>
    </dsp:sp>
    <dsp:sp modelId="{9718E55F-7732-4B93-929A-D6CF3046CEDC}">
      <dsp:nvSpPr>
        <dsp:cNvPr id="0" name=""/>
        <dsp:cNvSpPr/>
      </dsp:nvSpPr>
      <dsp:spPr>
        <a:xfrm>
          <a:off x="0" y="1017060"/>
          <a:ext cx="10972800" cy="585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kern="1200" dirty="0"/>
            <a:t>National arts and crafts strategy</a:t>
          </a:r>
          <a:endParaRPr lang="fr-FR" sz="2500" b="0" kern="1200" dirty="0"/>
        </a:p>
      </dsp:txBody>
      <dsp:txXfrm>
        <a:off x="28557" y="1045617"/>
        <a:ext cx="10915686" cy="527886"/>
      </dsp:txXfrm>
    </dsp:sp>
    <dsp:sp modelId="{66623467-001D-4A3B-9D47-2AAAFEC55DC6}">
      <dsp:nvSpPr>
        <dsp:cNvPr id="0" name=""/>
        <dsp:cNvSpPr/>
      </dsp:nvSpPr>
      <dsp:spPr>
        <a:xfrm>
          <a:off x="0" y="1602060"/>
          <a:ext cx="10972800" cy="41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8386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2000" kern="1200" dirty="0">
              <a:hlinkClick xmlns:r="http://schemas.openxmlformats.org/officeDocument/2006/relationships" r:id="rId2"/>
            </a:rPr>
            <a:t>https://presse.economie.gouv.fr/</a:t>
          </a:r>
          <a:endParaRPr lang="fr-FR" sz="2000" kern="1200" dirty="0"/>
        </a:p>
      </dsp:txBody>
      <dsp:txXfrm>
        <a:off x="0" y="1602060"/>
        <a:ext cx="10972800" cy="414000"/>
      </dsp:txXfrm>
    </dsp:sp>
    <dsp:sp modelId="{E25C8D8A-12ED-4571-A550-4D874774F991}">
      <dsp:nvSpPr>
        <dsp:cNvPr id="0" name=""/>
        <dsp:cNvSpPr/>
      </dsp:nvSpPr>
      <dsp:spPr>
        <a:xfrm>
          <a:off x="0" y="2016060"/>
          <a:ext cx="10972800" cy="585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i="0" kern="1200" dirty="0"/>
            <a:t>Call for projects “Strengthening skills in the nuclear industry”</a:t>
          </a:r>
          <a:endParaRPr lang="fr-FR" sz="2500" kern="1200" dirty="0"/>
        </a:p>
      </dsp:txBody>
      <dsp:txXfrm>
        <a:off x="28557" y="2044617"/>
        <a:ext cx="10915686" cy="527886"/>
      </dsp:txXfrm>
    </dsp:sp>
    <dsp:sp modelId="{C581CEE4-FFC4-4963-A7EE-FC0836B1F8B7}">
      <dsp:nvSpPr>
        <dsp:cNvPr id="0" name=""/>
        <dsp:cNvSpPr/>
      </dsp:nvSpPr>
      <dsp:spPr>
        <a:xfrm>
          <a:off x="0" y="2601060"/>
          <a:ext cx="10972800" cy="41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8386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2000" kern="1200" dirty="0">
              <a:hlinkClick xmlns:r="http://schemas.openxmlformats.org/officeDocument/2006/relationships" r:id="rId3"/>
            </a:rPr>
            <a:t>https://www.monavenirdanslenucleaire.fr</a:t>
          </a:r>
          <a:endParaRPr lang="fr-FR" sz="2000" kern="1200" dirty="0"/>
        </a:p>
      </dsp:txBody>
      <dsp:txXfrm>
        <a:off x="0" y="2601060"/>
        <a:ext cx="10972800" cy="414000"/>
      </dsp:txXfrm>
    </dsp:sp>
    <dsp:sp modelId="{5E2CA828-4BA4-4165-9C0D-1AE07B6FACBB}">
      <dsp:nvSpPr>
        <dsp:cNvPr id="0" name=""/>
        <dsp:cNvSpPr/>
      </dsp:nvSpPr>
      <dsp:spPr>
        <a:xfrm>
          <a:off x="0" y="3015060"/>
          <a:ext cx="10972800" cy="585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b="1" kern="1200" dirty="0"/>
            <a:t> </a:t>
          </a:r>
          <a:r>
            <a:rPr lang="fr-FR" sz="2500" b="0" kern="1200" dirty="0"/>
            <a:t>« </a:t>
          </a:r>
          <a:r>
            <a:rPr lang="fr-FR" sz="2500" b="0" kern="1200" dirty="0" err="1"/>
            <a:t>Qualiopi</a:t>
          </a:r>
          <a:r>
            <a:rPr lang="fr-FR" sz="2500" b="0" kern="1200" dirty="0"/>
            <a:t> » Framework</a:t>
          </a:r>
        </a:p>
      </dsp:txBody>
      <dsp:txXfrm>
        <a:off x="28557" y="3043617"/>
        <a:ext cx="10915686" cy="527886"/>
      </dsp:txXfrm>
    </dsp:sp>
    <dsp:sp modelId="{745AC41B-094D-4ADF-8B16-CDE653CADE00}">
      <dsp:nvSpPr>
        <dsp:cNvPr id="0" name=""/>
        <dsp:cNvSpPr/>
      </dsp:nvSpPr>
      <dsp:spPr>
        <a:xfrm>
          <a:off x="0" y="3600060"/>
          <a:ext cx="10972800" cy="41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8386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2000" kern="1200" dirty="0">
              <a:hlinkClick xmlns:r="http://schemas.openxmlformats.org/officeDocument/2006/relationships" r:id="rId4"/>
            </a:rPr>
            <a:t>https://travail-emploi.gouv.fr</a:t>
          </a:r>
          <a:endParaRPr lang="fr-FR" sz="2000" kern="1200" dirty="0"/>
        </a:p>
      </dsp:txBody>
      <dsp:txXfrm>
        <a:off x="0" y="3600060"/>
        <a:ext cx="10972800" cy="414000"/>
      </dsp:txXfrm>
    </dsp:sp>
    <dsp:sp modelId="{C6328F25-B998-4396-8F0F-5C3C6FD22831}">
      <dsp:nvSpPr>
        <dsp:cNvPr id="0" name=""/>
        <dsp:cNvSpPr/>
      </dsp:nvSpPr>
      <dsp:spPr>
        <a:xfrm>
          <a:off x="0" y="4014060"/>
          <a:ext cx="10972800" cy="585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b="1" kern="1200" dirty="0"/>
            <a:t>RCNP</a:t>
          </a:r>
          <a:endParaRPr lang="fr-FR" sz="2500" kern="1200" dirty="0"/>
        </a:p>
      </dsp:txBody>
      <dsp:txXfrm>
        <a:off x="28557" y="4042617"/>
        <a:ext cx="10915686" cy="527886"/>
      </dsp:txXfrm>
    </dsp:sp>
    <dsp:sp modelId="{63C39790-693E-4DED-BD34-759A46352A57}">
      <dsp:nvSpPr>
        <dsp:cNvPr id="0" name=""/>
        <dsp:cNvSpPr/>
      </dsp:nvSpPr>
      <dsp:spPr>
        <a:xfrm>
          <a:off x="0" y="4599060"/>
          <a:ext cx="10972800" cy="41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8386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2000" kern="1200" dirty="0">
              <a:hlinkClick xmlns:r="http://schemas.openxmlformats.org/officeDocument/2006/relationships" r:id="rId5"/>
            </a:rPr>
            <a:t>https://www.francecompetences.fr/recherche_certificationprofessionnelle/</a:t>
          </a:r>
          <a:endParaRPr lang="fr-FR" sz="2000" kern="1200" dirty="0"/>
        </a:p>
      </dsp:txBody>
      <dsp:txXfrm>
        <a:off x="0" y="4599060"/>
        <a:ext cx="10972800" cy="414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9" y="7"/>
            <a:ext cx="3076364" cy="511731"/>
          </a:xfrm>
          <a:prstGeom prst="rect">
            <a:avLst/>
          </a:prstGeom>
        </p:spPr>
        <p:txBody>
          <a:bodyPr vert="horz" lIns="97134" tIns="48568" rIns="97134" bIns="48568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-5142" y="9829396"/>
            <a:ext cx="2665966" cy="404442"/>
          </a:xfrm>
          <a:prstGeom prst="rect">
            <a:avLst/>
          </a:prstGeom>
        </p:spPr>
        <p:txBody>
          <a:bodyPr vert="horz" lIns="97134" tIns="48568" rIns="97134" bIns="48568" rtlCol="0" anchor="b"/>
          <a:lstStyle>
            <a:lvl1pPr algn="l">
              <a:defRPr sz="1200"/>
            </a:lvl1pPr>
          </a:lstStyle>
          <a:p>
            <a:r>
              <a:rPr lang="fr-FR" dirty="0"/>
              <a:t>2023</a:t>
            </a:r>
          </a:p>
          <a:p>
            <a:r>
              <a:rPr lang="fr-FR" dirty="0"/>
              <a:t>Centre INFFO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1302" y="9721114"/>
            <a:ext cx="3076364" cy="511731"/>
          </a:xfrm>
          <a:prstGeom prst="rect">
            <a:avLst/>
          </a:prstGeom>
        </p:spPr>
        <p:txBody>
          <a:bodyPr vert="horz" lIns="97134" tIns="48568" rIns="97134" bIns="48568" rtlCol="0" anchor="b"/>
          <a:lstStyle>
            <a:lvl1pPr algn="r">
              <a:defRPr sz="1200"/>
            </a:lvl1pPr>
          </a:lstStyle>
          <a:p>
            <a:fld id="{FFCA33EC-E460-47EC-B812-14BAD0D7059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53896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7134" tIns="48568" rIns="97134" bIns="48568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09931" y="4861445"/>
            <a:ext cx="6119551" cy="4605576"/>
          </a:xfrm>
          <a:prstGeom prst="rect">
            <a:avLst/>
          </a:prstGeom>
        </p:spPr>
        <p:txBody>
          <a:bodyPr vert="horz" lIns="97134" tIns="48568" rIns="97134" bIns="48568" rtlCol="0"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9" y="9721114"/>
            <a:ext cx="3076364" cy="511731"/>
          </a:xfrm>
          <a:prstGeom prst="rect">
            <a:avLst/>
          </a:prstGeom>
        </p:spPr>
        <p:txBody>
          <a:bodyPr vert="horz" lIns="97134" tIns="48568" rIns="97134" bIns="48568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1302" y="9721114"/>
            <a:ext cx="3076364" cy="511731"/>
          </a:xfrm>
          <a:prstGeom prst="rect">
            <a:avLst/>
          </a:prstGeom>
        </p:spPr>
        <p:txBody>
          <a:bodyPr vert="horz" lIns="97134" tIns="48568" rIns="97134" bIns="48568" rtlCol="0" anchor="b"/>
          <a:lstStyle>
            <a:lvl1pPr algn="r">
              <a:defRPr sz="1200"/>
            </a:lvl1pPr>
          </a:lstStyle>
          <a:p>
            <a:fld id="{CDD8A8A1-B016-4146-9B4F-C5A93E19BC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54230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1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15900" y="801688"/>
            <a:ext cx="7113588" cy="4002087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https://dares.travail-emploi.gouv.fr/donnees/le-contrat-dapprentissage</a:t>
            </a:r>
          </a:p>
          <a:p>
            <a:pPr rtl="0" fontAlgn="base"/>
            <a:r>
              <a:rPr lang="fr-FR" b="0" dirty="0">
                <a:solidFill>
                  <a:schemeClr val="tx1"/>
                </a:solidFill>
                <a:effectLst/>
              </a:rPr>
              <a:t>www.linkedin.com/in/</a:t>
            </a:r>
            <a:endParaRPr lang="fr-FR" dirty="0">
              <a:solidFill>
                <a:schemeClr val="tx1"/>
              </a:solidFill>
              <a:effectLst/>
            </a:endParaRPr>
          </a:p>
          <a:p>
            <a:br>
              <a:rPr lang="fr-FR" dirty="0">
                <a:solidFill>
                  <a:schemeClr val="tx1"/>
                </a:solidFill>
              </a:rPr>
            </a:b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D8A8A1-B016-4146-9B4F-C5A93E19BC32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12048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frame of </a:t>
            </a:r>
            <a:r>
              <a:rPr lang="fr-FR" dirty="0" err="1"/>
              <a:t>reference</a:t>
            </a:r>
            <a:r>
              <a:rPr lang="fr-FR" dirty="0"/>
              <a:t> of </a:t>
            </a:r>
            <a:r>
              <a:rPr lang="fr-FR" dirty="0" err="1"/>
              <a:t>assessment</a:t>
            </a:r>
            <a:r>
              <a:rPr lang="fr-FR" dirty="0"/>
              <a:t> </a:t>
            </a:r>
            <a:r>
              <a:rPr lang="fr-FR" dirty="0" err="1"/>
              <a:t>skills</a:t>
            </a:r>
            <a:r>
              <a:rPr lang="fr-FR" dirty="0"/>
              <a:t>, job</a:t>
            </a:r>
          </a:p>
          <a:p>
            <a:r>
              <a:rPr lang="fr-FR" dirty="0" err="1"/>
              <a:t>Hairdresser</a:t>
            </a:r>
            <a:endParaRPr lang="fr-FR" dirty="0"/>
          </a:p>
          <a:p>
            <a:r>
              <a:rPr lang="fr-FR" dirty="0" err="1"/>
              <a:t>quality</a:t>
            </a:r>
            <a:r>
              <a:rPr lang="fr-FR" dirty="0"/>
              <a:t> certification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8A8A1-B016-4146-9B4F-C5A93E19BC32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1468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8A8A1-B016-4146-9B4F-C5A93E19BC32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32839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https://www.centre-inffo.fr/site-droit-formation/apprentissage-publication-de-deux-decrets-dapplication-de-la-loi-avenir-professionnel#:~:text=dur%C3%A9e%20de%20contrat-,Le%20d%C3%A9cret%20n%C2%B0%202020%2D373%20du%2030%20mars%202020,%C3%A0%20la%20derni%C3%A8re%20ann%C3%A9e%20d'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8A8A1-B016-4146-9B4F-C5A93E19BC32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07505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0" i="0" dirty="0">
                <a:solidFill>
                  <a:srgbClr val="1B1E25"/>
                </a:solidFill>
                <a:effectLst/>
                <a:latin typeface="-apple-system"/>
              </a:rPr>
              <a:t>building </a:t>
            </a:r>
            <a:r>
              <a:rPr lang="fr-FR" b="0" i="0" dirty="0" err="1">
                <a:solidFill>
                  <a:srgbClr val="1B1E25"/>
                </a:solidFill>
                <a:effectLst/>
                <a:latin typeface="-apple-system"/>
              </a:rPr>
              <a:t>caretakers</a:t>
            </a:r>
            <a:endParaRPr lang="fr-FR" b="0" i="0" dirty="0">
              <a:solidFill>
                <a:srgbClr val="1B1E25"/>
              </a:solidFill>
              <a:effectLst/>
              <a:latin typeface="-apple-system"/>
            </a:endParaRPr>
          </a:p>
          <a:p>
            <a:r>
              <a:rPr lang="fr-FR" dirty="0"/>
              <a:t>buildings and civil engineering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8A8A1-B016-4146-9B4F-C5A93E19BC32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39557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0" i="0" dirty="0" err="1">
                <a:solidFill>
                  <a:srgbClr val="1B1E25"/>
                </a:solidFill>
                <a:effectLst/>
                <a:latin typeface="-apple-system"/>
              </a:rPr>
              <a:t>layoffs</a:t>
            </a:r>
            <a:endParaRPr lang="fr-FR" b="0" i="0" dirty="0">
              <a:solidFill>
                <a:srgbClr val="1B1E25"/>
              </a:solidFill>
              <a:effectLst/>
              <a:latin typeface="-apple-system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8A8A1-B016-4146-9B4F-C5A93E19BC32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38246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D8A8A1-B016-4146-9B4F-C5A93E19BC32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5518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26" Type="http://schemas.openxmlformats.org/officeDocument/2006/relationships/image" Target="../media/image32.png"/><Relationship Id="rId3" Type="http://schemas.openxmlformats.org/officeDocument/2006/relationships/image" Target="../media/image9.svg"/><Relationship Id="rId21" Type="http://schemas.openxmlformats.org/officeDocument/2006/relationships/image" Target="../media/image27.svg"/><Relationship Id="rId7" Type="http://schemas.openxmlformats.org/officeDocument/2006/relationships/image" Target="../media/image13.svg"/><Relationship Id="rId12" Type="http://schemas.openxmlformats.org/officeDocument/2006/relationships/image" Target="../media/image18.png"/><Relationship Id="rId17" Type="http://schemas.openxmlformats.org/officeDocument/2006/relationships/image" Target="../media/image23.svg"/><Relationship Id="rId25" Type="http://schemas.openxmlformats.org/officeDocument/2006/relationships/image" Target="../media/image31.svg"/><Relationship Id="rId33" Type="http://schemas.openxmlformats.org/officeDocument/2006/relationships/image" Target="../media/image39.sv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29" Type="http://schemas.openxmlformats.org/officeDocument/2006/relationships/image" Target="../media/image35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11" Type="http://schemas.openxmlformats.org/officeDocument/2006/relationships/image" Target="../media/image17.svg"/><Relationship Id="rId24" Type="http://schemas.openxmlformats.org/officeDocument/2006/relationships/image" Target="../media/image30.png"/><Relationship Id="rId32" Type="http://schemas.openxmlformats.org/officeDocument/2006/relationships/image" Target="../media/image38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23" Type="http://schemas.openxmlformats.org/officeDocument/2006/relationships/image" Target="../media/image29.svg"/><Relationship Id="rId28" Type="http://schemas.openxmlformats.org/officeDocument/2006/relationships/image" Target="../media/image34.png"/><Relationship Id="rId10" Type="http://schemas.openxmlformats.org/officeDocument/2006/relationships/image" Target="../media/image16.png"/><Relationship Id="rId19" Type="http://schemas.openxmlformats.org/officeDocument/2006/relationships/image" Target="../media/image25.svg"/><Relationship Id="rId31" Type="http://schemas.openxmlformats.org/officeDocument/2006/relationships/image" Target="../media/image37.svg"/><Relationship Id="rId4" Type="http://schemas.openxmlformats.org/officeDocument/2006/relationships/image" Target="../media/image10.jpeg"/><Relationship Id="rId9" Type="http://schemas.openxmlformats.org/officeDocument/2006/relationships/image" Target="../media/image15.svg"/><Relationship Id="rId14" Type="http://schemas.openxmlformats.org/officeDocument/2006/relationships/image" Target="../media/image20.PNG"/><Relationship Id="rId22" Type="http://schemas.openxmlformats.org/officeDocument/2006/relationships/image" Target="../media/image28.png"/><Relationship Id="rId27" Type="http://schemas.openxmlformats.org/officeDocument/2006/relationships/image" Target="../media/image33.svg"/><Relationship Id="rId30" Type="http://schemas.openxmlformats.org/officeDocument/2006/relationships/image" Target="../media/image36.pn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13" Type="http://schemas.openxmlformats.org/officeDocument/2006/relationships/image" Target="../media/image51.png"/><Relationship Id="rId18" Type="http://schemas.openxmlformats.org/officeDocument/2006/relationships/image" Target="../media/image56.jpg"/><Relationship Id="rId26" Type="http://schemas.openxmlformats.org/officeDocument/2006/relationships/image" Target="../media/image64.png"/><Relationship Id="rId3" Type="http://schemas.openxmlformats.org/officeDocument/2006/relationships/image" Target="../media/image41.png"/><Relationship Id="rId21" Type="http://schemas.openxmlformats.org/officeDocument/2006/relationships/image" Target="../media/image59.png"/><Relationship Id="rId7" Type="http://schemas.openxmlformats.org/officeDocument/2006/relationships/image" Target="../media/image45.jpg"/><Relationship Id="rId12" Type="http://schemas.openxmlformats.org/officeDocument/2006/relationships/image" Target="../media/image50.png"/><Relationship Id="rId17" Type="http://schemas.openxmlformats.org/officeDocument/2006/relationships/image" Target="../media/image55.png"/><Relationship Id="rId25" Type="http://schemas.openxmlformats.org/officeDocument/2006/relationships/image" Target="../media/image63.png"/><Relationship Id="rId2" Type="http://schemas.openxmlformats.org/officeDocument/2006/relationships/image" Target="../media/image40.png"/><Relationship Id="rId16" Type="http://schemas.openxmlformats.org/officeDocument/2006/relationships/image" Target="../media/image54.png"/><Relationship Id="rId20" Type="http://schemas.openxmlformats.org/officeDocument/2006/relationships/image" Target="../media/image5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24" Type="http://schemas.openxmlformats.org/officeDocument/2006/relationships/image" Target="../media/image62.png"/><Relationship Id="rId5" Type="http://schemas.openxmlformats.org/officeDocument/2006/relationships/image" Target="../media/image43.svg"/><Relationship Id="rId15" Type="http://schemas.openxmlformats.org/officeDocument/2006/relationships/image" Target="../media/image53.jpeg"/><Relationship Id="rId23" Type="http://schemas.openxmlformats.org/officeDocument/2006/relationships/image" Target="../media/image61.svg"/><Relationship Id="rId10" Type="http://schemas.openxmlformats.org/officeDocument/2006/relationships/image" Target="../media/image48.png"/><Relationship Id="rId19" Type="http://schemas.openxmlformats.org/officeDocument/2006/relationships/image" Target="../media/image57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Relationship Id="rId14" Type="http://schemas.openxmlformats.org/officeDocument/2006/relationships/image" Target="../media/image52.png"/><Relationship Id="rId22" Type="http://schemas.openxmlformats.org/officeDocument/2006/relationships/image" Target="../media/image60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75.png"/><Relationship Id="rId18" Type="http://schemas.openxmlformats.org/officeDocument/2006/relationships/image" Target="../media/image80.png"/><Relationship Id="rId3" Type="http://schemas.openxmlformats.org/officeDocument/2006/relationships/image" Target="../media/image66.jpg"/><Relationship Id="rId7" Type="http://schemas.openxmlformats.org/officeDocument/2006/relationships/image" Target="../media/image70.png"/><Relationship Id="rId12" Type="http://schemas.openxmlformats.org/officeDocument/2006/relationships/image" Target="../media/image74.png"/><Relationship Id="rId17" Type="http://schemas.openxmlformats.org/officeDocument/2006/relationships/image" Target="../media/image79.png"/><Relationship Id="rId2" Type="http://schemas.openxmlformats.org/officeDocument/2006/relationships/image" Target="../media/image65.png"/><Relationship Id="rId16" Type="http://schemas.openxmlformats.org/officeDocument/2006/relationships/image" Target="../media/image7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9.jpg"/><Relationship Id="rId11" Type="http://schemas.openxmlformats.org/officeDocument/2006/relationships/image" Target="../media/image73.png"/><Relationship Id="rId5" Type="http://schemas.openxmlformats.org/officeDocument/2006/relationships/image" Target="../media/image68.jpg"/><Relationship Id="rId15" Type="http://schemas.openxmlformats.org/officeDocument/2006/relationships/image" Target="../media/image77.jpg"/><Relationship Id="rId10" Type="http://schemas.openxmlformats.org/officeDocument/2006/relationships/image" Target="../media/image21.png"/><Relationship Id="rId4" Type="http://schemas.openxmlformats.org/officeDocument/2006/relationships/image" Target="../media/image67.jpg"/><Relationship Id="rId9" Type="http://schemas.openxmlformats.org/officeDocument/2006/relationships/image" Target="../media/image72.svg"/><Relationship Id="rId14" Type="http://schemas.openxmlformats.org/officeDocument/2006/relationships/image" Target="../media/image76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12" Type="http://schemas.openxmlformats.org/officeDocument/2006/relationships/image" Target="../media/image91.jpg"/><Relationship Id="rId2" Type="http://schemas.openxmlformats.org/officeDocument/2006/relationships/image" Target="../media/image8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5.png"/><Relationship Id="rId11" Type="http://schemas.openxmlformats.org/officeDocument/2006/relationships/image" Target="../media/image90.png"/><Relationship Id="rId5" Type="http://schemas.openxmlformats.org/officeDocument/2006/relationships/image" Target="../media/image84.jpg"/><Relationship Id="rId10" Type="http://schemas.openxmlformats.org/officeDocument/2006/relationships/image" Target="../media/image89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98640"/>
            <a:ext cx="10464800" cy="1927225"/>
          </a:xfrm>
        </p:spPr>
        <p:txBody>
          <a:bodyPr anchor="b">
            <a:noAutofit/>
          </a:bodyPr>
          <a:lstStyle>
            <a:lvl1pPr algn="l">
              <a:defRPr sz="5400" cap="all" baseline="0"/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37550" y="4332239"/>
            <a:ext cx="8515927" cy="1752600"/>
          </a:xfrm>
        </p:spPr>
        <p:txBody>
          <a:bodyPr>
            <a:normAutofit/>
          </a:bodyPr>
          <a:lstStyle>
            <a:lvl1pPr marL="0" indent="0" algn="l">
              <a:buNone/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Modifiez le style des sous-titres du masque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4225559"/>
            <a:ext cx="10464800" cy="1588"/>
          </a:xfrm>
          <a:prstGeom prst="line">
            <a:avLst/>
          </a:prstGeom>
          <a:noFill/>
          <a:ln w="32512">
            <a:solidFill>
              <a:srgbClr val="24388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cxnSp>
      <p:sp>
        <p:nvSpPr>
          <p:cNvPr id="4" name="Rectangle 3"/>
          <p:cNvSpPr/>
          <p:nvPr userDrawn="1"/>
        </p:nvSpPr>
        <p:spPr>
          <a:xfrm>
            <a:off x="10635343" y="5932714"/>
            <a:ext cx="1556657" cy="9252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C158870-963B-439E-8D90-06A525380628}"/>
              </a:ext>
            </a:extLst>
          </p:cNvPr>
          <p:cNvGrpSpPr/>
          <p:nvPr userDrawn="1"/>
        </p:nvGrpSpPr>
        <p:grpSpPr>
          <a:xfrm>
            <a:off x="0" y="-2976"/>
            <a:ext cx="6123008" cy="2115804"/>
            <a:chOff x="0" y="-2976"/>
            <a:chExt cx="6123008" cy="2115804"/>
          </a:xfrm>
        </p:grpSpPr>
        <p:pic>
          <p:nvPicPr>
            <p:cNvPr id="9" name="Image 8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241551" y="548241"/>
              <a:ext cx="4953962" cy="1564587"/>
            </a:xfrm>
            <a:prstGeom prst="rect">
              <a:avLst/>
            </a:prstGeom>
          </p:spPr>
        </p:pic>
        <p:pic>
          <p:nvPicPr>
            <p:cNvPr id="10" name="Picture 3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2976"/>
              <a:ext cx="6123008" cy="1312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66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mat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>
            <a:spLocks/>
          </p:cNvSpPr>
          <p:nvPr/>
        </p:nvSpPr>
        <p:spPr bwMode="auto">
          <a:xfrm>
            <a:off x="0" y="0"/>
            <a:ext cx="4133088" cy="6858000"/>
          </a:xfrm>
          <a:custGeom>
            <a:avLst/>
            <a:gdLst>
              <a:gd name="T0" fmla="*/ 1173 w 7483"/>
              <a:gd name="T1" fmla="*/ 0 h 11906"/>
              <a:gd name="T2" fmla="*/ 0 w 7483"/>
              <a:gd name="T3" fmla="*/ 0 h 11906"/>
              <a:gd name="T4" fmla="*/ 0 w 7483"/>
              <a:gd name="T5" fmla="*/ 11906 h 11906"/>
              <a:gd name="T6" fmla="*/ 4322 w 7483"/>
              <a:gd name="T7" fmla="*/ 11906 h 11906"/>
              <a:gd name="T8" fmla="*/ 7483 w 7483"/>
              <a:gd name="T9" fmla="*/ 8561 h 11906"/>
              <a:gd name="T10" fmla="*/ 1173 w 7483"/>
              <a:gd name="T11" fmla="*/ 0 h 119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483" h="11906">
                <a:moveTo>
                  <a:pt x="1173" y="0"/>
                </a:moveTo>
                <a:lnTo>
                  <a:pt x="0" y="0"/>
                </a:lnTo>
                <a:lnTo>
                  <a:pt x="0" y="11906"/>
                </a:lnTo>
                <a:lnTo>
                  <a:pt x="4322" y="11906"/>
                </a:lnTo>
                <a:lnTo>
                  <a:pt x="7483" y="8561"/>
                </a:lnTo>
                <a:lnTo>
                  <a:pt x="1173" y="0"/>
                </a:lnTo>
              </a:path>
            </a:pathLst>
          </a:custGeom>
          <a:solidFill>
            <a:srgbClr val="2438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FR"/>
          </a:p>
        </p:txBody>
      </p:sp>
      <p:sp>
        <p:nvSpPr>
          <p:cNvPr id="9" name="Content Placeholder 2"/>
          <p:cNvSpPr>
            <a:spLocks noGrp="1"/>
          </p:cNvSpPr>
          <p:nvPr userDrawn="1">
            <p:ph idx="1" hasCustomPrompt="1"/>
          </p:nvPr>
        </p:nvSpPr>
        <p:spPr>
          <a:xfrm>
            <a:off x="2205222" y="1210236"/>
            <a:ext cx="5029201" cy="439269"/>
          </a:xfrm>
        </p:spPr>
        <p:txBody>
          <a:bodyPr>
            <a:noAutofit/>
          </a:bodyPr>
          <a:lstStyle>
            <a:lvl1pPr marL="0" indent="0">
              <a:buNone/>
              <a:defRPr sz="2200" baseline="0"/>
            </a:lvl1pPr>
            <a:lvl2pPr marL="0" indent="0">
              <a:buFont typeface="Arial" panose="020B0604020202020204" pitchFamily="34" charset="0"/>
              <a:buNone/>
              <a:defRPr sz="1800"/>
            </a:lvl2pPr>
          </a:lstStyle>
          <a:p>
            <a:pPr lvl="0"/>
            <a:r>
              <a:rPr lang="fr-FR" dirty="0"/>
              <a:t>Prénom Nom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0" hasCustomPrompt="1"/>
          </p:nvPr>
        </p:nvSpPr>
        <p:spPr>
          <a:xfrm>
            <a:off x="7852144" y="2784062"/>
            <a:ext cx="3652284" cy="2755500"/>
          </a:xfrm>
        </p:spPr>
        <p:txBody>
          <a:bodyPr>
            <a:normAutofit/>
          </a:bodyPr>
          <a:lstStyle>
            <a:lvl1pPr marL="0" indent="0">
              <a:buNone/>
              <a:defRPr sz="2200" baseline="0"/>
            </a:lvl1pPr>
            <a:lvl2pPr marL="274320" indent="0">
              <a:buFont typeface="Arial" panose="020B0604020202020204" pitchFamily="34" charset="0"/>
              <a:buNone/>
              <a:defRPr sz="1800"/>
            </a:lvl2pPr>
          </a:lstStyle>
          <a:p>
            <a:pPr lvl="0"/>
            <a:r>
              <a:rPr lang="fr-FR" dirty="0"/>
              <a:t>Photo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1" hasCustomPrompt="1"/>
          </p:nvPr>
        </p:nvSpPr>
        <p:spPr>
          <a:xfrm>
            <a:off x="2772240" y="2055695"/>
            <a:ext cx="5029201" cy="391006"/>
          </a:xfrm>
        </p:spPr>
        <p:txBody>
          <a:bodyPr>
            <a:noAutofit/>
          </a:bodyPr>
          <a:lstStyle>
            <a:lvl1pPr marL="0" indent="0">
              <a:buNone/>
              <a:defRPr sz="2200" baseline="0"/>
            </a:lvl1pPr>
            <a:lvl2pPr marL="0" indent="0">
              <a:buFont typeface="Arial" panose="020B0604020202020204" pitchFamily="34" charset="0"/>
              <a:buNone/>
              <a:defRPr sz="1800" b="1" baseline="0"/>
            </a:lvl2pPr>
          </a:lstStyle>
          <a:p>
            <a:pPr lvl="1"/>
            <a:r>
              <a:rPr lang="fr-FR" dirty="0"/>
              <a:t>Titre du poste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3" hasCustomPrompt="1"/>
          </p:nvPr>
        </p:nvSpPr>
        <p:spPr>
          <a:xfrm>
            <a:off x="3557100" y="3175923"/>
            <a:ext cx="5029201" cy="391006"/>
          </a:xfrm>
        </p:spPr>
        <p:txBody>
          <a:bodyPr>
            <a:noAutofit/>
          </a:bodyPr>
          <a:lstStyle>
            <a:lvl1pPr marL="0" indent="0">
              <a:buNone/>
              <a:defRPr sz="2200" baseline="0"/>
            </a:lvl1pPr>
            <a:lvl2pPr marL="0" indent="0">
              <a:buFont typeface="Arial" panose="020B0604020202020204" pitchFamily="34" charset="0"/>
              <a:buNone/>
              <a:defRPr sz="1600" b="0"/>
            </a:lvl2pPr>
            <a:lvl3pPr marL="0" indent="0">
              <a:buFont typeface="Arial" panose="020B0604020202020204" pitchFamily="34" charset="0"/>
              <a:buNone/>
              <a:defRPr sz="1600"/>
            </a:lvl3pPr>
          </a:lstStyle>
          <a:p>
            <a:pPr lvl="2"/>
            <a:r>
              <a:rPr lang="fr-FR" dirty="0"/>
              <a:t>Mail</a:t>
            </a:r>
          </a:p>
        </p:txBody>
      </p:sp>
      <p:sp>
        <p:nvSpPr>
          <p:cNvPr id="22" name="Freeform 14"/>
          <p:cNvSpPr>
            <a:spLocks/>
          </p:cNvSpPr>
          <p:nvPr/>
        </p:nvSpPr>
        <p:spPr bwMode="auto">
          <a:xfrm>
            <a:off x="5811520" y="3716532"/>
            <a:ext cx="3749040" cy="1673427"/>
          </a:xfrm>
          <a:custGeom>
            <a:avLst/>
            <a:gdLst>
              <a:gd name="T0" fmla="+- 0 16838 7463"/>
              <a:gd name="T1" fmla="*/ T0 w 9375"/>
              <a:gd name="T2" fmla="+- 0 6251 3277"/>
              <a:gd name="T3" fmla="*/ 6251 h 2974"/>
              <a:gd name="T4" fmla="+- 0 10427 7463"/>
              <a:gd name="T5" fmla="*/ T4 w 9375"/>
              <a:gd name="T6" fmla="+- 0 6251 3277"/>
              <a:gd name="T7" fmla="*/ 6251 h 2974"/>
              <a:gd name="T8" fmla="+- 0 7463 7463"/>
              <a:gd name="T9" fmla="*/ T8 w 9375"/>
              <a:gd name="T10" fmla="+- 0 3277 3277"/>
              <a:gd name="T11" fmla="*/ 3277 h 2974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</a:cxnLst>
            <a:rect l="0" t="0" r="r" b="b"/>
            <a:pathLst>
              <a:path w="9375" h="2974">
                <a:moveTo>
                  <a:pt x="9375" y="2974"/>
                </a:moveTo>
                <a:lnTo>
                  <a:pt x="2964" y="2974"/>
                </a:lnTo>
                <a:lnTo>
                  <a:pt x="0" y="0"/>
                </a:lnTo>
              </a:path>
            </a:pathLst>
          </a:custGeom>
          <a:noFill/>
          <a:ln w="6350">
            <a:solidFill>
              <a:srgbClr val="181F3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3" name="Content Placeholder 2"/>
          <p:cNvSpPr>
            <a:spLocks noGrp="1"/>
          </p:cNvSpPr>
          <p:nvPr userDrawn="1">
            <p:ph idx="14" hasCustomPrompt="1"/>
          </p:nvPr>
        </p:nvSpPr>
        <p:spPr>
          <a:xfrm>
            <a:off x="3075023" y="2479765"/>
            <a:ext cx="5029201" cy="391006"/>
          </a:xfrm>
        </p:spPr>
        <p:txBody>
          <a:bodyPr>
            <a:noAutofit/>
          </a:bodyPr>
          <a:lstStyle>
            <a:lvl1pPr marL="0" indent="0">
              <a:buNone/>
              <a:defRPr sz="2200" baseline="0"/>
            </a:lvl1pPr>
            <a:lvl2pPr marL="0" indent="0">
              <a:buFont typeface="Arial" panose="020B0604020202020204" pitchFamily="34" charset="0"/>
              <a:buNone/>
              <a:defRPr sz="1800" b="1" baseline="0"/>
            </a:lvl2pPr>
          </a:lstStyle>
          <a:p>
            <a:pPr lvl="1"/>
            <a:r>
              <a:rPr lang="fr-FR" dirty="0"/>
              <a:t>Titre du poste</a:t>
            </a:r>
          </a:p>
        </p:txBody>
      </p:sp>
      <p:grpSp>
        <p:nvGrpSpPr>
          <p:cNvPr id="24" name="Group 3"/>
          <p:cNvGrpSpPr>
            <a:grpSpLocks/>
          </p:cNvGrpSpPr>
          <p:nvPr userDrawn="1"/>
        </p:nvGrpSpPr>
        <p:grpSpPr bwMode="auto">
          <a:xfrm>
            <a:off x="5793421" y="3698440"/>
            <a:ext cx="36198" cy="36184"/>
            <a:chOff x="12647" y="9211"/>
            <a:chExt cx="57" cy="57"/>
          </a:xfrm>
        </p:grpSpPr>
        <p:sp>
          <p:nvSpPr>
            <p:cNvPr id="25" name="Freeform 4"/>
            <p:cNvSpPr>
              <a:spLocks/>
            </p:cNvSpPr>
            <p:nvPr userDrawn="1"/>
          </p:nvSpPr>
          <p:spPr bwMode="auto">
            <a:xfrm>
              <a:off x="12647" y="9211"/>
              <a:ext cx="57" cy="57"/>
            </a:xfrm>
            <a:custGeom>
              <a:avLst/>
              <a:gdLst>
                <a:gd name="T0" fmla="+- 0 12676 12647"/>
                <a:gd name="T1" fmla="*/ T0 w 57"/>
                <a:gd name="T2" fmla="+- 0 9211 9211"/>
                <a:gd name="T3" fmla="*/ 9211 h 57"/>
                <a:gd name="T4" fmla="+- 0 12647 12647"/>
                <a:gd name="T5" fmla="*/ T4 w 57"/>
                <a:gd name="T6" fmla="+- 0 9239 9211"/>
                <a:gd name="T7" fmla="*/ 9239 h 57"/>
                <a:gd name="T8" fmla="+- 0 12676 12647"/>
                <a:gd name="T9" fmla="*/ T8 w 57"/>
                <a:gd name="T10" fmla="+- 0 9268 9211"/>
                <a:gd name="T11" fmla="*/ 9268 h 57"/>
                <a:gd name="T12" fmla="+- 0 12704 12647"/>
                <a:gd name="T13" fmla="*/ T12 w 57"/>
                <a:gd name="T14" fmla="+- 0 9239 9211"/>
                <a:gd name="T15" fmla="*/ 9239 h 57"/>
                <a:gd name="T16" fmla="+- 0 12676 12647"/>
                <a:gd name="T17" fmla="*/ T16 w 57"/>
                <a:gd name="T18" fmla="+- 0 9211 9211"/>
                <a:gd name="T19" fmla="*/ 9211 h 5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57" h="57">
                  <a:moveTo>
                    <a:pt x="29" y="0"/>
                  </a:moveTo>
                  <a:lnTo>
                    <a:pt x="0" y="28"/>
                  </a:lnTo>
                  <a:lnTo>
                    <a:pt x="29" y="57"/>
                  </a:lnTo>
                  <a:lnTo>
                    <a:pt x="57" y="28"/>
                  </a:lnTo>
                  <a:lnTo>
                    <a:pt x="29" y="0"/>
                  </a:lnTo>
                </a:path>
              </a:pathLst>
            </a:custGeom>
            <a:solidFill>
              <a:srgbClr val="181F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256626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4"/>
          <p:cNvSpPr>
            <a:spLocks/>
          </p:cNvSpPr>
          <p:nvPr userDrawn="1"/>
        </p:nvSpPr>
        <p:spPr bwMode="auto">
          <a:xfrm>
            <a:off x="9661525" y="0"/>
            <a:ext cx="2530475" cy="2481263"/>
          </a:xfrm>
          <a:custGeom>
            <a:avLst/>
            <a:gdLst>
              <a:gd name="T0" fmla="+- 0 16838 12851"/>
              <a:gd name="T1" fmla="*/ T0 w 3986"/>
              <a:gd name="T2" fmla="*/ 0 h 3907"/>
              <a:gd name="T3" fmla="+- 0 13404 12851"/>
              <a:gd name="T4" fmla="*/ T3 w 3986"/>
              <a:gd name="T5" fmla="*/ 0 h 3907"/>
              <a:gd name="T6" fmla="+- 0 12851 12851"/>
              <a:gd name="T7" fmla="*/ T6 w 3986"/>
              <a:gd name="T8" fmla="*/ 1308 h 3907"/>
              <a:gd name="T9" fmla="+- 0 16838 12851"/>
              <a:gd name="T10" fmla="*/ T9 w 3986"/>
              <a:gd name="T11" fmla="*/ 3907 h 3907"/>
              <a:gd name="T12" fmla="+- 0 16838 12851"/>
              <a:gd name="T13" fmla="*/ T12 w 3986"/>
              <a:gd name="T14" fmla="*/ 0 h 3907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  <a:cxn ang="0">
                <a:pos x="T13" y="T14"/>
              </a:cxn>
            </a:cxnLst>
            <a:rect l="0" t="0" r="r" b="b"/>
            <a:pathLst>
              <a:path w="3986" h="3907">
                <a:moveTo>
                  <a:pt x="3987" y="0"/>
                </a:moveTo>
                <a:lnTo>
                  <a:pt x="553" y="0"/>
                </a:lnTo>
                <a:lnTo>
                  <a:pt x="0" y="1308"/>
                </a:lnTo>
                <a:lnTo>
                  <a:pt x="3987" y="3907"/>
                </a:lnTo>
                <a:lnTo>
                  <a:pt x="3987" y="0"/>
                </a:lnTo>
              </a:path>
            </a:pathLst>
          </a:custGeom>
          <a:solidFill>
            <a:srgbClr val="24388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11" name="Group 5"/>
          <p:cNvGrpSpPr>
            <a:grpSpLocks/>
          </p:cNvGrpSpPr>
          <p:nvPr userDrawn="1"/>
        </p:nvGrpSpPr>
        <p:grpSpPr bwMode="auto">
          <a:xfrm>
            <a:off x="0" y="5274469"/>
            <a:ext cx="11414757" cy="1293112"/>
            <a:chOff x="0" y="9239"/>
            <a:chExt cx="12676" cy="2037"/>
          </a:xfrm>
        </p:grpSpPr>
        <p:sp>
          <p:nvSpPr>
            <p:cNvPr id="14" name="Freeform 6"/>
            <p:cNvSpPr>
              <a:spLocks/>
            </p:cNvSpPr>
            <p:nvPr userDrawn="1"/>
          </p:nvSpPr>
          <p:spPr bwMode="auto">
            <a:xfrm>
              <a:off x="0" y="9239"/>
              <a:ext cx="12676" cy="2037"/>
            </a:xfrm>
            <a:custGeom>
              <a:avLst/>
              <a:gdLst>
                <a:gd name="T0" fmla="*/ 0 w 12676"/>
                <a:gd name="T1" fmla="+- 0 11277 9239"/>
                <a:gd name="T2" fmla="*/ 11277 h 2037"/>
                <a:gd name="T3" fmla="*/ 10635 w 12676"/>
                <a:gd name="T4" fmla="+- 0 11277 9239"/>
                <a:gd name="T5" fmla="*/ 11277 h 2037"/>
                <a:gd name="T6" fmla="*/ 12676 w 12676"/>
                <a:gd name="T7" fmla="+- 0 9239 9239"/>
                <a:gd name="T8" fmla="*/ 9239 h 2037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</a:cxnLst>
              <a:rect l="0" t="0" r="r" b="b"/>
              <a:pathLst>
                <a:path w="12676" h="2037">
                  <a:moveTo>
                    <a:pt x="0" y="2038"/>
                  </a:moveTo>
                  <a:lnTo>
                    <a:pt x="10635" y="2038"/>
                  </a:lnTo>
                  <a:lnTo>
                    <a:pt x="12676" y="0"/>
                  </a:lnTo>
                </a:path>
              </a:pathLst>
            </a:custGeom>
            <a:noFill/>
            <a:ln w="6350">
              <a:solidFill>
                <a:srgbClr val="181F3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grpSp>
        <p:nvGrpSpPr>
          <p:cNvPr id="12" name="Group 3"/>
          <p:cNvGrpSpPr>
            <a:grpSpLocks/>
          </p:cNvGrpSpPr>
          <p:nvPr userDrawn="1"/>
        </p:nvGrpSpPr>
        <p:grpSpPr bwMode="auto">
          <a:xfrm>
            <a:off x="11399509" y="5256694"/>
            <a:ext cx="51446" cy="36184"/>
            <a:chOff x="12647" y="9211"/>
            <a:chExt cx="57" cy="57"/>
          </a:xfrm>
        </p:grpSpPr>
        <p:sp>
          <p:nvSpPr>
            <p:cNvPr id="13" name="Freeform 4"/>
            <p:cNvSpPr>
              <a:spLocks/>
            </p:cNvSpPr>
            <p:nvPr userDrawn="1"/>
          </p:nvSpPr>
          <p:spPr bwMode="auto">
            <a:xfrm>
              <a:off x="12647" y="9211"/>
              <a:ext cx="57" cy="57"/>
            </a:xfrm>
            <a:custGeom>
              <a:avLst/>
              <a:gdLst>
                <a:gd name="T0" fmla="+- 0 12676 12647"/>
                <a:gd name="T1" fmla="*/ T0 w 57"/>
                <a:gd name="T2" fmla="+- 0 9211 9211"/>
                <a:gd name="T3" fmla="*/ 9211 h 57"/>
                <a:gd name="T4" fmla="+- 0 12647 12647"/>
                <a:gd name="T5" fmla="*/ T4 w 57"/>
                <a:gd name="T6" fmla="+- 0 9239 9211"/>
                <a:gd name="T7" fmla="*/ 9239 h 57"/>
                <a:gd name="T8" fmla="+- 0 12676 12647"/>
                <a:gd name="T9" fmla="*/ T8 w 57"/>
                <a:gd name="T10" fmla="+- 0 9268 9211"/>
                <a:gd name="T11" fmla="*/ 9268 h 57"/>
                <a:gd name="T12" fmla="+- 0 12704 12647"/>
                <a:gd name="T13" fmla="*/ T12 w 57"/>
                <a:gd name="T14" fmla="+- 0 9239 9211"/>
                <a:gd name="T15" fmla="*/ 9239 h 57"/>
                <a:gd name="T16" fmla="+- 0 12676 12647"/>
                <a:gd name="T17" fmla="*/ T16 w 57"/>
                <a:gd name="T18" fmla="+- 0 9211 9211"/>
                <a:gd name="T19" fmla="*/ 9211 h 5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57" h="57">
                  <a:moveTo>
                    <a:pt x="29" y="0"/>
                  </a:moveTo>
                  <a:lnTo>
                    <a:pt x="0" y="28"/>
                  </a:lnTo>
                  <a:lnTo>
                    <a:pt x="29" y="57"/>
                  </a:lnTo>
                  <a:lnTo>
                    <a:pt x="57" y="28"/>
                  </a:lnTo>
                  <a:lnTo>
                    <a:pt x="29" y="0"/>
                  </a:lnTo>
                </a:path>
              </a:pathLst>
            </a:custGeom>
            <a:solidFill>
              <a:srgbClr val="181F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7" name="Rectangle 16"/>
          <p:cNvSpPr>
            <a:spLocks noChangeArrowheads="1"/>
          </p:cNvSpPr>
          <p:nvPr userDrawn="1"/>
        </p:nvSpPr>
        <p:spPr bwMode="auto">
          <a:xfrm>
            <a:off x="0" y="46355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19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609600" y="155797"/>
            <a:ext cx="10972800" cy="639618"/>
          </a:xfrm>
        </p:spPr>
        <p:txBody>
          <a:bodyPr>
            <a:normAutofit/>
          </a:bodyPr>
          <a:lstStyle>
            <a:lvl1pPr>
              <a:defRPr sz="2400" spc="0"/>
            </a:lvl1pPr>
          </a:lstStyle>
          <a:p>
            <a:r>
              <a:rPr lang="fr-FR" dirty="0"/>
              <a:t>Sommaire</a:t>
            </a:r>
            <a:endParaRPr lang="en-US" dirty="0"/>
          </a:p>
        </p:txBody>
      </p:sp>
      <p:sp>
        <p:nvSpPr>
          <p:cNvPr id="21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228166"/>
            <a:ext cx="10972800" cy="5031120"/>
          </a:xfrm>
        </p:spPr>
        <p:txBody>
          <a:bodyPr>
            <a:normAutofit/>
          </a:bodyPr>
          <a:lstStyle>
            <a:lvl1pPr marL="457200" indent="-457200">
              <a:buClrTx/>
              <a:buFont typeface="+mj-lt"/>
              <a:buAutoNum type="arabicPeriod"/>
              <a:defRPr sz="2200"/>
            </a:lvl1pPr>
            <a:lvl2pPr marL="457200" indent="-182880">
              <a:buFont typeface="Arial" panose="020B0604020202020204" pitchFamily="34" charset="0"/>
              <a:buChar char="•"/>
              <a:defRPr sz="1800"/>
            </a:lvl2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3989783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9275" y="2789382"/>
            <a:ext cx="5027272" cy="639618"/>
          </a:xfrm>
          <a:solidFill>
            <a:schemeClr val="bg1"/>
          </a:solidFill>
        </p:spPr>
        <p:txBody>
          <a:bodyPr>
            <a:noAutofit/>
          </a:bodyPr>
          <a:lstStyle>
            <a:lvl1pPr algn="l">
              <a:defRPr sz="2800" spc="0"/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grpSp>
        <p:nvGrpSpPr>
          <p:cNvPr id="7" name="Group 4"/>
          <p:cNvGrpSpPr>
            <a:grpSpLocks noChangeAspect="1"/>
          </p:cNvGrpSpPr>
          <p:nvPr userDrawn="1"/>
        </p:nvGrpSpPr>
        <p:grpSpPr bwMode="auto">
          <a:xfrm>
            <a:off x="2347923" y="2282224"/>
            <a:ext cx="6067216" cy="2293552"/>
            <a:chOff x="0" y="5698"/>
            <a:chExt cx="11057" cy="4180"/>
          </a:xfrm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0" y="5698"/>
              <a:ext cx="11057" cy="4180"/>
            </a:xfrm>
            <a:custGeom>
              <a:avLst/>
              <a:gdLst>
                <a:gd name="T0" fmla="*/ 2665 w 11057"/>
                <a:gd name="T1" fmla="+- 0 9877 5698"/>
                <a:gd name="T2" fmla="*/ 9877 h 4180"/>
                <a:gd name="T3" fmla="*/ 9542 w 11057"/>
                <a:gd name="T4" fmla="+- 0 9877 5698"/>
                <a:gd name="T5" fmla="*/ 9877 h 4180"/>
                <a:gd name="T6" fmla="*/ 13722 w 11057"/>
                <a:gd name="T7" fmla="+- 0 5698 5698"/>
                <a:gd name="T8" fmla="*/ 5698 h 4180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</a:cxnLst>
              <a:rect l="0" t="0" r="r" b="b"/>
              <a:pathLst>
                <a:path w="11057" h="4180">
                  <a:moveTo>
                    <a:pt x="2665" y="4179"/>
                  </a:moveTo>
                  <a:lnTo>
                    <a:pt x="9542" y="4179"/>
                  </a:lnTo>
                  <a:lnTo>
                    <a:pt x="13722" y="0"/>
                  </a:lnTo>
                </a:path>
              </a:pathLst>
            </a:custGeom>
            <a:noFill/>
            <a:ln w="6350">
              <a:solidFill>
                <a:srgbClr val="181F3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11" name="Rectangle 10"/>
          <p:cNvSpPr/>
          <p:nvPr userDrawn="1"/>
        </p:nvSpPr>
        <p:spPr>
          <a:xfrm>
            <a:off x="10635343" y="5932714"/>
            <a:ext cx="1556657" cy="9252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1628" y="0"/>
            <a:ext cx="43103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a.maurize\Desktop\RDV DU DROIT 30 JANV 2017\Logo Centre Inffo Petit.jpg">
            <a:extLst>
              <a:ext uri="{FF2B5EF4-FFF2-40B4-BE49-F238E27FC236}">
                <a16:creationId xmlns:a16="http://schemas.microsoft.com/office/drawing/2014/main" id="{BED72320-6A91-4B41-9381-3904F8361D5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256" y="150040"/>
            <a:ext cx="769596" cy="54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lide Number Placeholder 5"/>
          <p:cNvSpPr txBox="1">
            <a:spLocks/>
          </p:cNvSpPr>
          <p:nvPr userDrawn="1"/>
        </p:nvSpPr>
        <p:spPr>
          <a:xfrm>
            <a:off x="10391774" y="6469112"/>
            <a:ext cx="702999" cy="329184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F4668DC-857F-487D-BFFA-8C0CA5037977}" type="slidenum">
              <a:rPr lang="fr-BE" sz="1000" smtClean="0">
                <a:solidFill>
                  <a:schemeClr val="tx1"/>
                </a:solidFill>
              </a:rPr>
              <a:pPr/>
              <a:t>‹N°›</a:t>
            </a:fld>
            <a:endParaRPr lang="fr-BE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962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5797"/>
            <a:ext cx="10972800" cy="639618"/>
          </a:xfrm>
        </p:spPr>
        <p:txBody>
          <a:bodyPr>
            <a:normAutofit/>
          </a:bodyPr>
          <a:lstStyle>
            <a:lvl1pPr>
              <a:defRPr sz="2400" spc="0"/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228166"/>
            <a:ext cx="10972800" cy="5031120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-182880">
              <a:buFont typeface="Arial" panose="020B0604020202020204" pitchFamily="34" charset="0"/>
              <a:buChar char="•"/>
              <a:defRPr sz="2000"/>
            </a:lvl2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609600" y="6422571"/>
            <a:ext cx="1040511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du contenu 4">
            <a:extLst>
              <a:ext uri="{FF2B5EF4-FFF2-40B4-BE49-F238E27FC236}">
                <a16:creationId xmlns:a16="http://schemas.microsoft.com/office/drawing/2014/main" id="{AE98CD69-B06B-40AA-A8D8-63ACDEF4D45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" y="6483928"/>
            <a:ext cx="10013950" cy="307569"/>
          </a:xfrm>
          <a:solidFill>
            <a:srgbClr val="C4E1F2"/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fr-FR" dirty="0"/>
              <a:t>Source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5797"/>
            <a:ext cx="10972800" cy="639618"/>
          </a:xfrm>
        </p:spPr>
        <p:txBody>
          <a:bodyPr>
            <a:normAutofit/>
          </a:bodyPr>
          <a:lstStyle>
            <a:lvl1pPr>
              <a:defRPr sz="2400" spc="0"/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228166"/>
            <a:ext cx="10972800" cy="5031120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-182880">
              <a:buFont typeface="Arial" panose="020B0604020202020204" pitchFamily="34" charset="0"/>
              <a:buChar char="•"/>
              <a:defRPr sz="2000"/>
            </a:lvl2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609600" y="6422571"/>
            <a:ext cx="1040511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8722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390075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52075"/>
            <a:ext cx="5242560" cy="395128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390075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152075"/>
            <a:ext cx="5242560" cy="395128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3759366"/>
            <a:ext cx="4709160" cy="1059"/>
          </a:xfrm>
          <a:prstGeom prst="line">
            <a:avLst/>
          </a:prstGeom>
          <a:noFill/>
          <a:ln w="32512">
            <a:solidFill>
              <a:srgbClr val="24388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cxn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09600" y="155797"/>
            <a:ext cx="10972800" cy="639618"/>
          </a:xfrm>
        </p:spPr>
        <p:txBody>
          <a:bodyPr>
            <a:normAutofit/>
          </a:bodyPr>
          <a:lstStyle>
            <a:lvl1pPr>
              <a:defRPr sz="2400" spc="0"/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609600" y="6368143"/>
            <a:ext cx="1040511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space réservé du contenu 4">
            <a:extLst>
              <a:ext uri="{FF2B5EF4-FFF2-40B4-BE49-F238E27FC236}">
                <a16:creationId xmlns:a16="http://schemas.microsoft.com/office/drawing/2014/main" id="{6998083B-6B6B-44C8-A395-4D569567EC8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" y="6446522"/>
            <a:ext cx="10013950" cy="344975"/>
          </a:xfrm>
          <a:solidFill>
            <a:srgbClr val="C4E1F2"/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fr-FR" dirty="0"/>
              <a:t>Source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080"/>
            <a:ext cx="2852928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62400" y="792080"/>
            <a:ext cx="7620000" cy="5415680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-182880">
              <a:buFont typeface="Arial" panose="020B0604020202020204" pitchFamily="34" charset="0"/>
              <a:buChar char="•"/>
              <a:defRPr sz="2000"/>
            </a:lvl2pPr>
            <a:lvl3pPr>
              <a:buClr>
                <a:srgbClr val="002060"/>
              </a:buClr>
              <a:defRPr sz="2400"/>
            </a:lvl3pPr>
            <a:lvl4pPr>
              <a:buClr>
                <a:srgbClr val="002060"/>
              </a:buClr>
              <a:defRPr sz="2000"/>
            </a:lvl4pPr>
            <a:lvl5pPr>
              <a:buClr>
                <a:srgbClr val="002060"/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130553"/>
            <a:ext cx="2852928" cy="407720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/>
              <a:t>Modifiez les styles du texte du masque</a:t>
            </a:r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912152" y="3579942"/>
            <a:ext cx="5577840" cy="2117"/>
          </a:xfrm>
          <a:prstGeom prst="line">
            <a:avLst/>
          </a:prstGeom>
          <a:noFill/>
          <a:ln w="32512">
            <a:solidFill>
              <a:srgbClr val="24388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cxnSp>
      <p:cxnSp>
        <p:nvCxnSpPr>
          <p:cNvPr id="6" name="Connecteur droit 5"/>
          <p:cNvCxnSpPr/>
          <p:nvPr userDrawn="1"/>
        </p:nvCxnSpPr>
        <p:spPr>
          <a:xfrm>
            <a:off x="609600" y="6368143"/>
            <a:ext cx="1040511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space réservé du contenu 4">
            <a:extLst>
              <a:ext uri="{FF2B5EF4-FFF2-40B4-BE49-F238E27FC236}">
                <a16:creationId xmlns:a16="http://schemas.microsoft.com/office/drawing/2014/main" id="{7F072735-8884-43EB-917E-116261821E8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" y="6446522"/>
            <a:ext cx="10013950" cy="344975"/>
          </a:xfrm>
          <a:solidFill>
            <a:srgbClr val="C4E1F2"/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fr-FR" dirty="0"/>
              <a:t>Source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eur droit 1"/>
          <p:cNvCxnSpPr/>
          <p:nvPr userDrawn="1"/>
        </p:nvCxnSpPr>
        <p:spPr>
          <a:xfrm>
            <a:off x="609600" y="6368143"/>
            <a:ext cx="1040511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14EF6326-95F4-479B-BFE8-162A7694371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609600" y="6446522"/>
            <a:ext cx="10013950" cy="344975"/>
          </a:xfrm>
          <a:solidFill>
            <a:srgbClr val="C4E1F2"/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fr-FR" dirty="0"/>
              <a:t>Source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rnièr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 userDrawn="1"/>
        </p:nvGrpSpPr>
        <p:grpSpPr bwMode="auto">
          <a:xfrm>
            <a:off x="0" y="0"/>
            <a:ext cx="4133088" cy="6858000"/>
            <a:chOff x="0" y="0"/>
            <a:chExt cx="7483" cy="11906"/>
          </a:xfrm>
        </p:grpSpPr>
        <p:sp>
          <p:nvSpPr>
            <p:cNvPr id="3" name="Freeform 3"/>
            <p:cNvSpPr>
              <a:spLocks/>
            </p:cNvSpPr>
            <p:nvPr/>
          </p:nvSpPr>
          <p:spPr bwMode="auto">
            <a:xfrm>
              <a:off x="0" y="0"/>
              <a:ext cx="7483" cy="11906"/>
            </a:xfrm>
            <a:custGeom>
              <a:avLst/>
              <a:gdLst>
                <a:gd name="T0" fmla="*/ 1173 w 7483"/>
                <a:gd name="T1" fmla="*/ 0 h 11906"/>
                <a:gd name="T2" fmla="*/ 0 w 7483"/>
                <a:gd name="T3" fmla="*/ 0 h 11906"/>
                <a:gd name="T4" fmla="*/ 0 w 7483"/>
                <a:gd name="T5" fmla="*/ 11906 h 11906"/>
                <a:gd name="T6" fmla="*/ 4322 w 7483"/>
                <a:gd name="T7" fmla="*/ 11906 h 11906"/>
                <a:gd name="T8" fmla="*/ 7483 w 7483"/>
                <a:gd name="T9" fmla="*/ 8561 h 11906"/>
                <a:gd name="T10" fmla="*/ 1173 w 7483"/>
                <a:gd name="T11" fmla="*/ 0 h 11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83" h="11906">
                  <a:moveTo>
                    <a:pt x="1173" y="0"/>
                  </a:moveTo>
                  <a:lnTo>
                    <a:pt x="0" y="0"/>
                  </a:lnTo>
                  <a:lnTo>
                    <a:pt x="0" y="11906"/>
                  </a:lnTo>
                  <a:lnTo>
                    <a:pt x="4322" y="11906"/>
                  </a:lnTo>
                  <a:lnTo>
                    <a:pt x="7483" y="8561"/>
                  </a:lnTo>
                  <a:lnTo>
                    <a:pt x="1173" y="0"/>
                  </a:lnTo>
                </a:path>
              </a:pathLst>
            </a:custGeom>
            <a:solidFill>
              <a:srgbClr val="DCD5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850" y="3584575"/>
            <a:ext cx="5137150" cy="327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3359513" y="5801561"/>
            <a:ext cx="3048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/>
              <a:t>Centre </a:t>
            </a:r>
            <a:r>
              <a:rPr lang="fr-FR" sz="1200" b="1" dirty="0" err="1"/>
              <a:t>Inffo</a:t>
            </a:r>
            <a:endParaRPr lang="fr-FR" sz="1200" b="1" dirty="0"/>
          </a:p>
          <a:p>
            <a:r>
              <a:rPr lang="fr-FR" sz="1200" dirty="0"/>
              <a:t>4 avenue du Stade de France</a:t>
            </a:r>
          </a:p>
          <a:p>
            <a:r>
              <a:rPr lang="fr-FR" sz="1200" dirty="0"/>
              <a:t>93 218 Saint-Denis-La Plaine</a:t>
            </a:r>
          </a:p>
          <a:p>
            <a:r>
              <a:rPr lang="fr-FR" sz="1200" dirty="0"/>
              <a:t>Tél 01 55 93 91 91 </a:t>
            </a:r>
          </a:p>
          <a:p>
            <a:r>
              <a:rPr lang="fr-FR" sz="1200" dirty="0"/>
              <a:t>www.centre-inffo.fr</a:t>
            </a:r>
          </a:p>
        </p:txBody>
      </p: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EE5D73B1-B320-4AA3-9444-EA93196B443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756" y="0"/>
            <a:ext cx="9765591" cy="2303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C0BFCEA-A84C-4980-BC74-85A90D5B568C}"/>
              </a:ext>
            </a:extLst>
          </p:cNvPr>
          <p:cNvSpPr txBox="1"/>
          <p:nvPr userDrawn="1"/>
        </p:nvSpPr>
        <p:spPr>
          <a:xfrm>
            <a:off x="4898571" y="3270460"/>
            <a:ext cx="451974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dirty="0"/>
              <a:t>www.centre-inffo.fr</a:t>
            </a:r>
          </a:p>
        </p:txBody>
      </p:sp>
    </p:spTree>
    <p:extLst>
      <p:ext uri="{BB962C8B-B14F-4D97-AF65-F5344CB8AC3E}">
        <p14:creationId xmlns:p14="http://schemas.microsoft.com/office/powerpoint/2010/main" val="1498809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09E40B0-F76F-42A2-8F3E-0C4AC32A3FF4}"/>
              </a:ext>
            </a:extLst>
          </p:cNvPr>
          <p:cNvSpPr txBox="1"/>
          <p:nvPr userDrawn="1"/>
        </p:nvSpPr>
        <p:spPr>
          <a:xfrm>
            <a:off x="899736" y="748732"/>
            <a:ext cx="4471254" cy="5509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600" dirty="0"/>
              <a:t>Apprenant, stagiaire, apprenti, étudiant, salarié, demandeur d’emploi</a:t>
            </a:r>
            <a:endParaRPr lang="fr-FR" sz="1600" i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/>
              <a:t>         S’ils sont plusieurs</a:t>
            </a:r>
          </a:p>
          <a:p>
            <a:endParaRPr lang="fr-FR" sz="1600" dirty="0"/>
          </a:p>
          <a:p>
            <a:r>
              <a:rPr lang="fr-FR" sz="1600" dirty="0"/>
              <a:t>Attention, point important</a:t>
            </a:r>
          </a:p>
          <a:p>
            <a:endParaRPr lang="fr-FR" sz="16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/>
              <a:t>Contrat, formulaire, remplir, accord d’entreprise</a:t>
            </a:r>
          </a:p>
          <a:p>
            <a:endParaRPr lang="fr-FR" sz="1600" dirty="0"/>
          </a:p>
          <a:p>
            <a:r>
              <a:rPr lang="fr-FR" sz="1600" dirty="0"/>
              <a:t>Contrôle</a:t>
            </a:r>
          </a:p>
          <a:p>
            <a:endParaRPr lang="fr-FR" sz="1600" dirty="0"/>
          </a:p>
          <a:p>
            <a:r>
              <a:rPr lang="fr-FR" sz="1600" dirty="0"/>
              <a:t>Diplôme, certification</a:t>
            </a:r>
          </a:p>
          <a:p>
            <a:endParaRPr lang="fr-FR" sz="1600" dirty="0"/>
          </a:p>
          <a:p>
            <a:r>
              <a:rPr lang="fr-FR" sz="1600" dirty="0"/>
              <a:t>Entreprise, employeur, collectivité territoriale</a:t>
            </a:r>
          </a:p>
          <a:p>
            <a:endParaRPr lang="fr-FR" sz="1600" dirty="0"/>
          </a:p>
          <a:p>
            <a:r>
              <a:rPr lang="fr-FR" sz="1600" dirty="0"/>
              <a:t>         Si plusieurs </a:t>
            </a:r>
          </a:p>
          <a:p>
            <a:endParaRPr lang="fr-FR" sz="1600" dirty="0"/>
          </a:p>
          <a:p>
            <a:r>
              <a:rPr lang="fr-FR" sz="1600" dirty="0"/>
              <a:t>Etablissement d’enseignement, formation externe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6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/>
              <a:t>Etat, France</a:t>
            </a:r>
          </a:p>
          <a:p>
            <a:endParaRPr lang="fr-FR" sz="1600" dirty="0"/>
          </a:p>
          <a:p>
            <a:r>
              <a:rPr lang="fr-FR" sz="1600" dirty="0"/>
              <a:t>Formation à distance</a:t>
            </a:r>
            <a:endParaRPr lang="fr-FR" sz="1600" i="1" dirty="0"/>
          </a:p>
        </p:txBody>
      </p:sp>
      <p:pic>
        <p:nvPicPr>
          <p:cNvPr id="4" name="Graphique 3" descr="Homme avec un remplissage uni">
            <a:extLst>
              <a:ext uri="{FF2B5EF4-FFF2-40B4-BE49-F238E27FC236}">
                <a16:creationId xmlns:a16="http://schemas.microsoft.com/office/drawing/2014/main" id="{394C48B0-1C6B-4F97-9F2B-F2E08EAB80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1421" y="751667"/>
            <a:ext cx="380999" cy="38099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5" descr="https://www.motoblouz.com/enjoytheride/wp-content/uploads/2011/07/controle.jpg">
            <a:extLst>
              <a:ext uri="{FF2B5EF4-FFF2-40B4-BE49-F238E27FC236}">
                <a16:creationId xmlns:a16="http://schemas.microsoft.com/office/drawing/2014/main" id="{23F753A8-D11B-42F7-AFD0-89C132750B1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328025" y="2721799"/>
            <a:ext cx="438555" cy="38099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B62A87D-DBA0-41FE-818C-77724378783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61309" y="1665603"/>
            <a:ext cx="373036" cy="37303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Graphique 6" descr="Bâtiment avec un remplissage uni">
            <a:extLst>
              <a:ext uri="{FF2B5EF4-FFF2-40B4-BE49-F238E27FC236}">
                <a16:creationId xmlns:a16="http://schemas.microsoft.com/office/drawing/2014/main" id="{4C649BF2-AD56-4B13-A124-642949C56BB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8218" y="3660638"/>
            <a:ext cx="354787" cy="354787"/>
          </a:xfrm>
          <a:prstGeom prst="rect">
            <a:avLst/>
          </a:prstGeom>
        </p:spPr>
      </p:pic>
      <p:pic>
        <p:nvPicPr>
          <p:cNvPr id="8" name="Graphique 7" descr="Groupe d’hommes avec un remplissage uni">
            <a:extLst>
              <a:ext uri="{FF2B5EF4-FFF2-40B4-BE49-F238E27FC236}">
                <a16:creationId xmlns:a16="http://schemas.microsoft.com/office/drawing/2014/main" id="{E480B5BF-B6AA-4B94-87B9-93A939EEFAF6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57211" y="1125862"/>
            <a:ext cx="369333" cy="369333"/>
          </a:xfrm>
          <a:prstGeom prst="rect">
            <a:avLst/>
          </a:prstGeom>
        </p:spPr>
      </p:pic>
      <p:pic>
        <p:nvPicPr>
          <p:cNvPr id="9" name="Graphique 8" descr="Classe avec un remplissage uni">
            <a:extLst>
              <a:ext uri="{FF2B5EF4-FFF2-40B4-BE49-F238E27FC236}">
                <a16:creationId xmlns:a16="http://schemas.microsoft.com/office/drawing/2014/main" id="{12FFA75E-D477-4AB6-A709-B4E1DCFBB791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888193" y="2409983"/>
            <a:ext cx="446007" cy="446007"/>
          </a:xfrm>
          <a:prstGeom prst="rect">
            <a:avLst/>
          </a:prstGeom>
        </p:spPr>
      </p:pic>
      <p:pic>
        <p:nvPicPr>
          <p:cNvPr id="10" name="Image 9" descr="Capture d’écran">
            <a:extLst>
              <a:ext uri="{FF2B5EF4-FFF2-40B4-BE49-F238E27FC236}">
                <a16:creationId xmlns:a16="http://schemas.microsoft.com/office/drawing/2014/main" id="{909D5B34-59FC-477C-9620-84108540FF3C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05" y="2206803"/>
            <a:ext cx="304215" cy="359536"/>
          </a:xfrm>
          <a:prstGeom prst="rect">
            <a:avLst/>
          </a:prstGeom>
        </p:spPr>
      </p:pic>
      <p:pic>
        <p:nvPicPr>
          <p:cNvPr id="11" name="Image 10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941012FB-F439-4AF8-87F0-7F776F963AE8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418205" y="5413922"/>
            <a:ext cx="349233" cy="21533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2" name="Image 11" descr="Une image contenant carte&#10;&#10;Description générée automatiquement">
            <a:extLst>
              <a:ext uri="{FF2B5EF4-FFF2-40B4-BE49-F238E27FC236}">
                <a16:creationId xmlns:a16="http://schemas.microsoft.com/office/drawing/2014/main" id="{2E0D90A4-9131-4F70-80A9-6A3FDD07A45C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789366" y="2984540"/>
            <a:ext cx="599084" cy="52886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1593AEA-ACBA-42A8-99C7-688CA7593D54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5631529" y="1871011"/>
            <a:ext cx="736458" cy="410422"/>
          </a:xfrm>
          <a:prstGeom prst="rect">
            <a:avLst/>
          </a:prstGeom>
          <a:noFill/>
          <a:ln cap="flat">
            <a:solidFill>
              <a:schemeClr val="tx1"/>
            </a:solidFill>
          </a:ln>
        </p:spPr>
      </p:pic>
      <p:pic>
        <p:nvPicPr>
          <p:cNvPr id="14" name="Graphique 13" descr="Réunion contour">
            <a:extLst>
              <a:ext uri="{FF2B5EF4-FFF2-40B4-BE49-F238E27FC236}">
                <a16:creationId xmlns:a16="http://schemas.microsoft.com/office/drawing/2014/main" id="{FF5D3523-D6E0-4E25-8D06-2790B44819E7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815113" y="1179475"/>
            <a:ext cx="540386" cy="538972"/>
          </a:xfrm>
          <a:prstGeom prst="rect">
            <a:avLst/>
          </a:prstGeom>
        </p:spPr>
      </p:pic>
      <p:pic>
        <p:nvPicPr>
          <p:cNvPr id="15" name="Graphique 14" descr="Réunion en ligne avec un remplissage uni">
            <a:extLst>
              <a:ext uri="{FF2B5EF4-FFF2-40B4-BE49-F238E27FC236}">
                <a16:creationId xmlns:a16="http://schemas.microsoft.com/office/drawing/2014/main" id="{D8CBEF55-7C8B-413F-B461-FE2A3D31A71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36194" y="5787821"/>
            <a:ext cx="470111" cy="470111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3838F214-FB04-41C2-8A30-AC46206A8B0C}"/>
              </a:ext>
            </a:extLst>
          </p:cNvPr>
          <p:cNvSpPr txBox="1"/>
          <p:nvPr userDrawn="1"/>
        </p:nvSpPr>
        <p:spPr>
          <a:xfrm>
            <a:off x="6417431" y="716229"/>
            <a:ext cx="4788056" cy="5509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600" dirty="0"/>
              <a:t>Formation en présentiel </a:t>
            </a:r>
            <a:r>
              <a:rPr lang="fr-FR" sz="1600" i="1" dirty="0"/>
              <a:t>(icône « personne »)</a:t>
            </a:r>
          </a:p>
          <a:p>
            <a:endParaRPr lang="fr-FR" sz="1600" dirty="0"/>
          </a:p>
          <a:p>
            <a:r>
              <a:rPr lang="fr-FR" sz="1600" dirty="0"/>
              <a:t>Négociation collective, partenaires sociaux</a:t>
            </a:r>
          </a:p>
          <a:p>
            <a:endParaRPr lang="fr-FR" sz="1600" dirty="0"/>
          </a:p>
          <a:p>
            <a:endParaRPr lang="fr-FR" sz="1600" dirty="0"/>
          </a:p>
          <a:p>
            <a:r>
              <a:rPr lang="fr-FR" sz="1600" dirty="0"/>
              <a:t>Opco</a:t>
            </a:r>
          </a:p>
          <a:p>
            <a:endParaRPr lang="fr-FR" sz="1600" dirty="0"/>
          </a:p>
          <a:p>
            <a:r>
              <a:rPr lang="fr-FR" sz="1600" dirty="0"/>
              <a:t>Organisme de formation, CFA </a:t>
            </a:r>
          </a:p>
          <a:p>
            <a:r>
              <a:rPr lang="fr-FR" sz="1600" i="1" dirty="0"/>
              <a:t>(icône « école ») </a:t>
            </a:r>
          </a:p>
          <a:p>
            <a:endParaRPr lang="fr-FR" sz="1600" i="1" dirty="0"/>
          </a:p>
          <a:p>
            <a:r>
              <a:rPr lang="fr-FR" sz="1600" i="0" dirty="0"/>
              <a:t>Régions</a:t>
            </a:r>
          </a:p>
          <a:p>
            <a:endParaRPr lang="fr-FR" sz="1600" i="0" dirty="0"/>
          </a:p>
          <a:p>
            <a:r>
              <a:rPr lang="fr-FR" sz="1600" i="0" dirty="0"/>
              <a:t>Retraités</a:t>
            </a:r>
          </a:p>
          <a:p>
            <a:endParaRPr lang="fr-FR" sz="1600" i="0" dirty="0"/>
          </a:p>
          <a:p>
            <a:r>
              <a:rPr lang="fr-FR" sz="1600" i="0" dirty="0"/>
              <a:t>Handicapé </a:t>
            </a:r>
          </a:p>
          <a:p>
            <a:endParaRPr lang="fr-FR" sz="1600" i="0" dirty="0"/>
          </a:p>
          <a:p>
            <a:endParaRPr lang="fr-FR" sz="1600" i="0" dirty="0"/>
          </a:p>
          <a:p>
            <a:endParaRPr lang="fr-FR" sz="1600" i="0" dirty="0"/>
          </a:p>
          <a:p>
            <a:endParaRPr lang="fr-FR" sz="1600" i="0" dirty="0"/>
          </a:p>
          <a:p>
            <a:endParaRPr lang="fr-FR" sz="1600" i="0" dirty="0"/>
          </a:p>
          <a:p>
            <a:endParaRPr lang="fr-FR" sz="1600" i="0" dirty="0"/>
          </a:p>
          <a:p>
            <a:endParaRPr lang="fr-FR" sz="1600" i="1" dirty="0"/>
          </a:p>
        </p:txBody>
      </p:sp>
      <p:pic>
        <p:nvPicPr>
          <p:cNvPr id="17" name="Graphique 16" descr="Conférencier avec un remplissage uni">
            <a:extLst>
              <a:ext uri="{FF2B5EF4-FFF2-40B4-BE49-F238E27FC236}">
                <a16:creationId xmlns:a16="http://schemas.microsoft.com/office/drawing/2014/main" id="{B0615E81-3AE6-490E-95A4-C380924D1E6C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5880628" y="748732"/>
            <a:ext cx="430743" cy="430743"/>
          </a:xfrm>
          <a:prstGeom prst="rect">
            <a:avLst/>
          </a:prstGeom>
        </p:spPr>
      </p:pic>
      <p:pic>
        <p:nvPicPr>
          <p:cNvPr id="18" name="Graphique 17" descr="Diplôme roulé contour">
            <a:extLst>
              <a:ext uri="{FF2B5EF4-FFF2-40B4-BE49-F238E27FC236}">
                <a16:creationId xmlns:a16="http://schemas.microsoft.com/office/drawing/2014/main" id="{B051D0D9-EB64-4321-9B67-55A250126B79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352010" y="3127975"/>
            <a:ext cx="469576" cy="469576"/>
          </a:xfrm>
          <a:prstGeom prst="rect">
            <a:avLst/>
          </a:prstGeom>
        </p:spPr>
      </p:pic>
      <p:pic>
        <p:nvPicPr>
          <p:cNvPr id="19" name="Graphique 18" descr="École avec un remplissage uni">
            <a:extLst>
              <a:ext uri="{FF2B5EF4-FFF2-40B4-BE49-F238E27FC236}">
                <a16:creationId xmlns:a16="http://schemas.microsoft.com/office/drawing/2014/main" id="{08AE1C68-2D02-48BE-A39E-6751E8710CEE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336194" y="4511426"/>
            <a:ext cx="470110" cy="470110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B7EC5531-222F-4800-89D5-F53900ED670F}"/>
              </a:ext>
            </a:extLst>
          </p:cNvPr>
          <p:cNvSpPr txBox="1"/>
          <p:nvPr userDrawn="1"/>
        </p:nvSpPr>
        <p:spPr>
          <a:xfrm>
            <a:off x="207818" y="191193"/>
            <a:ext cx="3965171" cy="369332"/>
          </a:xfrm>
          <a:prstGeom prst="rect">
            <a:avLst/>
          </a:prstGeom>
          <a:solidFill>
            <a:srgbClr val="C4E1F2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Icônes / pictogrammes des schémas:</a:t>
            </a:r>
          </a:p>
        </p:txBody>
      </p:sp>
      <p:pic>
        <p:nvPicPr>
          <p:cNvPr id="21" name="Graphique 20" descr="Flèche vers la droite avec un remplissage uni">
            <a:extLst>
              <a:ext uri="{FF2B5EF4-FFF2-40B4-BE49-F238E27FC236}">
                <a16:creationId xmlns:a16="http://schemas.microsoft.com/office/drawing/2014/main" id="{119150A9-2D04-46AB-B1DD-D1AABF1D9B60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986513" y="1268829"/>
            <a:ext cx="457200" cy="304012"/>
          </a:xfrm>
          <a:prstGeom prst="rect">
            <a:avLst/>
          </a:prstGeom>
        </p:spPr>
      </p:pic>
      <p:pic>
        <p:nvPicPr>
          <p:cNvPr id="22" name="Graphique 21" descr="Flèche vers la droite avec un remplissage uni">
            <a:extLst>
              <a:ext uri="{FF2B5EF4-FFF2-40B4-BE49-F238E27FC236}">
                <a16:creationId xmlns:a16="http://schemas.microsoft.com/office/drawing/2014/main" id="{4887DB85-F16D-45EB-8902-41730928A44A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1009940" y="4197917"/>
            <a:ext cx="457200" cy="304012"/>
          </a:xfrm>
          <a:prstGeom prst="rect">
            <a:avLst/>
          </a:prstGeom>
        </p:spPr>
      </p:pic>
      <p:pic>
        <p:nvPicPr>
          <p:cNvPr id="23" name="Graphique 22" descr="Ville avec un remplissage uni">
            <a:extLst>
              <a:ext uri="{FF2B5EF4-FFF2-40B4-BE49-F238E27FC236}">
                <a16:creationId xmlns:a16="http://schemas.microsoft.com/office/drawing/2014/main" id="{445ADDCD-8CEF-4FAE-8289-A4DD01E7E79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418205" y="4151138"/>
            <a:ext cx="414953" cy="414953"/>
          </a:xfrm>
          <a:prstGeom prst="rect">
            <a:avLst/>
          </a:prstGeom>
        </p:spPr>
      </p:pic>
      <p:pic>
        <p:nvPicPr>
          <p:cNvPr id="24" name="Graphique 23" descr="Homme avec canne avec un remplissage uni">
            <a:extLst>
              <a:ext uri="{FF2B5EF4-FFF2-40B4-BE49-F238E27FC236}">
                <a16:creationId xmlns:a16="http://schemas.microsoft.com/office/drawing/2014/main" id="{AF20ABC3-3108-4FA2-9FBF-0C24720743E7}"/>
              </a:ext>
            </a:extLst>
          </p:cNvPr>
          <p:cNvPicPr>
            <a:picLocks noChangeAspect="1"/>
          </p:cNvPicPr>
          <p:nvPr userDrawn="1"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5957565" y="3605003"/>
            <a:ext cx="410422" cy="410422"/>
          </a:xfrm>
          <a:prstGeom prst="rect">
            <a:avLst/>
          </a:prstGeom>
        </p:spPr>
      </p:pic>
      <p:pic>
        <p:nvPicPr>
          <p:cNvPr id="26" name="Graphique 25" descr="Personne en fauteuil roulant avec un remplissage uni">
            <a:extLst>
              <a:ext uri="{FF2B5EF4-FFF2-40B4-BE49-F238E27FC236}">
                <a16:creationId xmlns:a16="http://schemas.microsoft.com/office/drawing/2014/main" id="{D13A7FE2-2EA5-4F47-A736-A4C928D03875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5975069" y="4091507"/>
            <a:ext cx="410422" cy="410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477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7">
            <a:extLst>
              <a:ext uri="{FF2B5EF4-FFF2-40B4-BE49-F238E27FC236}">
                <a16:creationId xmlns:a16="http://schemas.microsoft.com/office/drawing/2014/main" id="{2DA723AA-3513-4550-9800-5FEB4021A17F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7073202"/>
              </p:ext>
            </p:extLst>
          </p:nvPr>
        </p:nvGraphicFramePr>
        <p:xfrm>
          <a:off x="158426" y="292112"/>
          <a:ext cx="3536270" cy="62529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7368">
                  <a:extLst>
                    <a:ext uri="{9D8B030D-6E8A-4147-A177-3AD203B41FA5}">
                      <a16:colId xmlns:a16="http://schemas.microsoft.com/office/drawing/2014/main" val="3382170836"/>
                    </a:ext>
                  </a:extLst>
                </a:gridCol>
                <a:gridCol w="1748902">
                  <a:extLst>
                    <a:ext uri="{9D8B030D-6E8A-4147-A177-3AD203B41FA5}">
                      <a16:colId xmlns:a16="http://schemas.microsoft.com/office/drawing/2014/main" val="756798721"/>
                    </a:ext>
                  </a:extLst>
                </a:gridCol>
              </a:tblGrid>
              <a:tr h="771917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0362515"/>
                  </a:ext>
                </a:extLst>
              </a:tr>
              <a:tr h="78300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AGEFICE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981784"/>
                  </a:ext>
                </a:extLst>
              </a:tr>
              <a:tr h="78300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AGEFIPH</a:t>
                      </a:r>
                    </a:p>
                    <a:p>
                      <a:endParaRPr lang="fr-FR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317043"/>
                  </a:ext>
                </a:extLst>
              </a:tr>
              <a:tr h="78300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ANFH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411921"/>
                  </a:ext>
                </a:extLst>
              </a:tr>
              <a:tr h="78300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ASP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174240"/>
                  </a:ext>
                </a:extLst>
              </a:tr>
              <a:tr h="78300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Assemblée nationale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786167"/>
                  </a:ext>
                </a:extLst>
              </a:tr>
              <a:tr h="78300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Caisse des dépôts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243429"/>
                  </a:ext>
                </a:extLst>
              </a:tr>
              <a:tr h="78300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Centre Inffo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16542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1731E42A-D4B8-47B4-BEDD-5AAE1306DE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1587" y="1955305"/>
            <a:ext cx="1292685" cy="47051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899EA57-BADE-4285-BEC7-DBBDFF3DCE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28" y="4229222"/>
            <a:ext cx="685710" cy="618568"/>
          </a:xfrm>
          <a:prstGeom prst="rect">
            <a:avLst/>
          </a:prstGeom>
        </p:spPr>
      </p:pic>
      <p:pic>
        <p:nvPicPr>
          <p:cNvPr id="12" name="Graphique 11">
            <a:extLst>
              <a:ext uri="{FF2B5EF4-FFF2-40B4-BE49-F238E27FC236}">
                <a16:creationId xmlns:a16="http://schemas.microsoft.com/office/drawing/2014/main" id="{DDE54502-A11A-44B7-9E2C-15E7539A60B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5125" y="5025888"/>
            <a:ext cx="646117" cy="64611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055305C-DD2A-4DEB-A8BE-AF404FCC6EB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>
          <a:xfrm>
            <a:off x="552063" y="5877324"/>
            <a:ext cx="792240" cy="572362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20" name="Tableau 7">
            <a:extLst>
              <a:ext uri="{FF2B5EF4-FFF2-40B4-BE49-F238E27FC236}">
                <a16:creationId xmlns:a16="http://schemas.microsoft.com/office/drawing/2014/main" id="{10AA6DC8-8300-43C4-BB43-374B1B88ED72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70451550"/>
              </p:ext>
            </p:extLst>
          </p:nvPr>
        </p:nvGraphicFramePr>
        <p:xfrm>
          <a:off x="3904698" y="292112"/>
          <a:ext cx="3536270" cy="6264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7833">
                  <a:extLst>
                    <a:ext uri="{9D8B030D-6E8A-4147-A177-3AD203B41FA5}">
                      <a16:colId xmlns:a16="http://schemas.microsoft.com/office/drawing/2014/main" val="3382170836"/>
                    </a:ext>
                  </a:extLst>
                </a:gridCol>
                <a:gridCol w="1738437">
                  <a:extLst>
                    <a:ext uri="{9D8B030D-6E8A-4147-A177-3AD203B41FA5}">
                      <a16:colId xmlns:a16="http://schemas.microsoft.com/office/drawing/2014/main" val="756798721"/>
                    </a:ext>
                  </a:extLst>
                </a:gridCol>
              </a:tblGrid>
              <a:tr h="783006">
                <a:tc>
                  <a:txBody>
                    <a:bodyPr/>
                    <a:lstStyle/>
                    <a:p>
                      <a:endParaRPr lang="fr-FR" b="0" dirty="0"/>
                    </a:p>
                  </a:txBody>
                  <a:tcP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CCI</a:t>
                      </a:r>
                    </a:p>
                  </a:txBody>
                  <a:tcP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0362515"/>
                  </a:ext>
                </a:extLst>
              </a:tr>
              <a:tr h="783006">
                <a:tc>
                  <a:txBody>
                    <a:bodyPr/>
                    <a:lstStyle/>
                    <a:p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CEP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317043"/>
                  </a:ext>
                </a:extLst>
              </a:tr>
              <a:tr h="783006">
                <a:tc>
                  <a:txBody>
                    <a:bodyPr/>
                    <a:lstStyle/>
                    <a:p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CGU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411921"/>
                  </a:ext>
                </a:extLst>
              </a:tr>
              <a:tr h="783006">
                <a:tc>
                  <a:txBody>
                    <a:bodyPr/>
                    <a:lstStyle/>
                    <a:p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CNFPT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174240"/>
                  </a:ext>
                </a:extLst>
              </a:tr>
              <a:tr h="783006">
                <a:tc>
                  <a:txBody>
                    <a:bodyPr/>
                    <a:lstStyle/>
                    <a:p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COFRAC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786167"/>
                  </a:ext>
                </a:extLst>
              </a:tr>
              <a:tr h="783006">
                <a:tc>
                  <a:txBody>
                    <a:bodyPr/>
                    <a:lstStyle/>
                    <a:p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200" b="0" dirty="0">
                          <a:solidFill>
                            <a:schemeClr val="tx1"/>
                          </a:solidFill>
                        </a:rPr>
                        <a:t>Conseil économique social et environnemental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243429"/>
                  </a:ext>
                </a:extLst>
              </a:tr>
              <a:tr h="783006">
                <a:tc>
                  <a:txBody>
                    <a:bodyPr/>
                    <a:lstStyle/>
                    <a:p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CREFOP</a:t>
                      </a:r>
                    </a:p>
                    <a:p>
                      <a:endParaRPr lang="fr-FR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16542"/>
                  </a:ext>
                </a:extLst>
              </a:tr>
              <a:tr h="783006">
                <a:tc>
                  <a:txBody>
                    <a:bodyPr/>
                    <a:lstStyle/>
                    <a:p>
                      <a:endParaRPr lang="fr-FR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CPF</a:t>
                      </a:r>
                      <a:endParaRPr lang="fr-FR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937496"/>
                  </a:ext>
                </a:extLst>
              </a:tr>
            </a:tbl>
          </a:graphicData>
        </a:graphic>
      </p:graphicFrame>
      <p:graphicFrame>
        <p:nvGraphicFramePr>
          <p:cNvPr id="21" name="Tableau 7">
            <a:extLst>
              <a:ext uri="{FF2B5EF4-FFF2-40B4-BE49-F238E27FC236}">
                <a16:creationId xmlns:a16="http://schemas.microsoft.com/office/drawing/2014/main" id="{E0AEE694-FDE6-4BDF-91EB-3F91750E7792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7906796"/>
              </p:ext>
            </p:extLst>
          </p:nvPr>
        </p:nvGraphicFramePr>
        <p:xfrm>
          <a:off x="7650970" y="277020"/>
          <a:ext cx="3868353" cy="6303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5216">
                  <a:extLst>
                    <a:ext uri="{9D8B030D-6E8A-4147-A177-3AD203B41FA5}">
                      <a16:colId xmlns:a16="http://schemas.microsoft.com/office/drawing/2014/main" val="3382170836"/>
                    </a:ext>
                  </a:extLst>
                </a:gridCol>
                <a:gridCol w="1913137">
                  <a:extLst>
                    <a:ext uri="{9D8B030D-6E8A-4147-A177-3AD203B41FA5}">
                      <a16:colId xmlns:a16="http://schemas.microsoft.com/office/drawing/2014/main" val="756798721"/>
                    </a:ext>
                  </a:extLst>
                </a:gridCol>
              </a:tblGrid>
              <a:tr h="7509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CPF</a:t>
                      </a:r>
                    </a:p>
                    <a:p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(application)</a:t>
                      </a:r>
                    </a:p>
                    <a:p>
                      <a:endParaRPr lang="fr-FR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0362515"/>
                  </a:ext>
                </a:extLst>
              </a:tr>
              <a:tr h="7509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b="0" dirty="0">
                          <a:solidFill>
                            <a:schemeClr val="tx1"/>
                          </a:solidFill>
                        </a:rPr>
                        <a:t>CPNEF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317043"/>
                  </a:ext>
                </a:extLst>
              </a:tr>
              <a:tr h="7509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DGEFP</a:t>
                      </a:r>
                    </a:p>
                    <a:p>
                      <a:endParaRPr lang="fr-FR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411921"/>
                  </a:ext>
                </a:extLst>
              </a:tr>
              <a:tr h="7509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DDETS</a:t>
                      </a:r>
                    </a:p>
                    <a:p>
                      <a:endParaRPr lang="fr-FR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174240"/>
                  </a:ext>
                </a:extLst>
              </a:tr>
              <a:tr h="7509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DREETS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786167"/>
                  </a:ext>
                </a:extLst>
              </a:tr>
              <a:tr h="7509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300" b="0" dirty="0">
                          <a:solidFill>
                            <a:schemeClr val="tx1"/>
                          </a:solidFill>
                        </a:rPr>
                        <a:t>Fonds d’assurance formation des chefs d’entreprise artisanale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243429"/>
                  </a:ext>
                </a:extLst>
              </a:tr>
              <a:tr h="7509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Fonds d’assurance formation de la profession médicale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16542"/>
                  </a:ext>
                </a:extLst>
              </a:tr>
              <a:tr h="7509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300" b="0" dirty="0"/>
                        <a:t>Fonds interprofessionnel de formation des professionnels libéraux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937496"/>
                  </a:ext>
                </a:extLst>
              </a:tr>
            </a:tbl>
          </a:graphicData>
        </a:graphic>
      </p:graphicFrame>
      <p:pic>
        <p:nvPicPr>
          <p:cNvPr id="24" name="Image 23">
            <a:extLst>
              <a:ext uri="{FF2B5EF4-FFF2-40B4-BE49-F238E27FC236}">
                <a16:creationId xmlns:a16="http://schemas.microsoft.com/office/drawing/2014/main" id="{CE8FBB36-B454-4477-A4AE-1F559DABF267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 l="13104" t="25824" r="9937" b="34256"/>
          <a:stretch>
            <a:fillRect/>
          </a:stretch>
        </p:blipFill>
        <p:spPr>
          <a:xfrm>
            <a:off x="4175890" y="5900513"/>
            <a:ext cx="1058710" cy="54917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5" name="Picture 2" descr="Résultat de recherche d'images pour &quot;images mon compte formation&quot;">
            <a:extLst>
              <a:ext uri="{FF2B5EF4-FFF2-40B4-BE49-F238E27FC236}">
                <a16:creationId xmlns:a16="http://schemas.microsoft.com/office/drawing/2014/main" id="{E687D95E-8F21-4205-8D00-FBD0682C176D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51" t="7789" r="32415" b="6176"/>
          <a:stretch/>
        </p:blipFill>
        <p:spPr bwMode="auto">
          <a:xfrm>
            <a:off x="8183947" y="320315"/>
            <a:ext cx="576619" cy="674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DD98DB33-FDE2-4AC9-AD8B-418A87236DC1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rcRect l="54704" t="1" r="-132" b="2717"/>
          <a:stretch>
            <a:fillRect/>
          </a:stretch>
        </p:blipFill>
        <p:spPr>
          <a:xfrm>
            <a:off x="669510" y="3429000"/>
            <a:ext cx="601732" cy="61856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3BD5421-DF17-4F8D-9895-19F870CFB289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7958973" y="1991253"/>
            <a:ext cx="1058710" cy="66355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08D3CDF8-5B9B-4BEA-AFF7-4496D3D6696A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2482" y="2742256"/>
            <a:ext cx="929429" cy="619619"/>
          </a:xfrm>
          <a:prstGeom prst="rect">
            <a:avLst/>
          </a:prstGeom>
        </p:spPr>
      </p:pic>
      <p:pic>
        <p:nvPicPr>
          <p:cNvPr id="32" name="Image 31" descr="Une image contenant texte, signe, graphiques vectoriels&#10;&#10;Description générée automatiquement">
            <a:extLst>
              <a:ext uri="{FF2B5EF4-FFF2-40B4-BE49-F238E27FC236}">
                <a16:creationId xmlns:a16="http://schemas.microsoft.com/office/drawing/2014/main" id="{6C62C011-AF85-44FC-9FA3-89F009623C67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086" y="3493837"/>
            <a:ext cx="1079317" cy="609800"/>
          </a:xfrm>
          <a:prstGeom prst="rect">
            <a:avLst/>
          </a:prstGeom>
        </p:spPr>
      </p:pic>
      <p:pic>
        <p:nvPicPr>
          <p:cNvPr id="41" name="Picture 2" descr="Le FIF PL finance la formation des libéraux | Ordre des architectes">
            <a:extLst>
              <a:ext uri="{FF2B5EF4-FFF2-40B4-BE49-F238E27FC236}">
                <a16:creationId xmlns:a16="http://schemas.microsoft.com/office/drawing/2014/main" id="{53233405-0E3F-4C8C-A61E-CE770F3950D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9622" y="5869526"/>
            <a:ext cx="886179" cy="58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Image 42" descr="Une image contenant texte&#10;&#10;Description générée automatiquement">
            <a:extLst>
              <a:ext uri="{FF2B5EF4-FFF2-40B4-BE49-F238E27FC236}">
                <a16:creationId xmlns:a16="http://schemas.microsoft.com/office/drawing/2014/main" id="{C5091929-AF9C-4012-BB8C-B7876ED123A9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598" y="4973273"/>
            <a:ext cx="1575714" cy="525238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85A7F89C-24B2-4DE9-AE2C-96D31BA5486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340" y="4228541"/>
            <a:ext cx="1079317" cy="539659"/>
          </a:xfrm>
          <a:prstGeom prst="rect">
            <a:avLst/>
          </a:prstGeom>
        </p:spPr>
      </p:pic>
      <p:pic>
        <p:nvPicPr>
          <p:cNvPr id="45" name="Image 44" descr="Une image contenant texte&#10;&#10;Description générée automatiquement">
            <a:extLst>
              <a:ext uri="{FF2B5EF4-FFF2-40B4-BE49-F238E27FC236}">
                <a16:creationId xmlns:a16="http://schemas.microsoft.com/office/drawing/2014/main" id="{3B6D797A-F85C-470F-BBBB-62CED9DE9036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141" y="1320753"/>
            <a:ext cx="1575713" cy="46082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3AE533D-E529-493A-8C7F-0DDD6556083C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rcRect l="25540" t="17105" r="24509" b="20900"/>
          <a:stretch>
            <a:fillRect/>
          </a:stretch>
        </p:blipFill>
        <p:spPr>
          <a:xfrm>
            <a:off x="4299570" y="5051508"/>
            <a:ext cx="540621" cy="67096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3906F41-96C2-4759-AC37-EC6F211B0173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rcRect l="21405" t="13706" r="20947" b="6545"/>
          <a:stretch>
            <a:fillRect/>
          </a:stretch>
        </p:blipFill>
        <p:spPr>
          <a:xfrm>
            <a:off x="4442816" y="3438327"/>
            <a:ext cx="497609" cy="68838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D70C855-651D-443C-B1FA-FBA41ABD6AB6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4299570" y="2619140"/>
            <a:ext cx="927685" cy="74273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DA33190-DEB0-442A-843E-F962C0F932D2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3825424" y="4364559"/>
            <a:ext cx="1967307" cy="347894"/>
          </a:xfrm>
          <a:prstGeom prst="rect">
            <a:avLst/>
          </a:prstGeom>
        </p:spPr>
      </p:pic>
      <p:pic>
        <p:nvPicPr>
          <p:cNvPr id="47" name="Image 46" descr="Une image contenant texte&#10;&#10;Description générée automatiquement">
            <a:extLst>
              <a:ext uri="{FF2B5EF4-FFF2-40B4-BE49-F238E27FC236}">
                <a16:creationId xmlns:a16="http://schemas.microsoft.com/office/drawing/2014/main" id="{B62AF930-2BC8-486D-9E4E-1DFA3C4229BA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3969270" y="409925"/>
            <a:ext cx="1538788" cy="47310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8" name="Graphique 47">
            <a:extLst>
              <a:ext uri="{FF2B5EF4-FFF2-40B4-BE49-F238E27FC236}">
                <a16:creationId xmlns:a16="http://schemas.microsoft.com/office/drawing/2014/main" id="{E4836E81-A9A1-492F-9A80-BC5666CD2AEB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4175890" y="1164549"/>
            <a:ext cx="1325409" cy="420979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49" name="Groupe 48">
            <a:extLst>
              <a:ext uri="{FF2B5EF4-FFF2-40B4-BE49-F238E27FC236}">
                <a16:creationId xmlns:a16="http://schemas.microsoft.com/office/drawing/2014/main" id="{458ADDBA-584B-4AD1-A192-700EFAE45FC9}"/>
              </a:ext>
            </a:extLst>
          </p:cNvPr>
          <p:cNvGrpSpPr/>
          <p:nvPr userDrawn="1"/>
        </p:nvGrpSpPr>
        <p:grpSpPr>
          <a:xfrm>
            <a:off x="4215512" y="1914943"/>
            <a:ext cx="907142" cy="618569"/>
            <a:chOff x="8068713" y="19728054"/>
            <a:chExt cx="1234335" cy="1264480"/>
          </a:xfrm>
        </p:grpSpPr>
        <p:pic>
          <p:nvPicPr>
            <p:cNvPr id="50" name="Image 49" descr="Capture d’écran">
              <a:extLst>
                <a:ext uri="{FF2B5EF4-FFF2-40B4-BE49-F238E27FC236}">
                  <a16:creationId xmlns:a16="http://schemas.microsoft.com/office/drawing/2014/main" id="{6CA975F6-5727-45D2-A84B-FA2C92A0F9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438" b="-4721"/>
            <a:stretch/>
          </p:blipFill>
          <p:spPr>
            <a:xfrm>
              <a:off x="8068713" y="19728054"/>
              <a:ext cx="1222227" cy="1264480"/>
            </a:xfrm>
            <a:prstGeom prst="rect">
              <a:avLst/>
            </a:prstGeom>
          </p:spPr>
        </p:pic>
        <p:sp>
          <p:nvSpPr>
            <p:cNvPr id="51" name="ZoneTexte 50">
              <a:extLst>
                <a:ext uri="{FF2B5EF4-FFF2-40B4-BE49-F238E27FC236}">
                  <a16:creationId xmlns:a16="http://schemas.microsoft.com/office/drawing/2014/main" id="{C9FE879B-CD2E-4891-AE5B-23545E46D8A9}"/>
                </a:ext>
              </a:extLst>
            </p:cNvPr>
            <p:cNvSpPr txBox="1"/>
            <p:nvPr/>
          </p:nvSpPr>
          <p:spPr>
            <a:xfrm>
              <a:off x="8369805" y="19747760"/>
              <a:ext cx="933243" cy="3481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b="1" dirty="0">
                  <a:latin typeface="+mj-lt"/>
                </a:rPr>
                <a:t>CGU</a:t>
              </a:r>
            </a:p>
          </p:txBody>
        </p:sp>
      </p:grpSp>
      <p:pic>
        <p:nvPicPr>
          <p:cNvPr id="52" name="Picture 8" descr="ANFH">
            <a:extLst>
              <a:ext uri="{FF2B5EF4-FFF2-40B4-BE49-F238E27FC236}">
                <a16:creationId xmlns:a16="http://schemas.microsoft.com/office/drawing/2014/main" id="{F14939BD-8C0E-4EA7-84DA-D923D8B200B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10" y="2785515"/>
            <a:ext cx="1748951" cy="283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Le financement des formations pour les chefs d'entreprise - CPME 57">
            <a:extLst>
              <a:ext uri="{FF2B5EF4-FFF2-40B4-BE49-F238E27FC236}">
                <a16:creationId xmlns:a16="http://schemas.microsoft.com/office/drawing/2014/main" id="{43B2B0AA-0949-47FF-81C3-7FB79E59AA6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63" y="1118625"/>
            <a:ext cx="593628" cy="67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79085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7">
            <a:extLst>
              <a:ext uri="{FF2B5EF4-FFF2-40B4-BE49-F238E27FC236}">
                <a16:creationId xmlns:a16="http://schemas.microsoft.com/office/drawing/2014/main" id="{D8634A54-4FAE-4C3A-A10D-D55A82B3953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710771503"/>
              </p:ext>
            </p:extLst>
          </p:nvPr>
        </p:nvGraphicFramePr>
        <p:xfrm>
          <a:off x="175263" y="292112"/>
          <a:ext cx="3648591" cy="6673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4139">
                  <a:extLst>
                    <a:ext uri="{9D8B030D-6E8A-4147-A177-3AD203B41FA5}">
                      <a16:colId xmlns:a16="http://schemas.microsoft.com/office/drawing/2014/main" val="3382170836"/>
                    </a:ext>
                  </a:extLst>
                </a:gridCol>
                <a:gridCol w="1804452">
                  <a:extLst>
                    <a:ext uri="{9D8B030D-6E8A-4147-A177-3AD203B41FA5}">
                      <a16:colId xmlns:a16="http://schemas.microsoft.com/office/drawing/2014/main" val="756798721"/>
                    </a:ext>
                  </a:extLst>
                </a:gridCol>
              </a:tblGrid>
              <a:tr h="80244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Fonds pour la formation des entrepreneurs du vivant</a:t>
                      </a:r>
                    </a:p>
                  </a:txBody>
                  <a:tcP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0362515"/>
                  </a:ext>
                </a:extLst>
              </a:tr>
              <a:tr h="80244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France compétences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981784"/>
                  </a:ext>
                </a:extLst>
              </a:tr>
              <a:tr h="80244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France relance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317043"/>
                  </a:ext>
                </a:extLst>
              </a:tr>
              <a:tr h="80244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Légifrance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411921"/>
                  </a:ext>
                </a:extLst>
              </a:tr>
              <a:tr h="80244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Métiers de l’artisanat </a:t>
                      </a:r>
                    </a:p>
                    <a:p>
                      <a:endParaRPr lang="fr-FR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174240"/>
                  </a:ext>
                </a:extLst>
              </a:tr>
              <a:tr h="80244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Ministère du travail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786167"/>
                  </a:ext>
                </a:extLst>
              </a:tr>
              <a:tr h="80244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MSA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243429"/>
                  </a:ext>
                </a:extLst>
              </a:tr>
              <a:tr h="80244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OPCO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16542"/>
                  </a:ext>
                </a:extLst>
              </a:tr>
            </a:tbl>
          </a:graphicData>
        </a:graphic>
      </p:graphicFrame>
      <p:graphicFrame>
        <p:nvGraphicFramePr>
          <p:cNvPr id="9" name="Tableau 7">
            <a:extLst>
              <a:ext uri="{FF2B5EF4-FFF2-40B4-BE49-F238E27FC236}">
                <a16:creationId xmlns:a16="http://schemas.microsoft.com/office/drawing/2014/main" id="{70FB2A00-DBFA-4C19-A0EC-EF18D39D1F6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40423309"/>
              </p:ext>
            </p:extLst>
          </p:nvPr>
        </p:nvGraphicFramePr>
        <p:xfrm>
          <a:off x="4021506" y="324196"/>
          <a:ext cx="3536270" cy="6460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7368">
                  <a:extLst>
                    <a:ext uri="{9D8B030D-6E8A-4147-A177-3AD203B41FA5}">
                      <a16:colId xmlns:a16="http://schemas.microsoft.com/office/drawing/2014/main" val="3382170836"/>
                    </a:ext>
                  </a:extLst>
                </a:gridCol>
                <a:gridCol w="1748902">
                  <a:extLst>
                    <a:ext uri="{9D8B030D-6E8A-4147-A177-3AD203B41FA5}">
                      <a16:colId xmlns:a16="http://schemas.microsoft.com/office/drawing/2014/main" val="756798721"/>
                    </a:ext>
                  </a:extLst>
                </a:gridCol>
              </a:tblGrid>
              <a:tr h="658412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solidFill>
                            <a:schemeClr val="tx1"/>
                          </a:solidFill>
                        </a:rPr>
                        <a:t>Plan investissement compétences</a:t>
                      </a:r>
                    </a:p>
                  </a:txBody>
                  <a:tcP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0362515"/>
                  </a:ext>
                </a:extLst>
              </a:tr>
              <a:tr h="80244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Pôle Emploi</a:t>
                      </a:r>
                    </a:p>
                    <a:p>
                      <a:endParaRPr lang="fr-FR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981784"/>
                  </a:ext>
                </a:extLst>
              </a:tr>
              <a:tr h="80244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Qualiopi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317043"/>
                  </a:ext>
                </a:extLst>
              </a:tr>
              <a:tr h="80244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Sénat</a:t>
                      </a:r>
                      <a:endParaRPr lang="fr-F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411921"/>
                  </a:ext>
                </a:extLst>
              </a:tr>
              <a:tr h="80244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Transition pro</a:t>
                      </a:r>
                    </a:p>
                    <a:p>
                      <a:endParaRPr lang="fr-F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174240"/>
                  </a:ext>
                </a:extLst>
              </a:tr>
              <a:tr h="80244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Trésor public </a:t>
                      </a:r>
                    </a:p>
                    <a:p>
                      <a:endParaRPr lang="fr-F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786167"/>
                  </a:ext>
                </a:extLst>
              </a:tr>
              <a:tr h="811862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Union européenne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243429"/>
                  </a:ext>
                </a:extLst>
              </a:tr>
              <a:tr h="80244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0" dirty="0">
                          <a:solidFill>
                            <a:schemeClr val="tx1"/>
                          </a:solidFill>
                        </a:rPr>
                        <a:t>Urssaf</a:t>
                      </a:r>
                      <a:endParaRPr lang="fr-FR" b="1" dirty="0">
                        <a:solidFill>
                          <a:schemeClr val="tx1"/>
                        </a:solidFill>
                      </a:endParaRPr>
                    </a:p>
                    <a:p>
                      <a:endParaRPr lang="fr-F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16542"/>
                  </a:ext>
                </a:extLst>
              </a:tr>
            </a:tbl>
          </a:graphicData>
        </a:graphic>
      </p:graphicFrame>
      <p:graphicFrame>
        <p:nvGraphicFramePr>
          <p:cNvPr id="10" name="Tableau 7">
            <a:extLst>
              <a:ext uri="{FF2B5EF4-FFF2-40B4-BE49-F238E27FC236}">
                <a16:creationId xmlns:a16="http://schemas.microsoft.com/office/drawing/2014/main" id="{4E0E79DA-9649-4033-A679-973F8D2484E8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750972394"/>
              </p:ext>
            </p:extLst>
          </p:nvPr>
        </p:nvGraphicFramePr>
        <p:xfrm>
          <a:off x="7867749" y="292112"/>
          <a:ext cx="3536270" cy="6419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7368">
                  <a:extLst>
                    <a:ext uri="{9D8B030D-6E8A-4147-A177-3AD203B41FA5}">
                      <a16:colId xmlns:a16="http://schemas.microsoft.com/office/drawing/2014/main" val="3382170836"/>
                    </a:ext>
                  </a:extLst>
                </a:gridCol>
                <a:gridCol w="1748902">
                  <a:extLst>
                    <a:ext uri="{9D8B030D-6E8A-4147-A177-3AD203B41FA5}">
                      <a16:colId xmlns:a16="http://schemas.microsoft.com/office/drawing/2014/main" val="756798721"/>
                    </a:ext>
                  </a:extLst>
                </a:gridCol>
              </a:tblGrid>
              <a:tr h="80244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0362515"/>
                  </a:ext>
                </a:extLst>
              </a:tr>
              <a:tr h="80244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981784"/>
                  </a:ext>
                </a:extLst>
              </a:tr>
              <a:tr h="80244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317043"/>
                  </a:ext>
                </a:extLst>
              </a:tr>
              <a:tr h="80244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411921"/>
                  </a:ext>
                </a:extLst>
              </a:tr>
              <a:tr h="80244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174240"/>
                  </a:ext>
                </a:extLst>
              </a:tr>
              <a:tr h="80244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786167"/>
                  </a:ext>
                </a:extLst>
              </a:tr>
              <a:tr h="80244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243429"/>
                  </a:ext>
                </a:extLst>
              </a:tr>
              <a:tr h="802448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16542"/>
                  </a:ext>
                </a:extLst>
              </a:tr>
            </a:tbl>
          </a:graphicData>
        </a:graphic>
      </p:graphicFrame>
      <p:pic>
        <p:nvPicPr>
          <p:cNvPr id="11" name="Image 10">
            <a:extLst>
              <a:ext uri="{FF2B5EF4-FFF2-40B4-BE49-F238E27FC236}">
                <a16:creationId xmlns:a16="http://schemas.microsoft.com/office/drawing/2014/main" id="{A9246D54-CB17-41A5-B6D5-2630C7B43A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18840" y="3429000"/>
            <a:ext cx="1309181" cy="63116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F77B4FA-541A-4322-BF41-4AC52F7E51E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02" r="1980" b="25478"/>
          <a:stretch/>
        </p:blipFill>
        <p:spPr>
          <a:xfrm>
            <a:off x="4088268" y="4346165"/>
            <a:ext cx="1613617" cy="63116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96E1EE9-45FE-4F9C-B627-8B9279A7FF3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401092" y="5328896"/>
            <a:ext cx="702450" cy="4683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DAAF290-001A-4F18-A804-F76FB3FF90B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5205" t="39314" r="3785" b="37178"/>
          <a:stretch>
            <a:fillRect/>
          </a:stretch>
        </p:blipFill>
        <p:spPr>
          <a:xfrm>
            <a:off x="4088268" y="6105643"/>
            <a:ext cx="1570326" cy="40560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F6B838B9-AAA7-4096-9145-AFB47503E2A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l="9127" t="5303" r="10274" b="2233"/>
          <a:stretch>
            <a:fillRect/>
          </a:stretch>
        </p:blipFill>
        <p:spPr>
          <a:xfrm>
            <a:off x="4495582" y="1102759"/>
            <a:ext cx="822816" cy="60380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1FB3352C-03D2-4801-B247-0E8AE2E3E1B5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 l="8499" t="15422" r="8218" b="11313"/>
          <a:stretch>
            <a:fillRect/>
          </a:stretch>
        </p:blipFill>
        <p:spPr>
          <a:xfrm>
            <a:off x="4288057" y="1951179"/>
            <a:ext cx="1170745" cy="55070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6" name="Graphique 25">
            <a:extLst>
              <a:ext uri="{FF2B5EF4-FFF2-40B4-BE49-F238E27FC236}">
                <a16:creationId xmlns:a16="http://schemas.microsoft.com/office/drawing/2014/main" id="{6E8C3290-D60F-4A4A-B4B2-5EA6F82A4FD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620851" y="2750056"/>
            <a:ext cx="548450" cy="55070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9346FC69-6840-4B66-A91C-55F86814F748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520145" y="6105643"/>
            <a:ext cx="1104389" cy="615467"/>
          </a:xfrm>
          <a:prstGeom prst="rect">
            <a:avLst/>
          </a:prstGeom>
          <a:noFill/>
          <a:ln cap="flat">
            <a:solidFill>
              <a:schemeClr val="tx1"/>
            </a:solidFill>
          </a:ln>
        </p:spPr>
      </p:pic>
      <p:pic>
        <p:nvPicPr>
          <p:cNvPr id="28" name="Image 27" descr="Une image contenant texte&#10;&#10;Description générée automatiquement">
            <a:extLst>
              <a:ext uri="{FF2B5EF4-FFF2-40B4-BE49-F238E27FC236}">
                <a16:creationId xmlns:a16="http://schemas.microsoft.com/office/drawing/2014/main" id="{0F5AC125-2654-42E6-A7FD-1ABCE340BF33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480189" y="5287695"/>
            <a:ext cx="1184303" cy="55070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0" name="Image 29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A58DEC42-1EC1-48BD-BEE9-0D314C1FEE5C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74319" y="3601993"/>
            <a:ext cx="1596045" cy="44413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1" name="Image 30" descr="Une image contenant texte&#10;&#10;Description générée automatiquement">
            <a:extLst>
              <a:ext uri="{FF2B5EF4-FFF2-40B4-BE49-F238E27FC236}">
                <a16:creationId xmlns:a16="http://schemas.microsoft.com/office/drawing/2014/main" id="{B5FA5234-5CE7-465B-B537-21419B2114AC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7560" t="10039" r="9664" b="9650"/>
          <a:stretch>
            <a:fillRect/>
          </a:stretch>
        </p:blipFill>
        <p:spPr>
          <a:xfrm>
            <a:off x="558174" y="4464759"/>
            <a:ext cx="765464" cy="61546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D99F670C-7106-4F66-861C-2D54F1F9797D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19" y="2743106"/>
            <a:ext cx="1647264" cy="591642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170243B1-69EB-4ACC-B06C-1FAD980654F9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rcRect l="7395" t="19347" r="6767" b="17999"/>
          <a:stretch>
            <a:fillRect/>
          </a:stretch>
        </p:blipFill>
        <p:spPr>
          <a:xfrm>
            <a:off x="358236" y="1237220"/>
            <a:ext cx="1479430" cy="43004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CC93A404-78F1-499D-9C34-F7CE3F9B2D8F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rcRect l="23641" t="5625" r="23137" b="8107"/>
          <a:stretch>
            <a:fillRect/>
          </a:stretch>
        </p:blipFill>
        <p:spPr>
          <a:xfrm>
            <a:off x="748357" y="1951179"/>
            <a:ext cx="647963" cy="64151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7" name="Image 36" descr="Une image contenant texte&#10;&#10;Description générée automatiquement">
            <a:extLst>
              <a:ext uri="{FF2B5EF4-FFF2-40B4-BE49-F238E27FC236}">
                <a16:creationId xmlns:a16="http://schemas.microsoft.com/office/drawing/2014/main" id="{D18E0356-6E24-4379-AA60-A1B9B252A0B6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41" y="372719"/>
            <a:ext cx="1570326" cy="70592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0D4BC4E-24D4-4617-A1EA-79D3E992ED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0" t="22637" r="1125" b="25224"/>
          <a:stretch/>
        </p:blipFill>
        <p:spPr>
          <a:xfrm>
            <a:off x="4236244" y="366751"/>
            <a:ext cx="1472933" cy="48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0400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au 7">
            <a:extLst>
              <a:ext uri="{FF2B5EF4-FFF2-40B4-BE49-F238E27FC236}">
                <a16:creationId xmlns:a16="http://schemas.microsoft.com/office/drawing/2014/main" id="{70FB2A00-DBFA-4C19-A0EC-EF18D39D1F6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53561506"/>
              </p:ext>
            </p:extLst>
          </p:nvPr>
        </p:nvGraphicFramePr>
        <p:xfrm>
          <a:off x="2166151" y="712432"/>
          <a:ext cx="7679185" cy="5433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1358">
                  <a:extLst>
                    <a:ext uri="{9D8B030D-6E8A-4147-A177-3AD203B41FA5}">
                      <a16:colId xmlns:a16="http://schemas.microsoft.com/office/drawing/2014/main" val="3382170836"/>
                    </a:ext>
                  </a:extLst>
                </a:gridCol>
                <a:gridCol w="3797827">
                  <a:extLst>
                    <a:ext uri="{9D8B030D-6E8A-4147-A177-3AD203B41FA5}">
                      <a16:colId xmlns:a16="http://schemas.microsoft.com/office/drawing/2014/main" val="756798721"/>
                    </a:ext>
                  </a:extLst>
                </a:gridCol>
              </a:tblGrid>
              <a:tr h="875221">
                <a:tc>
                  <a:txBody>
                    <a:bodyPr/>
                    <a:lstStyle/>
                    <a:p>
                      <a:pPr algn="ctr"/>
                      <a:r>
                        <a:rPr lang="fr-FR" sz="2800" dirty="0">
                          <a:solidFill>
                            <a:schemeClr val="tx1"/>
                          </a:solidFill>
                        </a:rPr>
                        <a:t>LES 11 OPCO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362515"/>
                  </a:ext>
                </a:extLst>
              </a:tr>
              <a:tr h="91158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981784"/>
                  </a:ext>
                </a:extLst>
              </a:tr>
              <a:tr h="91158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317043"/>
                  </a:ext>
                </a:extLst>
              </a:tr>
              <a:tr h="91158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411921"/>
                  </a:ext>
                </a:extLst>
              </a:tr>
              <a:tr h="91158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174240"/>
                  </a:ext>
                </a:extLst>
              </a:tr>
              <a:tr h="911583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786167"/>
                  </a:ext>
                </a:extLst>
              </a:tr>
            </a:tbl>
          </a:graphicData>
        </a:graphic>
      </p:graphicFrame>
      <p:pic>
        <p:nvPicPr>
          <p:cNvPr id="15" name="Image 14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032FCE4A-11BE-48B0-9BA1-1547177CA6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67784" y="1658274"/>
            <a:ext cx="689569" cy="68956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5A1D689-8A9F-4566-9329-DEDB08E7375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67784" y="2616121"/>
            <a:ext cx="689569" cy="68956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C34B7D7-02BF-4393-95D8-0077510F3D0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29327" t="7548" r="28745" b="9962"/>
          <a:stretch>
            <a:fillRect/>
          </a:stretch>
        </p:blipFill>
        <p:spPr>
          <a:xfrm>
            <a:off x="3067784" y="3552311"/>
            <a:ext cx="700989" cy="68956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459D7E6-6119-4836-A995-E68AA886A1B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7772" t="25534" r="4003" b="26263"/>
          <a:stretch>
            <a:fillRect/>
          </a:stretch>
        </p:blipFill>
        <p:spPr>
          <a:xfrm>
            <a:off x="3026220" y="4486112"/>
            <a:ext cx="1215850" cy="66431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9" name="Image 18" descr="Une image contenant texte&#10;&#10;Description générée automatiquement">
            <a:extLst>
              <a:ext uri="{FF2B5EF4-FFF2-40B4-BE49-F238E27FC236}">
                <a16:creationId xmlns:a16="http://schemas.microsoft.com/office/drawing/2014/main" id="{520978DF-02B7-40FF-BA3E-A5E52096927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l="-411" t="19960" r="-332" b="22064"/>
          <a:stretch>
            <a:fillRect/>
          </a:stretch>
        </p:blipFill>
        <p:spPr>
          <a:xfrm>
            <a:off x="2952643" y="5394656"/>
            <a:ext cx="2324854" cy="56556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645E2B75-33A1-44D4-9C58-EE74EA15FA0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 l="12235" t="16052" r="9692" b="16893"/>
          <a:stretch>
            <a:fillRect/>
          </a:stretch>
        </p:blipFill>
        <p:spPr>
          <a:xfrm>
            <a:off x="6612487" y="809376"/>
            <a:ext cx="727652" cy="62496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C83C828-FF44-4C8E-AF79-8827BBCDF302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5699" t="23922" r="6337" b="24272"/>
          <a:stretch>
            <a:fillRect/>
          </a:stretch>
        </p:blipFill>
        <p:spPr>
          <a:xfrm>
            <a:off x="6324296" y="1762185"/>
            <a:ext cx="1767871" cy="58565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1B6DF11-0629-4BFC-BF77-134EA2B3BE7F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rcRect l="13253" t="33071" r="12702" b="32279"/>
          <a:stretch>
            <a:fillRect/>
          </a:stretch>
        </p:blipFill>
        <p:spPr>
          <a:xfrm>
            <a:off x="6324295" y="2616121"/>
            <a:ext cx="2224955" cy="58565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DBF891E-9483-4EF3-B2D6-B39E5BB37131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6333376" y="3470058"/>
            <a:ext cx="1006764" cy="69727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1B07FB71-4117-4E93-949C-E4969C58D722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6429729" y="4418902"/>
            <a:ext cx="1654562" cy="68656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A5B7CCB4-6EB6-4EF7-84FE-DE1896FDDDAD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6538161" y="5314906"/>
            <a:ext cx="552595" cy="830662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6671143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eur droit 1"/>
          <p:cNvCxnSpPr/>
          <p:nvPr userDrawn="1"/>
        </p:nvCxnSpPr>
        <p:spPr>
          <a:xfrm>
            <a:off x="609600" y="6368143"/>
            <a:ext cx="10405110" cy="0"/>
          </a:xfrm>
          <a:prstGeom prst="line">
            <a:avLst/>
          </a:prstGeom>
          <a:ln w="10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14EF6326-95F4-479B-BFE8-162A76943710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076959" y="6446521"/>
            <a:ext cx="9501667" cy="344975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fr-FR" dirty="0"/>
              <a:t>Source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66A31CF-2332-57E6-C7DA-96364162120D}"/>
              </a:ext>
            </a:extLst>
          </p:cNvPr>
          <p:cNvSpPr/>
          <p:nvPr userDrawn="1"/>
        </p:nvSpPr>
        <p:spPr>
          <a:xfrm>
            <a:off x="520333" y="294533"/>
            <a:ext cx="11151333" cy="588274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itre 9">
            <a:extLst>
              <a:ext uri="{FF2B5EF4-FFF2-40B4-BE49-F238E27FC236}">
                <a16:creationId xmlns:a16="http://schemas.microsoft.com/office/drawing/2014/main" id="{49D52CCF-93B4-2D8F-2ED3-4C2C75C62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328653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82385"/>
            <a:ext cx="10972800" cy="5564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320801"/>
            <a:ext cx="10972800" cy="4921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10391774" y="6469112"/>
            <a:ext cx="702999" cy="329184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F4668DC-857F-487D-BFFA-8C0CA5037977}" type="slidenum">
              <a:rPr lang="fr-BE" sz="1000" smtClean="0">
                <a:solidFill>
                  <a:schemeClr val="tx1"/>
                </a:solidFill>
              </a:rPr>
              <a:pPr/>
              <a:t>‹N°›</a:t>
            </a:fld>
            <a:endParaRPr lang="fr-BE" sz="1000" dirty="0">
              <a:solidFill>
                <a:schemeClr val="tx1"/>
              </a:solidFill>
            </a:endParaRPr>
          </a:p>
        </p:txBody>
      </p:sp>
      <p:pic>
        <p:nvPicPr>
          <p:cNvPr id="14" name="Picture 2" descr="C:\Users\a.maurize\Desktop\RDV DU DROIT 30 JANV 2017\Logo Centre Inffo Petit.jpg">
            <a:extLst>
              <a:ext uri="{FF2B5EF4-FFF2-40B4-BE49-F238E27FC236}">
                <a16:creationId xmlns:a16="http://schemas.microsoft.com/office/drawing/2014/main" id="{BED72320-6A91-4B41-9381-3904F8361D5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3181" y="6242496"/>
            <a:ext cx="769596" cy="54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86" r:id="rId2"/>
    <p:sldLayoutId id="2147483687" r:id="rId3"/>
    <p:sldLayoutId id="2147483685" r:id="rId4"/>
    <p:sldLayoutId id="2147483674" r:id="rId5"/>
    <p:sldLayoutId id="2147483688" r:id="rId6"/>
    <p:sldLayoutId id="2147483677" r:id="rId7"/>
    <p:sldLayoutId id="2147483680" r:id="rId8"/>
    <p:sldLayoutId id="2147483679" r:id="rId9"/>
    <p:sldLayoutId id="2147483684" r:id="rId10"/>
    <p:sldLayoutId id="2147483691" r:id="rId11"/>
    <p:sldLayoutId id="2147483689" r:id="rId12"/>
    <p:sldLayoutId id="2147483690" r:id="rId13"/>
    <p:sldLayoutId id="2147483692" r:id="rId14"/>
    <p:sldLayoutId id="2147483786" r:id="rId15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200" b="1" kern="1200" spc="-100" baseline="0">
          <a:solidFill>
            <a:srgbClr val="24388C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rgbClr val="002060"/>
        </a:buClr>
        <a:buSzPct val="102000"/>
        <a:buFont typeface="Arial" pitchFamily="34" charset="0"/>
        <a:buChar char="•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rgbClr val="002060"/>
        </a:buClr>
        <a:buSzPct val="100000"/>
        <a:buFont typeface="Arial" panose="020B0604020202020204" pitchFamily="34" charset="0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.pigeaud@centre-inffo.f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2.png"/><Relationship Id="rId4" Type="http://schemas.openxmlformats.org/officeDocument/2006/relationships/hyperlink" Target="http://www.linkedin.com/in/romain-pigeaud-4b4688138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937550" y="2282879"/>
            <a:ext cx="10351699" cy="1927225"/>
          </a:xfrm>
        </p:spPr>
        <p:txBody>
          <a:bodyPr/>
          <a:lstStyle/>
          <a:p>
            <a:pPr algn="ctr"/>
            <a:r>
              <a:rPr lang="en-GB" sz="3600" dirty="0">
                <a:solidFill>
                  <a:schemeClr val="accent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digitalisation of apprenticeship training In </a:t>
            </a:r>
            <a:r>
              <a:rPr lang="en-GB" sz="3600" dirty="0" err="1">
                <a:solidFill>
                  <a:schemeClr val="accent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FRANce</a:t>
            </a:r>
            <a:br>
              <a:rPr lang="fr-FR" sz="2400" dirty="0">
                <a:solidFill>
                  <a:schemeClr val="accent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fr-FR" sz="3600" dirty="0">
              <a:solidFill>
                <a:schemeClr val="accent1"/>
              </a:solidFill>
            </a:endParaRPr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>
          <a:xfrm>
            <a:off x="937550" y="4332239"/>
            <a:ext cx="8515927" cy="1752600"/>
          </a:xfrm>
        </p:spPr>
        <p:txBody>
          <a:bodyPr>
            <a:normAutofit/>
          </a:bodyPr>
          <a:lstStyle/>
          <a:p>
            <a:r>
              <a:rPr lang="fr-FR" sz="1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Romain Pigeaud // expert apprentissage</a:t>
            </a:r>
            <a:endParaRPr lang="fr-F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1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Centre-</a:t>
            </a:r>
            <a:r>
              <a:rPr lang="fr-FR" sz="1800" kern="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Inffo</a:t>
            </a:r>
            <a:r>
              <a:rPr lang="fr-FR" sz="1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// Direction du droit de la formation</a:t>
            </a:r>
            <a:endParaRPr lang="fr-F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1800" u="sng" kern="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r.pigeaud@centre-inffo.fr</a:t>
            </a:r>
            <a:endParaRPr lang="fr-F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Image 12">
            <a:hlinkClick r:id="rId4"/>
            <a:extLst>
              <a:ext uri="{FF2B5EF4-FFF2-40B4-BE49-F238E27FC236}">
                <a16:creationId xmlns:a16="http://schemas.microsoft.com/office/drawing/2014/main" id="{51B47504-19F1-3B76-DE0F-39BD9C5E58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550" y="5591018"/>
            <a:ext cx="571550" cy="45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963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E33C2222-D53F-F74D-2E2B-24BB8E76E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fr-F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Introduction, a few </a:t>
            </a:r>
            <a:r>
              <a:rPr lang="fr-FR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simplified</a:t>
            </a:r>
            <a:r>
              <a:rPr lang="fr-F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principles</a:t>
            </a:r>
            <a:r>
              <a:rPr lang="fr-F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concerning</a:t>
            </a:r>
            <a:r>
              <a:rPr lang="fr-F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apprenticeship</a:t>
            </a:r>
            <a:r>
              <a:rPr lang="fr-FR" sz="2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France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E306AB0-252D-56B4-9915-86446A6BAF18}"/>
              </a:ext>
            </a:extLst>
          </p:cNvPr>
          <p:cNvGrpSpPr/>
          <p:nvPr/>
        </p:nvGrpSpPr>
        <p:grpSpPr>
          <a:xfrm>
            <a:off x="1416538" y="1188255"/>
            <a:ext cx="9657862" cy="5079874"/>
            <a:chOff x="1416538" y="924486"/>
            <a:chExt cx="8743462" cy="5079874"/>
          </a:xfrm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3214B805-46A7-813C-865A-7284173AB23A}"/>
                </a:ext>
              </a:extLst>
            </p:cNvPr>
            <p:cNvSpPr/>
            <p:nvPr/>
          </p:nvSpPr>
          <p:spPr>
            <a:xfrm>
              <a:off x="1416538" y="924486"/>
              <a:ext cx="8128000" cy="1482022"/>
            </a:xfrm>
            <a:custGeom>
              <a:avLst/>
              <a:gdLst>
                <a:gd name="connsiteX0" fmla="*/ 0 w 8128000"/>
                <a:gd name="connsiteY0" fmla="*/ 356784 h 2140661"/>
                <a:gd name="connsiteX1" fmla="*/ 356784 w 8128000"/>
                <a:gd name="connsiteY1" fmla="*/ 0 h 2140661"/>
                <a:gd name="connsiteX2" fmla="*/ 7771216 w 8128000"/>
                <a:gd name="connsiteY2" fmla="*/ 0 h 2140661"/>
                <a:gd name="connsiteX3" fmla="*/ 8128000 w 8128000"/>
                <a:gd name="connsiteY3" fmla="*/ 356784 h 2140661"/>
                <a:gd name="connsiteX4" fmla="*/ 8128000 w 8128000"/>
                <a:gd name="connsiteY4" fmla="*/ 1783877 h 2140661"/>
                <a:gd name="connsiteX5" fmla="*/ 7771216 w 8128000"/>
                <a:gd name="connsiteY5" fmla="*/ 2140661 h 2140661"/>
                <a:gd name="connsiteX6" fmla="*/ 356784 w 8128000"/>
                <a:gd name="connsiteY6" fmla="*/ 2140661 h 2140661"/>
                <a:gd name="connsiteX7" fmla="*/ 0 w 8128000"/>
                <a:gd name="connsiteY7" fmla="*/ 1783877 h 2140661"/>
                <a:gd name="connsiteX8" fmla="*/ 0 w 8128000"/>
                <a:gd name="connsiteY8" fmla="*/ 356784 h 214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28000" h="2140661">
                  <a:moveTo>
                    <a:pt x="0" y="356784"/>
                  </a:moveTo>
                  <a:cubicBezTo>
                    <a:pt x="0" y="159738"/>
                    <a:pt x="159738" y="0"/>
                    <a:pt x="356784" y="0"/>
                  </a:cubicBezTo>
                  <a:lnTo>
                    <a:pt x="7771216" y="0"/>
                  </a:lnTo>
                  <a:cubicBezTo>
                    <a:pt x="7968262" y="0"/>
                    <a:pt x="8128000" y="159738"/>
                    <a:pt x="8128000" y="356784"/>
                  </a:cubicBezTo>
                  <a:lnTo>
                    <a:pt x="8128000" y="1783877"/>
                  </a:lnTo>
                  <a:cubicBezTo>
                    <a:pt x="8128000" y="1980923"/>
                    <a:pt x="7968262" y="2140661"/>
                    <a:pt x="7771216" y="2140661"/>
                  </a:cubicBezTo>
                  <a:lnTo>
                    <a:pt x="356784" y="2140661"/>
                  </a:lnTo>
                  <a:cubicBezTo>
                    <a:pt x="159738" y="2140661"/>
                    <a:pt x="0" y="1980923"/>
                    <a:pt x="0" y="1783877"/>
                  </a:cubicBezTo>
                  <a:lnTo>
                    <a:pt x="0" y="356784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3078" tIns="173078" rIns="173078" bIns="173078" numCol="1" spcCol="1270" anchor="ctr" anchorCtr="0">
              <a:noAutofit/>
            </a:bodyPr>
            <a:lstStyle/>
            <a:p>
              <a:pPr marL="342900" lvl="0" indent="-34290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r-FR" sz="2100" kern="1200" dirty="0"/>
                <a:t>An </a:t>
              </a:r>
              <a:r>
                <a:rPr lang="fr-FR" sz="2100" kern="1200" dirty="0" err="1"/>
                <a:t>employment</a:t>
              </a:r>
              <a:r>
                <a:rPr lang="fr-FR" sz="2100" kern="1200" dirty="0"/>
                <a:t> </a:t>
              </a:r>
              <a:r>
                <a:rPr lang="fr-FR" sz="2100" kern="1200" dirty="0" err="1"/>
                <a:t>contract</a:t>
              </a:r>
              <a:r>
                <a:rPr lang="fr-FR" sz="2100" kern="1200" dirty="0"/>
                <a:t> </a:t>
              </a:r>
              <a:r>
                <a:rPr lang="fr-FR" sz="2100" kern="1200" dirty="0" err="1"/>
                <a:t>between</a:t>
              </a:r>
              <a:r>
                <a:rPr lang="fr-FR" sz="2100" kern="1200" dirty="0"/>
                <a:t> an employer and an </a:t>
              </a:r>
              <a:r>
                <a:rPr lang="fr-FR" sz="2100" kern="1200" dirty="0" err="1"/>
                <a:t>apprentice</a:t>
              </a:r>
              <a:endParaRPr lang="fr-FR" sz="2100" kern="1200" dirty="0"/>
            </a:p>
            <a:p>
              <a:pPr marL="342900" lvl="0" indent="-34290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r-FR" sz="2100" kern="1200" dirty="0" err="1"/>
                <a:t>Characterised</a:t>
              </a:r>
              <a:r>
                <a:rPr lang="fr-FR" sz="2100" kern="1200" dirty="0"/>
                <a:t> by </a:t>
              </a:r>
              <a:r>
                <a:rPr lang="fr-FR" sz="2100" kern="1200" dirty="0" err="1"/>
                <a:t>alternating</a:t>
              </a:r>
              <a:r>
                <a:rPr lang="fr-FR" sz="2100" kern="1200" dirty="0"/>
                <a:t> training in the </a:t>
              </a:r>
              <a:r>
                <a:rPr lang="fr-FR" sz="2100" kern="1200" dirty="0" err="1"/>
                <a:t>company</a:t>
              </a:r>
              <a:r>
                <a:rPr lang="fr-FR" sz="2100" kern="1200" dirty="0"/>
                <a:t> and training in an </a:t>
              </a:r>
              <a:r>
                <a:rPr lang="fr-FR" sz="2100" kern="1200" dirty="0" err="1"/>
                <a:t>apprentice</a:t>
              </a:r>
              <a:r>
                <a:rPr lang="fr-FR" sz="2100" kern="1200" dirty="0"/>
                <a:t> training centre (CFA)</a:t>
              </a:r>
            </a:p>
          </p:txBody>
        </p:sp>
        <p:sp>
          <p:nvSpPr>
            <p:cNvPr id="6" name="Forme libre : forme 5">
              <a:extLst>
                <a:ext uri="{FF2B5EF4-FFF2-40B4-BE49-F238E27FC236}">
                  <a16:creationId xmlns:a16="http://schemas.microsoft.com/office/drawing/2014/main" id="{760F0EB4-52A3-45C5-5C63-CC41179142EA}"/>
                </a:ext>
              </a:extLst>
            </p:cNvPr>
            <p:cNvSpPr/>
            <p:nvPr/>
          </p:nvSpPr>
          <p:spPr>
            <a:xfrm>
              <a:off x="1416538" y="2607438"/>
              <a:ext cx="8128000" cy="521640"/>
            </a:xfrm>
            <a:custGeom>
              <a:avLst/>
              <a:gdLst>
                <a:gd name="connsiteX0" fmla="*/ 0 w 8128000"/>
                <a:gd name="connsiteY0" fmla="*/ 0 h 521640"/>
                <a:gd name="connsiteX1" fmla="*/ 8128000 w 8128000"/>
                <a:gd name="connsiteY1" fmla="*/ 0 h 521640"/>
                <a:gd name="connsiteX2" fmla="*/ 8128000 w 8128000"/>
                <a:gd name="connsiteY2" fmla="*/ 521640 h 521640"/>
                <a:gd name="connsiteX3" fmla="*/ 0 w 8128000"/>
                <a:gd name="connsiteY3" fmla="*/ 521640 h 521640"/>
                <a:gd name="connsiteX4" fmla="*/ 0 w 8128000"/>
                <a:gd name="connsiteY4" fmla="*/ 0 h 521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28000" h="521640">
                  <a:moveTo>
                    <a:pt x="0" y="0"/>
                  </a:moveTo>
                  <a:lnTo>
                    <a:pt x="8128000" y="0"/>
                  </a:lnTo>
                  <a:lnTo>
                    <a:pt x="8128000" y="521640"/>
                  </a:lnTo>
                  <a:lnTo>
                    <a:pt x="0" y="52164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58064" tIns="26670" rIns="149352" bIns="26670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fr-FR" sz="2000" kern="1200" dirty="0"/>
                <a:t>Open to </a:t>
              </a:r>
              <a:r>
                <a:rPr lang="fr-FR" sz="2000" kern="1200" dirty="0" err="1"/>
                <a:t>young</a:t>
              </a:r>
              <a:r>
                <a:rPr lang="fr-FR" sz="2000" kern="1200" dirty="0"/>
                <a:t> people </a:t>
              </a:r>
              <a:r>
                <a:rPr lang="fr-FR" sz="2000" kern="1200" dirty="0" err="1"/>
                <a:t>aged</a:t>
              </a:r>
              <a:r>
                <a:rPr lang="fr-FR" sz="2000" kern="1200" dirty="0"/>
                <a:t> 16 to 29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r>
                <a:rPr lang="fr-FR" sz="2000" kern="1200" dirty="0"/>
                <a:t>It </a:t>
              </a:r>
              <a:r>
                <a:rPr lang="fr-FR" sz="2000" kern="1200" dirty="0" err="1"/>
                <a:t>includes</a:t>
              </a:r>
              <a:r>
                <a:rPr lang="fr-FR" sz="2000" kern="1200" dirty="0"/>
                <a:t> a qualification, </a:t>
              </a:r>
              <a:r>
                <a:rPr lang="fr-FR" sz="2000" kern="1200" dirty="0" err="1"/>
                <a:t>which</a:t>
              </a:r>
              <a:r>
                <a:rPr lang="fr-FR" sz="2000" kern="1200" dirty="0"/>
                <a:t> </a:t>
              </a:r>
              <a:r>
                <a:rPr lang="fr-FR" sz="2000" kern="1200" dirty="0" err="1"/>
                <a:t>is</a:t>
              </a:r>
              <a:r>
                <a:rPr lang="fr-FR" sz="2000" kern="1200" dirty="0"/>
                <a:t> the objective of the </a:t>
              </a:r>
              <a:r>
                <a:rPr lang="fr-FR" sz="2000" kern="1200" dirty="0" err="1"/>
                <a:t>contract</a:t>
              </a:r>
              <a:endParaRPr lang="fr-FR" sz="2000" kern="1200" dirty="0"/>
            </a:p>
            <a:p>
              <a:pPr marL="171450" lvl="1" indent="-171450" defTabSz="7112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FontTx/>
                <a:buChar char="•"/>
              </a:pPr>
              <a:r>
                <a:rPr lang="en-US" sz="2000" kern="1200" dirty="0"/>
                <a:t>The qualification must be recorded in a register that guarantees the acquisition of a qualification </a:t>
              </a:r>
              <a:r>
                <a:rPr lang="en-US" sz="2000" kern="1200" dirty="0" err="1"/>
                <a:t>recognised</a:t>
              </a:r>
              <a:r>
                <a:rPr lang="en-US" sz="2000" kern="1200" dirty="0"/>
                <a:t> on the </a:t>
              </a:r>
              <a:r>
                <a:rPr lang="en-US" sz="2000" kern="1200" dirty="0" err="1"/>
                <a:t>labour</a:t>
              </a:r>
              <a:r>
                <a:rPr lang="en-US" sz="2000" kern="1200" dirty="0"/>
                <a:t> market and by the State</a:t>
              </a:r>
              <a:endParaRPr lang="fr-FR" sz="2000" kern="1200" dirty="0"/>
            </a:p>
          </p:txBody>
        </p:sp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A7A1EB44-7490-EC11-48F5-184C4C34A881}"/>
                </a:ext>
              </a:extLst>
            </p:cNvPr>
            <p:cNvSpPr/>
            <p:nvPr/>
          </p:nvSpPr>
          <p:spPr>
            <a:xfrm>
              <a:off x="1416538" y="4205982"/>
              <a:ext cx="8128000" cy="1624498"/>
            </a:xfrm>
            <a:custGeom>
              <a:avLst/>
              <a:gdLst>
                <a:gd name="connsiteX0" fmla="*/ 0 w 8128000"/>
                <a:gd name="connsiteY0" fmla="*/ 356784 h 2140661"/>
                <a:gd name="connsiteX1" fmla="*/ 356784 w 8128000"/>
                <a:gd name="connsiteY1" fmla="*/ 0 h 2140661"/>
                <a:gd name="connsiteX2" fmla="*/ 7771216 w 8128000"/>
                <a:gd name="connsiteY2" fmla="*/ 0 h 2140661"/>
                <a:gd name="connsiteX3" fmla="*/ 8128000 w 8128000"/>
                <a:gd name="connsiteY3" fmla="*/ 356784 h 2140661"/>
                <a:gd name="connsiteX4" fmla="*/ 8128000 w 8128000"/>
                <a:gd name="connsiteY4" fmla="*/ 1783877 h 2140661"/>
                <a:gd name="connsiteX5" fmla="*/ 7771216 w 8128000"/>
                <a:gd name="connsiteY5" fmla="*/ 2140661 h 2140661"/>
                <a:gd name="connsiteX6" fmla="*/ 356784 w 8128000"/>
                <a:gd name="connsiteY6" fmla="*/ 2140661 h 2140661"/>
                <a:gd name="connsiteX7" fmla="*/ 0 w 8128000"/>
                <a:gd name="connsiteY7" fmla="*/ 1783877 h 2140661"/>
                <a:gd name="connsiteX8" fmla="*/ 0 w 8128000"/>
                <a:gd name="connsiteY8" fmla="*/ 356784 h 214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28000" h="2140661">
                  <a:moveTo>
                    <a:pt x="0" y="356784"/>
                  </a:moveTo>
                  <a:cubicBezTo>
                    <a:pt x="0" y="159738"/>
                    <a:pt x="159738" y="0"/>
                    <a:pt x="356784" y="0"/>
                  </a:cubicBezTo>
                  <a:lnTo>
                    <a:pt x="7771216" y="0"/>
                  </a:lnTo>
                  <a:cubicBezTo>
                    <a:pt x="7968262" y="0"/>
                    <a:pt x="8128000" y="159738"/>
                    <a:pt x="8128000" y="356784"/>
                  </a:cubicBezTo>
                  <a:lnTo>
                    <a:pt x="8128000" y="1783877"/>
                  </a:lnTo>
                  <a:cubicBezTo>
                    <a:pt x="8128000" y="1980923"/>
                    <a:pt x="7968262" y="2140661"/>
                    <a:pt x="7771216" y="2140661"/>
                  </a:cubicBezTo>
                  <a:lnTo>
                    <a:pt x="356784" y="2140661"/>
                  </a:lnTo>
                  <a:cubicBezTo>
                    <a:pt x="159738" y="2140661"/>
                    <a:pt x="0" y="1980923"/>
                    <a:pt x="0" y="1783877"/>
                  </a:cubicBezTo>
                  <a:lnTo>
                    <a:pt x="0" y="356784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4508" tIns="184508" rIns="184508" bIns="184508" numCol="1" spcCol="1270" anchor="ctr" anchorCtr="0">
              <a:noAutofit/>
            </a:bodyPr>
            <a:lstStyle/>
            <a:p>
              <a:pPr marL="342900" lvl="0" indent="-34290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r-FR" sz="2100" kern="1200" dirty="0" err="1"/>
                <a:t>Within</a:t>
              </a:r>
              <a:r>
                <a:rPr lang="fr-FR" sz="2100" kern="1200" dirty="0"/>
                <a:t> the </a:t>
              </a:r>
              <a:r>
                <a:rPr lang="fr-FR" sz="2100" kern="1200" dirty="0" err="1"/>
                <a:t>company</a:t>
              </a:r>
              <a:r>
                <a:rPr lang="fr-FR" sz="2100" kern="1200" dirty="0"/>
                <a:t>, an </a:t>
              </a:r>
              <a:r>
                <a:rPr lang="fr-FR" sz="2100" kern="1200" dirty="0" err="1"/>
                <a:t>apprenticeship</a:t>
              </a:r>
              <a:r>
                <a:rPr lang="fr-FR" sz="2100" kern="1200" dirty="0"/>
                <a:t> </a:t>
              </a:r>
              <a:r>
                <a:rPr lang="fr-FR" sz="2100" kern="1200" dirty="0" err="1"/>
                <a:t>supervisor</a:t>
              </a:r>
              <a:r>
                <a:rPr lang="fr-FR" sz="2100" kern="1200" dirty="0"/>
                <a:t> </a:t>
              </a:r>
              <a:r>
                <a:rPr lang="fr-FR" sz="2100" kern="1200" dirty="0" err="1"/>
                <a:t>provides</a:t>
              </a:r>
              <a:r>
                <a:rPr lang="fr-FR" sz="2100" kern="1200" dirty="0"/>
                <a:t> </a:t>
              </a:r>
              <a:r>
                <a:rPr lang="fr-FR" sz="2100" kern="1200" dirty="0" err="1"/>
                <a:t>practical</a:t>
              </a:r>
              <a:r>
                <a:rPr lang="fr-FR" sz="2100" kern="1200" dirty="0"/>
                <a:t> training for the </a:t>
              </a:r>
              <a:r>
                <a:rPr lang="fr-FR" sz="2100" kern="1200" dirty="0" err="1"/>
                <a:t>apprentice</a:t>
              </a:r>
              <a:r>
                <a:rPr lang="fr-FR" sz="2100" kern="1200" dirty="0"/>
                <a:t> and </a:t>
              </a:r>
              <a:r>
                <a:rPr lang="fr-FR" sz="2100" kern="1200" dirty="0" err="1"/>
                <a:t>helps</a:t>
              </a:r>
              <a:r>
                <a:rPr lang="fr-FR" sz="2100" kern="1200" dirty="0"/>
                <a:t> </a:t>
              </a:r>
              <a:r>
                <a:rPr lang="fr-FR" sz="2100" kern="1200" dirty="0" err="1"/>
                <a:t>him</a:t>
              </a:r>
              <a:r>
                <a:rPr lang="fr-FR" sz="2100" kern="1200" dirty="0"/>
                <a:t> to </a:t>
              </a:r>
              <a:r>
                <a:rPr lang="fr-FR" sz="2100" kern="1200" dirty="0" err="1"/>
                <a:t>obtain</a:t>
              </a:r>
              <a:r>
                <a:rPr lang="fr-FR" sz="2100" kern="1200" dirty="0"/>
                <a:t> the qualification</a:t>
              </a:r>
            </a:p>
            <a:p>
              <a:pPr marL="342900" lvl="0" indent="-342900" algn="l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fr-FR" sz="2100" kern="1200" dirty="0"/>
                <a:t>The CFA : to </a:t>
              </a:r>
              <a:r>
                <a:rPr lang="fr-FR" sz="2100" kern="1200" dirty="0" err="1"/>
                <a:t>operate</a:t>
              </a:r>
              <a:r>
                <a:rPr lang="fr-FR" sz="2100" kern="1200" dirty="0"/>
                <a:t>, </a:t>
              </a:r>
              <a:r>
                <a:rPr lang="fr-FR" sz="2100" kern="1200" dirty="0" err="1"/>
                <a:t>it</a:t>
              </a:r>
              <a:r>
                <a:rPr lang="fr-FR" sz="2100" kern="1200" dirty="0"/>
                <a:t> must </a:t>
              </a:r>
              <a:r>
                <a:rPr lang="fr-FR" sz="2100" kern="1200" dirty="0" err="1"/>
                <a:t>hold</a:t>
              </a:r>
              <a:r>
                <a:rPr lang="fr-FR" sz="2100" kern="1200" dirty="0"/>
                <a:t> national </a:t>
              </a:r>
              <a:r>
                <a:rPr lang="fr-FR" sz="2100" kern="1200" dirty="0" err="1"/>
                <a:t>quality</a:t>
              </a:r>
              <a:r>
                <a:rPr lang="fr-FR" sz="2100" kern="1200" dirty="0"/>
                <a:t> certification, "</a:t>
              </a:r>
              <a:r>
                <a:rPr lang="fr-FR" sz="2100" kern="1200" dirty="0" err="1"/>
                <a:t>Qualiopi</a:t>
              </a:r>
              <a:r>
                <a:rPr lang="fr-FR" sz="2100" kern="1200" dirty="0"/>
                <a:t>" </a:t>
              </a:r>
              <a:r>
                <a:rPr lang="fr-FR" sz="2100" kern="1200" dirty="0" err="1"/>
                <a:t>which</a:t>
              </a:r>
              <a:r>
                <a:rPr lang="fr-FR" sz="2100" kern="1200" dirty="0"/>
                <a:t> </a:t>
              </a:r>
              <a:r>
                <a:rPr lang="fr-FR" sz="2100" kern="1200" dirty="0" err="1"/>
                <a:t>takes</a:t>
              </a:r>
              <a:r>
                <a:rPr lang="fr-FR" sz="2100" kern="1200" dirty="0"/>
                <a:t> </a:t>
              </a:r>
              <a:r>
                <a:rPr lang="fr-FR" sz="2100" kern="1200" dirty="0" err="1"/>
                <a:t>into</a:t>
              </a:r>
              <a:r>
                <a:rPr lang="fr-FR" sz="2100" kern="1200" dirty="0"/>
                <a:t> </a:t>
              </a:r>
              <a:r>
                <a:rPr lang="fr-FR" sz="2100" kern="1200" dirty="0" err="1"/>
                <a:t>account</a:t>
              </a:r>
              <a:r>
                <a:rPr lang="fr-FR" sz="2100" kern="1200" dirty="0"/>
                <a:t> the </a:t>
              </a:r>
              <a:r>
                <a:rPr lang="fr-FR" sz="2100" kern="1200" dirty="0" err="1"/>
                <a:t>specific</a:t>
              </a:r>
              <a:r>
                <a:rPr lang="fr-FR" sz="2100" kern="1200" dirty="0"/>
                <a:t> </a:t>
              </a:r>
              <a:r>
                <a:rPr lang="fr-FR" sz="2100" kern="1200" dirty="0" err="1"/>
                <a:t>features</a:t>
              </a:r>
              <a:r>
                <a:rPr lang="fr-FR" sz="2100" kern="1200" dirty="0"/>
                <a:t> of </a:t>
              </a:r>
              <a:r>
                <a:rPr lang="fr-FR" sz="2100" kern="1200" dirty="0" err="1"/>
                <a:t>apprenticeships</a:t>
              </a:r>
              <a:endParaRPr lang="fr-FR" sz="2100" kern="1200" dirty="0"/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8EC018D6-DB97-3090-083E-A198B1A3890B}"/>
                </a:ext>
              </a:extLst>
            </p:cNvPr>
            <p:cNvSpPr/>
            <p:nvPr/>
          </p:nvSpPr>
          <p:spPr>
            <a:xfrm>
              <a:off x="2032000" y="5656600"/>
              <a:ext cx="8128000" cy="347760"/>
            </a:xfrm>
            <a:custGeom>
              <a:avLst/>
              <a:gdLst>
                <a:gd name="connsiteX0" fmla="*/ 0 w 8128000"/>
                <a:gd name="connsiteY0" fmla="*/ 0 h 347760"/>
                <a:gd name="connsiteX1" fmla="*/ 8128000 w 8128000"/>
                <a:gd name="connsiteY1" fmla="*/ 0 h 347760"/>
                <a:gd name="connsiteX2" fmla="*/ 8128000 w 8128000"/>
                <a:gd name="connsiteY2" fmla="*/ 347760 h 347760"/>
                <a:gd name="connsiteX3" fmla="*/ 0 w 8128000"/>
                <a:gd name="connsiteY3" fmla="*/ 347760 h 347760"/>
                <a:gd name="connsiteX4" fmla="*/ 0 w 8128000"/>
                <a:gd name="connsiteY4" fmla="*/ 0 h 347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28000" h="347760">
                  <a:moveTo>
                    <a:pt x="0" y="0"/>
                  </a:moveTo>
                  <a:lnTo>
                    <a:pt x="8128000" y="0"/>
                  </a:lnTo>
                  <a:lnTo>
                    <a:pt x="8128000" y="347760"/>
                  </a:lnTo>
                  <a:lnTo>
                    <a:pt x="0" y="34776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58064" tIns="26670" rIns="149352" bIns="26670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endParaRPr lang="fr-FR" sz="16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15749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34B9C6-B7A3-922A-A866-31F480B3B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fr-FR" dirty="0"/>
              <a:t>An </a:t>
            </a:r>
            <a:r>
              <a:rPr lang="fr-FR" dirty="0" err="1"/>
              <a:t>example</a:t>
            </a:r>
            <a:r>
              <a:rPr lang="fr-FR" dirty="0"/>
              <a:t> of digital </a:t>
            </a:r>
            <a:r>
              <a:rPr lang="fr-FR" dirty="0" err="1"/>
              <a:t>competence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hairdresser</a:t>
            </a:r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F6431168-E02F-1373-D12B-06224F3594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73053" y="1558394"/>
            <a:ext cx="4922947" cy="1272650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F80362D-C48F-3958-03F1-9F1CEDD361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363" y="3425460"/>
            <a:ext cx="9685859" cy="32006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D119379-70B3-9436-A4CB-ED3086E033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141" y="4554316"/>
            <a:ext cx="9956800" cy="57437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CC9637D-A209-0FBF-1F6E-D150854F69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1831" y="4103694"/>
            <a:ext cx="2537680" cy="42675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25AE201-C928-05FE-0768-4C66FC6C9A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3053" y="2831044"/>
            <a:ext cx="1699407" cy="32768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BEF3450-11DB-3646-F2BF-E769B1B135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1263" y="5266121"/>
            <a:ext cx="2232853" cy="1272650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777A295-D625-C631-6F64-1CA9A40BE8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3363" y="5266121"/>
            <a:ext cx="2110923" cy="419136"/>
          </a:xfrm>
          <a:prstGeom prst="rect">
            <a:avLst/>
          </a:prstGeom>
        </p:spPr>
      </p:pic>
      <p:sp>
        <p:nvSpPr>
          <p:cNvPr id="3" name="Légende : flèche vers la gauche 2">
            <a:extLst>
              <a:ext uri="{FF2B5EF4-FFF2-40B4-BE49-F238E27FC236}">
                <a16:creationId xmlns:a16="http://schemas.microsoft.com/office/drawing/2014/main" id="{B0D49346-9612-611A-9DB3-280F341BA31A}"/>
              </a:ext>
            </a:extLst>
          </p:cNvPr>
          <p:cNvSpPr/>
          <p:nvPr/>
        </p:nvSpPr>
        <p:spPr>
          <a:xfrm>
            <a:off x="6235700" y="1747982"/>
            <a:ext cx="3009900" cy="639618"/>
          </a:xfrm>
          <a:prstGeom prst="left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/>
              <a:t>Hairdresser</a:t>
            </a:r>
            <a:endParaRPr lang="fr-FR" dirty="0"/>
          </a:p>
        </p:txBody>
      </p:sp>
      <p:sp>
        <p:nvSpPr>
          <p:cNvPr id="4" name="Légende : flèche vers la gauche 3">
            <a:extLst>
              <a:ext uri="{FF2B5EF4-FFF2-40B4-BE49-F238E27FC236}">
                <a16:creationId xmlns:a16="http://schemas.microsoft.com/office/drawing/2014/main" id="{9165FD80-9513-012D-DB19-0D2F401CF0E6}"/>
              </a:ext>
            </a:extLst>
          </p:cNvPr>
          <p:cNvSpPr/>
          <p:nvPr/>
        </p:nvSpPr>
        <p:spPr>
          <a:xfrm>
            <a:off x="6202820" y="2760550"/>
            <a:ext cx="5519280" cy="639618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9195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Activity reference framework : Design of communication tools and vectors targeting private individuals and professionals (canvassing, brand awareness, etc.)</a:t>
            </a:r>
            <a:endParaRPr lang="fr-FR" sz="1200" dirty="0"/>
          </a:p>
        </p:txBody>
      </p:sp>
      <p:sp>
        <p:nvSpPr>
          <p:cNvPr id="6" name="Légende : flèche vers la gauche 5">
            <a:extLst>
              <a:ext uri="{FF2B5EF4-FFF2-40B4-BE49-F238E27FC236}">
                <a16:creationId xmlns:a16="http://schemas.microsoft.com/office/drawing/2014/main" id="{F5A8AB52-D41B-87B9-6FA6-8931F4EEED32}"/>
              </a:ext>
            </a:extLst>
          </p:cNvPr>
          <p:cNvSpPr/>
          <p:nvPr/>
        </p:nvSpPr>
        <p:spPr>
          <a:xfrm>
            <a:off x="3634526" y="3978659"/>
            <a:ext cx="5519280" cy="639618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9195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Skills reference framework : Setting the company's external communications strategy…</a:t>
            </a:r>
            <a:endParaRPr lang="fr-FR" sz="1200" dirty="0"/>
          </a:p>
        </p:txBody>
      </p:sp>
      <p:sp>
        <p:nvSpPr>
          <p:cNvPr id="8" name="Légende : flèche vers la gauche 7">
            <a:extLst>
              <a:ext uri="{FF2B5EF4-FFF2-40B4-BE49-F238E27FC236}">
                <a16:creationId xmlns:a16="http://schemas.microsoft.com/office/drawing/2014/main" id="{FB93A396-4B72-6EE5-C188-99F448DB3F9F}"/>
              </a:ext>
            </a:extLst>
          </p:cNvPr>
          <p:cNvSpPr/>
          <p:nvPr/>
        </p:nvSpPr>
        <p:spPr>
          <a:xfrm>
            <a:off x="5219942" y="5299606"/>
            <a:ext cx="5519280" cy="639618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9195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Assessment reference framework : marketing case study…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2236483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A843B1-A2E1-558E-AC60-CB589D034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An </a:t>
            </a:r>
            <a:r>
              <a:rPr lang="fr-FR" dirty="0" err="1"/>
              <a:t>example</a:t>
            </a:r>
            <a:r>
              <a:rPr lang="fr-FR" dirty="0"/>
              <a:t> of </a:t>
            </a:r>
            <a:r>
              <a:rPr lang="fr-FR" dirty="0" err="1"/>
              <a:t>occupational</a:t>
            </a:r>
            <a:r>
              <a:rPr lang="fr-FR" dirty="0"/>
              <a:t> </a:t>
            </a:r>
            <a:r>
              <a:rPr lang="fr-FR" dirty="0" err="1"/>
              <a:t>integration</a:t>
            </a:r>
            <a:br>
              <a:rPr lang="fr-FR" dirty="0"/>
            </a:b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hairdresser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FEB6698-1992-F4B9-D03F-D779DE0AA5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B911679-A598-AF75-0F4A-11B2E62544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930098"/>
            <a:ext cx="10362331" cy="3627256"/>
          </a:xfrm>
          <a:prstGeom prst="rect">
            <a:avLst/>
          </a:prstGeom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id="{6536C023-1E29-428C-E774-1D4CE04B5E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Légende : flèche vers le bas 5">
            <a:extLst>
              <a:ext uri="{FF2B5EF4-FFF2-40B4-BE49-F238E27FC236}">
                <a16:creationId xmlns:a16="http://schemas.microsoft.com/office/drawing/2014/main" id="{8744E078-4BB0-9B5B-9F7A-A9403FE5A37F}"/>
              </a:ext>
            </a:extLst>
          </p:cNvPr>
          <p:cNvSpPr/>
          <p:nvPr/>
        </p:nvSpPr>
        <p:spPr>
          <a:xfrm>
            <a:off x="3136900" y="1228167"/>
            <a:ext cx="1257300" cy="1045458"/>
          </a:xfrm>
          <a:prstGeom prst="down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 err="1"/>
              <a:t>Number</a:t>
            </a:r>
            <a:r>
              <a:rPr lang="fr-FR" dirty="0"/>
              <a:t> of </a:t>
            </a:r>
            <a:r>
              <a:rPr lang="fr-FR" dirty="0" err="1"/>
              <a:t>certified</a:t>
            </a:r>
            <a:endParaRPr lang="fr-FR" dirty="0"/>
          </a:p>
        </p:txBody>
      </p:sp>
      <p:sp>
        <p:nvSpPr>
          <p:cNvPr id="7" name="Légende : flèche vers le bas 6">
            <a:extLst>
              <a:ext uri="{FF2B5EF4-FFF2-40B4-BE49-F238E27FC236}">
                <a16:creationId xmlns:a16="http://schemas.microsoft.com/office/drawing/2014/main" id="{2999C75A-1C4B-270D-F4C4-6A64C2001032}"/>
              </a:ext>
            </a:extLst>
          </p:cNvPr>
          <p:cNvSpPr/>
          <p:nvPr/>
        </p:nvSpPr>
        <p:spPr>
          <a:xfrm>
            <a:off x="1104900" y="1228165"/>
            <a:ext cx="1372469" cy="1045458"/>
          </a:xfrm>
          <a:prstGeom prst="down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/>
              <a:t>Year</a:t>
            </a:r>
            <a:r>
              <a:rPr lang="fr-FR" dirty="0"/>
              <a:t> of certification</a:t>
            </a:r>
          </a:p>
        </p:txBody>
      </p:sp>
      <p:sp>
        <p:nvSpPr>
          <p:cNvPr id="8" name="Légende : flèche vers le bas 7">
            <a:extLst>
              <a:ext uri="{FF2B5EF4-FFF2-40B4-BE49-F238E27FC236}">
                <a16:creationId xmlns:a16="http://schemas.microsoft.com/office/drawing/2014/main" id="{209A39ED-0CB7-9990-0386-F99CFE28CD65}"/>
              </a:ext>
            </a:extLst>
          </p:cNvPr>
          <p:cNvSpPr/>
          <p:nvPr/>
        </p:nvSpPr>
        <p:spPr>
          <a:xfrm>
            <a:off x="4838700" y="1250416"/>
            <a:ext cx="1257300" cy="1045458"/>
          </a:xfrm>
          <a:prstGeom prst="down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dirty="0" err="1"/>
              <a:t>Number</a:t>
            </a:r>
            <a:r>
              <a:rPr lang="fr-FR" sz="1000" dirty="0"/>
              <a:t> of </a:t>
            </a:r>
            <a:r>
              <a:rPr lang="fr-FR" sz="1000" dirty="0" err="1"/>
              <a:t>certified</a:t>
            </a:r>
            <a:endParaRPr lang="fr-FR" sz="1000" dirty="0"/>
          </a:p>
          <a:p>
            <a:pPr algn="ctr"/>
            <a:r>
              <a:rPr lang="fr-FR" sz="1000" dirty="0" err="1"/>
              <a:t>With</a:t>
            </a:r>
            <a:r>
              <a:rPr lang="fr-FR" sz="1000" dirty="0"/>
              <a:t> validation of </a:t>
            </a:r>
            <a:r>
              <a:rPr lang="fr-FR" sz="1000" dirty="0" err="1"/>
              <a:t>prior</a:t>
            </a:r>
            <a:r>
              <a:rPr lang="fr-FR" sz="1000" dirty="0"/>
              <a:t> </a:t>
            </a:r>
            <a:r>
              <a:rPr lang="fr-FR" sz="1000" dirty="0" err="1"/>
              <a:t>learning</a:t>
            </a:r>
            <a:endParaRPr lang="fr-FR" sz="1000" dirty="0"/>
          </a:p>
        </p:txBody>
      </p:sp>
      <p:sp>
        <p:nvSpPr>
          <p:cNvPr id="9" name="Légende : flèche vers le bas 8">
            <a:extLst>
              <a:ext uri="{FF2B5EF4-FFF2-40B4-BE49-F238E27FC236}">
                <a16:creationId xmlns:a16="http://schemas.microsoft.com/office/drawing/2014/main" id="{DE0839C3-B09D-B2B7-32BC-4DCA4BC3C819}"/>
              </a:ext>
            </a:extLst>
          </p:cNvPr>
          <p:cNvSpPr/>
          <p:nvPr/>
        </p:nvSpPr>
        <p:spPr>
          <a:xfrm>
            <a:off x="6953250" y="1240220"/>
            <a:ext cx="1257300" cy="1045458"/>
          </a:xfrm>
          <a:prstGeom prst="down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Integration rate after 6 months</a:t>
            </a:r>
            <a:endParaRPr lang="fr-FR" sz="1400" dirty="0"/>
          </a:p>
        </p:txBody>
      </p:sp>
      <p:sp>
        <p:nvSpPr>
          <p:cNvPr id="10" name="Légende : flèche vers le bas 9">
            <a:extLst>
              <a:ext uri="{FF2B5EF4-FFF2-40B4-BE49-F238E27FC236}">
                <a16:creationId xmlns:a16="http://schemas.microsoft.com/office/drawing/2014/main" id="{C8C51C4A-C956-FA77-99F9-C563507B61D5}"/>
              </a:ext>
            </a:extLst>
          </p:cNvPr>
          <p:cNvSpPr/>
          <p:nvPr/>
        </p:nvSpPr>
        <p:spPr>
          <a:xfrm>
            <a:off x="9067800" y="1250416"/>
            <a:ext cx="1257300" cy="1045458"/>
          </a:xfrm>
          <a:prstGeom prst="down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Job entry rate after 6 months</a:t>
            </a: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65AA08DE-E010-6AFF-D6F5-32B157226B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1DA51EAE-508C-13E8-CDE4-035C3283D0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0480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B69796AA-A472-E9AB-120A-CEFB1F81F5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5720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468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AAAC1E-082A-0F5D-81BF-7DB5B3157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fr-F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 </a:t>
            </a:r>
            <a:r>
              <a:rPr lang="fr-FR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increase</a:t>
            </a:r>
            <a:r>
              <a:rPr lang="fr-F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82% of the </a:t>
            </a:r>
            <a:r>
              <a:rPr lang="fr-FR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number</a:t>
            </a:r>
            <a:r>
              <a:rPr lang="fr-F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 </a:t>
            </a:r>
            <a:r>
              <a:rPr lang="fr-FR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beneficiaries</a:t>
            </a:r>
            <a:r>
              <a:rPr lang="fr-F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FR" sz="3200" dirty="0"/>
          </a:p>
        </p:txBody>
      </p:sp>
      <p:pic>
        <p:nvPicPr>
          <p:cNvPr id="4" name="Espace réservé du contenu 3" descr="Une image contenant texte, capture d’écran, ligne, Tracé&#10;&#10;Description générée automatiquement">
            <a:extLst>
              <a:ext uri="{FF2B5EF4-FFF2-40B4-BE49-F238E27FC236}">
                <a16:creationId xmlns:a16="http://schemas.microsoft.com/office/drawing/2014/main" id="{9D59325D-3385-783B-3B17-4834E5FFFD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1987855"/>
            <a:ext cx="5915286" cy="288228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C6E25A0-EA9B-508A-7220-B1EEE2394E77}"/>
              </a:ext>
            </a:extLst>
          </p:cNvPr>
          <p:cNvSpPr txBox="1"/>
          <p:nvPr/>
        </p:nvSpPr>
        <p:spPr>
          <a:xfrm>
            <a:off x="6700601" y="1689674"/>
            <a:ext cx="458993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Some reasons :</a:t>
            </a:r>
          </a:p>
          <a:p>
            <a:r>
              <a:rPr lang="en-US" dirty="0"/>
              <a:t>- The implementation of a reform aimed at developing apprenticeships by facilitating the creation of CFA, mobilizing the players involved and changing its image</a:t>
            </a:r>
          </a:p>
          <a:p>
            <a:r>
              <a:rPr lang="en-US" dirty="0"/>
              <a:t>- Exceptional financial aid for the recruitment of apprentices, introduced in the summer of 2020</a:t>
            </a:r>
          </a:p>
          <a:p>
            <a:r>
              <a:rPr lang="en-US" dirty="0"/>
              <a:t>- Apprenticeship is a response to companies' recruitment needs</a:t>
            </a:r>
          </a:p>
          <a:p>
            <a:r>
              <a:rPr lang="en-US" dirty="0"/>
              <a:t>- A financial incentive for apprentices and their families: the training is free and the apprentice is paid</a:t>
            </a:r>
          </a:p>
          <a:p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89F6F32-DE83-BA74-B6E9-56C731FAEEB8}"/>
              </a:ext>
            </a:extLst>
          </p:cNvPr>
          <p:cNvSpPr txBox="1"/>
          <p:nvPr/>
        </p:nvSpPr>
        <p:spPr>
          <a:xfrm>
            <a:off x="609600" y="1366508"/>
            <a:ext cx="60123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 err="1"/>
              <a:t>Number</a:t>
            </a:r>
            <a:r>
              <a:rPr lang="fr-FR" dirty="0"/>
              <a:t> of </a:t>
            </a:r>
            <a:r>
              <a:rPr lang="fr-FR" dirty="0" err="1"/>
              <a:t>contracts</a:t>
            </a:r>
            <a:r>
              <a:rPr lang="fr-FR" dirty="0"/>
              <a:t> </a:t>
            </a:r>
            <a:r>
              <a:rPr lang="fr-FR" dirty="0" err="1"/>
              <a:t>started</a:t>
            </a:r>
            <a:r>
              <a:rPr lang="fr-FR" dirty="0"/>
              <a:t> and </a:t>
            </a:r>
            <a:r>
              <a:rPr lang="fr-FR" dirty="0" err="1"/>
              <a:t>number</a:t>
            </a:r>
            <a:r>
              <a:rPr lang="fr-FR" dirty="0"/>
              <a:t> of </a:t>
            </a:r>
            <a:r>
              <a:rPr lang="fr-FR" dirty="0" err="1"/>
              <a:t>contracts</a:t>
            </a:r>
            <a:r>
              <a:rPr lang="fr-FR" dirty="0"/>
              <a:t> on 31 </a:t>
            </a:r>
            <a:r>
              <a:rPr lang="fr-FR" dirty="0" err="1"/>
              <a:t>december</a:t>
            </a:r>
            <a:r>
              <a:rPr lang="fr-FR" dirty="0"/>
              <a:t> </a:t>
            </a:r>
            <a:r>
              <a:rPr lang="fr-FR" dirty="0" err="1"/>
              <a:t>between</a:t>
            </a:r>
            <a:r>
              <a:rPr lang="fr-FR" dirty="0"/>
              <a:t> 2012 and 2022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AB9052-FC48-CBF9-C004-790F8656226C}"/>
              </a:ext>
            </a:extLst>
          </p:cNvPr>
          <p:cNvSpPr/>
          <p:nvPr/>
        </p:nvSpPr>
        <p:spPr>
          <a:xfrm>
            <a:off x="668867" y="1981142"/>
            <a:ext cx="5342466" cy="3133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9258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E33C2222-D53F-F74D-2E2B-24BB8E76E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lang="fr-F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SPENDING ON APPRENTICESHIPS IN 2021 : 0.8% OF GDP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1E306AB0-252D-56B4-9915-86446A6BAF18}"/>
              </a:ext>
            </a:extLst>
          </p:cNvPr>
          <p:cNvGrpSpPr/>
          <p:nvPr/>
        </p:nvGrpSpPr>
        <p:grpSpPr>
          <a:xfrm>
            <a:off x="1416538" y="1188254"/>
            <a:ext cx="8743462" cy="5079875"/>
            <a:chOff x="1416538" y="924485"/>
            <a:chExt cx="8743462" cy="5079875"/>
          </a:xfrm>
        </p:grpSpPr>
        <p:sp>
          <p:nvSpPr>
            <p:cNvPr id="5" name="Forme libre : forme 4">
              <a:extLst>
                <a:ext uri="{FF2B5EF4-FFF2-40B4-BE49-F238E27FC236}">
                  <a16:creationId xmlns:a16="http://schemas.microsoft.com/office/drawing/2014/main" id="{3214B805-46A7-813C-865A-7284173AB23A}"/>
                </a:ext>
              </a:extLst>
            </p:cNvPr>
            <p:cNvSpPr/>
            <p:nvPr/>
          </p:nvSpPr>
          <p:spPr>
            <a:xfrm>
              <a:off x="1416538" y="924485"/>
              <a:ext cx="8128000" cy="3040845"/>
            </a:xfrm>
            <a:custGeom>
              <a:avLst/>
              <a:gdLst>
                <a:gd name="connsiteX0" fmla="*/ 0 w 8128000"/>
                <a:gd name="connsiteY0" fmla="*/ 356784 h 2140661"/>
                <a:gd name="connsiteX1" fmla="*/ 356784 w 8128000"/>
                <a:gd name="connsiteY1" fmla="*/ 0 h 2140661"/>
                <a:gd name="connsiteX2" fmla="*/ 7771216 w 8128000"/>
                <a:gd name="connsiteY2" fmla="*/ 0 h 2140661"/>
                <a:gd name="connsiteX3" fmla="*/ 8128000 w 8128000"/>
                <a:gd name="connsiteY3" fmla="*/ 356784 h 2140661"/>
                <a:gd name="connsiteX4" fmla="*/ 8128000 w 8128000"/>
                <a:gd name="connsiteY4" fmla="*/ 1783877 h 2140661"/>
                <a:gd name="connsiteX5" fmla="*/ 7771216 w 8128000"/>
                <a:gd name="connsiteY5" fmla="*/ 2140661 h 2140661"/>
                <a:gd name="connsiteX6" fmla="*/ 356784 w 8128000"/>
                <a:gd name="connsiteY6" fmla="*/ 2140661 h 2140661"/>
                <a:gd name="connsiteX7" fmla="*/ 0 w 8128000"/>
                <a:gd name="connsiteY7" fmla="*/ 1783877 h 2140661"/>
                <a:gd name="connsiteX8" fmla="*/ 0 w 8128000"/>
                <a:gd name="connsiteY8" fmla="*/ 356784 h 214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28000" h="2140661">
                  <a:moveTo>
                    <a:pt x="0" y="356784"/>
                  </a:moveTo>
                  <a:cubicBezTo>
                    <a:pt x="0" y="159738"/>
                    <a:pt x="159738" y="0"/>
                    <a:pt x="356784" y="0"/>
                  </a:cubicBezTo>
                  <a:lnTo>
                    <a:pt x="7771216" y="0"/>
                  </a:lnTo>
                  <a:cubicBezTo>
                    <a:pt x="7968262" y="0"/>
                    <a:pt x="8128000" y="159738"/>
                    <a:pt x="8128000" y="356784"/>
                  </a:cubicBezTo>
                  <a:lnTo>
                    <a:pt x="8128000" y="1783877"/>
                  </a:lnTo>
                  <a:cubicBezTo>
                    <a:pt x="8128000" y="1980923"/>
                    <a:pt x="7968262" y="2140661"/>
                    <a:pt x="7771216" y="2140661"/>
                  </a:cubicBezTo>
                  <a:lnTo>
                    <a:pt x="356784" y="2140661"/>
                  </a:lnTo>
                  <a:cubicBezTo>
                    <a:pt x="159738" y="2140661"/>
                    <a:pt x="0" y="1980923"/>
                    <a:pt x="0" y="1783877"/>
                  </a:cubicBezTo>
                  <a:lnTo>
                    <a:pt x="0" y="356784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3078" tIns="173078" rIns="173078" bIns="173078" numCol="1" spcCol="1270" anchor="ctr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fr-FR" sz="24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The total </a:t>
              </a:r>
              <a:r>
                <a:rPr lang="fr-FR" sz="2400" kern="1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cost</a:t>
              </a:r>
              <a:r>
                <a:rPr lang="fr-FR" sz="24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of </a:t>
              </a:r>
              <a:r>
                <a:rPr lang="fr-FR" sz="2400" kern="1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apprenticeships</a:t>
              </a:r>
              <a:r>
                <a:rPr lang="fr-FR" sz="24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fr-FR" sz="2400" kern="1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is</a:t>
              </a:r>
              <a:r>
                <a:rPr lang="fr-FR" sz="24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made up of </a:t>
              </a:r>
              <a:r>
                <a:rPr lang="fr-FR" sz="2400" kern="1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three</a:t>
              </a:r>
              <a:r>
                <a:rPr lang="fr-FR" sz="24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main items :</a:t>
              </a:r>
            </a:p>
            <a:p>
              <a:pPr marL="742950" lvl="1" indent="-285750">
                <a:lnSpc>
                  <a:spcPct val="115000"/>
                </a:lnSpc>
                <a:spcAft>
                  <a:spcPts val="1000"/>
                </a:spcAft>
                <a:buFont typeface="Wingdings" panose="05000000000000000000" pitchFamily="2" charset="2"/>
                <a:buChar char="q"/>
              </a:pPr>
              <a:r>
                <a:rPr lang="fr-FR" sz="24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30% to finance </a:t>
              </a:r>
              <a:r>
                <a:rPr lang="fr-FR" sz="2400" kern="1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apprentice</a:t>
              </a:r>
              <a:r>
                <a:rPr lang="fr-FR" sz="24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training centres</a:t>
              </a:r>
              <a:r>
                <a:rPr lang="fr-FR" sz="2400" kern="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: </a:t>
              </a:r>
              <a:r>
                <a:rPr lang="fr-FR" sz="24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€6.6 billion </a:t>
              </a:r>
            </a:p>
            <a:p>
              <a:pPr marL="742950" lvl="1" indent="-285750">
                <a:lnSpc>
                  <a:spcPct val="115000"/>
                </a:lnSpc>
                <a:spcAft>
                  <a:spcPts val="1000"/>
                </a:spcAft>
                <a:buFont typeface="Wingdings" panose="05000000000000000000" pitchFamily="2" charset="2"/>
                <a:buChar char="q"/>
              </a:pPr>
              <a:r>
                <a:rPr lang="fr-FR" sz="24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State </a:t>
              </a:r>
              <a:r>
                <a:rPr lang="fr-FR" sz="2400" kern="1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aid</a:t>
              </a:r>
              <a:r>
                <a:rPr lang="fr-FR" sz="24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to </a:t>
              </a:r>
              <a:r>
                <a:rPr lang="fr-FR" sz="2400" kern="1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apprentice</a:t>
              </a:r>
              <a:r>
                <a:rPr lang="fr-FR" sz="24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fr-FR" sz="2400" kern="1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employers</a:t>
              </a:r>
              <a:r>
                <a:rPr lang="fr-FR" sz="24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24% : €5.2 billion</a:t>
              </a:r>
            </a:p>
            <a:p>
              <a:pPr marL="742950" lvl="1" indent="-285750">
                <a:lnSpc>
                  <a:spcPct val="115000"/>
                </a:lnSpc>
                <a:spcAft>
                  <a:spcPts val="1000"/>
                </a:spcAft>
                <a:buFont typeface="Wingdings" panose="05000000000000000000" pitchFamily="2" charset="2"/>
                <a:buChar char="q"/>
              </a:pPr>
              <a:r>
                <a:rPr lang="fr-FR" sz="24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Support and </a:t>
              </a:r>
              <a:r>
                <a:rPr lang="fr-FR" sz="2400" kern="1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resources</a:t>
              </a:r>
              <a:r>
                <a:rPr lang="fr-FR" sz="24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for </a:t>
              </a:r>
              <a:r>
                <a:rPr lang="fr-FR" sz="2400" kern="1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apprentices</a:t>
              </a:r>
              <a:r>
                <a:rPr lang="fr-FR" sz="24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and </a:t>
              </a:r>
              <a:r>
                <a:rPr lang="fr-FR" sz="2400" kern="1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their</a:t>
              </a:r>
              <a:r>
                <a:rPr lang="fr-FR" sz="24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fr-FR" sz="2400" kern="1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families</a:t>
              </a:r>
              <a:r>
                <a:rPr lang="fr-FR" sz="24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44% : €9.6 billion, </a:t>
              </a:r>
              <a:r>
                <a:rPr lang="fr-FR" sz="2400" kern="1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including</a:t>
              </a:r>
              <a:r>
                <a:rPr lang="fr-FR" sz="24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fr-FR" sz="2400" kern="1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apprentices</a:t>
              </a:r>
              <a:r>
                <a:rPr lang="fr-FR" sz="24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' </a:t>
              </a:r>
              <a:r>
                <a:rPr lang="fr-FR" sz="2400" kern="1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pay</a:t>
              </a:r>
              <a:endParaRPr lang="fr-FR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A7A1EB44-7490-EC11-48F5-184C4C34A881}"/>
                </a:ext>
              </a:extLst>
            </p:cNvPr>
            <p:cNvSpPr/>
            <p:nvPr/>
          </p:nvSpPr>
          <p:spPr>
            <a:xfrm>
              <a:off x="1416538" y="4257431"/>
              <a:ext cx="8128000" cy="1560998"/>
            </a:xfrm>
            <a:custGeom>
              <a:avLst/>
              <a:gdLst>
                <a:gd name="connsiteX0" fmla="*/ 0 w 8128000"/>
                <a:gd name="connsiteY0" fmla="*/ 356784 h 2140661"/>
                <a:gd name="connsiteX1" fmla="*/ 356784 w 8128000"/>
                <a:gd name="connsiteY1" fmla="*/ 0 h 2140661"/>
                <a:gd name="connsiteX2" fmla="*/ 7771216 w 8128000"/>
                <a:gd name="connsiteY2" fmla="*/ 0 h 2140661"/>
                <a:gd name="connsiteX3" fmla="*/ 8128000 w 8128000"/>
                <a:gd name="connsiteY3" fmla="*/ 356784 h 2140661"/>
                <a:gd name="connsiteX4" fmla="*/ 8128000 w 8128000"/>
                <a:gd name="connsiteY4" fmla="*/ 1783877 h 2140661"/>
                <a:gd name="connsiteX5" fmla="*/ 7771216 w 8128000"/>
                <a:gd name="connsiteY5" fmla="*/ 2140661 h 2140661"/>
                <a:gd name="connsiteX6" fmla="*/ 356784 w 8128000"/>
                <a:gd name="connsiteY6" fmla="*/ 2140661 h 2140661"/>
                <a:gd name="connsiteX7" fmla="*/ 0 w 8128000"/>
                <a:gd name="connsiteY7" fmla="*/ 1783877 h 2140661"/>
                <a:gd name="connsiteX8" fmla="*/ 0 w 8128000"/>
                <a:gd name="connsiteY8" fmla="*/ 356784 h 214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128000" h="2140661">
                  <a:moveTo>
                    <a:pt x="0" y="356784"/>
                  </a:moveTo>
                  <a:cubicBezTo>
                    <a:pt x="0" y="159738"/>
                    <a:pt x="159738" y="0"/>
                    <a:pt x="356784" y="0"/>
                  </a:cubicBezTo>
                  <a:lnTo>
                    <a:pt x="7771216" y="0"/>
                  </a:lnTo>
                  <a:cubicBezTo>
                    <a:pt x="7968262" y="0"/>
                    <a:pt x="8128000" y="159738"/>
                    <a:pt x="8128000" y="356784"/>
                  </a:cubicBezTo>
                  <a:lnTo>
                    <a:pt x="8128000" y="1783877"/>
                  </a:lnTo>
                  <a:cubicBezTo>
                    <a:pt x="8128000" y="1980923"/>
                    <a:pt x="7968262" y="2140661"/>
                    <a:pt x="7771216" y="2140661"/>
                  </a:cubicBezTo>
                  <a:lnTo>
                    <a:pt x="356784" y="2140661"/>
                  </a:lnTo>
                  <a:cubicBezTo>
                    <a:pt x="159738" y="2140661"/>
                    <a:pt x="0" y="1980923"/>
                    <a:pt x="0" y="1783877"/>
                  </a:cubicBezTo>
                  <a:lnTo>
                    <a:pt x="0" y="356784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4508" tIns="184508" rIns="184508" bIns="184508" numCol="1" spcCol="1270" anchor="ctr" anchorCtr="0">
              <a:noAutofit/>
            </a:bodyPr>
            <a:lstStyle/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fr-FR" sz="2400" kern="1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Funding</a:t>
              </a:r>
              <a:r>
                <a:rPr lang="fr-FR" sz="24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fr-FR" sz="2400" kern="1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comes</a:t>
              </a:r>
              <a:r>
                <a:rPr lang="fr-FR" sz="24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fr-FR" sz="2400" kern="1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mainly</a:t>
              </a:r>
              <a:r>
                <a:rPr lang="fr-FR" sz="24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fr-FR" sz="2400" kern="1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from</a:t>
              </a:r>
              <a:r>
                <a:rPr lang="fr-FR" sz="24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the state : 26%</a:t>
              </a:r>
            </a:p>
            <a:p>
              <a:pPr>
                <a:lnSpc>
                  <a:spcPct val="115000"/>
                </a:lnSpc>
                <a:spcAft>
                  <a:spcPts val="1000"/>
                </a:spcAft>
              </a:pPr>
              <a:r>
                <a:rPr lang="fr-FR" sz="24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and </a:t>
              </a:r>
              <a:r>
                <a:rPr lang="fr-FR" sz="2400" kern="100" dirty="0" err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employers</a:t>
              </a:r>
              <a:r>
                <a:rPr lang="fr-FR" sz="2400" kern="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: 42%</a:t>
              </a:r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8EC018D6-DB97-3090-083E-A198B1A3890B}"/>
                </a:ext>
              </a:extLst>
            </p:cNvPr>
            <p:cNvSpPr/>
            <p:nvPr/>
          </p:nvSpPr>
          <p:spPr>
            <a:xfrm>
              <a:off x="2032000" y="5656600"/>
              <a:ext cx="8128000" cy="347760"/>
            </a:xfrm>
            <a:custGeom>
              <a:avLst/>
              <a:gdLst>
                <a:gd name="connsiteX0" fmla="*/ 0 w 8128000"/>
                <a:gd name="connsiteY0" fmla="*/ 0 h 347760"/>
                <a:gd name="connsiteX1" fmla="*/ 8128000 w 8128000"/>
                <a:gd name="connsiteY1" fmla="*/ 0 h 347760"/>
                <a:gd name="connsiteX2" fmla="*/ 8128000 w 8128000"/>
                <a:gd name="connsiteY2" fmla="*/ 347760 h 347760"/>
                <a:gd name="connsiteX3" fmla="*/ 0 w 8128000"/>
                <a:gd name="connsiteY3" fmla="*/ 347760 h 347760"/>
                <a:gd name="connsiteX4" fmla="*/ 0 w 8128000"/>
                <a:gd name="connsiteY4" fmla="*/ 0 h 347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28000" h="347760">
                  <a:moveTo>
                    <a:pt x="0" y="0"/>
                  </a:moveTo>
                  <a:lnTo>
                    <a:pt x="8128000" y="0"/>
                  </a:lnTo>
                  <a:lnTo>
                    <a:pt x="8128000" y="347760"/>
                  </a:lnTo>
                  <a:lnTo>
                    <a:pt x="0" y="34776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58064" tIns="26670" rIns="149352" bIns="26670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20000"/>
                </a:spcAft>
                <a:buChar char="•"/>
              </a:pPr>
              <a:endParaRPr lang="fr-FR" sz="16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23576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E29DD2-8B0B-D0FA-2C13-E0DBADD0D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1800" b="1" spc="-1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legal framework for distance learning</a:t>
            </a:r>
            <a:endParaRPr lang="fr-FR" dirty="0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2D012706-5C57-2F58-C736-FAC3E7DEB9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1291654"/>
              </p:ext>
            </p:extLst>
          </p:nvPr>
        </p:nvGraphicFramePr>
        <p:xfrm>
          <a:off x="609600" y="1228166"/>
          <a:ext cx="9334500" cy="5031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8202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76626C-0679-F7CF-18EA-926AB9F24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fr-FR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Findings</a:t>
            </a:r>
            <a:r>
              <a:rPr lang="fr-FR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a </a:t>
            </a:r>
            <a:r>
              <a:rPr lang="fr-FR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widespread</a:t>
            </a:r>
            <a:r>
              <a:rPr lang="fr-FR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use of </a:t>
            </a:r>
            <a:r>
              <a:rPr lang="fr-FR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digitisation</a:t>
            </a:r>
            <a:r>
              <a:rPr lang="fr-FR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9BD2E1B6-FF78-20D3-53CC-BFF87CD414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6269836"/>
              </p:ext>
            </p:extLst>
          </p:nvPr>
        </p:nvGraphicFramePr>
        <p:xfrm>
          <a:off x="609600" y="1228166"/>
          <a:ext cx="10972800" cy="5031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80377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76626C-0679-F7CF-18EA-926AB9F24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fr-FR" kern="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Findings</a:t>
            </a:r>
            <a:r>
              <a:rPr lang="fr-FR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: a </a:t>
            </a:r>
            <a:r>
              <a:rPr lang="fr-FR" kern="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widespread</a:t>
            </a:r>
            <a:r>
              <a:rPr lang="fr-FR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use of </a:t>
            </a:r>
            <a:r>
              <a:rPr lang="fr-FR" kern="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digitisation</a:t>
            </a:r>
            <a:r>
              <a:rPr lang="fr-FR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9BD2E1B6-FF78-20D3-53CC-BFF87CD414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6094010"/>
              </p:ext>
            </p:extLst>
          </p:nvPr>
        </p:nvGraphicFramePr>
        <p:xfrm>
          <a:off x="609600" y="1228166"/>
          <a:ext cx="10972800" cy="5031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55453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76626C-0679-F7CF-18EA-926AB9F24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fr-FR" kern="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Findings</a:t>
            </a:r>
            <a:r>
              <a:rPr lang="fr-FR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: a </a:t>
            </a:r>
            <a:r>
              <a:rPr lang="fr-FR" kern="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widespread</a:t>
            </a:r>
            <a:r>
              <a:rPr lang="fr-FR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use of </a:t>
            </a:r>
            <a:r>
              <a:rPr lang="fr-FR" kern="1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digitisation</a:t>
            </a:r>
            <a:r>
              <a:rPr lang="fr-FR" kern="1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9BD2E1B6-FF78-20D3-53CC-BFF87CD414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2437415"/>
              </p:ext>
            </p:extLst>
          </p:nvPr>
        </p:nvGraphicFramePr>
        <p:xfrm>
          <a:off x="609600" y="1228166"/>
          <a:ext cx="10972800" cy="5031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340084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31C99A-D6FB-C3C4-9DA5-B39268A24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Digitalisation of </a:t>
            </a:r>
            <a:r>
              <a:rPr lang="fr-FR" dirty="0" err="1"/>
              <a:t>craft</a:t>
            </a:r>
            <a:r>
              <a:rPr lang="fr-FR" dirty="0"/>
              <a:t> </a:t>
            </a:r>
            <a:r>
              <a:rPr lang="fr-FR" dirty="0" err="1"/>
              <a:t>skills</a:t>
            </a:r>
            <a:r>
              <a:rPr lang="fr-FR" dirty="0"/>
              <a:t> </a:t>
            </a:r>
            <a:br>
              <a:rPr lang="fr-FR" dirty="0"/>
            </a:br>
            <a:r>
              <a:rPr lang="fr-FR" dirty="0"/>
              <a:t>: a </a:t>
            </a:r>
            <a:r>
              <a:rPr lang="fr-FR" dirty="0" err="1"/>
              <a:t>picture</a:t>
            </a:r>
            <a:endParaRPr lang="fr-FR" dirty="0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124B50D9-1B5B-CE13-7489-4946166FF1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0736" y="1536700"/>
            <a:ext cx="8930528" cy="4107485"/>
          </a:xfrm>
        </p:spPr>
      </p:pic>
    </p:spTree>
    <p:extLst>
      <p:ext uri="{BB962C8B-B14F-4D97-AF65-F5344CB8AC3E}">
        <p14:creationId xmlns:p14="http://schemas.microsoft.com/office/powerpoint/2010/main" val="2510158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FC53B7EC-5DFD-41BE-DC38-EA94A9D6C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5797"/>
            <a:ext cx="10972800" cy="639618"/>
          </a:xfrm>
        </p:spPr>
        <p:txBody>
          <a:bodyPr/>
          <a:lstStyle/>
          <a:p>
            <a:r>
              <a:rPr lang="en-US" dirty="0"/>
              <a:t>Positive feedback</a:t>
            </a:r>
          </a:p>
        </p:txBody>
      </p:sp>
      <p:graphicFrame>
        <p:nvGraphicFramePr>
          <p:cNvPr id="12" name="Espace réservé du contenu 2">
            <a:extLst>
              <a:ext uri="{FF2B5EF4-FFF2-40B4-BE49-F238E27FC236}">
                <a16:creationId xmlns:a16="http://schemas.microsoft.com/office/drawing/2014/main" id="{F9DCE407-C25A-9BB2-95CD-0285506BE5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5887084"/>
              </p:ext>
            </p:extLst>
          </p:nvPr>
        </p:nvGraphicFramePr>
        <p:xfrm>
          <a:off x="609600" y="1228166"/>
          <a:ext cx="10972800" cy="5031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77584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51E510-ED65-310D-83DF-085ACE3D0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Others</a:t>
            </a:r>
            <a:r>
              <a:rPr lang="fr-F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factors</a:t>
            </a:r>
            <a:r>
              <a:rPr lang="fr-F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</a:t>
            </a:r>
            <a:r>
              <a:rPr lang="fr-FR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keep</a:t>
            </a:r>
            <a:r>
              <a:rPr lang="fr-FR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fr-FR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mind</a:t>
            </a:r>
            <a:endParaRPr lang="fr-FR" sz="3200" dirty="0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97CB418A-4ECE-DAF9-DC8F-1F0C0422B3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5834785"/>
              </p:ext>
            </p:extLst>
          </p:nvPr>
        </p:nvGraphicFramePr>
        <p:xfrm>
          <a:off x="609600" y="1228166"/>
          <a:ext cx="10972800" cy="5031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74055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E08AD0-7FA5-8C7E-807F-BCD0D47F1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4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Methodology</a:t>
            </a:r>
            <a:r>
              <a:rPr lang="fr-FR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FR" dirty="0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04FEF0DF-87AF-F2F6-8D33-FFF01B5589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505327"/>
              </p:ext>
            </p:extLst>
          </p:nvPr>
        </p:nvGraphicFramePr>
        <p:xfrm>
          <a:off x="1427285" y="1483143"/>
          <a:ext cx="9035562" cy="4460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903362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DE0E2D-1C97-CCB9-4964-F43677987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Links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78345055-E610-CF18-CE5D-B1D42735E6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1083680"/>
              </p:ext>
            </p:extLst>
          </p:nvPr>
        </p:nvGraphicFramePr>
        <p:xfrm>
          <a:off x="609600" y="1228166"/>
          <a:ext cx="10972800" cy="50311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833310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té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té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20571</TotalTime>
  <Words>1277</Words>
  <Application>Microsoft Office PowerPoint</Application>
  <PresentationFormat>Grand écran</PresentationFormat>
  <Paragraphs>106</Paragraphs>
  <Slides>15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0" baseType="lpstr">
      <vt:lpstr>-apple-system</vt:lpstr>
      <vt:lpstr>Arial</vt:lpstr>
      <vt:lpstr>Calibri</vt:lpstr>
      <vt:lpstr>Wingdings</vt:lpstr>
      <vt:lpstr>Clarté</vt:lpstr>
      <vt:lpstr>The digitalisation of apprenticeship training In FRANce </vt:lpstr>
      <vt:lpstr>Introduction, a few simplified principles concerning apprenticeship in France</vt:lpstr>
      <vt:lpstr>An example of digital competence with hairdresser</vt:lpstr>
      <vt:lpstr>An example of occupational integration with hairdresser</vt:lpstr>
      <vt:lpstr>An increase of 82% of the number of beneficiaries </vt:lpstr>
      <vt:lpstr>SPENDING ON APPRENTICESHIPS IN 2021 : 0.8% OF GDP</vt:lpstr>
      <vt:lpstr>A legal framework for distance learning</vt:lpstr>
      <vt:lpstr>Findings : a widespread use of digitisation </vt:lpstr>
      <vt:lpstr>Findings : a widespread use of digitisation </vt:lpstr>
      <vt:lpstr>Findings : a widespread use of digitisation </vt:lpstr>
      <vt:lpstr>Digitalisation of craft skills  : a picture</vt:lpstr>
      <vt:lpstr>Positive feedback</vt:lpstr>
      <vt:lpstr>Others factors to keep in mind</vt:lpstr>
      <vt:lpstr>Methodology </vt:lpstr>
      <vt:lpstr>Links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"Romain PIGEAUD" &lt;r.pigeaud@centre-inffo.fr&gt;</dc:creator>
  <cp:lastModifiedBy>Romain PIGEAUD</cp:lastModifiedBy>
  <cp:revision>952</cp:revision>
  <cp:lastPrinted>2023-02-15T11:41:03Z</cp:lastPrinted>
  <dcterms:created xsi:type="dcterms:W3CDTF">2017-01-17T19:06:42Z</dcterms:created>
  <dcterms:modified xsi:type="dcterms:W3CDTF">2023-06-22T14:02:20Z</dcterms:modified>
</cp:coreProperties>
</file>