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3" r:id="rId2"/>
    <p:sldMasterId id="2147483652" r:id="rId3"/>
    <p:sldMasterId id="2147483657" r:id="rId4"/>
    <p:sldMasterId id="2147483665" r:id="rId5"/>
    <p:sldMasterId id="2147483661" r:id="rId6"/>
    <p:sldMasterId id="2147483659" r:id="rId7"/>
  </p:sldMasterIdLst>
  <p:notesMasterIdLst>
    <p:notesMasterId r:id="rId19"/>
  </p:notesMasterIdLst>
  <p:sldIdLst>
    <p:sldId id="256" r:id="rId8"/>
    <p:sldId id="262" r:id="rId9"/>
    <p:sldId id="264" r:id="rId10"/>
    <p:sldId id="265" r:id="rId11"/>
    <p:sldId id="275" r:id="rId12"/>
    <p:sldId id="399" r:id="rId13"/>
    <p:sldId id="400" r:id="rId14"/>
    <p:sldId id="401" r:id="rId15"/>
    <p:sldId id="270" r:id="rId16"/>
    <p:sldId id="271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A, Evangelia" initials="BE" lastIdx="4" clrIdx="0">
    <p:extLst>
      <p:ext uri="{19B8F6BF-5375-455C-9EA6-DF929625EA0E}">
        <p15:presenceInfo xmlns:p15="http://schemas.microsoft.com/office/powerpoint/2012/main" userId="S-1-5-21-182280796-1243291052-798045042-47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CE7222"/>
    <a:srgbClr val="F4A623"/>
    <a:srgbClr val="51B8FF"/>
    <a:srgbClr val="0E5DA5"/>
    <a:srgbClr val="FF9933"/>
    <a:srgbClr val="0093D6"/>
    <a:srgbClr val="009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4" autoAdjust="0"/>
    <p:restoredTop sz="92910" autoAdjust="0"/>
  </p:normalViewPr>
  <p:slideViewPr>
    <p:cSldViewPr snapToGrid="0">
      <p:cViewPr varScale="1">
        <p:scale>
          <a:sx n="108" d="100"/>
          <a:sy n="108" d="100"/>
        </p:scale>
        <p:origin x="568" y="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BD4B5-8475-4AFE-BA4E-7998EFF61DE7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4FE2B-7AFA-4906-8BDA-1152B6DC52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080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39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948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767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410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30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079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835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136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94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4FE2B-7AFA-4906-8BDA-1152B6DC523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2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6D60617-4E09-4237-9676-12FF4BF2F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9034" y="2190116"/>
            <a:ext cx="5623481" cy="1035177"/>
          </a:xfrm>
          <a:prstGeom prst="rect">
            <a:avLst/>
          </a:prstGeom>
        </p:spPr>
        <p:txBody>
          <a:bodyPr/>
          <a:lstStyle>
            <a:lvl1pPr algn="l">
              <a:defRPr sz="40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A1FAE48-8121-4DA1-A3D6-4DE109DB07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9035" y="3485215"/>
            <a:ext cx="4392488" cy="3348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979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7DE1914-00D4-43CD-9A73-B40268469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3299" y="1787225"/>
            <a:ext cx="5470376" cy="1012019"/>
          </a:xfrm>
          <a:prstGeom prst="rect">
            <a:avLst/>
          </a:prstGeom>
        </p:spPr>
        <p:txBody>
          <a:bodyPr/>
          <a:lstStyle>
            <a:lvl1pPr algn="l">
              <a:defRPr sz="40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1E85406-8FD9-4F8D-B21D-71990E4DC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298" y="3067579"/>
            <a:ext cx="5344621" cy="4789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07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7DE1914-00D4-43CD-9A73-B40268469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9997" y="1878665"/>
            <a:ext cx="5470376" cy="1012019"/>
          </a:xfrm>
          <a:prstGeom prst="rect">
            <a:avLst/>
          </a:prstGeom>
        </p:spPr>
        <p:txBody>
          <a:bodyPr/>
          <a:lstStyle>
            <a:lvl1pPr algn="l">
              <a:defRPr sz="40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1E85406-8FD9-4F8D-B21D-71990E4DC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9996" y="3159019"/>
            <a:ext cx="5594003" cy="4789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9208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68000" y="418653"/>
            <a:ext cx="6899564" cy="63408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="1" cap="none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68000" y="1707615"/>
            <a:ext cx="11129129" cy="33535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7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C29A79-011E-42E1-8F14-92A0FACD7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64883"/>
            <a:ext cx="758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B35624-E6C7-4EAC-983E-474C00997AB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282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C29A79-011E-42E1-8F14-92A0FACD7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64883"/>
            <a:ext cx="758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B35624-E6C7-4EAC-983E-474C00997AB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E57DB2-0F3D-4AEE-8410-3716FECC3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18653"/>
            <a:ext cx="6899564" cy="63408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="1" cap="none" baseline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94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40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497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5174BC-B2C8-4E39-A2BF-59873B368A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1734"/>
            <a:ext cx="12227015" cy="687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54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5174BC-B2C8-4E39-A2BF-59873B368A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2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1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5174BC-B2C8-4E39-A2BF-59873B368A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15" y="-21734"/>
            <a:ext cx="12227015" cy="687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0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2447596" y="6517828"/>
            <a:ext cx="8832985" cy="64027"/>
            <a:chOff x="1835696" y="4888371"/>
            <a:chExt cx="6624739" cy="48020"/>
          </a:xfrm>
        </p:grpSpPr>
        <p:sp>
          <p:nvSpPr>
            <p:cNvPr id="95" name="Rectangle 94"/>
            <p:cNvSpPr/>
            <p:nvPr/>
          </p:nvSpPr>
          <p:spPr>
            <a:xfrm>
              <a:off x="1835696" y="4888371"/>
              <a:ext cx="6624739" cy="47027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grpSp>
          <p:nvGrpSpPr>
            <p:cNvPr id="96" name="Group 95"/>
            <p:cNvGrpSpPr/>
            <p:nvPr userDrawn="1"/>
          </p:nvGrpSpPr>
          <p:grpSpPr>
            <a:xfrm>
              <a:off x="2827572" y="4888371"/>
              <a:ext cx="5173941" cy="48020"/>
              <a:chOff x="896786" y="6751484"/>
              <a:chExt cx="7586765" cy="130813"/>
            </a:xfrm>
          </p:grpSpPr>
          <p:sp>
            <p:nvSpPr>
              <p:cNvPr id="97" name="Rectangle 96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</p:grpSp>
      </p:grpSp>
      <p:pic>
        <p:nvPicPr>
          <p:cNvPr id="10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371" y="6428384"/>
            <a:ext cx="1621084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itle 1"/>
          <p:cNvSpPr txBox="1">
            <a:spLocks/>
          </p:cNvSpPr>
          <p:nvPr userDrawn="1"/>
        </p:nvSpPr>
        <p:spPr>
          <a:xfrm>
            <a:off x="609600" y="418653"/>
            <a:ext cx="2990123" cy="5620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cap="none" baseline="0">
                <a:solidFill>
                  <a:srgbClr val="009CF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4000" dirty="0"/>
          </a:p>
        </p:txBody>
      </p:sp>
      <p:sp>
        <p:nvSpPr>
          <p:cNvPr id="109" name="Title 1"/>
          <p:cNvSpPr txBox="1">
            <a:spLocks/>
          </p:cNvSpPr>
          <p:nvPr userDrawn="1"/>
        </p:nvSpPr>
        <p:spPr>
          <a:xfrm>
            <a:off x="3613631" y="418653"/>
            <a:ext cx="2990123" cy="5620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cap="none" baseline="0">
                <a:solidFill>
                  <a:srgbClr val="009CF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0" name="Content Placeholder 2"/>
          <p:cNvSpPr txBox="1">
            <a:spLocks/>
          </p:cNvSpPr>
          <p:nvPr userDrawn="1"/>
        </p:nvSpPr>
        <p:spPr>
          <a:xfrm>
            <a:off x="623396" y="1155555"/>
            <a:ext cx="11129129" cy="33535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/>
          </a:p>
        </p:txBody>
      </p:sp>
      <p:sp>
        <p:nvSpPr>
          <p:cNvPr id="113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184565" y="6364883"/>
            <a:ext cx="758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B35624-E6C7-4EAC-983E-474C00997AB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526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 txBox="1">
            <a:spLocks/>
          </p:cNvSpPr>
          <p:nvPr userDrawn="1"/>
        </p:nvSpPr>
        <p:spPr>
          <a:xfrm>
            <a:off x="609600" y="418653"/>
            <a:ext cx="2990123" cy="5620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cap="none" baseline="0">
                <a:solidFill>
                  <a:srgbClr val="009CF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4000" dirty="0"/>
          </a:p>
        </p:txBody>
      </p:sp>
      <p:sp>
        <p:nvSpPr>
          <p:cNvPr id="109" name="Title 1"/>
          <p:cNvSpPr txBox="1">
            <a:spLocks/>
          </p:cNvSpPr>
          <p:nvPr userDrawn="1"/>
        </p:nvSpPr>
        <p:spPr>
          <a:xfrm>
            <a:off x="3613631" y="418653"/>
            <a:ext cx="2990123" cy="5620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cap="none" baseline="0">
                <a:solidFill>
                  <a:srgbClr val="009CF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0" name="Content Placeholder 2"/>
          <p:cNvSpPr txBox="1">
            <a:spLocks/>
          </p:cNvSpPr>
          <p:nvPr userDrawn="1"/>
        </p:nvSpPr>
        <p:spPr>
          <a:xfrm>
            <a:off x="623396" y="1155555"/>
            <a:ext cx="11129129" cy="33535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/>
          </a:p>
        </p:txBody>
      </p:sp>
      <p:sp>
        <p:nvSpPr>
          <p:cNvPr id="113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184565" y="6364883"/>
            <a:ext cx="758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B35624-E6C7-4EAC-983E-474C00997AB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205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 txBox="1">
            <a:spLocks/>
          </p:cNvSpPr>
          <p:nvPr userDrawn="1"/>
        </p:nvSpPr>
        <p:spPr>
          <a:xfrm>
            <a:off x="815414" y="3148602"/>
            <a:ext cx="4800533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www.cedefop.europa.eu</a:t>
            </a:r>
            <a:endParaRPr lang="en-GB" sz="3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2"/>
          <p:cNvSpPr txBox="1">
            <a:spLocks/>
          </p:cNvSpPr>
          <p:nvPr userDrawn="1"/>
        </p:nvSpPr>
        <p:spPr>
          <a:xfrm>
            <a:off x="815414" y="3957529"/>
            <a:ext cx="4800533" cy="5113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6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Follow us on social media</a:t>
            </a:r>
            <a:endParaRPr lang="en-GB" sz="2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2851" y="5349213"/>
            <a:ext cx="3132000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2"/>
          <p:cNvSpPr txBox="1">
            <a:spLocks/>
          </p:cNvSpPr>
          <p:nvPr userDrawn="1"/>
        </p:nvSpPr>
        <p:spPr>
          <a:xfrm>
            <a:off x="815414" y="1700808"/>
            <a:ext cx="4800533" cy="105611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800" dirty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</a:t>
            </a:r>
            <a:r>
              <a:rPr lang="en-GB" sz="4800" baseline="0" dirty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you</a:t>
            </a:r>
            <a:endParaRPr lang="en-GB" sz="4800" dirty="0">
              <a:solidFill>
                <a:srgbClr val="00B0F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82E388-A095-40BA-AE41-B2C60FB9804D}"/>
              </a:ext>
            </a:extLst>
          </p:cNvPr>
          <p:cNvGrpSpPr/>
          <p:nvPr userDrawn="1"/>
        </p:nvGrpSpPr>
        <p:grpSpPr>
          <a:xfrm>
            <a:off x="0" y="6732678"/>
            <a:ext cx="12192000" cy="146773"/>
            <a:chOff x="0" y="6732678"/>
            <a:chExt cx="12192000" cy="146773"/>
          </a:xfrm>
        </p:grpSpPr>
        <p:sp>
          <p:nvSpPr>
            <p:cNvPr id="24" name="Rectangle 23"/>
            <p:cNvSpPr/>
            <p:nvPr/>
          </p:nvSpPr>
          <p:spPr>
            <a:xfrm>
              <a:off x="0" y="6732679"/>
              <a:ext cx="12192000" cy="146772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294768" y="6732678"/>
              <a:ext cx="67541" cy="146772"/>
            </a:xfrm>
            <a:prstGeom prst="rect">
              <a:avLst/>
            </a:prstGeom>
            <a:solidFill>
              <a:srgbClr val="FFEE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62309" y="6732679"/>
              <a:ext cx="2088567" cy="146772"/>
            </a:xfrm>
            <a:prstGeom prst="rect">
              <a:avLst/>
            </a:prstGeom>
            <a:solidFill>
              <a:srgbClr val="309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450876" y="6732680"/>
              <a:ext cx="1634529" cy="146770"/>
            </a:xfrm>
            <a:prstGeom prst="rect">
              <a:avLst/>
            </a:prstGeom>
            <a:solidFill>
              <a:srgbClr val="A0C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191395" y="6732680"/>
              <a:ext cx="218424" cy="146770"/>
            </a:xfrm>
            <a:prstGeom prst="rect">
              <a:avLst/>
            </a:prstGeom>
            <a:solidFill>
              <a:srgbClr val="A0C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507396" y="6732679"/>
              <a:ext cx="908073" cy="146772"/>
            </a:xfrm>
            <a:prstGeom prst="rect">
              <a:avLst/>
            </a:prstGeom>
            <a:solidFill>
              <a:srgbClr val="309A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650152" y="6732679"/>
              <a:ext cx="1089687" cy="146772"/>
            </a:xfrm>
            <a:prstGeom prst="rect">
              <a:avLst/>
            </a:prstGeom>
            <a:solidFill>
              <a:srgbClr val="A0C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0771868" y="6732680"/>
              <a:ext cx="72637" cy="140067"/>
            </a:xfrm>
            <a:prstGeom prst="rect">
              <a:avLst/>
            </a:prstGeom>
            <a:solidFill>
              <a:srgbClr val="A0CB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</p:grpSp>
      <p:cxnSp>
        <p:nvCxnSpPr>
          <p:cNvPr id="3" name="Straight Connector 2"/>
          <p:cNvCxnSpPr/>
          <p:nvPr userDrawn="1"/>
        </p:nvCxnSpPr>
        <p:spPr>
          <a:xfrm>
            <a:off x="623392" y="0"/>
            <a:ext cx="0" cy="237288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992" y="4519213"/>
            <a:ext cx="3119411" cy="85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820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/>
          <p:cNvSpPr/>
          <p:nvPr userDrawn="1"/>
        </p:nvSpPr>
        <p:spPr>
          <a:xfrm flipH="1">
            <a:off x="8159552" y="4293097"/>
            <a:ext cx="4032448" cy="255831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9" name="Rectangle 8"/>
          <p:cNvSpPr/>
          <p:nvPr userDrawn="1"/>
        </p:nvSpPr>
        <p:spPr>
          <a:xfrm>
            <a:off x="-3175" y="2424821"/>
            <a:ext cx="12195173" cy="48455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0" name="Title 2"/>
          <p:cNvSpPr txBox="1">
            <a:spLocks/>
          </p:cNvSpPr>
          <p:nvPr userDrawn="1"/>
        </p:nvSpPr>
        <p:spPr>
          <a:xfrm>
            <a:off x="719403" y="3140968"/>
            <a:ext cx="4800533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www.cedefop.europa.eu</a:t>
            </a:r>
            <a:endParaRPr lang="en-GB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2" y="4720379"/>
            <a:ext cx="828000" cy="82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08" y="4720379"/>
            <a:ext cx="828000" cy="82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53" y="4720379"/>
            <a:ext cx="828000" cy="828000"/>
          </a:xfrm>
          <a:prstGeom prst="rect">
            <a:avLst/>
          </a:prstGeom>
        </p:spPr>
      </p:pic>
      <p:sp>
        <p:nvSpPr>
          <p:cNvPr id="14" name="Title 2"/>
          <p:cNvSpPr txBox="1">
            <a:spLocks/>
          </p:cNvSpPr>
          <p:nvPr userDrawn="1"/>
        </p:nvSpPr>
        <p:spPr>
          <a:xfrm>
            <a:off x="719403" y="4142356"/>
            <a:ext cx="4800533" cy="5113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6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Follow us on social media</a:t>
            </a:r>
            <a:endParaRPr lang="en-GB" sz="26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5999" y="884819"/>
            <a:ext cx="2736000" cy="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2"/>
          <p:cNvSpPr txBox="1">
            <a:spLocks/>
          </p:cNvSpPr>
          <p:nvPr userDrawn="1"/>
        </p:nvSpPr>
        <p:spPr>
          <a:xfrm>
            <a:off x="719403" y="740702"/>
            <a:ext cx="4800533" cy="105611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800" b="0" dirty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</a:t>
            </a:r>
            <a:r>
              <a:rPr lang="en-GB" sz="4800" b="0" baseline="0" dirty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you</a:t>
            </a:r>
            <a:endParaRPr lang="en-GB" sz="4800" b="0" dirty="0">
              <a:solidFill>
                <a:srgbClr val="00B0F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2" y="2283837"/>
            <a:ext cx="1805797" cy="160996"/>
          </a:xfrm>
          <a:prstGeom prst="rect">
            <a:avLst/>
          </a:prstGeom>
          <a:solidFill>
            <a:srgbClr val="204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3" name="Rectangle 22"/>
          <p:cNvSpPr/>
          <p:nvPr userDrawn="1"/>
        </p:nvSpPr>
        <p:spPr>
          <a:xfrm>
            <a:off x="1768505" y="2283837"/>
            <a:ext cx="163417" cy="1609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4" name="Rectangle 33"/>
          <p:cNvSpPr/>
          <p:nvPr userDrawn="1"/>
        </p:nvSpPr>
        <p:spPr>
          <a:xfrm>
            <a:off x="1920599" y="2283837"/>
            <a:ext cx="1805797" cy="160996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5" name="Rectangle 34"/>
          <p:cNvSpPr/>
          <p:nvPr userDrawn="1"/>
        </p:nvSpPr>
        <p:spPr>
          <a:xfrm>
            <a:off x="3726395" y="2282113"/>
            <a:ext cx="8465604" cy="160996"/>
          </a:xfrm>
          <a:prstGeom prst="rect">
            <a:avLst/>
          </a:prstGeom>
          <a:solidFill>
            <a:srgbClr val="204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6" name="Rectangle 35"/>
          <p:cNvSpPr/>
          <p:nvPr userDrawn="1"/>
        </p:nvSpPr>
        <p:spPr>
          <a:xfrm>
            <a:off x="10393999" y="2282111"/>
            <a:ext cx="1805797" cy="160996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7" name="Rectangle 36"/>
          <p:cNvSpPr/>
          <p:nvPr userDrawn="1"/>
        </p:nvSpPr>
        <p:spPr>
          <a:xfrm>
            <a:off x="9624079" y="2282110"/>
            <a:ext cx="603688" cy="160996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98911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FD5C27-0532-48BA-AEA7-18AF18E00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176" y="1695512"/>
            <a:ext cx="6532966" cy="1035177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GB" sz="4500" dirty="0"/>
              <a:t>Get ready for </a:t>
            </a:r>
            <a:br>
              <a:rPr lang="en-GB" sz="4500" dirty="0"/>
            </a:br>
            <a:r>
              <a:rPr lang="en-GB" sz="4500" dirty="0"/>
              <a:t>the recovery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4847F66-5B41-4D90-8FA8-BF399D22B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5932" y="2778878"/>
            <a:ext cx="5406531" cy="145623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000">
                <a:solidFill>
                  <a:schemeClr val="tx1">
                    <a:lumMod val="95000"/>
                    <a:lumOff val="5000"/>
                  </a:schemeClr>
                </a:solidFill>
              </a:rPr>
              <a:t>A higher-skilled </a:t>
            </a:r>
            <a:r>
              <a:rPr lang="en-GB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better motivated workforce is crucial for rebuilding</a:t>
            </a:r>
            <a:r>
              <a:rPr lang="el-GR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EU economy</a:t>
            </a:r>
            <a:endParaRPr lang="el-GR" sz="3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7" name="Subtitle 8">
            <a:extLst>
              <a:ext uri="{FF2B5EF4-FFF2-40B4-BE49-F238E27FC236}">
                <a16:creationId xmlns:a16="http://schemas.microsoft.com/office/drawing/2014/main" id="{2AF2EB43-D535-48C0-B201-2E652CB2BBEB}"/>
              </a:ext>
            </a:extLst>
          </p:cNvPr>
          <p:cNvSpPr txBox="1">
            <a:spLocks/>
          </p:cNvSpPr>
          <p:nvPr/>
        </p:nvSpPr>
        <p:spPr>
          <a:xfrm>
            <a:off x="5596887" y="4850588"/>
            <a:ext cx="6766302" cy="6607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GB" sz="2400" b="1" kern="0" dirty="0">
                <a:solidFill>
                  <a:srgbClr val="00B0F0"/>
                </a:solidFill>
              </a:rPr>
              <a:t>Jürgen Siebel, Executive Director</a:t>
            </a:r>
            <a:r>
              <a:rPr lang="en-GB" b="1" kern="0" dirty="0">
                <a:solidFill>
                  <a:schemeClr val="bg1"/>
                </a:solidFill>
              </a:rPr>
              <a:t> a</a:t>
            </a:r>
          </a:p>
          <a:p>
            <a:r>
              <a:rPr lang="en-GB" sz="17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26.5.2020, </a:t>
            </a:r>
            <a:r>
              <a:rPr lang="en-GB" sz="1700" dirty="0"/>
              <a:t>Employment Committee of the European Parliament</a:t>
            </a:r>
          </a:p>
          <a:p>
            <a:pPr>
              <a:lnSpc>
                <a:spcPts val="1600"/>
              </a:lnSpc>
            </a:pPr>
            <a:endParaRPr lang="en-GB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66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C1C7A-105A-4080-88CE-16EB5DAB4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" y="1518"/>
            <a:ext cx="12192000" cy="685496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8172B6-28D6-4333-9178-5EE71A03C95E}"/>
              </a:ext>
            </a:extLst>
          </p:cNvPr>
          <p:cNvSpPr/>
          <p:nvPr/>
        </p:nvSpPr>
        <p:spPr>
          <a:xfrm>
            <a:off x="6353908" y="0"/>
            <a:ext cx="5841272" cy="6858000"/>
          </a:xfrm>
          <a:prstGeom prst="rect">
            <a:avLst/>
          </a:prstGeom>
          <a:solidFill>
            <a:srgbClr val="00B0F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6B1734-FA3F-4593-98AA-BE16474E69F1}"/>
              </a:ext>
            </a:extLst>
          </p:cNvPr>
          <p:cNvSpPr txBox="1"/>
          <p:nvPr/>
        </p:nvSpPr>
        <p:spPr>
          <a:xfrm>
            <a:off x="6696342" y="523616"/>
            <a:ext cx="5260586" cy="14304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 RESEARCH</a:t>
            </a:r>
            <a:endParaRPr lang="en-GB" sz="2800" kern="1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60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pieces of </a:t>
            </a:r>
            <a:r>
              <a:rPr lang="en-GB" sz="2600" b="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</a:t>
            </a:r>
            <a:r>
              <a:rPr lang="en-GB" sz="260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through Cedefop networks and resources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BA12AD-AFD0-4643-8987-A7D71BD97829}"/>
              </a:ext>
            </a:extLst>
          </p:cNvPr>
          <p:cNvSpPr txBox="1"/>
          <p:nvPr/>
        </p:nvSpPr>
        <p:spPr>
          <a:xfrm>
            <a:off x="6738678" y="2416385"/>
            <a:ext cx="4990387" cy="15354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2800" b="1" kern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EVIDENCE-BASED REFLECTIONS</a:t>
            </a:r>
          </a:p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280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trends and policy pointers</a:t>
            </a:r>
            <a:endParaRPr lang="en-GB" sz="29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EB0CA-BF28-43C0-B4D7-22218A6C0888}"/>
              </a:ext>
            </a:extLst>
          </p:cNvPr>
          <p:cNvSpPr txBox="1"/>
          <p:nvPr/>
        </p:nvSpPr>
        <p:spPr>
          <a:xfrm>
            <a:off x="6791687" y="4383766"/>
            <a:ext cx="5400314" cy="14257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IN-DEPTH ANALYSES</a:t>
            </a:r>
            <a:br>
              <a:rPr lang="en-GB" sz="2800" kern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surveys and forthcoming results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D4F12A-F063-4E76-ABF0-BA645EE0A780}"/>
              </a:ext>
            </a:extLst>
          </p:cNvPr>
          <p:cNvGrpSpPr/>
          <p:nvPr/>
        </p:nvGrpSpPr>
        <p:grpSpPr>
          <a:xfrm>
            <a:off x="10336442" y="5842227"/>
            <a:ext cx="1868621" cy="365125"/>
            <a:chOff x="10323379" y="5842227"/>
            <a:chExt cx="1868621" cy="36512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B2421F-132D-4440-A0E8-E2233A7269FC}"/>
                </a:ext>
              </a:extLst>
            </p:cNvPr>
            <p:cNvSpPr/>
            <p:nvPr/>
          </p:nvSpPr>
          <p:spPr>
            <a:xfrm>
              <a:off x="10323379" y="5842227"/>
              <a:ext cx="1868621" cy="365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6843F675-59B9-4D2C-9540-2E0C5C68A9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470944" y="5925121"/>
              <a:ext cx="1621084" cy="238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itle 3">
            <a:extLst>
              <a:ext uri="{FF2B5EF4-FFF2-40B4-BE49-F238E27FC236}">
                <a16:creationId xmlns:a16="http://schemas.microsoft.com/office/drawing/2014/main" id="{073D498B-1267-417B-A3FF-51CDDEC7188C}"/>
              </a:ext>
            </a:extLst>
          </p:cNvPr>
          <p:cNvSpPr txBox="1">
            <a:spLocks/>
          </p:cNvSpPr>
          <p:nvPr/>
        </p:nvSpPr>
        <p:spPr>
          <a:xfrm>
            <a:off x="370171" y="488350"/>
            <a:ext cx="3592229" cy="388398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000"/>
              </a:lnSpc>
            </a:pPr>
            <a:r>
              <a:rPr lang="en-GB" sz="4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Cedefop response to the COVID-19 crisis</a:t>
            </a:r>
          </a:p>
        </p:txBody>
      </p:sp>
    </p:spTree>
    <p:extLst>
      <p:ext uri="{BB962C8B-B14F-4D97-AF65-F5344CB8AC3E}">
        <p14:creationId xmlns:p14="http://schemas.microsoft.com/office/powerpoint/2010/main" val="247560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74C3-9622-488D-8803-0D9B8B1E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79" y="418653"/>
            <a:ext cx="11724001" cy="1224617"/>
          </a:xfrm>
        </p:spPr>
        <p:txBody>
          <a:bodyPr>
            <a:normAutofit/>
          </a:bodyPr>
          <a:lstStyle/>
          <a:p>
            <a:r>
              <a:rPr lang="en-GB" sz="3600" dirty="0"/>
              <a:t>Instant research (1/6)</a:t>
            </a:r>
            <a:br>
              <a:rPr lang="en-GB" sz="4800" dirty="0"/>
            </a:b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Impact of COVID-19 on the use of Europass</a:t>
            </a:r>
            <a:endParaRPr lang="en-GB" sz="2800" dirty="0"/>
          </a:p>
        </p:txBody>
      </p:sp>
      <p:pic>
        <p:nvPicPr>
          <p:cNvPr id="3" name="Immagine 4">
            <a:extLst>
              <a:ext uri="{FF2B5EF4-FFF2-40B4-BE49-F238E27FC236}">
                <a16:creationId xmlns:a16="http://schemas.microsoft.com/office/drawing/2014/main" id="{A76C5DD3-D031-4B6C-BEE0-7E080E32B3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682"/>
          <a:stretch/>
        </p:blipFill>
        <p:spPr>
          <a:xfrm>
            <a:off x="3641494" y="1762539"/>
            <a:ext cx="7821637" cy="4432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1FC8D5-DE3C-4B44-A146-F2E31D193CFA}"/>
              </a:ext>
            </a:extLst>
          </p:cNvPr>
          <p:cNvSpPr txBox="1"/>
          <p:nvPr/>
        </p:nvSpPr>
        <p:spPr>
          <a:xfrm>
            <a:off x="335479" y="2243802"/>
            <a:ext cx="3666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8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CVs generated in </a:t>
            </a:r>
          </a:p>
          <a:p>
            <a:pPr>
              <a:lnSpc>
                <a:spcPts val="288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March 2020* compared to March 2019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BF7479-23D1-494D-B3C9-6385B6D6EC56}"/>
              </a:ext>
            </a:extLst>
          </p:cNvPr>
          <p:cNvSpPr txBox="1"/>
          <p:nvPr/>
        </p:nvSpPr>
        <p:spPr>
          <a:xfrm>
            <a:off x="335479" y="3675398"/>
            <a:ext cx="29852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80"/>
              </a:lnSpc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*Based on expected</a:t>
            </a:r>
            <a:b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 without COVID-19</a:t>
            </a:r>
            <a:b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20 countries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E5F3E51-88C4-4EE7-8069-27B3118A8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42581"/>
            <a:ext cx="758032" cy="365125"/>
          </a:xfrm>
        </p:spPr>
        <p:txBody>
          <a:bodyPr/>
          <a:lstStyle/>
          <a:p>
            <a:fld id="{79B35624-E6C7-4EAC-983E-474C00997AB4}" type="slidenum">
              <a:rPr lang="en-GB" sz="900" smtClean="0"/>
              <a:pPr/>
              <a:t>3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70157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8">
            <a:extLst>
              <a:ext uri="{FF2B5EF4-FFF2-40B4-BE49-F238E27FC236}">
                <a16:creationId xmlns:a16="http://schemas.microsoft.com/office/drawing/2014/main" id="{36168254-3244-4BC5-A059-157A49FED0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0"/>
          <a:stretch/>
        </p:blipFill>
        <p:spPr>
          <a:xfrm>
            <a:off x="2858181" y="1643269"/>
            <a:ext cx="8424936" cy="47936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574C3-9622-488D-8803-0D9B8B1E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79" y="418653"/>
            <a:ext cx="11724001" cy="1224617"/>
          </a:xfrm>
        </p:spPr>
        <p:txBody>
          <a:bodyPr>
            <a:normAutofit/>
          </a:bodyPr>
          <a:lstStyle/>
          <a:p>
            <a:r>
              <a:rPr lang="en-GB" sz="3600" dirty="0"/>
              <a:t>Instant research (2/6)</a:t>
            </a:r>
            <a:br>
              <a:rPr lang="en-GB" sz="4800" dirty="0"/>
            </a:b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Search volume of online course/training in Google</a:t>
            </a:r>
            <a:endParaRPr lang="en-GB" sz="28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4D10430-CE5F-40B0-AF38-5AFC86348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42581"/>
            <a:ext cx="758032" cy="365125"/>
          </a:xfrm>
        </p:spPr>
        <p:txBody>
          <a:bodyPr/>
          <a:lstStyle/>
          <a:p>
            <a:fld id="{79B35624-E6C7-4EAC-983E-474C00997AB4}" type="slidenum">
              <a:rPr lang="en-GB" sz="900" smtClean="0"/>
              <a:pPr/>
              <a:t>4</a:t>
            </a:fld>
            <a:endParaRPr lang="en-GB" sz="900" dirty="0"/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8C656053-F232-4F51-A714-C73DDFC3072A}"/>
              </a:ext>
            </a:extLst>
          </p:cNvPr>
          <p:cNvGrpSpPr/>
          <p:nvPr/>
        </p:nvGrpSpPr>
        <p:grpSpPr>
          <a:xfrm>
            <a:off x="3129094" y="3400425"/>
            <a:ext cx="8131787" cy="1728788"/>
            <a:chOff x="3129094" y="3400425"/>
            <a:chExt cx="8131787" cy="172878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1224F72-647D-4262-94A3-723F676942CF}"/>
                </a:ext>
              </a:extLst>
            </p:cNvPr>
            <p:cNvCxnSpPr>
              <a:cxnSpLocks/>
            </p:cNvCxnSpPr>
            <p:nvPr/>
          </p:nvCxnSpPr>
          <p:spPr>
            <a:xfrm>
              <a:off x="3129094" y="4832954"/>
              <a:ext cx="142612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FE6E57B-9AB1-4120-8C96-79B7DEB2EA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55288" y="4449581"/>
              <a:ext cx="149978" cy="39122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D0F66D2-1308-4011-B21C-63D0BF09626C}"/>
                </a:ext>
              </a:extLst>
            </p:cNvPr>
            <p:cNvCxnSpPr>
              <a:cxnSpLocks/>
            </p:cNvCxnSpPr>
            <p:nvPr/>
          </p:nvCxnSpPr>
          <p:spPr>
            <a:xfrm>
              <a:off x="3407109" y="4452079"/>
              <a:ext cx="50466" cy="3082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8CEFAA-1E3B-45D7-A00A-20D5E05BC9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7575" y="4522033"/>
              <a:ext cx="85725" cy="24427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C345FC8-5A1F-48CE-9675-85157A719F1B}"/>
                </a:ext>
              </a:extLst>
            </p:cNvPr>
            <p:cNvCxnSpPr>
              <a:cxnSpLocks/>
            </p:cNvCxnSpPr>
            <p:nvPr/>
          </p:nvCxnSpPr>
          <p:spPr>
            <a:xfrm>
              <a:off x="3538172" y="4522032"/>
              <a:ext cx="68726" cy="36226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68C8DA4-4C05-4CD7-BC22-F189D18919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06898" y="4688172"/>
              <a:ext cx="65559" cy="19612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76B1007-6C92-4415-B79E-4878B8CBBC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980" y="4788108"/>
              <a:ext cx="72041" cy="28856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3DE4E53-5EA1-47F6-8619-4394167A69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92522" y="4788108"/>
              <a:ext cx="54363" cy="19237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B2ED74A-563F-48C7-9A8A-44D3BC204D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6387" y="4606180"/>
              <a:ext cx="59961" cy="25313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F7AC218-2F01-45CE-B6FD-7D08235077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43970" y="4606180"/>
              <a:ext cx="74539" cy="22866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106FB57-91B8-4D14-8D66-B3D24981D665}"/>
                </a:ext>
              </a:extLst>
            </p:cNvPr>
            <p:cNvCxnSpPr>
              <a:cxnSpLocks/>
            </p:cNvCxnSpPr>
            <p:nvPr/>
          </p:nvCxnSpPr>
          <p:spPr>
            <a:xfrm>
              <a:off x="3812309" y="4738540"/>
              <a:ext cx="63685" cy="16574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E5470A8-C1F3-40EA-9774-C45DCED97FDA}"/>
                </a:ext>
              </a:extLst>
            </p:cNvPr>
            <p:cNvCxnSpPr>
              <a:cxnSpLocks/>
            </p:cNvCxnSpPr>
            <p:nvPr/>
          </p:nvCxnSpPr>
          <p:spPr>
            <a:xfrm>
              <a:off x="3672590" y="4701915"/>
              <a:ext cx="74160" cy="8619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6376AC5-AA60-42A3-B608-EA8BC8F3F4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4456" y="4740014"/>
              <a:ext cx="88197" cy="5184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5FB9A1B-2531-494C-97B6-132393A833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67403" y="4865871"/>
              <a:ext cx="88197" cy="5184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6FE1D2D-B376-4379-BA16-78AA75DBE1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67891" y="4865871"/>
              <a:ext cx="85725" cy="18865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BE7A806-1C24-43A2-8775-2A2C499114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5467" y="4786236"/>
              <a:ext cx="59973" cy="17396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5FB13D3-863A-4B20-BB10-BD57BF81E9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26298" y="4581994"/>
              <a:ext cx="71534" cy="21347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2D067AF-BD9D-4CF7-871B-2F3E7FCDC8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0431" y="4585140"/>
              <a:ext cx="64354" cy="15487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6D5180B-F828-4A5C-9F1A-C02A8B316901}"/>
                </a:ext>
              </a:extLst>
            </p:cNvPr>
            <p:cNvCxnSpPr>
              <a:cxnSpLocks/>
            </p:cNvCxnSpPr>
            <p:nvPr/>
          </p:nvCxnSpPr>
          <p:spPr>
            <a:xfrm>
              <a:off x="4814374" y="4684114"/>
              <a:ext cx="85725" cy="27608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9481758-4C34-4736-A180-673CFFFB2CAE}"/>
                </a:ext>
              </a:extLst>
            </p:cNvPr>
            <p:cNvCxnSpPr>
              <a:cxnSpLocks/>
            </p:cNvCxnSpPr>
            <p:nvPr/>
          </p:nvCxnSpPr>
          <p:spPr>
            <a:xfrm>
              <a:off x="4955131" y="4786235"/>
              <a:ext cx="74998" cy="19425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21BC2CC-27C0-4A15-8FD6-8969420277B5}"/>
                </a:ext>
              </a:extLst>
            </p:cNvPr>
            <p:cNvCxnSpPr>
              <a:cxnSpLocks/>
            </p:cNvCxnSpPr>
            <p:nvPr/>
          </p:nvCxnSpPr>
          <p:spPr>
            <a:xfrm>
              <a:off x="5918566" y="4614569"/>
              <a:ext cx="61711" cy="20684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7CB61B3-0988-44D1-AF7A-8943465BB078}"/>
                </a:ext>
              </a:extLst>
            </p:cNvPr>
            <p:cNvCxnSpPr>
              <a:cxnSpLocks/>
            </p:cNvCxnSpPr>
            <p:nvPr/>
          </p:nvCxnSpPr>
          <p:spPr>
            <a:xfrm>
              <a:off x="3940306" y="4864949"/>
              <a:ext cx="63967" cy="11553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77EC3EA-B4D6-45EA-AF37-0375974CD0DF}"/>
                </a:ext>
              </a:extLst>
            </p:cNvPr>
            <p:cNvCxnSpPr>
              <a:cxnSpLocks/>
            </p:cNvCxnSpPr>
            <p:nvPr/>
          </p:nvCxnSpPr>
          <p:spPr>
            <a:xfrm>
              <a:off x="4000320" y="4976191"/>
              <a:ext cx="76894" cy="9183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368D2472-1210-48D7-AAB7-11E0DF72F786}"/>
                </a:ext>
              </a:extLst>
            </p:cNvPr>
            <p:cNvCxnSpPr>
              <a:cxnSpLocks/>
            </p:cNvCxnSpPr>
            <p:nvPr/>
          </p:nvCxnSpPr>
          <p:spPr>
            <a:xfrm>
              <a:off x="6647286" y="4782464"/>
              <a:ext cx="79756" cy="17773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EFDF91EA-C44C-444A-B5AB-8FEB62C35648}"/>
                </a:ext>
              </a:extLst>
            </p:cNvPr>
            <p:cNvCxnSpPr>
              <a:cxnSpLocks/>
            </p:cNvCxnSpPr>
            <p:nvPr/>
          </p:nvCxnSpPr>
          <p:spPr>
            <a:xfrm>
              <a:off x="7058984" y="4574576"/>
              <a:ext cx="153744" cy="34313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267A361-63BA-4C0D-8F85-8DADD973F2B8}"/>
                </a:ext>
              </a:extLst>
            </p:cNvPr>
            <p:cNvCxnSpPr>
              <a:cxnSpLocks/>
            </p:cNvCxnSpPr>
            <p:nvPr/>
          </p:nvCxnSpPr>
          <p:spPr>
            <a:xfrm>
              <a:off x="6181078" y="4574576"/>
              <a:ext cx="69373" cy="12733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8DF7E78D-5D2F-45E6-A90B-13455BD882F8}"/>
                </a:ext>
              </a:extLst>
            </p:cNvPr>
            <p:cNvCxnSpPr>
              <a:cxnSpLocks/>
            </p:cNvCxnSpPr>
            <p:nvPr/>
          </p:nvCxnSpPr>
          <p:spPr>
            <a:xfrm>
              <a:off x="5774090" y="4742395"/>
              <a:ext cx="74222" cy="813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E3A81A7-E6AD-485B-82A4-27D7327C1C9F}"/>
                </a:ext>
              </a:extLst>
            </p:cNvPr>
            <p:cNvCxnSpPr>
              <a:cxnSpLocks/>
            </p:cNvCxnSpPr>
            <p:nvPr/>
          </p:nvCxnSpPr>
          <p:spPr>
            <a:xfrm>
              <a:off x="7390421" y="4749286"/>
              <a:ext cx="77852" cy="7276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8A4CC53-AF1C-4A20-8D38-E742A99C7E83}"/>
                </a:ext>
              </a:extLst>
            </p:cNvPr>
            <p:cNvCxnSpPr>
              <a:cxnSpLocks/>
            </p:cNvCxnSpPr>
            <p:nvPr/>
          </p:nvCxnSpPr>
          <p:spPr>
            <a:xfrm>
              <a:off x="7261775" y="4748504"/>
              <a:ext cx="68693" cy="20513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4F65B10-B996-4177-9EAE-028442F1CE50}"/>
                </a:ext>
              </a:extLst>
            </p:cNvPr>
            <p:cNvCxnSpPr>
              <a:cxnSpLocks/>
            </p:cNvCxnSpPr>
            <p:nvPr/>
          </p:nvCxnSpPr>
          <p:spPr>
            <a:xfrm>
              <a:off x="7733955" y="4578250"/>
              <a:ext cx="142887" cy="47378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91265E8-C282-42A4-96A0-1797C0AA04D8}"/>
                </a:ext>
              </a:extLst>
            </p:cNvPr>
            <p:cNvCxnSpPr>
              <a:cxnSpLocks/>
            </p:cNvCxnSpPr>
            <p:nvPr/>
          </p:nvCxnSpPr>
          <p:spPr>
            <a:xfrm>
              <a:off x="7937697" y="4707583"/>
              <a:ext cx="81883" cy="17577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B7C59DB-9771-457C-A9B5-3BD54A88D178}"/>
                </a:ext>
              </a:extLst>
            </p:cNvPr>
            <p:cNvCxnSpPr>
              <a:cxnSpLocks/>
            </p:cNvCxnSpPr>
            <p:nvPr/>
          </p:nvCxnSpPr>
          <p:spPr>
            <a:xfrm>
              <a:off x="8207324" y="4498087"/>
              <a:ext cx="69137" cy="24297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C8240F53-136C-4A42-AECC-4F397FB5E77F}"/>
                </a:ext>
              </a:extLst>
            </p:cNvPr>
            <p:cNvCxnSpPr>
              <a:cxnSpLocks/>
            </p:cNvCxnSpPr>
            <p:nvPr/>
          </p:nvCxnSpPr>
          <p:spPr>
            <a:xfrm>
              <a:off x="8402597" y="4325333"/>
              <a:ext cx="87087" cy="59130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E72AAB34-F951-4B32-ABA7-6DACD26885D0}"/>
                </a:ext>
              </a:extLst>
            </p:cNvPr>
            <p:cNvCxnSpPr>
              <a:cxnSpLocks/>
            </p:cNvCxnSpPr>
            <p:nvPr/>
          </p:nvCxnSpPr>
          <p:spPr>
            <a:xfrm>
              <a:off x="8684103" y="4449581"/>
              <a:ext cx="89050" cy="10177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F608B1D9-1743-4666-A3DD-02294682616E}"/>
                </a:ext>
              </a:extLst>
            </p:cNvPr>
            <p:cNvCxnSpPr>
              <a:cxnSpLocks/>
            </p:cNvCxnSpPr>
            <p:nvPr/>
          </p:nvCxnSpPr>
          <p:spPr>
            <a:xfrm>
              <a:off x="9095141" y="4255294"/>
              <a:ext cx="70290" cy="29606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9D77116E-D171-4C84-9D3A-EA178298CB98}"/>
                </a:ext>
              </a:extLst>
            </p:cNvPr>
            <p:cNvCxnSpPr>
              <a:cxnSpLocks/>
            </p:cNvCxnSpPr>
            <p:nvPr/>
          </p:nvCxnSpPr>
          <p:spPr>
            <a:xfrm>
              <a:off x="9219379" y="4449581"/>
              <a:ext cx="74424" cy="15659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F09AB1F6-0B3C-42B2-A65F-F0E8C70C61EF}"/>
                </a:ext>
              </a:extLst>
            </p:cNvPr>
            <p:cNvCxnSpPr>
              <a:cxnSpLocks/>
            </p:cNvCxnSpPr>
            <p:nvPr/>
          </p:nvCxnSpPr>
          <p:spPr>
            <a:xfrm>
              <a:off x="9625062" y="4787011"/>
              <a:ext cx="89050" cy="1307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10CDED5E-F5CB-4841-8C4A-481870886297}"/>
                </a:ext>
              </a:extLst>
            </p:cNvPr>
            <p:cNvCxnSpPr>
              <a:cxnSpLocks/>
            </p:cNvCxnSpPr>
            <p:nvPr/>
          </p:nvCxnSpPr>
          <p:spPr>
            <a:xfrm>
              <a:off x="10099823" y="4564085"/>
              <a:ext cx="157202" cy="10989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2DA18FA5-F619-4E8A-8856-3218703A7575}"/>
                </a:ext>
              </a:extLst>
            </p:cNvPr>
            <p:cNvCxnSpPr>
              <a:cxnSpLocks/>
            </p:cNvCxnSpPr>
            <p:nvPr/>
          </p:nvCxnSpPr>
          <p:spPr>
            <a:xfrm>
              <a:off x="10312580" y="4367213"/>
              <a:ext cx="70571" cy="68481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EB8E0AC-B8F3-4F1F-9185-AFE078F225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83152" y="4618396"/>
              <a:ext cx="61363" cy="43363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84BAB115-9A4E-44D0-9949-48395F5CD8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4612" y="4531607"/>
              <a:ext cx="157202" cy="9987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26C8DD8B-6050-4B48-8F68-5A953ADF7091}"/>
                </a:ext>
              </a:extLst>
            </p:cNvPr>
            <p:cNvCxnSpPr>
              <a:cxnSpLocks/>
            </p:cNvCxnSpPr>
            <p:nvPr/>
          </p:nvCxnSpPr>
          <p:spPr>
            <a:xfrm>
              <a:off x="10577186" y="4534769"/>
              <a:ext cx="73015" cy="16714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8C77FAC-E41A-4F0C-85BD-35DA1A726202}"/>
                </a:ext>
              </a:extLst>
            </p:cNvPr>
            <p:cNvCxnSpPr>
              <a:cxnSpLocks/>
            </p:cNvCxnSpPr>
            <p:nvPr/>
          </p:nvCxnSpPr>
          <p:spPr>
            <a:xfrm>
              <a:off x="10641053" y="4694930"/>
              <a:ext cx="80694" cy="698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148ACDD-9C1C-4911-BBF3-A285B409B97B}"/>
                </a:ext>
              </a:extLst>
            </p:cNvPr>
            <p:cNvCxnSpPr>
              <a:cxnSpLocks/>
            </p:cNvCxnSpPr>
            <p:nvPr/>
          </p:nvCxnSpPr>
          <p:spPr>
            <a:xfrm>
              <a:off x="10709704" y="4699696"/>
              <a:ext cx="75511" cy="20458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4B00240A-FEF3-4580-A7AE-22E3B13FA2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90166" y="3650516"/>
              <a:ext cx="63700" cy="126611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D595F23B-EFCF-41C7-9797-571A5F440C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51485" y="3536156"/>
              <a:ext cx="73181" cy="12382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542A7125-ACD7-40B2-8EA1-B2910A011D3A}"/>
                </a:ext>
              </a:extLst>
            </p:cNvPr>
            <p:cNvCxnSpPr>
              <a:cxnSpLocks/>
            </p:cNvCxnSpPr>
            <p:nvPr/>
          </p:nvCxnSpPr>
          <p:spPr>
            <a:xfrm>
              <a:off x="10917523" y="3540919"/>
              <a:ext cx="76708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B6B23CDA-DF99-4931-85F1-F2BECAE7C23A}"/>
                </a:ext>
              </a:extLst>
            </p:cNvPr>
            <p:cNvCxnSpPr>
              <a:cxnSpLocks/>
            </p:cNvCxnSpPr>
            <p:nvPr/>
          </p:nvCxnSpPr>
          <p:spPr>
            <a:xfrm>
              <a:off x="10985985" y="3536156"/>
              <a:ext cx="74284" cy="34203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F17E0E18-02A7-4AE6-B3F5-731C128CF4D3}"/>
                </a:ext>
              </a:extLst>
            </p:cNvPr>
            <p:cNvCxnSpPr>
              <a:cxnSpLocks/>
            </p:cNvCxnSpPr>
            <p:nvPr/>
          </p:nvCxnSpPr>
          <p:spPr>
            <a:xfrm>
              <a:off x="11121588" y="3400425"/>
              <a:ext cx="70800" cy="38013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D7EACCAC-48C9-44C1-B527-D034273FB819}"/>
                </a:ext>
              </a:extLst>
            </p:cNvPr>
            <p:cNvCxnSpPr>
              <a:cxnSpLocks/>
            </p:cNvCxnSpPr>
            <p:nvPr/>
          </p:nvCxnSpPr>
          <p:spPr>
            <a:xfrm>
              <a:off x="11181930" y="3755928"/>
              <a:ext cx="78951" cy="15342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889A59E-9B84-4680-A139-CAEE733036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60247" y="3400425"/>
              <a:ext cx="62192" cy="47776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BE11C11F-DBDC-4ED9-B700-942B9D03E5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47584" y="4371557"/>
              <a:ext cx="58674" cy="29331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8AF4DA6-2224-4234-8918-65B490AA1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1573" y="4564995"/>
              <a:ext cx="129973" cy="18280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7CFF85DD-2F2C-4DB6-B3E4-89DA19E7E5B8}"/>
                </a:ext>
              </a:extLst>
            </p:cNvPr>
            <p:cNvCxnSpPr>
              <a:cxnSpLocks/>
            </p:cNvCxnSpPr>
            <p:nvPr/>
          </p:nvCxnSpPr>
          <p:spPr>
            <a:xfrm>
              <a:off x="9914492" y="4740813"/>
              <a:ext cx="80694" cy="698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AC425CB-B296-486E-B7A3-0FEBC0E1C6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40619" y="4732745"/>
              <a:ext cx="81001" cy="9303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AA9214C3-12FE-479F-8A0B-FE83E8C2AC86}"/>
                </a:ext>
              </a:extLst>
            </p:cNvPr>
            <p:cNvCxnSpPr>
              <a:cxnSpLocks/>
            </p:cNvCxnSpPr>
            <p:nvPr/>
          </p:nvCxnSpPr>
          <p:spPr>
            <a:xfrm>
              <a:off x="9766476" y="4581821"/>
              <a:ext cx="84548" cy="24737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A6AD3182-01D7-4CD7-9835-64C654C345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10921" y="4581544"/>
              <a:ext cx="56132" cy="33508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9AB9112C-D00E-42B6-9FB5-732AC5A642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61992" y="4790297"/>
              <a:ext cx="87128" cy="3889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BBCF022-69B7-4F79-97C4-D629577783C7}"/>
                </a:ext>
              </a:extLst>
            </p:cNvPr>
            <p:cNvCxnSpPr>
              <a:cxnSpLocks/>
            </p:cNvCxnSpPr>
            <p:nvPr/>
          </p:nvCxnSpPr>
          <p:spPr>
            <a:xfrm>
              <a:off x="9488426" y="4694930"/>
              <a:ext cx="89900" cy="13329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FB6AA652-0C01-46C0-9FBC-985727D24A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83434" y="4579444"/>
              <a:ext cx="87128" cy="3889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3F800D42-51B9-45F8-AC23-D245B80E9C43}"/>
                </a:ext>
              </a:extLst>
            </p:cNvPr>
            <p:cNvCxnSpPr>
              <a:cxnSpLocks/>
            </p:cNvCxnSpPr>
            <p:nvPr/>
          </p:nvCxnSpPr>
          <p:spPr>
            <a:xfrm>
              <a:off x="9355597" y="4566373"/>
              <a:ext cx="140194" cy="13554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ABA46D2B-83C6-479E-A1D4-1277057F2F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6916" y="4238295"/>
              <a:ext cx="77375" cy="34324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71651BEE-DA5E-410F-B9CD-9463FE6BBC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66281" y="4449581"/>
              <a:ext cx="67569" cy="8518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BF163601-0AB5-423C-8AFC-5A7D9D8D000B}"/>
                </a:ext>
              </a:extLst>
            </p:cNvPr>
            <p:cNvCxnSpPr>
              <a:cxnSpLocks/>
            </p:cNvCxnSpPr>
            <p:nvPr/>
          </p:nvCxnSpPr>
          <p:spPr>
            <a:xfrm>
              <a:off x="8957387" y="4574720"/>
              <a:ext cx="70559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CB138F4C-4B09-4568-A3BB-F3F3F7CC5580}"/>
                </a:ext>
              </a:extLst>
            </p:cNvPr>
            <p:cNvCxnSpPr>
              <a:cxnSpLocks/>
            </p:cNvCxnSpPr>
            <p:nvPr/>
          </p:nvCxnSpPr>
          <p:spPr>
            <a:xfrm>
              <a:off x="8822525" y="4324004"/>
              <a:ext cx="83171" cy="12557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90E7CE0-8376-43EA-9F2D-CC3EF38D6B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47412" y="4324004"/>
              <a:ext cx="58459" cy="33239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8311177-F226-4027-BA80-50DBAB2A8A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048" y="4647560"/>
              <a:ext cx="78128" cy="10023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F1F34403-F04A-4532-8684-82885352EB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60369" y="4313147"/>
              <a:ext cx="64829" cy="23820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EE18E69F-4056-4C1F-977D-227D498B6A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19661" y="4440376"/>
              <a:ext cx="72169" cy="22449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71FAFE0-AB7F-4A13-B38A-15EF9F7BF6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52134" y="4660957"/>
              <a:ext cx="70664" cy="4866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68AA101-3C56-4364-8333-7794512E7E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86888" y="4694930"/>
              <a:ext cx="69421" cy="22170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DD24B280-6EF3-4974-9084-9C215A5D3386}"/>
                </a:ext>
              </a:extLst>
            </p:cNvPr>
            <p:cNvCxnSpPr>
              <a:cxnSpLocks/>
            </p:cNvCxnSpPr>
            <p:nvPr/>
          </p:nvCxnSpPr>
          <p:spPr>
            <a:xfrm>
              <a:off x="8890739" y="4428541"/>
              <a:ext cx="74424" cy="15659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375446AC-0CD8-420C-AE3A-51958A06EF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24390" y="4496021"/>
              <a:ext cx="88556" cy="26426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1DF150DD-F89F-44AE-9405-267D6B5071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14918" y="4756429"/>
              <a:ext cx="113196" cy="12693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224ADC8C-1596-4161-A2B1-FF5086C21E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76842" y="4701915"/>
              <a:ext cx="62936" cy="35011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3A4ED860-0827-402E-A89E-4AE3C0EE26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81534" y="4581544"/>
              <a:ext cx="55081" cy="54766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BB345057-C716-4767-B483-E700462130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7923" y="4569043"/>
              <a:ext cx="66076" cy="3845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398F5436-4814-4D89-A701-FD2A7ACF33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68237" y="4524538"/>
              <a:ext cx="71173" cy="30792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7272B5F0-62CF-4890-97BF-018BBE551823}"/>
                </a:ext>
              </a:extLst>
            </p:cNvPr>
            <p:cNvCxnSpPr>
              <a:cxnSpLocks/>
            </p:cNvCxnSpPr>
            <p:nvPr/>
          </p:nvCxnSpPr>
          <p:spPr>
            <a:xfrm>
              <a:off x="7539527" y="4526537"/>
              <a:ext cx="142007" cy="60267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B16DAF8E-3A8E-433D-9FD3-C2935E267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38592" y="4740014"/>
              <a:ext cx="56079" cy="22018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4F457012-159E-4D34-BB79-63AC47CFD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8834" y="4743488"/>
              <a:ext cx="49939" cy="16079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DBC33E0A-D740-4582-8B25-F0A2F49890EB}"/>
                </a:ext>
              </a:extLst>
            </p:cNvPr>
            <p:cNvCxnSpPr>
              <a:cxnSpLocks/>
            </p:cNvCxnSpPr>
            <p:nvPr/>
          </p:nvCxnSpPr>
          <p:spPr>
            <a:xfrm>
              <a:off x="6784134" y="4569042"/>
              <a:ext cx="153258" cy="13646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DE461063-91B9-4CDC-AD95-CD335BFB15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85264" y="4574352"/>
              <a:ext cx="76868" cy="13663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1904BFDF-B8CA-4295-9A92-A5E407E474F7}"/>
                </a:ext>
              </a:extLst>
            </p:cNvPr>
            <p:cNvCxnSpPr>
              <a:cxnSpLocks/>
            </p:cNvCxnSpPr>
            <p:nvPr/>
          </p:nvCxnSpPr>
          <p:spPr>
            <a:xfrm>
              <a:off x="6921864" y="4700861"/>
              <a:ext cx="72650" cy="105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FF471840-50E7-49CA-9E78-A1D06BE1A0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5280" y="4709622"/>
              <a:ext cx="84246" cy="12674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19CC914A-24BF-4BF5-BDA0-3E8EEF80EC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48407" y="4579164"/>
              <a:ext cx="66046" cy="15358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4BADF113-A35E-4682-8B68-C493C55E37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5153" y="4582247"/>
              <a:ext cx="97703" cy="300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08CD927B-F6C4-4939-8074-794BB26F83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0581" y="4694867"/>
              <a:ext cx="75808" cy="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DD459DE8-4FCF-4162-AE48-A7D4407CD4AD}"/>
                </a:ext>
              </a:extLst>
            </p:cNvPr>
            <p:cNvCxnSpPr>
              <a:cxnSpLocks/>
            </p:cNvCxnSpPr>
            <p:nvPr/>
          </p:nvCxnSpPr>
          <p:spPr>
            <a:xfrm>
              <a:off x="6301526" y="4685702"/>
              <a:ext cx="73228" cy="9676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D6336562-3FEE-4418-A2F7-67843E0A19E7}"/>
                </a:ext>
              </a:extLst>
            </p:cNvPr>
            <p:cNvCxnSpPr>
              <a:cxnSpLocks/>
            </p:cNvCxnSpPr>
            <p:nvPr/>
          </p:nvCxnSpPr>
          <p:spPr>
            <a:xfrm>
              <a:off x="6372376" y="4779494"/>
              <a:ext cx="86669" cy="17414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0E056FFB-3B2B-4DB0-A890-E5542AF699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5546" y="4783489"/>
              <a:ext cx="213647" cy="17671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BA04DD91-31C6-41D0-9897-C336626E5259}"/>
                </a:ext>
              </a:extLst>
            </p:cNvPr>
            <p:cNvCxnSpPr>
              <a:cxnSpLocks/>
            </p:cNvCxnSpPr>
            <p:nvPr/>
          </p:nvCxnSpPr>
          <p:spPr>
            <a:xfrm>
              <a:off x="5290662" y="4571683"/>
              <a:ext cx="79530" cy="17611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E45199B1-B392-433C-A85A-99DFDFF0DB6D}"/>
                </a:ext>
              </a:extLst>
            </p:cNvPr>
            <p:cNvCxnSpPr>
              <a:cxnSpLocks/>
            </p:cNvCxnSpPr>
            <p:nvPr/>
          </p:nvCxnSpPr>
          <p:spPr>
            <a:xfrm>
              <a:off x="5432333" y="4578250"/>
              <a:ext cx="80128" cy="29872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F1D33A0E-98E0-407F-99E3-7E9B87DDEB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2363" y="4827875"/>
              <a:ext cx="59907" cy="16607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6FE3B832-B05C-4523-A375-41665CDC9D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9502" y="4734083"/>
              <a:ext cx="71015" cy="10076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4F3BE068-10F5-45BA-BABD-005C518ACFEE}"/>
                </a:ext>
              </a:extLst>
            </p:cNvPr>
            <p:cNvCxnSpPr>
              <a:cxnSpLocks/>
            </p:cNvCxnSpPr>
            <p:nvPr/>
          </p:nvCxnSpPr>
          <p:spPr>
            <a:xfrm>
              <a:off x="5144480" y="4734085"/>
              <a:ext cx="82074" cy="4541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36E37BCB-6E82-42F3-AFB3-C4C25F4A92B2}"/>
                </a:ext>
              </a:extLst>
            </p:cNvPr>
            <p:cNvCxnSpPr>
              <a:cxnSpLocks/>
            </p:cNvCxnSpPr>
            <p:nvPr/>
          </p:nvCxnSpPr>
          <p:spPr>
            <a:xfrm>
              <a:off x="5559271" y="4614569"/>
              <a:ext cx="143485" cy="11951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F07073EA-8EF5-439F-AC8C-0F38B47BE4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41941" y="4694867"/>
              <a:ext cx="76167" cy="10712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A479DE2F-748A-4F34-9597-6D4D27FE7FDC}"/>
                </a:ext>
              </a:extLst>
            </p:cNvPr>
            <p:cNvCxnSpPr>
              <a:cxnSpLocks/>
            </p:cNvCxnSpPr>
            <p:nvPr/>
          </p:nvCxnSpPr>
          <p:spPr>
            <a:xfrm>
              <a:off x="4148575" y="4866041"/>
              <a:ext cx="67902" cy="21777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47E332B2-9750-495C-9CA8-9AF5342A2624}"/>
                </a:ext>
              </a:extLst>
            </p:cNvPr>
            <p:cNvCxnSpPr>
              <a:cxnSpLocks/>
            </p:cNvCxnSpPr>
            <p:nvPr/>
          </p:nvCxnSpPr>
          <p:spPr>
            <a:xfrm>
              <a:off x="4615357" y="4819895"/>
              <a:ext cx="77108" cy="15503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D024A63D-C91A-43A8-95F4-136E3CF8B9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5118" y="4822221"/>
              <a:ext cx="153936" cy="9345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2B58496D-7F8C-4EC1-B17B-797F2A6F77B2}"/>
                </a:ext>
              </a:extLst>
            </p:cNvPr>
            <p:cNvCxnSpPr>
              <a:cxnSpLocks/>
            </p:cNvCxnSpPr>
            <p:nvPr/>
          </p:nvCxnSpPr>
          <p:spPr>
            <a:xfrm>
              <a:off x="4418159" y="4826765"/>
              <a:ext cx="70602" cy="9094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7D556CA6-68E5-42B7-9BA5-0C86EF06779D}"/>
                </a:ext>
              </a:extLst>
            </p:cNvPr>
            <p:cNvCxnSpPr>
              <a:cxnSpLocks/>
            </p:cNvCxnSpPr>
            <p:nvPr/>
          </p:nvCxnSpPr>
          <p:spPr>
            <a:xfrm>
              <a:off x="4278367" y="4786235"/>
              <a:ext cx="70602" cy="90948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04281462-3FD7-4E36-A95D-71783B4ED77B}"/>
                </a:ext>
              </a:extLst>
            </p:cNvPr>
            <p:cNvCxnSpPr>
              <a:cxnSpLocks/>
            </p:cNvCxnSpPr>
            <p:nvPr/>
          </p:nvCxnSpPr>
          <p:spPr>
            <a:xfrm>
              <a:off x="5682656" y="4727582"/>
              <a:ext cx="102212" cy="2021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636A9127-3652-401E-83E8-AF367D5CAD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36816" y="4826764"/>
              <a:ext cx="86828" cy="5003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243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74C3-9622-488D-8803-0D9B8B1E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00" y="418653"/>
            <a:ext cx="11724001" cy="1224617"/>
          </a:xfrm>
        </p:spPr>
        <p:txBody>
          <a:bodyPr>
            <a:normAutofit/>
          </a:bodyPr>
          <a:lstStyle/>
          <a:p>
            <a:r>
              <a:rPr lang="en-GB" sz="3600" dirty="0"/>
              <a:t>Instant research (3/6)</a:t>
            </a:r>
            <a:br>
              <a:rPr lang="en-GB" sz="4800" dirty="0"/>
            </a:b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How EU countries manage apprenticeships</a:t>
            </a:r>
            <a:endParaRPr lang="en-GB" sz="2800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917060E-B272-40E5-BACD-D5A2B6166A8D}"/>
              </a:ext>
            </a:extLst>
          </p:cNvPr>
          <p:cNvSpPr txBox="1">
            <a:spLocks/>
          </p:cNvSpPr>
          <p:nvPr/>
        </p:nvSpPr>
        <p:spPr>
          <a:xfrm>
            <a:off x="3063240" y="1662120"/>
            <a:ext cx="7985760" cy="22015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1800" b="0" dirty="0">
                <a:solidFill>
                  <a:srgbClr val="575756"/>
                </a:solidFill>
              </a:rPr>
              <a:t>All providers make efforts to move learning online, but its use is piecemeal and used for different purposes (</a:t>
            </a:r>
            <a:r>
              <a:rPr lang="en-US" sz="1800" b="0" dirty="0">
                <a:solidFill>
                  <a:srgbClr val="575756"/>
                </a:solidFill>
              </a:rPr>
              <a:t>keep in touch with students, access to resources (videos, etc.), or actual teaching)</a:t>
            </a:r>
            <a:r>
              <a:rPr lang="en-GB" sz="1800" b="0" dirty="0">
                <a:solidFill>
                  <a:srgbClr val="575756"/>
                </a:solidFill>
              </a:rPr>
              <a:t>. </a:t>
            </a:r>
          </a:p>
          <a:p>
            <a:pPr marL="360000" lvl="1" indent="-324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575756"/>
                </a:solidFill>
              </a:rPr>
              <a:t>The crisis emphasised the importance of cooperation at provider</a:t>
            </a:r>
            <a:r>
              <a:rPr lang="en-US" sz="1800" dirty="0">
                <a:solidFill>
                  <a:srgbClr val="575756"/>
                </a:solidFill>
              </a:rPr>
              <a:t>-</a:t>
            </a:r>
            <a:r>
              <a:rPr lang="en-GB" sz="1800" dirty="0">
                <a:solidFill>
                  <a:srgbClr val="575756"/>
                </a:solidFill>
              </a:rPr>
              <a:t>company level; </a:t>
            </a:r>
            <a:r>
              <a:rPr lang="en-US" sz="1800" dirty="0">
                <a:solidFill>
                  <a:srgbClr val="575756"/>
                </a:solidFill>
              </a:rPr>
              <a:t>apprentices who still go to companies, are occasionally allowed – in cooperation with schools – to make up for parts of learning meant to be delivered in schools.</a:t>
            </a:r>
            <a:endParaRPr lang="en-GB" sz="1800" b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787DDF56-198F-4E41-BB14-79DF683A59E7}"/>
              </a:ext>
            </a:extLst>
          </p:cNvPr>
          <p:cNvSpPr/>
          <p:nvPr/>
        </p:nvSpPr>
        <p:spPr>
          <a:xfrm>
            <a:off x="2926079" y="1631040"/>
            <a:ext cx="8453119" cy="2115798"/>
          </a:xfrm>
          <a:prstGeom prst="roundRect">
            <a:avLst/>
          </a:prstGeom>
          <a:noFill/>
          <a:ln w="3175">
            <a:solidFill>
              <a:srgbClr val="009C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DDFF2821-8FDC-41BD-A674-6F1175BED799}"/>
              </a:ext>
            </a:extLst>
          </p:cNvPr>
          <p:cNvSpPr/>
          <p:nvPr/>
        </p:nvSpPr>
        <p:spPr>
          <a:xfrm>
            <a:off x="2926081" y="3885641"/>
            <a:ext cx="8453119" cy="2456940"/>
          </a:xfrm>
          <a:prstGeom prst="roundRect">
            <a:avLst/>
          </a:prstGeom>
          <a:noFill/>
          <a:ln w="3175">
            <a:solidFill>
              <a:srgbClr val="009C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D2B2D83-5C92-4F89-AD71-233BAA2E91FA}"/>
              </a:ext>
            </a:extLst>
          </p:cNvPr>
          <p:cNvSpPr txBox="1">
            <a:spLocks/>
          </p:cNvSpPr>
          <p:nvPr/>
        </p:nvSpPr>
        <p:spPr>
          <a:xfrm>
            <a:off x="3156669" y="3946899"/>
            <a:ext cx="7892331" cy="239568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42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US" sz="7200" b="0" dirty="0">
                <a:solidFill>
                  <a:srgbClr val="575756"/>
                </a:solidFill>
              </a:rPr>
              <a:t>Not going to school does not always mean discontinuation of company attendance. Attendance varies by sector: continuity in ‘essential’ sectors (healthcare and food); discontinued in sectors shut down by regulation (hospitality, wellbeing, tourism).</a:t>
            </a:r>
            <a:endParaRPr lang="en-GB" sz="7200" b="0" dirty="0">
              <a:solidFill>
                <a:srgbClr val="575756"/>
              </a:solidFill>
            </a:endParaRPr>
          </a:p>
          <a:p>
            <a:pPr marL="360000" lvl="1" indent="-342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7200" dirty="0">
                <a:solidFill>
                  <a:srgbClr val="575756"/>
                </a:solidFill>
              </a:rPr>
              <a:t>If companies close, apprentices with contracts regulated by the labour code, are covered by labour market measures; apprentices without such contracts, receive a State grant/subsidy. Otherwise, apprentices are paid as usual.</a:t>
            </a:r>
          </a:p>
          <a:p>
            <a:pPr>
              <a:buClr>
                <a:srgbClr val="00B0F0"/>
              </a:buClr>
            </a:pPr>
            <a:endParaRPr lang="en-GB" sz="2400" b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74B83FE9-F3AE-4CFD-B053-34EC16A70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126" y="2293563"/>
            <a:ext cx="2412540" cy="99583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Clr>
                <a:srgbClr val="00B0F0"/>
              </a:buClr>
            </a:pPr>
            <a:r>
              <a:rPr lang="en-GB" sz="2600" dirty="0">
                <a:solidFill>
                  <a:srgbClr val="00B0F0"/>
                </a:solidFill>
                <a:latin typeface="Arial Black" panose="020B0A04020102020204" pitchFamily="34" charset="0"/>
              </a:rPr>
              <a:t>VET PROVIDERS</a:t>
            </a:r>
            <a:br>
              <a:rPr lang="en-GB" sz="2600" dirty="0">
                <a:solidFill>
                  <a:srgbClr val="575756"/>
                </a:solidFill>
              </a:rPr>
            </a:br>
            <a:r>
              <a:rPr lang="en-GB" sz="900" dirty="0">
                <a:solidFill>
                  <a:srgbClr val="575756"/>
                </a:solidFill>
              </a:rPr>
              <a:t>   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8421F03D-C434-44FC-A1F1-5F749263C7E0}"/>
              </a:ext>
            </a:extLst>
          </p:cNvPr>
          <p:cNvSpPr txBox="1">
            <a:spLocks/>
          </p:cNvSpPr>
          <p:nvPr/>
        </p:nvSpPr>
        <p:spPr>
          <a:xfrm>
            <a:off x="418125" y="4719169"/>
            <a:ext cx="2412541" cy="6220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F0"/>
              </a:buClr>
            </a:pPr>
            <a:r>
              <a:rPr lang="en-GB" sz="2400" dirty="0">
                <a:solidFill>
                  <a:srgbClr val="00B0F0"/>
                </a:solidFill>
                <a:latin typeface="Arial Black" panose="020B0A04020102020204" pitchFamily="34" charset="0"/>
              </a:rPr>
              <a:t>COMPANIES</a:t>
            </a:r>
            <a:r>
              <a:rPr lang="en-GB" sz="900" dirty="0">
                <a:solidFill>
                  <a:srgbClr val="575756"/>
                </a:solidFill>
              </a:rPr>
              <a:t>   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C6EB95A-F71A-4E04-A742-E759E91F6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42581"/>
            <a:ext cx="758032" cy="365125"/>
          </a:xfrm>
        </p:spPr>
        <p:txBody>
          <a:bodyPr/>
          <a:lstStyle/>
          <a:p>
            <a:fld id="{79B35624-E6C7-4EAC-983E-474C00997AB4}" type="slidenum">
              <a:rPr lang="en-GB" sz="900" smtClean="0"/>
              <a:pPr/>
              <a:t>5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86131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  <p:bldP spid="13" grpId="0" build="p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A42D72-2403-4246-A74C-D6FE6E4E5E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8" b="3420"/>
          <a:stretch/>
        </p:blipFill>
        <p:spPr>
          <a:xfrm flipH="1">
            <a:off x="0" y="1733042"/>
            <a:ext cx="12192000" cy="438614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F9F2D3C-74D2-4312-9571-AA5DFEA6720E}"/>
              </a:ext>
            </a:extLst>
          </p:cNvPr>
          <p:cNvSpPr/>
          <p:nvPr/>
        </p:nvSpPr>
        <p:spPr>
          <a:xfrm>
            <a:off x="0" y="1733042"/>
            <a:ext cx="12197015" cy="4386139"/>
          </a:xfrm>
          <a:prstGeom prst="rect">
            <a:avLst/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AD286-E23A-4E03-B827-40F1DDF40905}"/>
              </a:ext>
            </a:extLst>
          </p:cNvPr>
          <p:cNvSpPr/>
          <p:nvPr/>
        </p:nvSpPr>
        <p:spPr>
          <a:xfrm>
            <a:off x="1281723" y="1915799"/>
            <a:ext cx="3727932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GB" sz="2800" b="1" dirty="0">
                <a:solidFill>
                  <a:schemeClr val="bg1"/>
                </a:solidFill>
                <a:latin typeface="Arial"/>
              </a:rPr>
              <a:t>Career guidance crucial in supporting transitions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2B1228-DCA3-42F2-BDB0-22799D1B5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76" y="1918568"/>
            <a:ext cx="1181100" cy="1143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59561F-28CC-483C-BAD5-5EB96DE2C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" y="4428983"/>
            <a:ext cx="1181100" cy="1143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D3E911E-94B5-45BA-82FE-B80FF56D5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094" y="1913502"/>
            <a:ext cx="1181100" cy="1143000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ADB2E80E-9A76-4533-A684-365715C037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42581"/>
            <a:ext cx="758032" cy="365125"/>
          </a:xfrm>
        </p:spPr>
        <p:txBody>
          <a:bodyPr/>
          <a:lstStyle/>
          <a:p>
            <a:fld id="{79B35624-E6C7-4EAC-983E-474C00997AB4}" type="slidenum">
              <a:rPr lang="en-GB" sz="900" smtClean="0"/>
              <a:pPr/>
              <a:t>6</a:t>
            </a:fld>
            <a:endParaRPr lang="en-GB" sz="9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3EA040-1A41-420E-AD47-3500A925FA45}"/>
              </a:ext>
            </a:extLst>
          </p:cNvPr>
          <p:cNvSpPr txBox="1">
            <a:spLocks/>
          </p:cNvSpPr>
          <p:nvPr/>
        </p:nvSpPr>
        <p:spPr>
          <a:xfrm>
            <a:off x="356400" y="417600"/>
            <a:ext cx="11724001" cy="11013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3200" b="1" kern="1200" cap="none" baseline="0">
                <a:solidFill>
                  <a:srgbClr val="00B0F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600" dirty="0"/>
              <a:t>Instant research (4/6)</a:t>
            </a:r>
            <a:br>
              <a:rPr lang="en-GB" sz="4800" dirty="0"/>
            </a:b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Impact of COVID-19 on lifelong guidance in Europe</a:t>
            </a:r>
            <a:endParaRPr lang="en-GB" sz="2800" dirty="0"/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35C540F2-422B-4F43-8B8E-9FCA524B7867}"/>
              </a:ext>
            </a:extLst>
          </p:cNvPr>
          <p:cNvSpPr txBox="1">
            <a:spLocks/>
          </p:cNvSpPr>
          <p:nvPr/>
        </p:nvSpPr>
        <p:spPr>
          <a:xfrm>
            <a:off x="1278539" y="4440216"/>
            <a:ext cx="4280743" cy="13776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ts val="3000"/>
              </a:lnSpc>
              <a:spcBef>
                <a:spcPts val="1000"/>
              </a:spcBef>
              <a:spcAft>
                <a:spcPct val="0"/>
              </a:spcAft>
              <a:defRPr/>
            </a:pPr>
            <a:r>
              <a:rPr lang="en-GB" sz="2800" dirty="0">
                <a:solidFill>
                  <a:schemeClr val="bg1"/>
                </a:solidFill>
                <a:latin typeface="Arial"/>
              </a:rPr>
              <a:t>Cedefop</a:t>
            </a:r>
            <a:r>
              <a:rPr lang="el-GR" sz="28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Arial"/>
              </a:rPr>
              <a:t>coordinating a forthcoming full-scale international survey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127FF0-A7A1-47C2-8061-F7CB0E509988}"/>
              </a:ext>
            </a:extLst>
          </p:cNvPr>
          <p:cNvSpPr/>
          <p:nvPr/>
        </p:nvSpPr>
        <p:spPr>
          <a:xfrm>
            <a:off x="6543874" y="1927034"/>
            <a:ext cx="5436349" cy="861774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GB" sz="2800" b="1" dirty="0">
                <a:solidFill>
                  <a:schemeClr val="bg1"/>
                </a:solidFill>
                <a:latin typeface="Arial"/>
              </a:rPr>
              <a:t>Consultation with Cedefop’s CareersNet experts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4BFAAD-0977-4CEB-8271-14986E227E0B}"/>
              </a:ext>
            </a:extLst>
          </p:cNvPr>
          <p:cNvSpPr/>
          <p:nvPr/>
        </p:nvSpPr>
        <p:spPr>
          <a:xfrm>
            <a:off x="6598034" y="2855350"/>
            <a:ext cx="5436349" cy="2734788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marL="324000" lvl="1" indent="-324000">
              <a:lnSpc>
                <a:spcPts val="26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Leap to digitalisation of guidance services</a:t>
            </a:r>
          </a:p>
          <a:p>
            <a:pPr marL="324000" lvl="1" indent="-342900">
              <a:lnSpc>
                <a:spcPts val="26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diversification of communication channels</a:t>
            </a:r>
          </a:p>
          <a:p>
            <a:pPr marL="324000" lvl="1" indent="-324000">
              <a:lnSpc>
                <a:spcPts val="26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universal access to reach all user groups</a:t>
            </a:r>
          </a:p>
          <a:p>
            <a:pPr marL="324000" lvl="1" indent="-324000">
              <a:lnSpc>
                <a:spcPts val="26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 of digital competences, practitioner training</a:t>
            </a:r>
          </a:p>
          <a:p>
            <a:pPr marL="324000" lvl="1" indent="-324000">
              <a:lnSpc>
                <a:spcPts val="2600"/>
              </a:lnSpc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cooperation among stakeholders</a:t>
            </a:r>
            <a:endParaRPr lang="en-GB" sz="2400" dirty="0">
              <a:solidFill>
                <a:srgbClr val="00B0F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00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74C3-9622-488D-8803-0D9B8B1E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98" y="365643"/>
            <a:ext cx="4808020" cy="1003896"/>
          </a:xfrm>
        </p:spPr>
        <p:txBody>
          <a:bodyPr>
            <a:normAutofit fontScale="90000"/>
          </a:bodyPr>
          <a:lstStyle/>
          <a:p>
            <a:pPr>
              <a:tabLst>
                <a:tab pos="1071563" algn="l"/>
              </a:tabLst>
            </a:pPr>
            <a:r>
              <a:rPr lang="en-GB" sz="4000" dirty="0"/>
              <a:t>Instant research (5/6)</a:t>
            </a:r>
            <a:br>
              <a:rPr lang="en-GB" sz="4800" dirty="0"/>
            </a:br>
            <a:r>
              <a:rPr lang="en-GB" sz="3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Impact on sectors and the future of occupations</a:t>
            </a:r>
            <a:endParaRPr lang="en-GB" sz="31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2E38FF3-0658-48D3-AFAB-9094F1C4D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889" y="186649"/>
            <a:ext cx="6927446" cy="624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7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74C3-9622-488D-8803-0D9B8B1E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01" y="354001"/>
            <a:ext cx="10616400" cy="1224617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Instant research (6/6)</a:t>
            </a:r>
            <a:br>
              <a:rPr lang="en-GB" sz="4800" dirty="0"/>
            </a:b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Digital gap during COVID-19 for VET learners at risk in Europe</a:t>
            </a:r>
            <a:endParaRPr lang="en-GB" sz="2800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917060E-B272-40E5-BACD-D5A2B6166A8D}"/>
              </a:ext>
            </a:extLst>
          </p:cNvPr>
          <p:cNvSpPr txBox="1">
            <a:spLocks/>
          </p:cNvSpPr>
          <p:nvPr/>
        </p:nvSpPr>
        <p:spPr>
          <a:xfrm>
            <a:off x="945571" y="3959024"/>
            <a:ext cx="10356273" cy="228636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">
              <a:lnSpc>
                <a:spcPts val="2200"/>
              </a:lnSpc>
              <a:buClr>
                <a:srgbClr val="00B0F0"/>
              </a:buClr>
            </a:pPr>
            <a:r>
              <a:rPr lang="en-GB" sz="3300" dirty="0">
                <a:solidFill>
                  <a:srgbClr val="00B0F0"/>
                </a:solidFill>
                <a:latin typeface="Arial Black" panose="020B0A04020102020204" pitchFamily="34" charset="0"/>
              </a:rPr>
              <a:t>AMBASSADOR RESPONSES</a:t>
            </a:r>
          </a:p>
          <a:p>
            <a:pPr marL="360000" lvl="1" indent="-324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900" dirty="0">
                <a:solidFill>
                  <a:srgbClr val="575756"/>
                </a:solidFill>
              </a:rPr>
              <a:t>Vulnerable learners now more than ever are at higher risk of dropping out of VET</a:t>
            </a:r>
          </a:p>
          <a:p>
            <a:pPr marL="360000" lvl="1" indent="-324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900" dirty="0">
                <a:solidFill>
                  <a:srgbClr val="575756"/>
                </a:solidFill>
              </a:rPr>
              <a:t>Many of them are disconnected, lacking appropriate digital devices and internet connection</a:t>
            </a:r>
          </a:p>
          <a:p>
            <a:pPr marL="360000" lvl="1" indent="-324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900" dirty="0">
                <a:solidFill>
                  <a:srgbClr val="575756"/>
                </a:solidFill>
              </a:rPr>
              <a:t>Examined countries to introduce measures to support learners at risk and engage them with distance learning </a:t>
            </a:r>
          </a:p>
          <a:p>
            <a:pPr marL="360000" lvl="1" indent="-324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2900" dirty="0">
                <a:solidFill>
                  <a:srgbClr val="575756"/>
                </a:solidFill>
              </a:rPr>
              <a:t>VET teachers and trainers require further training on digital skills, effective e-pedagogies and creating teaching content appropriate for e-learning</a:t>
            </a:r>
          </a:p>
          <a:p>
            <a:pPr marL="360000" lvl="1" indent="-324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GB" sz="2100" b="0" dirty="0"/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787DDF56-198F-4E41-BB14-79DF683A59E7}"/>
              </a:ext>
            </a:extLst>
          </p:cNvPr>
          <p:cNvSpPr/>
          <p:nvPr/>
        </p:nvSpPr>
        <p:spPr>
          <a:xfrm>
            <a:off x="544943" y="3865452"/>
            <a:ext cx="10963565" cy="2345003"/>
          </a:xfrm>
          <a:prstGeom prst="roundRect">
            <a:avLst/>
          </a:prstGeom>
          <a:noFill/>
          <a:ln w="3175">
            <a:solidFill>
              <a:srgbClr val="009C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DDFF2821-8FDC-41BD-A674-6F1175BED799}"/>
              </a:ext>
            </a:extLst>
          </p:cNvPr>
          <p:cNvSpPr/>
          <p:nvPr/>
        </p:nvSpPr>
        <p:spPr>
          <a:xfrm>
            <a:off x="2926081" y="1604263"/>
            <a:ext cx="8453119" cy="2020538"/>
          </a:xfrm>
          <a:prstGeom prst="roundRect">
            <a:avLst/>
          </a:prstGeom>
          <a:noFill/>
          <a:ln w="3175">
            <a:solidFill>
              <a:srgbClr val="009C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D2B2D83-5C92-4F89-AD71-233BAA2E91FA}"/>
              </a:ext>
            </a:extLst>
          </p:cNvPr>
          <p:cNvSpPr txBox="1">
            <a:spLocks/>
          </p:cNvSpPr>
          <p:nvPr/>
        </p:nvSpPr>
        <p:spPr>
          <a:xfrm>
            <a:off x="3184377" y="1801102"/>
            <a:ext cx="7892331" cy="168563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">
              <a:lnSpc>
                <a:spcPts val="2200"/>
              </a:lnSpc>
              <a:buClr>
                <a:srgbClr val="00B0F0"/>
              </a:buClr>
            </a:pPr>
            <a:r>
              <a:rPr lang="en-GB" sz="7200" dirty="0">
                <a:solidFill>
                  <a:srgbClr val="00B0F0"/>
                </a:solidFill>
                <a:latin typeface="Arial Black" panose="020B0A04020102020204" pitchFamily="34" charset="0"/>
              </a:rPr>
              <a:t>KEY QUESTIONS</a:t>
            </a:r>
            <a:endParaRPr lang="en-GB" sz="7200" dirty="0">
              <a:solidFill>
                <a:srgbClr val="575756"/>
              </a:solidFill>
            </a:endParaRPr>
          </a:p>
          <a:p>
            <a:pPr marL="360000" lvl="1" indent="-342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7200" dirty="0">
                <a:solidFill>
                  <a:srgbClr val="575756"/>
                </a:solidFill>
              </a:rPr>
              <a:t>How do VET schools closures affect learners at risk?</a:t>
            </a:r>
          </a:p>
          <a:p>
            <a:pPr marL="360000" lvl="1" indent="-342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7200" dirty="0">
                <a:solidFill>
                  <a:srgbClr val="575756"/>
                </a:solidFill>
              </a:rPr>
              <a:t>To what extent are VET teachers and trainers supported to teach in new e-learning environments?</a:t>
            </a:r>
          </a:p>
          <a:p>
            <a:pPr marL="360000" lvl="1" indent="-342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en-GB" sz="7200" dirty="0">
                <a:solidFill>
                  <a:srgbClr val="575756"/>
                </a:solidFill>
              </a:rPr>
              <a:t>How does COVID-19 affect VET teacher and trainer wellbeing?</a:t>
            </a:r>
          </a:p>
          <a:p>
            <a:pPr marL="360000" lvl="1" indent="-342000">
              <a:lnSpc>
                <a:spcPts val="22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en-GB" sz="7200" dirty="0">
              <a:solidFill>
                <a:srgbClr val="575756"/>
              </a:solidFill>
            </a:endParaRPr>
          </a:p>
          <a:p>
            <a:pPr>
              <a:buClr>
                <a:srgbClr val="00B0F0"/>
              </a:buClr>
            </a:pPr>
            <a:endParaRPr lang="en-GB" sz="2400" b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AC6EB95A-F71A-4E04-A742-E759E91F6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42581"/>
            <a:ext cx="758032" cy="365125"/>
          </a:xfrm>
        </p:spPr>
        <p:txBody>
          <a:bodyPr/>
          <a:lstStyle/>
          <a:p>
            <a:fld id="{79B35624-E6C7-4EAC-983E-474C00997AB4}" type="slidenum">
              <a:rPr lang="en-GB" sz="900" smtClean="0"/>
              <a:pPr/>
              <a:t>8</a:t>
            </a:fld>
            <a:endParaRPr lang="en-GB" sz="900" dirty="0"/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0D7A1527-EDFE-47EE-B4DB-F5E047033BB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01" y="1813780"/>
            <a:ext cx="2560320" cy="1991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1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74C3-9622-488D-8803-0D9B8B1E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79" y="417600"/>
            <a:ext cx="11724001" cy="841665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Evidence-based reflections</a:t>
            </a:r>
            <a:br>
              <a:rPr lang="en-GB" sz="4800" dirty="0"/>
            </a:br>
            <a:r>
              <a:rPr lang="en-GB" sz="3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key trends and policy pointers</a:t>
            </a:r>
            <a:endParaRPr lang="en-GB" sz="3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65660-DC99-4DFF-901B-876F23BF0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24" y="1610968"/>
            <a:ext cx="4089512" cy="23046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138C38-FF76-4D3D-B8D6-4384FD8B1F14}"/>
              </a:ext>
            </a:extLst>
          </p:cNvPr>
          <p:cNvSpPr/>
          <p:nvPr/>
        </p:nvSpPr>
        <p:spPr>
          <a:xfrm>
            <a:off x="434325" y="3074843"/>
            <a:ext cx="4086416" cy="84166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5E8AB5AE-2C4E-4D40-B34C-93722CAC12EA}"/>
              </a:ext>
            </a:extLst>
          </p:cNvPr>
          <p:cNvSpPr txBox="1">
            <a:spLocks/>
          </p:cNvSpPr>
          <p:nvPr/>
        </p:nvSpPr>
        <p:spPr>
          <a:xfrm>
            <a:off x="522631" y="3161285"/>
            <a:ext cx="4086416" cy="68578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2020</a:t>
            </a: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Why our heroes will never be automated: investing in healthcare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289D0CB-6558-4EA4-8AD7-5E5AE4539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3" y="3910723"/>
            <a:ext cx="4079477" cy="229902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4A6E7CA-DB08-49F6-A906-7C2943C2061E}"/>
              </a:ext>
            </a:extLst>
          </p:cNvPr>
          <p:cNvSpPr/>
          <p:nvPr/>
        </p:nvSpPr>
        <p:spPr>
          <a:xfrm>
            <a:off x="441263" y="5367667"/>
            <a:ext cx="4079477" cy="841302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itolo 1">
            <a:extLst>
              <a:ext uri="{FF2B5EF4-FFF2-40B4-BE49-F238E27FC236}">
                <a16:creationId xmlns:a16="http://schemas.microsoft.com/office/drawing/2014/main" id="{DAB7AEA2-3ED1-4184-8E02-A5329FCBB219}"/>
              </a:ext>
            </a:extLst>
          </p:cNvPr>
          <p:cNvSpPr txBox="1">
            <a:spLocks/>
          </p:cNvSpPr>
          <p:nvPr/>
        </p:nvSpPr>
        <p:spPr>
          <a:xfrm>
            <a:off x="512241" y="5444380"/>
            <a:ext cx="3775066" cy="68578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2020</a:t>
            </a: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Has the coronavirus crisis made</a:t>
            </a: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us all crowdworkers?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6218C7A-DB6A-4A65-BDA1-80A79C482C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286" y="1608373"/>
            <a:ext cx="4078732" cy="229860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F20B386-5A50-4A33-9C84-1B5727A73CCE}"/>
              </a:ext>
            </a:extLst>
          </p:cNvPr>
          <p:cNvSpPr/>
          <p:nvPr/>
        </p:nvSpPr>
        <p:spPr>
          <a:xfrm>
            <a:off x="7771041" y="3065318"/>
            <a:ext cx="4086414" cy="84166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itolo 1">
            <a:extLst>
              <a:ext uri="{FF2B5EF4-FFF2-40B4-BE49-F238E27FC236}">
                <a16:creationId xmlns:a16="http://schemas.microsoft.com/office/drawing/2014/main" id="{9B83AFAC-937A-4E18-B3C7-8DD198DF66D4}"/>
              </a:ext>
            </a:extLst>
          </p:cNvPr>
          <p:cNvSpPr txBox="1">
            <a:spLocks/>
          </p:cNvSpPr>
          <p:nvPr/>
        </p:nvSpPr>
        <p:spPr>
          <a:xfrm>
            <a:off x="7856475" y="3142034"/>
            <a:ext cx="4086416" cy="73442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2020</a:t>
            </a: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Jobs at risk: coronavirus impact</a:t>
            </a:r>
            <a:b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on EU tourism sector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CAE2B9B-F7A2-4221-A297-BBED650DCB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883" y="3906981"/>
            <a:ext cx="4084730" cy="230198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54629A91-75EE-41EC-BFD6-622E5831BA34}"/>
              </a:ext>
            </a:extLst>
          </p:cNvPr>
          <p:cNvSpPr/>
          <p:nvPr/>
        </p:nvSpPr>
        <p:spPr>
          <a:xfrm>
            <a:off x="7777234" y="5367667"/>
            <a:ext cx="4080222" cy="84166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itolo 1">
            <a:extLst>
              <a:ext uri="{FF2B5EF4-FFF2-40B4-BE49-F238E27FC236}">
                <a16:creationId xmlns:a16="http://schemas.microsoft.com/office/drawing/2014/main" id="{18463DEB-DF22-4D8A-8AD2-FB183CA13D54}"/>
              </a:ext>
            </a:extLst>
          </p:cNvPr>
          <p:cNvSpPr txBox="1">
            <a:spLocks/>
          </p:cNvSpPr>
          <p:nvPr/>
        </p:nvSpPr>
        <p:spPr>
          <a:xfrm>
            <a:off x="7855812" y="5457414"/>
            <a:ext cx="4086416" cy="68248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2020</a:t>
            </a: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Coronavirus, automation and the future of work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0A2D021-0FED-49A5-B59A-9407B3A957C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0" r="17924"/>
          <a:stretch/>
        </p:blipFill>
        <p:spPr>
          <a:xfrm>
            <a:off x="4585044" y="1608374"/>
            <a:ext cx="3141195" cy="4600595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D270B1F-0505-4E33-A2FB-FC8B27FC5DB6}"/>
              </a:ext>
            </a:extLst>
          </p:cNvPr>
          <p:cNvSpPr/>
          <p:nvPr/>
        </p:nvSpPr>
        <p:spPr>
          <a:xfrm>
            <a:off x="4588191" y="4653208"/>
            <a:ext cx="3138049" cy="1555762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itolo 1">
            <a:extLst>
              <a:ext uri="{FF2B5EF4-FFF2-40B4-BE49-F238E27FC236}">
                <a16:creationId xmlns:a16="http://schemas.microsoft.com/office/drawing/2014/main" id="{F029335A-F575-404C-A207-B34B0C0BDD42}"/>
              </a:ext>
            </a:extLst>
          </p:cNvPr>
          <p:cNvSpPr txBox="1">
            <a:spLocks/>
          </p:cNvSpPr>
          <p:nvPr/>
        </p:nvSpPr>
        <p:spPr>
          <a:xfrm>
            <a:off x="4690452" y="4726831"/>
            <a:ext cx="2800333" cy="146841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2020</a:t>
            </a: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Will the human capital potential of refugees be better used and acknowledged after COVID-19?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D0A06864-0A15-4BD9-9E66-326FE4A25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42581"/>
            <a:ext cx="758032" cy="365125"/>
          </a:xfrm>
        </p:spPr>
        <p:txBody>
          <a:bodyPr/>
          <a:lstStyle/>
          <a:p>
            <a:fld id="{79B35624-E6C7-4EAC-983E-474C00997AB4}" type="slidenum">
              <a:rPr lang="en-GB" sz="900" smtClean="0"/>
              <a:pPr/>
              <a:t>9</a:t>
            </a:fld>
            <a:endParaRPr lang="en-GB" sz="9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3C5DB3-6BFA-46C3-AE31-FA01EBD00593}"/>
              </a:ext>
            </a:extLst>
          </p:cNvPr>
          <p:cNvSpPr/>
          <p:nvPr/>
        </p:nvSpPr>
        <p:spPr>
          <a:xfrm rot="16200000">
            <a:off x="6971547" y="2114654"/>
            <a:ext cx="129394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UNHCR/Roger Arnold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1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33" grpId="0" animBg="1"/>
      <p:bldP spid="34" grpId="0"/>
      <p:bldP spid="36" grpId="0" animBg="1"/>
      <p:bldP spid="37" grpId="0"/>
      <p:bldP spid="39" grpId="0" animBg="1"/>
      <p:bldP spid="40" grpId="0"/>
      <p:bldP spid="42" grpId="0" animBg="1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8FF6287-2BF2-439C-836D-9E694919A56C}"/>
              </a:ext>
            </a:extLst>
          </p:cNvPr>
          <p:cNvSpPr/>
          <p:nvPr/>
        </p:nvSpPr>
        <p:spPr>
          <a:xfrm>
            <a:off x="4189128" y="3659045"/>
            <a:ext cx="3343562" cy="2567273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0962DA-DE5B-4A48-B315-E884CF804A6E}"/>
              </a:ext>
            </a:extLst>
          </p:cNvPr>
          <p:cNvSpPr/>
          <p:nvPr/>
        </p:nvSpPr>
        <p:spPr>
          <a:xfrm>
            <a:off x="7940809" y="3667416"/>
            <a:ext cx="3327387" cy="2567273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574C3-9622-488D-8803-0D9B8B1E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79" y="418653"/>
            <a:ext cx="11724001" cy="1224617"/>
          </a:xfrm>
        </p:spPr>
        <p:txBody>
          <a:bodyPr>
            <a:normAutofit/>
          </a:bodyPr>
          <a:lstStyle/>
          <a:p>
            <a:r>
              <a:rPr lang="en-GB" sz="3600" dirty="0"/>
              <a:t>In-depth analyses</a:t>
            </a:r>
            <a:br>
              <a:rPr lang="en-GB" sz="4800" dirty="0"/>
            </a:b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International surveys and forthcoming results</a:t>
            </a:r>
            <a:endParaRPr lang="en-GB" sz="2800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6C991D6C-B119-4727-BA0C-7A078E6CA553}"/>
              </a:ext>
            </a:extLst>
          </p:cNvPr>
          <p:cNvSpPr txBox="1">
            <a:spLocks/>
          </p:cNvSpPr>
          <p:nvPr/>
        </p:nvSpPr>
        <p:spPr>
          <a:xfrm>
            <a:off x="4302772" y="4872054"/>
            <a:ext cx="3229557" cy="70868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Ongoing work for a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ReferNet survey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on national responses to the pandemic launched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7261AE1A-A109-4EC7-ADEA-35478A4336D2}"/>
              </a:ext>
            </a:extLst>
          </p:cNvPr>
          <p:cNvSpPr txBox="1">
            <a:spLocks/>
          </p:cNvSpPr>
          <p:nvPr/>
        </p:nvSpPr>
        <p:spPr>
          <a:xfrm>
            <a:off x="8051242" y="4830377"/>
            <a:ext cx="3288816" cy="102103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The future Cedefop </a:t>
            </a:r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ESJS survey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will include questions related to the coronavirus pandemic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095F6F-43AB-431B-A5D0-3358AA18B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08" y="1752247"/>
            <a:ext cx="3327388" cy="1873613"/>
          </a:xfrm>
          <a:prstGeom prst="rect">
            <a:avLst/>
          </a:prstGeom>
        </p:spPr>
      </p:pic>
      <p:sp>
        <p:nvSpPr>
          <p:cNvPr id="16" name="Titolo 1">
            <a:extLst>
              <a:ext uri="{FF2B5EF4-FFF2-40B4-BE49-F238E27FC236}">
                <a16:creationId xmlns:a16="http://schemas.microsoft.com/office/drawing/2014/main" id="{BD750A9E-B586-4D08-A11B-90F3E53319B4}"/>
              </a:ext>
            </a:extLst>
          </p:cNvPr>
          <p:cNvSpPr txBox="1">
            <a:spLocks/>
          </p:cNvSpPr>
          <p:nvPr/>
        </p:nvSpPr>
        <p:spPr>
          <a:xfrm>
            <a:off x="8052575" y="3742639"/>
            <a:ext cx="3242083" cy="7593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Will coronavirus have lasting labour market effects?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7BB8A8-E651-4C10-A5DA-04E7F8B01A57}"/>
              </a:ext>
            </a:extLst>
          </p:cNvPr>
          <p:cNvSpPr/>
          <p:nvPr/>
        </p:nvSpPr>
        <p:spPr>
          <a:xfrm>
            <a:off x="432923" y="3660290"/>
            <a:ext cx="3343562" cy="2567273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CD15395A-55BC-4E05-817D-5A4C03720F2C}"/>
              </a:ext>
            </a:extLst>
          </p:cNvPr>
          <p:cNvSpPr txBox="1">
            <a:spLocks/>
          </p:cNvSpPr>
          <p:nvPr/>
        </p:nvSpPr>
        <p:spPr>
          <a:xfrm>
            <a:off x="546929" y="3737134"/>
            <a:ext cx="3343565" cy="70860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Coronavirus: learning the lessons − Preparing for the future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A8ABB19D-20B2-4762-BF30-70D8848AA66E}"/>
              </a:ext>
            </a:extLst>
          </p:cNvPr>
          <p:cNvSpPr txBox="1">
            <a:spLocks/>
          </p:cNvSpPr>
          <p:nvPr/>
        </p:nvSpPr>
        <p:spPr>
          <a:xfrm>
            <a:off x="4302772" y="3742352"/>
            <a:ext cx="3242083" cy="70868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European countries’ response to coronavirus challenges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2C2781F-F338-49B4-BC7E-7640A5323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581" y="1742488"/>
            <a:ext cx="3234162" cy="18211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5A10023-2457-4841-8B0F-B40F5DB10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71" y="1742488"/>
            <a:ext cx="3340068" cy="1880754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E326A231-7B5A-4E9B-BEAC-288034B19306}"/>
              </a:ext>
            </a:extLst>
          </p:cNvPr>
          <p:cNvSpPr txBox="1">
            <a:spLocks/>
          </p:cNvSpPr>
          <p:nvPr/>
        </p:nvSpPr>
        <p:spPr>
          <a:xfrm>
            <a:off x="534402" y="4860100"/>
            <a:ext cx="3343566" cy="120833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Global survey </a:t>
            </a: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on the impact </a:t>
            </a:r>
          </a:p>
          <a:p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of the pandemic on learning 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  <a:t>in companies launched in cooperation with main international organisations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81C11A7A-4CB3-46BB-8347-1EFA794625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4565" y="6342581"/>
            <a:ext cx="758032" cy="365125"/>
          </a:xfrm>
        </p:spPr>
        <p:txBody>
          <a:bodyPr/>
          <a:lstStyle/>
          <a:p>
            <a:fld id="{79B35624-E6C7-4EAC-983E-474C00997AB4}" type="slidenum">
              <a:rPr lang="en-GB" sz="900" smtClean="0"/>
              <a:pPr/>
              <a:t>10</a:t>
            </a:fld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47497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7" grpId="0"/>
      <p:bldP spid="8" grpId="0"/>
      <p:bldP spid="16" grpId="0"/>
      <p:bldP spid="22" grpId="0" animBg="1"/>
      <p:bldP spid="14" grpId="0"/>
      <p:bldP spid="1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50FA8E-030E-48D8-8BBE-24E4342B8E97}"/>
              </a:ext>
            </a:extLst>
          </p:cNvPr>
          <p:cNvSpPr txBox="1"/>
          <p:nvPr/>
        </p:nvSpPr>
        <p:spPr>
          <a:xfrm>
            <a:off x="937462" y="6363702"/>
            <a:ext cx="5244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Photos: slides 1, 3, 7, 10 © Cedefop/slides 2,</a:t>
            </a:r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9 © iStock/slide 10 © Shutterstock</a:t>
            </a:r>
          </a:p>
        </p:txBody>
      </p:sp>
    </p:spTree>
    <p:extLst>
      <p:ext uri="{BB962C8B-B14F-4D97-AF65-F5344CB8AC3E}">
        <p14:creationId xmlns:p14="http://schemas.microsoft.com/office/powerpoint/2010/main" val="3762310714"/>
      </p:ext>
    </p:extLst>
  </p:cSld>
  <p:clrMapOvr>
    <a:masterClrMapping/>
  </p:clrMapOvr>
</p:sld>
</file>

<file path=ppt/theme/theme1.xml><?xml version="1.0" encoding="utf-8"?>
<a:theme xmlns:a="http://schemas.openxmlformats.org/drawingml/2006/main" name="Intro slide_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ro slide_0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tro slide_0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In slide_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In slide_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End slide 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nd slide 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2441</TotalTime>
  <Words>590</Words>
  <Application>Microsoft Office PowerPoint</Application>
  <PresentationFormat>Widescreen</PresentationFormat>
  <Paragraphs>84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Arial Black</vt:lpstr>
      <vt:lpstr>Calibri</vt:lpstr>
      <vt:lpstr>Wingdings</vt:lpstr>
      <vt:lpstr>Intro slide_01</vt:lpstr>
      <vt:lpstr>Intro slide_02</vt:lpstr>
      <vt:lpstr>Intro slide_03</vt:lpstr>
      <vt:lpstr>In slide_01</vt:lpstr>
      <vt:lpstr>In slide_02</vt:lpstr>
      <vt:lpstr>End slide 01</vt:lpstr>
      <vt:lpstr>End slide 02</vt:lpstr>
      <vt:lpstr>Get ready for  the recovery</vt:lpstr>
      <vt:lpstr>PowerPoint Presentation</vt:lpstr>
      <vt:lpstr>Instant research (1/6) Impact of COVID-19 on the use of Europass</vt:lpstr>
      <vt:lpstr>Instant research (2/6) Search volume of online course/training in Google</vt:lpstr>
      <vt:lpstr>Instant research (3/6) How EU countries manage apprenticeships</vt:lpstr>
      <vt:lpstr>PowerPoint Presentation</vt:lpstr>
      <vt:lpstr>Instant research (5/6) Impact on sectors and the future of occupations</vt:lpstr>
      <vt:lpstr>Instant research (6/6) Digital gap during COVID-19 for VET learners at risk in Europe</vt:lpstr>
      <vt:lpstr>Evidence-based reflections key trends and policy pointers</vt:lpstr>
      <vt:lpstr>In-depth analyses International surveys and forthcoming results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BARA, Evangelia</dc:creator>
  <cp:lastModifiedBy>Rozalia VOUDOURI</cp:lastModifiedBy>
  <cp:revision>120</cp:revision>
  <dcterms:created xsi:type="dcterms:W3CDTF">2019-11-13T12:43:38Z</dcterms:created>
  <dcterms:modified xsi:type="dcterms:W3CDTF">2020-05-27T09:03:15Z</dcterms:modified>
</cp:coreProperties>
</file>