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9" r:id="rId6"/>
    <p:sldId id="269" r:id="rId7"/>
    <p:sldId id="280" r:id="rId8"/>
    <p:sldId id="301" r:id="rId9"/>
    <p:sldId id="278" r:id="rId10"/>
    <p:sldId id="279" r:id="rId11"/>
    <p:sldId id="293" r:id="rId12"/>
    <p:sldId id="294" r:id="rId13"/>
    <p:sldId id="282" r:id="rId14"/>
    <p:sldId id="299" r:id="rId15"/>
    <p:sldId id="298" r:id="rId16"/>
    <p:sldId id="296" r:id="rId17"/>
    <p:sldId id="300" r:id="rId18"/>
    <p:sldId id="289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2980"/>
    <a:srgbClr val="C2264A"/>
    <a:srgbClr val="B82A5E"/>
    <a:srgbClr val="DB2F63"/>
    <a:srgbClr val="D91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9A028E-9750-48F4-898E-6F787F4B7679}" v="1" dt="2023-06-12T20:51:14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7"/>
    <p:restoredTop sz="81503" autoAdjust="0"/>
  </p:normalViewPr>
  <p:slideViewPr>
    <p:cSldViewPr snapToGrid="0">
      <p:cViewPr varScale="1">
        <p:scale>
          <a:sx n="43" d="100"/>
          <a:sy n="43" d="100"/>
        </p:scale>
        <p:origin x="68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phine  Adenot-Owusu" userId="776fc792-327b-4614-ab41-4885ca3d5ffd" providerId="ADAL" clId="{4F31E59B-72BE-4C5A-88B2-CCC7E3A3FD13}"/>
    <pc:docChg chg="custSel modSld">
      <pc:chgData name="Delphine  Adenot-Owusu" userId="776fc792-327b-4614-ab41-4885ca3d5ffd" providerId="ADAL" clId="{4F31E59B-72BE-4C5A-88B2-CCC7E3A3FD13}" dt="2023-05-17T13:40:56.818" v="8" actId="478"/>
      <pc:docMkLst>
        <pc:docMk/>
      </pc:docMkLst>
      <pc:sldChg chg="delSp modSp mod">
        <pc:chgData name="Delphine  Adenot-Owusu" userId="776fc792-327b-4614-ab41-4885ca3d5ffd" providerId="ADAL" clId="{4F31E59B-72BE-4C5A-88B2-CCC7E3A3FD13}" dt="2023-05-17T13:40:56.818" v="8" actId="478"/>
        <pc:sldMkLst>
          <pc:docMk/>
          <pc:sldMk cId="3448712881" sldId="263"/>
        </pc:sldMkLst>
        <pc:spChg chg="del mod">
          <ac:chgData name="Delphine  Adenot-Owusu" userId="776fc792-327b-4614-ab41-4885ca3d5ffd" providerId="ADAL" clId="{4F31E59B-72BE-4C5A-88B2-CCC7E3A3FD13}" dt="2023-05-17T13:40:51.625" v="1" actId="478"/>
          <ac:spMkLst>
            <pc:docMk/>
            <pc:sldMk cId="3448712881" sldId="263"/>
            <ac:spMk id="3" creationId="{2BDE6536-3D59-F12B-7CD3-F5B816EA7153}"/>
          </ac:spMkLst>
        </pc:spChg>
        <pc:spChg chg="del mod">
          <ac:chgData name="Delphine  Adenot-Owusu" userId="776fc792-327b-4614-ab41-4885ca3d5ffd" providerId="ADAL" clId="{4F31E59B-72BE-4C5A-88B2-CCC7E3A3FD13}" dt="2023-05-17T13:40:56.818" v="8" actId="478"/>
          <ac:spMkLst>
            <pc:docMk/>
            <pc:sldMk cId="3448712881" sldId="263"/>
            <ac:spMk id="10" creationId="{97938AAF-7C17-487E-42B0-0036EADF6BCC}"/>
          </ac:spMkLst>
        </pc:spChg>
        <pc:spChg chg="del mod">
          <ac:chgData name="Delphine  Adenot-Owusu" userId="776fc792-327b-4614-ab41-4885ca3d5ffd" providerId="ADAL" clId="{4F31E59B-72BE-4C5A-88B2-CCC7E3A3FD13}" dt="2023-05-17T13:40:56.200" v="7" actId="478"/>
          <ac:spMkLst>
            <pc:docMk/>
            <pc:sldMk cId="3448712881" sldId="263"/>
            <ac:spMk id="12" creationId="{D6AF7922-91A3-DA1E-C7AE-98795EFC631A}"/>
          </ac:spMkLst>
        </pc:spChg>
        <pc:picChg chg="del">
          <ac:chgData name="Delphine  Adenot-Owusu" userId="776fc792-327b-4614-ab41-4885ca3d5ffd" providerId="ADAL" clId="{4F31E59B-72BE-4C5A-88B2-CCC7E3A3FD13}" dt="2023-05-17T13:40:52.168" v="2" actId="478"/>
          <ac:picMkLst>
            <pc:docMk/>
            <pc:sldMk cId="3448712881" sldId="263"/>
            <ac:picMk id="4" creationId="{DF214541-A444-2614-2E72-5DA67BD4A94E}"/>
          </ac:picMkLst>
        </pc:picChg>
        <pc:picChg chg="del">
          <ac:chgData name="Delphine  Adenot-Owusu" userId="776fc792-327b-4614-ab41-4885ca3d5ffd" providerId="ADAL" clId="{4F31E59B-72BE-4C5A-88B2-CCC7E3A3FD13}" dt="2023-05-17T13:40:54.071" v="5" actId="478"/>
          <ac:picMkLst>
            <pc:docMk/>
            <pc:sldMk cId="3448712881" sldId="263"/>
            <ac:picMk id="14" creationId="{DEDC51E8-AFFD-1F1A-306E-105C7F930973}"/>
          </ac:picMkLst>
        </pc:picChg>
      </pc:sldChg>
    </pc:docChg>
  </pc:docChgLst>
  <pc:docChgLst>
    <pc:chgData name="Kayla Patrick" userId="994ce80c-be43-426c-9485-62740b321164" providerId="ADAL" clId="{DBB0C807-739E-4374-88A1-E6B89EF049C5}"/>
    <pc:docChg chg="mod">
      <pc:chgData name="Kayla Patrick" userId="994ce80c-be43-426c-9485-62740b321164" providerId="ADAL" clId="{DBB0C807-739E-4374-88A1-E6B89EF049C5}" dt="2023-03-23T15:14:03.080" v="0"/>
      <pc:docMkLst>
        <pc:docMk/>
      </pc:docMkLst>
    </pc:docChg>
  </pc:docChgLst>
  <pc:docChgLst>
    <pc:chgData name="Delphine  Adenot-Owusu" userId="776fc792-327b-4614-ab41-4885ca3d5ffd" providerId="ADAL" clId="{0D0E8AAE-DDEC-459C-A7C9-A72D478CD645}"/>
    <pc:docChg chg="addSld">
      <pc:chgData name="Delphine  Adenot-Owusu" userId="776fc792-327b-4614-ab41-4885ca3d5ffd" providerId="ADAL" clId="{0D0E8AAE-DDEC-459C-A7C9-A72D478CD645}" dt="2023-03-27T18:39:30.297" v="8" actId="680"/>
      <pc:docMkLst>
        <pc:docMk/>
      </pc:docMkLst>
      <pc:sldChg chg="new">
        <pc:chgData name="Delphine  Adenot-Owusu" userId="776fc792-327b-4614-ab41-4885ca3d5ffd" providerId="ADAL" clId="{0D0E8AAE-DDEC-459C-A7C9-A72D478CD645}" dt="2023-03-27T18:39:16.149" v="0" actId="680"/>
        <pc:sldMkLst>
          <pc:docMk/>
          <pc:sldMk cId="3823297650" sldId="257"/>
        </pc:sldMkLst>
      </pc:sldChg>
      <pc:sldChg chg="new">
        <pc:chgData name="Delphine  Adenot-Owusu" userId="776fc792-327b-4614-ab41-4885ca3d5ffd" providerId="ADAL" clId="{0D0E8AAE-DDEC-459C-A7C9-A72D478CD645}" dt="2023-03-27T18:39:18.015" v="1" actId="680"/>
        <pc:sldMkLst>
          <pc:docMk/>
          <pc:sldMk cId="2020404051" sldId="258"/>
        </pc:sldMkLst>
      </pc:sldChg>
      <pc:sldChg chg="new">
        <pc:chgData name="Delphine  Adenot-Owusu" userId="776fc792-327b-4614-ab41-4885ca3d5ffd" providerId="ADAL" clId="{0D0E8AAE-DDEC-459C-A7C9-A72D478CD645}" dt="2023-03-27T18:39:19.836" v="2" actId="680"/>
        <pc:sldMkLst>
          <pc:docMk/>
          <pc:sldMk cId="858609493" sldId="259"/>
        </pc:sldMkLst>
      </pc:sldChg>
      <pc:sldChg chg="new">
        <pc:chgData name="Delphine  Adenot-Owusu" userId="776fc792-327b-4614-ab41-4885ca3d5ffd" providerId="ADAL" clId="{0D0E8AAE-DDEC-459C-A7C9-A72D478CD645}" dt="2023-03-27T18:39:21.346" v="3" actId="680"/>
        <pc:sldMkLst>
          <pc:docMk/>
          <pc:sldMk cId="3977060346" sldId="260"/>
        </pc:sldMkLst>
      </pc:sldChg>
      <pc:sldChg chg="new">
        <pc:chgData name="Delphine  Adenot-Owusu" userId="776fc792-327b-4614-ab41-4885ca3d5ffd" providerId="ADAL" clId="{0D0E8AAE-DDEC-459C-A7C9-A72D478CD645}" dt="2023-03-27T18:39:23.824" v="4" actId="680"/>
        <pc:sldMkLst>
          <pc:docMk/>
          <pc:sldMk cId="1039315973" sldId="261"/>
        </pc:sldMkLst>
      </pc:sldChg>
      <pc:sldChg chg="new">
        <pc:chgData name="Delphine  Adenot-Owusu" userId="776fc792-327b-4614-ab41-4885ca3d5ffd" providerId="ADAL" clId="{0D0E8AAE-DDEC-459C-A7C9-A72D478CD645}" dt="2023-03-27T18:39:25.398" v="5" actId="680"/>
        <pc:sldMkLst>
          <pc:docMk/>
          <pc:sldMk cId="1207137035" sldId="262"/>
        </pc:sldMkLst>
      </pc:sldChg>
      <pc:sldChg chg="new">
        <pc:chgData name="Delphine  Adenot-Owusu" userId="776fc792-327b-4614-ab41-4885ca3d5ffd" providerId="ADAL" clId="{0D0E8AAE-DDEC-459C-A7C9-A72D478CD645}" dt="2023-03-27T18:39:26.919" v="6" actId="680"/>
        <pc:sldMkLst>
          <pc:docMk/>
          <pc:sldMk cId="3448712881" sldId="263"/>
        </pc:sldMkLst>
      </pc:sldChg>
      <pc:sldChg chg="new">
        <pc:chgData name="Delphine  Adenot-Owusu" userId="776fc792-327b-4614-ab41-4885ca3d5ffd" providerId="ADAL" clId="{0D0E8AAE-DDEC-459C-A7C9-A72D478CD645}" dt="2023-03-27T18:39:28.479" v="7" actId="680"/>
        <pc:sldMkLst>
          <pc:docMk/>
          <pc:sldMk cId="1454385428" sldId="264"/>
        </pc:sldMkLst>
      </pc:sldChg>
      <pc:sldChg chg="new">
        <pc:chgData name="Delphine  Adenot-Owusu" userId="776fc792-327b-4614-ab41-4885ca3d5ffd" providerId="ADAL" clId="{0D0E8AAE-DDEC-459C-A7C9-A72D478CD645}" dt="2023-03-27T18:39:30.297" v="8" actId="680"/>
        <pc:sldMkLst>
          <pc:docMk/>
          <pc:sldMk cId="1776234479" sldId="265"/>
        </pc:sldMkLst>
      </pc:sldChg>
    </pc:docChg>
  </pc:docChgLst>
  <pc:docChgLst>
    <pc:chgData name="Mairead Matthews" userId="027b0c6d-7da4-4b25-8d86-08c338ade181" providerId="ADAL" clId="{019A028E-9750-48F4-898E-6F787F4B7679}"/>
    <pc:docChg chg="undo custSel addSld delSld modSld sldOrd">
      <pc:chgData name="Mairead Matthews" userId="027b0c6d-7da4-4b25-8d86-08c338ade181" providerId="ADAL" clId="{019A028E-9750-48F4-898E-6F787F4B7679}" dt="2023-06-12T20:51:38.800" v="78" actId="2696"/>
      <pc:docMkLst>
        <pc:docMk/>
      </pc:docMkLst>
      <pc:sldChg chg="modSp mod modNotesTx">
        <pc:chgData name="Mairead Matthews" userId="027b0c6d-7da4-4b25-8d86-08c338ade181" providerId="ADAL" clId="{019A028E-9750-48F4-898E-6F787F4B7679}" dt="2023-06-09T18:55:19.707" v="7" actId="20577"/>
        <pc:sldMkLst>
          <pc:docMk/>
          <pc:sldMk cId="2140630345" sldId="256"/>
        </pc:sldMkLst>
        <pc:spChg chg="mod">
          <ac:chgData name="Mairead Matthews" userId="027b0c6d-7da4-4b25-8d86-08c338ade181" providerId="ADAL" clId="{019A028E-9750-48F4-898E-6F787F4B7679}" dt="2023-06-09T18:55:18.001" v="6" actId="207"/>
          <ac:spMkLst>
            <pc:docMk/>
            <pc:sldMk cId="2140630345" sldId="256"/>
            <ac:spMk id="2" creationId="{5ADB0AED-723F-E13C-2318-5F73DFC562A9}"/>
          </ac:spMkLst>
        </pc:spChg>
      </pc:sldChg>
      <pc:sldChg chg="modSp mod">
        <pc:chgData name="Mairead Matthews" userId="027b0c6d-7da4-4b25-8d86-08c338ade181" providerId="ADAL" clId="{019A028E-9750-48F4-898E-6F787F4B7679}" dt="2023-05-30T22:44:16.235" v="1" actId="1076"/>
        <pc:sldMkLst>
          <pc:docMk/>
          <pc:sldMk cId="879776446" sldId="289"/>
        </pc:sldMkLst>
        <pc:spChg chg="mod">
          <ac:chgData name="Mairead Matthews" userId="027b0c6d-7da4-4b25-8d86-08c338ade181" providerId="ADAL" clId="{019A028E-9750-48F4-898E-6F787F4B7679}" dt="2023-05-30T22:44:13.082" v="0" actId="1076"/>
          <ac:spMkLst>
            <pc:docMk/>
            <pc:sldMk cId="879776446" sldId="289"/>
            <ac:spMk id="2" creationId="{1876CE57-65AF-07F7-F070-B6EC4C05260F}"/>
          </ac:spMkLst>
        </pc:spChg>
        <pc:spChg chg="mod">
          <ac:chgData name="Mairead Matthews" userId="027b0c6d-7da4-4b25-8d86-08c338ade181" providerId="ADAL" clId="{019A028E-9750-48F4-898E-6F787F4B7679}" dt="2023-05-30T22:44:16.235" v="1" actId="1076"/>
          <ac:spMkLst>
            <pc:docMk/>
            <pc:sldMk cId="879776446" sldId="289"/>
            <ac:spMk id="3" creationId="{A0930337-3CB4-1656-D161-A09CD0D83425}"/>
          </ac:spMkLst>
        </pc:spChg>
      </pc:sldChg>
      <pc:sldChg chg="modSp del mod ord">
        <pc:chgData name="Mairead Matthews" userId="027b0c6d-7da4-4b25-8d86-08c338ade181" providerId="ADAL" clId="{019A028E-9750-48F4-898E-6F787F4B7679}" dt="2023-06-12T20:51:38.800" v="78" actId="2696"/>
        <pc:sldMkLst>
          <pc:docMk/>
          <pc:sldMk cId="1120491454" sldId="295"/>
        </pc:sldMkLst>
        <pc:spChg chg="mod">
          <ac:chgData name="Mairead Matthews" userId="027b0c6d-7da4-4b25-8d86-08c338ade181" providerId="ADAL" clId="{019A028E-9750-48F4-898E-6F787F4B7679}" dt="2023-06-12T20:51:02.946" v="29" actId="20577"/>
          <ac:spMkLst>
            <pc:docMk/>
            <pc:sldMk cId="1120491454" sldId="295"/>
            <ac:spMk id="2" creationId="{1876CE57-65AF-07F7-F070-B6EC4C05260F}"/>
          </ac:spMkLst>
        </pc:spChg>
      </pc:sldChg>
      <pc:sldChg chg="modNotesTx">
        <pc:chgData name="Mairead Matthews" userId="027b0c6d-7da4-4b25-8d86-08c338ade181" providerId="ADAL" clId="{019A028E-9750-48F4-898E-6F787F4B7679}" dt="2023-06-09T18:59:57.104" v="8" actId="20577"/>
        <pc:sldMkLst>
          <pc:docMk/>
          <pc:sldMk cId="2564033728" sldId="300"/>
        </pc:sldMkLst>
      </pc:sldChg>
      <pc:sldChg chg="modSp add mod">
        <pc:chgData name="Mairead Matthews" userId="027b0c6d-7da4-4b25-8d86-08c338ade181" providerId="ADAL" clId="{019A028E-9750-48F4-898E-6F787F4B7679}" dt="2023-06-12T20:51:31.471" v="77" actId="1076"/>
        <pc:sldMkLst>
          <pc:docMk/>
          <pc:sldMk cId="1131301285" sldId="301"/>
        </pc:sldMkLst>
        <pc:spChg chg="mod">
          <ac:chgData name="Mairead Matthews" userId="027b0c6d-7da4-4b25-8d86-08c338ade181" providerId="ADAL" clId="{019A028E-9750-48F4-898E-6F787F4B7679}" dt="2023-06-12T20:51:24.993" v="76" actId="20577"/>
          <ac:spMkLst>
            <pc:docMk/>
            <pc:sldMk cId="1131301285" sldId="301"/>
            <ac:spMk id="2" creationId="{1876CE57-65AF-07F7-F070-B6EC4C05260F}"/>
          </ac:spMkLst>
        </pc:spChg>
        <pc:spChg chg="mod">
          <ac:chgData name="Mairead Matthews" userId="027b0c6d-7da4-4b25-8d86-08c338ade181" providerId="ADAL" clId="{019A028E-9750-48F4-898E-6F787F4B7679}" dt="2023-06-12T20:51:31.471" v="77" actId="1076"/>
          <ac:spMkLst>
            <pc:docMk/>
            <pc:sldMk cId="1131301285" sldId="301"/>
            <ac:spMk id="3" creationId="{A0930337-3CB4-1656-D161-A09CD0D83425}"/>
          </ac:spMkLst>
        </pc:spChg>
      </pc:sldChg>
    </pc:docChg>
  </pc:docChgLst>
  <pc:docChgLst>
    <pc:chgData name="Ines Ouali" userId="789b74e4-2a8f-4ca6-ba53-13e1549ff0b7" providerId="ADAL" clId="{1B8B0E28-07CC-4A36-BE5C-365DDBB571D8}"/>
    <pc:docChg chg="undo custSel modSld">
      <pc:chgData name="Ines Ouali" userId="789b74e4-2a8f-4ca6-ba53-13e1549ff0b7" providerId="ADAL" clId="{1B8B0E28-07CC-4A36-BE5C-365DDBB571D8}" dt="2023-04-20T15:25:18.133" v="74" actId="14100"/>
      <pc:docMkLst>
        <pc:docMk/>
      </pc:docMkLst>
      <pc:sldChg chg="addSp delSp modSp mod setBg">
        <pc:chgData name="Ines Ouali" userId="789b74e4-2a8f-4ca6-ba53-13e1549ff0b7" providerId="ADAL" clId="{1B8B0E28-07CC-4A36-BE5C-365DDBB571D8}" dt="2023-04-20T15:25:18.133" v="74" actId="14100"/>
        <pc:sldMkLst>
          <pc:docMk/>
          <pc:sldMk cId="3448712881" sldId="263"/>
        </pc:sldMkLst>
        <pc:spChg chg="add del mod">
          <ac:chgData name="Ines Ouali" userId="789b74e4-2a8f-4ca6-ba53-13e1549ff0b7" providerId="ADAL" clId="{1B8B0E28-07CC-4A36-BE5C-365DDBB571D8}" dt="2023-04-20T15:18:40.765" v="2"/>
          <ac:spMkLst>
            <pc:docMk/>
            <pc:sldMk cId="3448712881" sldId="263"/>
            <ac:spMk id="2" creationId="{D4CBB29C-4736-09CB-DF17-5BCB2B980355}"/>
          </ac:spMkLst>
        </pc:spChg>
        <pc:spChg chg="add mod ord">
          <ac:chgData name="Ines Ouali" userId="789b74e4-2a8f-4ca6-ba53-13e1549ff0b7" providerId="ADAL" clId="{1B8B0E28-07CC-4A36-BE5C-365DDBB571D8}" dt="2023-04-20T15:22:24.752" v="47" actId="26606"/>
          <ac:spMkLst>
            <pc:docMk/>
            <pc:sldMk cId="3448712881" sldId="263"/>
            <ac:spMk id="3" creationId="{2BDE6536-3D59-F12B-7CD3-F5B816EA7153}"/>
          </ac:spMkLst>
        </pc:spChg>
        <pc:spChg chg="add del mod">
          <ac:chgData name="Ines Ouali" userId="789b74e4-2a8f-4ca6-ba53-13e1549ff0b7" providerId="ADAL" clId="{1B8B0E28-07CC-4A36-BE5C-365DDBB571D8}" dt="2023-04-20T15:22:23.301" v="42"/>
          <ac:spMkLst>
            <pc:docMk/>
            <pc:sldMk cId="3448712881" sldId="263"/>
            <ac:spMk id="5" creationId="{03A23FFF-D4C5-648B-D82D-792A0B36DB5C}"/>
          </ac:spMkLst>
        </pc:spChg>
        <pc:spChg chg="add del">
          <ac:chgData name="Ines Ouali" userId="789b74e4-2a8f-4ca6-ba53-13e1549ff0b7" providerId="ADAL" clId="{1B8B0E28-07CC-4A36-BE5C-365DDBB571D8}" dt="2023-04-20T15:22:22.557" v="37" actId="22"/>
          <ac:spMkLst>
            <pc:docMk/>
            <pc:sldMk cId="3448712881" sldId="263"/>
            <ac:spMk id="7" creationId="{5026664C-1467-41C3-6FB1-F85B3DDED31B}"/>
          </ac:spMkLst>
        </pc:spChg>
        <pc:spChg chg="add del mod">
          <ac:chgData name="Ines Ouali" userId="789b74e4-2a8f-4ca6-ba53-13e1549ff0b7" providerId="ADAL" clId="{1B8B0E28-07CC-4A36-BE5C-365DDBB571D8}" dt="2023-04-20T15:22:22.265" v="35"/>
          <ac:spMkLst>
            <pc:docMk/>
            <pc:sldMk cId="3448712881" sldId="263"/>
            <ac:spMk id="8" creationId="{F7F5B631-94AF-D049-CDCB-714D652F9955}"/>
          </ac:spMkLst>
        </pc:spChg>
        <pc:spChg chg="add del">
          <ac:chgData name="Ines Ouali" userId="789b74e4-2a8f-4ca6-ba53-13e1549ff0b7" providerId="ADAL" clId="{1B8B0E28-07CC-4A36-BE5C-365DDBB571D8}" dt="2023-04-20T15:22:24.752" v="47" actId="26606"/>
          <ac:spMkLst>
            <pc:docMk/>
            <pc:sldMk cId="3448712881" sldId="263"/>
            <ac:spMk id="9" creationId="{19D32F93-50AC-4C46-A5DB-291C60DDB7BD}"/>
          </ac:spMkLst>
        </pc:spChg>
        <pc:spChg chg="add mod">
          <ac:chgData name="Ines Ouali" userId="789b74e4-2a8f-4ca6-ba53-13e1549ff0b7" providerId="ADAL" clId="{1B8B0E28-07CC-4A36-BE5C-365DDBB571D8}" dt="2023-04-20T15:24:52.741" v="68" actId="14100"/>
          <ac:spMkLst>
            <pc:docMk/>
            <pc:sldMk cId="3448712881" sldId="263"/>
            <ac:spMk id="10" creationId="{97938AAF-7C17-487E-42B0-0036EADF6BCC}"/>
          </ac:spMkLst>
        </pc:spChg>
        <pc:spChg chg="add del">
          <ac:chgData name="Ines Ouali" userId="789b74e4-2a8f-4ca6-ba53-13e1549ff0b7" providerId="ADAL" clId="{1B8B0E28-07CC-4A36-BE5C-365DDBB571D8}" dt="2023-04-20T15:22:24.752" v="47" actId="26606"/>
          <ac:spMkLst>
            <pc:docMk/>
            <pc:sldMk cId="3448712881" sldId="263"/>
            <ac:spMk id="11" creationId="{827DC2C4-B485-428A-BF4A-472D2967F47F}"/>
          </ac:spMkLst>
        </pc:spChg>
        <pc:spChg chg="add mod">
          <ac:chgData name="Ines Ouali" userId="789b74e4-2a8f-4ca6-ba53-13e1549ff0b7" providerId="ADAL" clId="{1B8B0E28-07CC-4A36-BE5C-365DDBB571D8}" dt="2023-04-20T15:24:45.505" v="66" actId="14100"/>
          <ac:spMkLst>
            <pc:docMk/>
            <pc:sldMk cId="3448712881" sldId="263"/>
            <ac:spMk id="12" creationId="{D6AF7922-91A3-DA1E-C7AE-98795EFC631A}"/>
          </ac:spMkLst>
        </pc:spChg>
        <pc:spChg chg="add del">
          <ac:chgData name="Ines Ouali" userId="789b74e4-2a8f-4ca6-ba53-13e1549ff0b7" providerId="ADAL" clId="{1B8B0E28-07CC-4A36-BE5C-365DDBB571D8}" dt="2023-04-20T15:22:24.752" v="47" actId="26606"/>
          <ac:spMkLst>
            <pc:docMk/>
            <pc:sldMk cId="3448712881" sldId="263"/>
            <ac:spMk id="13" creationId="{EE04B5EB-F158-4507-90DD-BD23620C7CC9}"/>
          </ac:spMkLst>
        </pc:spChg>
        <pc:picChg chg="add mod">
          <ac:chgData name="Ines Ouali" userId="789b74e4-2a8f-4ca6-ba53-13e1549ff0b7" providerId="ADAL" clId="{1B8B0E28-07CC-4A36-BE5C-365DDBB571D8}" dt="2023-04-20T15:25:09.289" v="71" actId="207"/>
          <ac:picMkLst>
            <pc:docMk/>
            <pc:sldMk cId="3448712881" sldId="263"/>
            <ac:picMk id="4" creationId="{DF214541-A444-2614-2E72-5DA67BD4A94E}"/>
          </ac:picMkLst>
        </pc:picChg>
        <pc:picChg chg="add mod">
          <ac:chgData name="Ines Ouali" userId="789b74e4-2a8f-4ca6-ba53-13e1549ff0b7" providerId="ADAL" clId="{1B8B0E28-07CC-4A36-BE5C-365DDBB571D8}" dt="2023-04-20T15:25:18.133" v="74" actId="14100"/>
          <ac:picMkLst>
            <pc:docMk/>
            <pc:sldMk cId="3448712881" sldId="263"/>
            <ac:picMk id="14" creationId="{DEDC51E8-AFFD-1F1A-306E-105C7F9309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C82FC-6F72-455D-875A-0233C489206C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A3B21-B2E5-4CD4-9729-06A259579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89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3B21-B2E5-4CD4-9729-06A2595790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35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3B21-B2E5-4CD4-9729-06A2595790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34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A3B21-B2E5-4CD4-9729-06A2595790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55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www.ictc-ctic.ca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twitter.com/ICTC_CTIC" TargetMode="External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hyperlink" Target="https://www.youtube.com/c/InformationAndCommunicationsTechnologyCouncil" TargetMode="External"/><Relationship Id="rId5" Type="http://schemas.openxmlformats.org/officeDocument/2006/relationships/hyperlink" Target="https://www.facebook.com/ICTCCTIC" TargetMode="External"/><Relationship Id="rId10" Type="http://schemas.openxmlformats.org/officeDocument/2006/relationships/image" Target="../media/image10.png"/><Relationship Id="rId4" Type="http://schemas.openxmlformats.org/officeDocument/2006/relationships/image" Target="../media/image7.svg"/><Relationship Id="rId9" Type="http://schemas.openxmlformats.org/officeDocument/2006/relationships/hyperlink" Target="https://www.linkedin.com/company/ictc-ctic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AD1D-0124-A1FC-7561-7A971DDF6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937008"/>
            <a:ext cx="10080000" cy="2387600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0220F-5123-37E5-FBE2-EFB6A6C0F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3602038"/>
            <a:ext cx="10080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Barlow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9397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ith Presenter Na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AD1D-0124-A1FC-7561-7A971DDF6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937008"/>
            <a:ext cx="10080000" cy="2387600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0220F-5123-37E5-FBE2-EFB6A6C0F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3602038"/>
            <a:ext cx="10080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bg1"/>
                </a:solidFill>
                <a:latin typeface="Barlow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FB7B8-BEB2-E09B-DE8F-88260D33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0000" y="5349875"/>
            <a:ext cx="5016000" cy="927357"/>
          </a:xfrm>
          <a:prstGeom prst="rect">
            <a:avLst/>
          </a:prstGeom>
        </p:spPr>
        <p:txBody>
          <a:bodyPr anchor="b"/>
          <a:lstStyle>
            <a:lvl1pPr>
              <a:defRPr sz="200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en-US" dirty="0"/>
              <a:t>Click to edit Master presenter style</a:t>
            </a:r>
          </a:p>
        </p:txBody>
      </p:sp>
    </p:spTree>
    <p:extLst>
      <p:ext uri="{BB962C8B-B14F-4D97-AF65-F5344CB8AC3E}">
        <p14:creationId xmlns:p14="http://schemas.microsoft.com/office/powerpoint/2010/main" val="156395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A6D4-B0C6-1178-F8B4-7B6A7FEF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solidFill>
                  <a:srgbClr val="D91B5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34C5B-1DA4-7145-2DD5-78AB74732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800000"/>
            <a:ext cx="9000000" cy="43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46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A6D4-B0C6-1178-F8B4-7B6A7FEF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00000" cy="990000"/>
          </a:xfrm>
        </p:spPr>
        <p:txBody>
          <a:bodyPr anchor="t"/>
          <a:lstStyle>
            <a:lvl1pPr>
              <a:defRPr>
                <a:solidFill>
                  <a:srgbClr val="DB2F6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34C5B-1DA4-7145-2DD5-78AB74732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800000"/>
            <a:ext cx="9000000" cy="43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399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8C0B-2E4F-4F36-54DA-B6B63FC34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9000000" cy="2851200"/>
          </a:xfrm>
        </p:spPr>
        <p:txBody>
          <a:bodyPr anchor="b"/>
          <a:lstStyle>
            <a:lvl1pPr>
              <a:defRPr sz="6000">
                <a:solidFill>
                  <a:srgbClr val="D91B5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6283A-0968-ACE7-025F-E4074D686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4203054"/>
            <a:ext cx="9000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8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8C0B-2E4F-4F36-54DA-B6B63FC34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9000000" cy="2851200"/>
          </a:xfrm>
        </p:spPr>
        <p:txBody>
          <a:bodyPr anchor="b"/>
          <a:lstStyle>
            <a:lvl1pPr>
              <a:defRPr sz="6000">
                <a:solidFill>
                  <a:srgbClr val="D91B5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6283A-0968-ACE7-025F-E4074D686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4203054"/>
            <a:ext cx="9000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215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AD43-C58C-A5C4-95DC-4FB3B9B6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EA453-81ED-4D8E-B835-48B48600A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800000"/>
            <a:ext cx="4320000" cy="432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ECBAA-12A1-71CD-4378-8408B1567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000" y="1800000"/>
            <a:ext cx="4320000" cy="432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087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AD43-C58C-A5C4-95DC-4FB3B9B6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EA453-81ED-4D8E-B835-48B48600A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800000"/>
            <a:ext cx="4320000" cy="43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ECBAA-12A1-71CD-4378-8408B1567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000" y="1800000"/>
            <a:ext cx="4320000" cy="43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57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21FC-C3AE-1A5C-BDF9-1BC29784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719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21FC-C3AE-1A5C-BDF9-1BC29784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569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62038D-9E57-E697-A302-0FE8F2E5C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80000" y="1800000"/>
            <a:ext cx="7200000" cy="432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253E39-56B2-A671-4B87-ADB5CD12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00000" cy="99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2177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62038D-9E57-E697-A302-0FE8F2E5C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80000" y="1800000"/>
            <a:ext cx="7200000" cy="4320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253E39-56B2-A671-4B87-ADB5CD12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00000" cy="990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784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7912E89-97CA-8FE2-A381-510DD1C74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79999" y="914400"/>
            <a:ext cx="8274065" cy="46832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64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7912E89-97CA-8FE2-A381-510DD1C74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79999" y="914400"/>
            <a:ext cx="8274065" cy="4683211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63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560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654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E2032DA-944F-C4DA-D794-2691DB16A1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5954" y="893691"/>
            <a:ext cx="6723355" cy="3168000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83EA50C-C244-C972-55B4-A58EED27F88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30450" y="4380309"/>
            <a:ext cx="540000" cy="540000"/>
          </a:xfrm>
          <a:prstGeom prst="rect">
            <a:avLst/>
          </a:prstGeom>
        </p:spPr>
      </p:pic>
      <p:pic>
        <p:nvPicPr>
          <p:cNvPr id="10" name="Picture 9" descr="A picture containing ax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F748D04E-7D15-BC9B-70A2-CDF00A62115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501985" y="4380309"/>
            <a:ext cx="540000" cy="54000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hlinkClick r:id="rId9"/>
            <a:extLst>
              <a:ext uri="{FF2B5EF4-FFF2-40B4-BE49-F238E27FC236}">
                <a16:creationId xmlns:a16="http://schemas.microsoft.com/office/drawing/2014/main" id="{29A5FFA4-43EF-117E-F4CC-23C671B53C3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173520" y="4380309"/>
            <a:ext cx="540000" cy="54000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hlinkClick r:id="rId11"/>
            <a:extLst>
              <a:ext uri="{FF2B5EF4-FFF2-40B4-BE49-F238E27FC236}">
                <a16:creationId xmlns:a16="http://schemas.microsoft.com/office/drawing/2014/main" id="{B880B060-323F-831E-8A92-F335B0EFE1F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845056" y="4380309"/>
            <a:ext cx="540000" cy="540000"/>
          </a:xfrm>
          <a:prstGeom prst="rect">
            <a:avLst/>
          </a:prstGeom>
        </p:spPr>
      </p:pic>
      <p:sp>
        <p:nvSpPr>
          <p:cNvPr id="15" name="TextBox 14">
            <a:hlinkClick r:id="rId13"/>
            <a:extLst>
              <a:ext uri="{FF2B5EF4-FFF2-40B4-BE49-F238E27FC236}">
                <a16:creationId xmlns:a16="http://schemas.microsoft.com/office/drawing/2014/main" id="{238345B4-41F6-E73B-C45A-2773AE52863F}"/>
              </a:ext>
            </a:extLst>
          </p:cNvPr>
          <p:cNvSpPr txBox="1"/>
          <p:nvPr userDrawn="1"/>
        </p:nvSpPr>
        <p:spPr>
          <a:xfrm>
            <a:off x="0" y="505968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0" u="none" dirty="0">
                <a:solidFill>
                  <a:schemeClr val="bg1"/>
                </a:solidFill>
                <a:latin typeface="Barlow" pitchFamily="2" charset="77"/>
              </a:rPr>
              <a:t>www.ictc-ctic.ca</a:t>
            </a:r>
          </a:p>
        </p:txBody>
      </p:sp>
      <p:sp>
        <p:nvSpPr>
          <p:cNvPr id="16" name="Rectangle 15">
            <a:hlinkClick r:id="rId13"/>
            <a:extLst>
              <a:ext uri="{FF2B5EF4-FFF2-40B4-BE49-F238E27FC236}">
                <a16:creationId xmlns:a16="http://schemas.microsoft.com/office/drawing/2014/main" id="{ECB38455-3C76-F409-FA71-DEE9D73778D1}"/>
              </a:ext>
            </a:extLst>
          </p:cNvPr>
          <p:cNvSpPr/>
          <p:nvPr userDrawn="1"/>
        </p:nvSpPr>
        <p:spPr>
          <a:xfrm>
            <a:off x="3913632" y="4920309"/>
            <a:ext cx="4364736" cy="1043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6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89EBFD-CD88-0220-8179-2A2304666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00000" cy="90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15FB8-5AE2-73E3-91E6-4A1181ED1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800000"/>
            <a:ext cx="9000000" cy="43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BF46C5-4917-C7A6-1D90-572531DB19E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525964" y="5859765"/>
            <a:ext cx="2619735" cy="101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5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0" r:id="rId3"/>
    <p:sldLayoutId id="2147483660" r:id="rId4"/>
    <p:sldLayoutId id="2147483651" r:id="rId5"/>
    <p:sldLayoutId id="2147483661" r:id="rId6"/>
    <p:sldLayoutId id="2147483652" r:id="rId7"/>
    <p:sldLayoutId id="2147483662" r:id="rId8"/>
    <p:sldLayoutId id="2147483654" r:id="rId9"/>
    <p:sldLayoutId id="2147483663" r:id="rId10"/>
    <p:sldLayoutId id="2147483657" r:id="rId11"/>
    <p:sldLayoutId id="2147483664" r:id="rId12"/>
    <p:sldLayoutId id="2147483655" r:id="rId13"/>
    <p:sldLayoutId id="2147483665" r:id="rId14"/>
    <p:sldLayoutId id="2147483658" r:id="rId15"/>
    <p:sldLayoutId id="2147483659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DB2F63"/>
          </a:solidFill>
          <a:latin typeface="Barlow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B0AED-723F-E13C-2318-5F73DFC562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SWPP and WIL Digital: A case study on using apprenticeship to close the digital skills gap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88A5A-20D9-0F69-FA49-EA90225C5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Information and Communications Technology Council</a:t>
            </a:r>
          </a:p>
          <a:p>
            <a:r>
              <a:rPr lang="en-US" dirty="0"/>
              <a:t>Namir Anani, President and CEO</a:t>
            </a:r>
          </a:p>
        </p:txBody>
      </p:sp>
    </p:spTree>
    <p:extLst>
      <p:ext uri="{BB962C8B-B14F-4D97-AF65-F5344CB8AC3E}">
        <p14:creationId xmlns:p14="http://schemas.microsoft.com/office/powerpoint/2010/main" val="214063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540000"/>
            <a:ext cx="8839855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Introduction to the Information and Communications Technology Council (ICTC)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814946"/>
            <a:ext cx="5229361" cy="448213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900" b="1" dirty="0">
                <a:solidFill>
                  <a:srgbClr val="C2264A"/>
                </a:solidFill>
                <a:latin typeface="Barlow" panose="00000500000000000000" pitchFamily="2" charset="0"/>
              </a:rPr>
              <a:t>Our mission is to strengthen Canada's digital advantage in the global economy.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9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Our goal is to ensure technology is utilized to drive economic growth and innovation, and that </a:t>
            </a:r>
            <a:r>
              <a:rPr lang="en-US" sz="1900" b="1" dirty="0">
                <a:solidFill>
                  <a:srgbClr val="C2264A"/>
                </a:solidFill>
                <a:latin typeface="Barlow" panose="00000500000000000000" pitchFamily="2" charset="0"/>
              </a:rPr>
              <a:t>Canada's workforce remains competitive on a  global scale.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9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We help Canadians of all backgrounds acquire the</a:t>
            </a:r>
            <a:r>
              <a:rPr lang="en-US" sz="1900" b="1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 </a:t>
            </a:r>
            <a:r>
              <a:rPr lang="en-US" sz="19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skills they need to be successful in Canada’s economy.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9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We partner with a vast network of industry leaders, policymakers, and academic institutions.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053460B8-338B-AEFA-80A2-FE03D987D3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52" t="30723" r="5420" b="8576"/>
          <a:stretch/>
        </p:blipFill>
        <p:spPr>
          <a:xfrm>
            <a:off x="6946024" y="1689709"/>
            <a:ext cx="1763591" cy="2025564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3100356-0928-DA03-A28C-06F4EF554D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47" t="30723" r="35825" b="8576"/>
          <a:stretch/>
        </p:blipFill>
        <p:spPr>
          <a:xfrm>
            <a:off x="8963071" y="2416218"/>
            <a:ext cx="1763591" cy="202556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2AC8F5-98D6-D620-A28A-6B1A2D3929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983" t="30723" r="66288" b="8576"/>
          <a:stretch/>
        </p:blipFill>
        <p:spPr>
          <a:xfrm>
            <a:off x="6519361" y="3964983"/>
            <a:ext cx="1763590" cy="2025564"/>
          </a:xfrm>
        </p:spPr>
      </p:pic>
    </p:spTree>
    <p:extLst>
      <p:ext uri="{BB962C8B-B14F-4D97-AF65-F5344CB8AC3E}">
        <p14:creationId xmlns:p14="http://schemas.microsoft.com/office/powerpoint/2010/main" val="85860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Intro to Paper: A Case Study on Apprenticeship for Digital Skills Training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817592"/>
            <a:ext cx="5176421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dirty="0">
                <a:latin typeface="Barlow" panose="00000500000000000000" pitchFamily="2" charset="0"/>
              </a:rPr>
              <a:t>The paper provides a </a:t>
            </a:r>
            <a:r>
              <a:rPr lang="en-US" sz="2200" b="1" dirty="0">
                <a:solidFill>
                  <a:srgbClr val="C2264A"/>
                </a:solidFill>
                <a:latin typeface="Barlow" panose="00000500000000000000" pitchFamily="2" charset="0"/>
              </a:rPr>
              <a:t>case study </a:t>
            </a:r>
            <a:r>
              <a:rPr lang="en-US" sz="2200" dirty="0">
                <a:latin typeface="Barlow" panose="00000500000000000000" pitchFamily="2" charset="0"/>
              </a:rPr>
              <a:t>of a program</a:t>
            </a:r>
            <a:r>
              <a:rPr lang="en-US" sz="2200" b="1" dirty="0">
                <a:latin typeface="Barlow" panose="00000500000000000000" pitchFamily="2" charset="0"/>
              </a:rPr>
              <a:t> </a:t>
            </a:r>
            <a:r>
              <a:rPr lang="en-US" sz="2200" dirty="0">
                <a:latin typeface="Barlow" panose="00000500000000000000" pitchFamily="2" charset="0"/>
              </a:rPr>
              <a:t>that</a:t>
            </a:r>
            <a:r>
              <a:rPr lang="en-US" sz="2200" b="1" dirty="0">
                <a:latin typeface="Barlow" panose="00000500000000000000" pitchFamily="2" charset="0"/>
              </a:rPr>
              <a:t> </a:t>
            </a:r>
            <a:r>
              <a:rPr lang="en-US" sz="2200" dirty="0">
                <a:latin typeface="Barlow" panose="00000500000000000000" pitchFamily="2" charset="0"/>
              </a:rPr>
              <a:t>uses</a:t>
            </a:r>
            <a:r>
              <a:rPr lang="en-US" sz="2200" b="1" dirty="0">
                <a:latin typeface="Barlow" panose="00000500000000000000" pitchFamily="2" charset="0"/>
              </a:rPr>
              <a:t> </a:t>
            </a:r>
            <a:r>
              <a:rPr lang="en-US" sz="2200" b="1" dirty="0">
                <a:solidFill>
                  <a:srgbClr val="C2264A"/>
                </a:solidFill>
                <a:latin typeface="Barlow" panose="00000500000000000000" pitchFamily="2" charset="0"/>
              </a:rPr>
              <a:t>apprenticeship for digital skills training</a:t>
            </a:r>
            <a:r>
              <a:rPr lang="en-US" sz="2200" dirty="0">
                <a:latin typeface="Barlow" panose="00000500000000000000" pitchFamily="2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dirty="0">
                <a:latin typeface="Barlow" panose="00000500000000000000" pitchFamily="2" charset="0"/>
              </a:rPr>
              <a:t>It discusses differences between the program and traditional definitions of apprenticeship.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dirty="0">
                <a:latin typeface="Barlow" panose="00000500000000000000" pitchFamily="2" charset="0"/>
              </a:rPr>
              <a:t>It identifies </a:t>
            </a:r>
            <a:r>
              <a:rPr lang="en-US" sz="2200" b="1" dirty="0">
                <a:solidFill>
                  <a:srgbClr val="C2264A"/>
                </a:solidFill>
                <a:latin typeface="Barlow" panose="00000500000000000000" pitchFamily="2" charset="0"/>
              </a:rPr>
              <a:t>benefits, challenges</a:t>
            </a:r>
            <a:r>
              <a:rPr lang="en-US" sz="2200" dirty="0">
                <a:latin typeface="Barlow" panose="00000500000000000000" pitchFamily="2" charset="0"/>
              </a:rPr>
              <a:t>, and </a:t>
            </a:r>
            <a:r>
              <a:rPr lang="en-US" sz="2200" b="1" dirty="0">
                <a:solidFill>
                  <a:srgbClr val="C2264A"/>
                </a:solidFill>
                <a:latin typeface="Barlow" panose="00000500000000000000" pitchFamily="2" charset="0"/>
              </a:rPr>
              <a:t>lessons learned</a:t>
            </a:r>
            <a:r>
              <a:rPr lang="en-US" sz="2200" dirty="0">
                <a:latin typeface="Barlow" panose="00000500000000000000" pitchFamily="2" charset="0"/>
              </a:rPr>
              <a:t>.</a:t>
            </a:r>
          </a:p>
        </p:txBody>
      </p:sp>
      <p:pic>
        <p:nvPicPr>
          <p:cNvPr id="9" name="Content Placeholder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39B1C54-2B5F-3812-75C5-5DE25DEA80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6218" y="1440000"/>
            <a:ext cx="3657601" cy="3583244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D3D4B622-050B-63C2-3948-DD52F8F3BD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3" t="30723" r="66288" b="8576"/>
          <a:stretch/>
        </p:blipFill>
        <p:spPr>
          <a:xfrm>
            <a:off x="8257252" y="2861291"/>
            <a:ext cx="2563037" cy="294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on a chair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B308CDF8-DAB9-D5AB-84CE-B2FDB3F03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217" y="1745673"/>
            <a:ext cx="2804023" cy="241429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3580-FB0C-7AE9-A589-D38836400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212636"/>
            <a:ext cx="6718526" cy="417147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2100" b="1" dirty="0">
                <a:solidFill>
                  <a:srgbClr val="C2264A"/>
                </a:solidFill>
              </a:rPr>
              <a:t>Literature review </a:t>
            </a:r>
            <a:br>
              <a:rPr lang="en-US" sz="2100" b="1" dirty="0">
                <a:solidFill>
                  <a:srgbClr val="C2264A"/>
                </a:solidFill>
              </a:rPr>
            </a:br>
            <a:r>
              <a:rPr lang="en-US" sz="800" b="1" dirty="0">
                <a:solidFill>
                  <a:srgbClr val="C2264A"/>
                </a:solidFill>
              </a:rPr>
              <a:t>  </a:t>
            </a:r>
            <a:br>
              <a:rPr lang="en-US" sz="600" b="1" dirty="0">
                <a:solidFill>
                  <a:srgbClr val="C2264A"/>
                </a:solidFill>
              </a:rPr>
            </a:br>
            <a:r>
              <a:rPr lang="en-US" sz="2100" b="1" dirty="0">
                <a:solidFill>
                  <a:srgbClr val="C2264A"/>
                </a:solidFill>
              </a:rPr>
              <a:t> </a:t>
            </a:r>
            <a:r>
              <a:rPr lang="en-US" sz="2100" dirty="0">
                <a:sym typeface="Wingdings" panose="05000000000000000000" pitchFamily="2" charset="2"/>
              </a:rPr>
              <a:t>  to define key terms  (apprenticeship)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  to determine impact of digitalization on </a:t>
            </a:r>
            <a:r>
              <a:rPr lang="en-US" sz="2100" dirty="0" err="1">
                <a:sym typeface="Wingdings" panose="05000000000000000000" pitchFamily="2" charset="2"/>
              </a:rPr>
              <a:t>labour</a:t>
            </a:r>
            <a:r>
              <a:rPr lang="en-US" sz="2100" dirty="0">
                <a:sym typeface="Wingdings" panose="05000000000000000000" pitchFamily="2" charset="2"/>
              </a:rPr>
              <a:t> 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       market/training needs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  to identify challenges with existing approaches to 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      digital skills training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rPr lang="en-US" sz="2100" b="1" dirty="0">
                <a:solidFill>
                  <a:srgbClr val="C2264A"/>
                </a:solidFill>
              </a:rPr>
              <a:t>Survey, interviews, document analysis, secondary data</a:t>
            </a:r>
            <a:br>
              <a:rPr lang="en-US" sz="2100" b="1" dirty="0">
                <a:solidFill>
                  <a:srgbClr val="C2264A"/>
                </a:solidFill>
              </a:rPr>
            </a:br>
            <a:r>
              <a:rPr lang="en-US" sz="800" b="1" dirty="0">
                <a:solidFill>
                  <a:srgbClr val="C2264A"/>
                </a:solidFill>
              </a:rPr>
              <a:t> </a:t>
            </a:r>
            <a:br>
              <a:rPr lang="en-US" sz="2100" dirty="0"/>
            </a:br>
            <a:r>
              <a:rPr lang="en-US" sz="2100" dirty="0"/>
              <a:t> </a:t>
            </a:r>
            <a:r>
              <a:rPr lang="en-US" sz="2100" dirty="0">
                <a:sym typeface="Wingdings" panose="05000000000000000000" pitchFamily="2" charset="2"/>
              </a:rPr>
              <a:t>  to assess suitability of apprenticeship for digital 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       skills training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  to highlight benefits, areas for improvement, and </a:t>
            </a:r>
            <a:br>
              <a:rPr lang="en-US" sz="2100" dirty="0">
                <a:sym typeface="Wingdings" panose="05000000000000000000" pitchFamily="2" charset="2"/>
              </a:rPr>
            </a:br>
            <a:r>
              <a:rPr lang="en-US" sz="2100" dirty="0">
                <a:sym typeface="Wingdings" panose="05000000000000000000" pitchFamily="2" charset="2"/>
              </a:rPr>
              <a:t>        lessons learned</a:t>
            </a:r>
            <a:endParaRPr lang="en-US" sz="21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DE3C6D-9C92-6240-B06F-C74DE30DF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Intro to Paper: Methodology</a:t>
            </a:r>
            <a:endParaRPr lang="en-US" sz="2700" b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9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solidFill>
                  <a:schemeClr val="bg1"/>
                </a:solidFill>
              </a:rPr>
              <a:t>Background: Apprenticeships in Canada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440000"/>
            <a:ext cx="9566231" cy="4320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CE2980"/>
                </a:solidFill>
                <a:latin typeface="Barlow" panose="00000500000000000000" pitchFamily="2" charset="0"/>
              </a:rPr>
              <a:t>In Canada, formal apprenticeships: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>
                <a:latin typeface="Barlow" panose="00000500000000000000" pitchFamily="2" charset="0"/>
              </a:rPr>
              <a:t>Are regulated by the provinces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>
                <a:latin typeface="Barlow" panose="00000500000000000000" pitchFamily="2" charset="0"/>
              </a:rPr>
              <a:t>Are delivered through formal/regulated apprenticeship programs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>
                <a:latin typeface="Barlow" panose="00000500000000000000" pitchFamily="2" charset="0"/>
              </a:rPr>
              <a:t>Lead to a nationally-recognized certification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>
                <a:latin typeface="Barlow" panose="00000500000000000000" pitchFamily="2" charset="0"/>
              </a:rPr>
              <a:t>Primarily focus on the skilled trades (e.g., electrician, technician, etc.)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>
                <a:latin typeface="Barlow" panose="00000500000000000000" pitchFamily="2" charset="0"/>
              </a:rPr>
              <a:t>Do not provide training for digital roles (e.g., software developer, data scientist, UX/UI designer, machine learning developer, etc.)</a:t>
            </a:r>
          </a:p>
        </p:txBody>
      </p:sp>
    </p:spTree>
    <p:extLst>
      <p:ext uri="{BB962C8B-B14F-4D97-AF65-F5344CB8AC3E}">
        <p14:creationId xmlns:p14="http://schemas.microsoft.com/office/powerpoint/2010/main" val="1131301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7099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Case Study: The Government of Canada’s Student Work Placement Program (SWPP)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703966"/>
            <a:ext cx="6809966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SWPP was created to </a:t>
            </a:r>
            <a:r>
              <a:rPr lang="en-US" sz="2100" dirty="0">
                <a:latin typeface="Barlow" panose="00000500000000000000" pitchFamily="2" charset="0"/>
              </a:rPr>
              <a:t>increase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 student employability and employment </a:t>
            </a:r>
            <a:r>
              <a:rPr lang="en-US" sz="2100" dirty="0">
                <a:latin typeface="Barlow" panose="00000500000000000000" pitchFamily="2" charset="0"/>
              </a:rPr>
              <a:t>and better align </a:t>
            </a:r>
            <a:r>
              <a:rPr lang="en-US" sz="2100" dirty="0" err="1">
                <a:latin typeface="Barlow" panose="00000500000000000000" pitchFamily="2" charset="0"/>
              </a:rPr>
              <a:t>labour</a:t>
            </a:r>
            <a:r>
              <a:rPr lang="en-US" sz="2100" dirty="0">
                <a:latin typeface="Barlow" panose="00000500000000000000" pitchFamily="2" charset="0"/>
              </a:rPr>
              <a:t> supply with 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industry needs</a:t>
            </a:r>
            <a:r>
              <a:rPr lang="en-US" sz="2100" dirty="0">
                <a:latin typeface="Barlow" panose="00000500000000000000" pitchFamily="2" charset="0"/>
              </a:rPr>
              <a:t>.</a:t>
            </a:r>
            <a:endParaRPr lang="en-US" sz="2100" dirty="0">
              <a:solidFill>
                <a:schemeClr val="bg2">
                  <a:lumMod val="10000"/>
                </a:schemeClr>
              </a:solidFill>
              <a:latin typeface="Barlow" panose="00000500000000000000" pitchFamily="2" charset="0"/>
            </a:endParaRP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SWPP is a program run by the Government of Canada through 18 Employer Delivery Partners. 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The </a:t>
            </a:r>
            <a:r>
              <a:rPr lang="en-US" sz="2100" dirty="0">
                <a:latin typeface="Barlow" panose="00000500000000000000" pitchFamily="2" charset="0"/>
              </a:rPr>
              <a:t>program 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provides post-secondary students with paid work experiences 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related to their field of study.</a:t>
            </a:r>
            <a:endParaRPr lang="en-US" sz="2100" b="1" dirty="0">
              <a:solidFill>
                <a:schemeClr val="bg2">
                  <a:lumMod val="10000"/>
                </a:schemeClr>
              </a:solidFill>
              <a:latin typeface="Barlow" panose="00000500000000000000" pitchFamily="2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	</a:t>
            </a:r>
            <a:r>
              <a:rPr lang="en-US" sz="2100" i="1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Post-secondary =  college, university, polytechnic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100" i="1" dirty="0">
                <a:solidFill>
                  <a:schemeClr val="bg2">
                    <a:lumMod val="10000"/>
                  </a:schemeClr>
                </a:solidFill>
                <a:latin typeface="Barlow" panose="00000500000000000000" pitchFamily="2" charset="0"/>
              </a:rPr>
              <a:t>	Work experience  = mentorship program, c-op 	placement, practicum, internship</a:t>
            </a:r>
          </a:p>
        </p:txBody>
      </p:sp>
      <p:pic>
        <p:nvPicPr>
          <p:cNvPr id="8" name="Content Placeholder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14F6D36-FD8B-D8B3-39B8-1DF82E1044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67363" y="1853279"/>
            <a:ext cx="3216836" cy="315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5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720474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Case Study: ICTC’s WIL Digital Program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620474"/>
            <a:ext cx="9631543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dirty="0">
                <a:latin typeface="Barlow" panose="00000500000000000000" pitchFamily="2" charset="0"/>
              </a:rPr>
              <a:t>WIL Digital is one program funded through SWPP. It was designed to address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 </a:t>
            </a:r>
            <a:r>
              <a:rPr lang="en-US" sz="2100" b="1" dirty="0" err="1">
                <a:solidFill>
                  <a:srgbClr val="C2264A"/>
                </a:solidFill>
                <a:latin typeface="Barlow" panose="00000500000000000000" pitchFamily="2" charset="0"/>
              </a:rPr>
              <a:t>labour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 market challenges associated with digitalization</a:t>
            </a:r>
            <a:r>
              <a:rPr lang="en-US" sz="2100" b="1" dirty="0">
                <a:solidFill>
                  <a:srgbClr val="C00000"/>
                </a:solidFill>
                <a:latin typeface="Barlow" panose="00000500000000000000" pitchFamily="2" charset="0"/>
              </a:rPr>
              <a:t>:</a:t>
            </a:r>
            <a:endParaRPr lang="en-US" sz="2100" dirty="0">
              <a:latin typeface="Barlow" panose="00000500000000000000" pitchFamily="2" charset="0"/>
            </a:endParaRPr>
          </a:p>
          <a:p>
            <a:pPr marL="914400" lvl="1" indent="-457200">
              <a:lnSpc>
                <a:spcPct val="110000"/>
              </a:lnSpc>
              <a:spcBef>
                <a:spcPts val="400"/>
              </a:spcBef>
              <a:buAutoNum type="arabicPeriod"/>
            </a:pPr>
            <a:r>
              <a:rPr lang="en-US" sz="2100" b="1" dirty="0">
                <a:solidFill>
                  <a:srgbClr val="002060"/>
                </a:solidFill>
                <a:latin typeface="Barlow" panose="00000500000000000000" pitchFamily="2" charset="0"/>
              </a:rPr>
              <a:t>Growing demand for job-ready tech workers  </a:t>
            </a:r>
            <a:r>
              <a:rPr lang="en-US" sz="2100" dirty="0">
                <a:latin typeface="Barlow" panose="00000500000000000000" pitchFamily="2" charset="0"/>
              </a:rPr>
              <a:t>(amid a talent shortage)</a:t>
            </a:r>
          </a:p>
          <a:p>
            <a:pPr marL="914400" lvl="1" indent="-457200">
              <a:lnSpc>
                <a:spcPct val="110000"/>
              </a:lnSpc>
              <a:spcBef>
                <a:spcPts val="400"/>
              </a:spcBef>
              <a:buAutoNum type="arabicPeriod"/>
            </a:pPr>
            <a:r>
              <a:rPr lang="en-US" sz="2100" b="1" dirty="0">
                <a:solidFill>
                  <a:srgbClr val="002060"/>
                </a:solidFill>
                <a:latin typeface="Barlow" panose="00000500000000000000" pitchFamily="2" charset="0"/>
              </a:rPr>
              <a:t>Growing demand for digital skills across all roles  </a:t>
            </a:r>
            <a:r>
              <a:rPr lang="en-US" sz="2100" dirty="0">
                <a:latin typeface="Barlow" panose="00000500000000000000" pitchFamily="2" charset="0"/>
              </a:rPr>
              <a:t>(e.g., physicians who understand computer assisted diagnosis; agronomists who understand GIS)</a:t>
            </a:r>
            <a:endParaRPr lang="en-US" sz="2100" b="1" dirty="0">
              <a:solidFill>
                <a:srgbClr val="002060"/>
              </a:solidFill>
              <a:latin typeface="Barlow" panose="00000500000000000000" pitchFamily="2" charset="0"/>
            </a:endParaRPr>
          </a:p>
          <a:p>
            <a:pPr marL="914400" lvl="1" indent="-457200">
              <a:lnSpc>
                <a:spcPct val="110000"/>
              </a:lnSpc>
              <a:spcBef>
                <a:spcPts val="400"/>
              </a:spcBef>
              <a:buAutoNum type="arabicPeriod"/>
            </a:pPr>
            <a:r>
              <a:rPr lang="en-US" sz="2100" b="1" dirty="0">
                <a:solidFill>
                  <a:srgbClr val="002060"/>
                </a:solidFill>
                <a:latin typeface="Barlow" panose="00000500000000000000" pitchFamily="2" charset="0"/>
              </a:rPr>
              <a:t>Digital skills needs that constantly change </a:t>
            </a:r>
            <a:r>
              <a:rPr lang="en-US" sz="2100" dirty="0">
                <a:latin typeface="Barlow" panose="00000500000000000000" pitchFamily="2" charset="0"/>
              </a:rPr>
              <a:t>(due to the pace of tech)</a:t>
            </a:r>
            <a:endParaRPr lang="en-US" sz="2000" dirty="0">
              <a:latin typeface="Barlow" panose="00000500000000000000" pitchFamily="2" charset="0"/>
            </a:endParaRPr>
          </a:p>
          <a:p>
            <a:pPr marL="0" indent="0">
              <a:lnSpc>
                <a:spcPct val="110000"/>
              </a:lnSpc>
              <a:spcBef>
                <a:spcPts val="3600"/>
              </a:spcBef>
              <a:spcAft>
                <a:spcPts val="600"/>
              </a:spcAft>
              <a:buNone/>
            </a:pPr>
            <a:r>
              <a:rPr lang="en-US" sz="2100" dirty="0">
                <a:latin typeface="Barlow" panose="00000500000000000000" pitchFamily="2" charset="0"/>
              </a:rPr>
              <a:t>To do this, WIL Digital provides employers with 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wage subsidies,</a:t>
            </a:r>
            <a:r>
              <a:rPr lang="en-US" sz="2100" dirty="0">
                <a:latin typeface="Barlow" panose="00000500000000000000" pitchFamily="2" charset="0"/>
              </a:rPr>
              <a:t> to provide </a:t>
            </a:r>
            <a:r>
              <a:rPr lang="en-US" sz="2100" b="1" dirty="0">
                <a:solidFill>
                  <a:srgbClr val="C2264A"/>
                </a:solidFill>
                <a:latin typeface="Barlow" panose="00000500000000000000" pitchFamily="2" charset="0"/>
              </a:rPr>
              <a:t>meaningful work placements </a:t>
            </a:r>
            <a:r>
              <a:rPr lang="en-US" sz="2100" b="1" dirty="0">
                <a:solidFill>
                  <a:srgbClr val="C00000"/>
                </a:solidFill>
                <a:latin typeface="Barlow" panose="00000500000000000000" pitchFamily="2" charset="0"/>
              </a:rPr>
              <a:t>to students.</a:t>
            </a:r>
          </a:p>
        </p:txBody>
      </p:sp>
    </p:spTree>
    <p:extLst>
      <p:ext uri="{BB962C8B-B14F-4D97-AF65-F5344CB8AC3E}">
        <p14:creationId xmlns:p14="http://schemas.microsoft.com/office/powerpoint/2010/main" val="1495837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8485105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chemeClr val="bg1">
                    <a:lumMod val="95000"/>
                  </a:schemeClr>
                </a:solidFill>
              </a:rPr>
              <a:t>What are different program stakeholders responsible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800000"/>
            <a:ext cx="6884906" cy="4320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CE2980"/>
                </a:solidFill>
                <a:latin typeface="Barlow" panose="00000500000000000000" pitchFamily="2" charset="0"/>
              </a:rPr>
              <a:t>ICTC is responsible for…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Incentivizing ICT businesses to employ students for a  work integrated learning experience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Vetting students and employers for quality assurance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Coordinating contract and training plan, and overseeing midpoint check in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Conducting </a:t>
            </a:r>
            <a:r>
              <a:rPr lang="en-US" sz="2100" dirty="0" err="1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labour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 market research to identify training needs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Providing supplementary training through coaching and ICTC’s eLearning courses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ABB0DD-9533-3E15-9BD5-A85CF059F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3" t="30723" r="66288" b="8576"/>
          <a:stretch/>
        </p:blipFill>
        <p:spPr>
          <a:xfrm>
            <a:off x="8784242" y="2007029"/>
            <a:ext cx="2476125" cy="28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63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8942305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chemeClr val="bg1">
                    <a:lumMod val="95000"/>
                  </a:schemeClr>
                </a:solidFill>
              </a:rPr>
              <a:t>What are different program stakeholders responsible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8" y="1800000"/>
            <a:ext cx="7541487" cy="4320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CE2980"/>
                </a:solidFill>
                <a:latin typeface="Barlow" panose="00000500000000000000" pitchFamily="2" charset="0"/>
              </a:rPr>
              <a:t>Employers are responsible for…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Assigning a mentor/supervisor to the student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Designing the student’s training plan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Paying the student for their work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CE2980"/>
                </a:solidFill>
                <a:latin typeface="Barlow" panose="00000500000000000000" pitchFamily="2" charset="0"/>
              </a:rPr>
              <a:t>Training institutions, such as colleges and universities… 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Are not directly involved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However, students must be registered in a post-secondary program to participate in WIL Digital, so complementary academic training is assumed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endParaRPr lang="en-US" sz="2100" dirty="0">
              <a:solidFill>
                <a:schemeClr val="bg1">
                  <a:lumMod val="95000"/>
                </a:schemeClr>
              </a:solidFill>
              <a:latin typeface="Barlow" panose="00000500000000000000" pitchFamily="2" charset="0"/>
            </a:endParaRP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D8388CB9-45DC-DCF5-01C7-97D710253C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3" t="30723" r="66288" b="8576"/>
          <a:stretch/>
        </p:blipFill>
        <p:spPr>
          <a:xfrm>
            <a:off x="8784242" y="2007029"/>
            <a:ext cx="2476125" cy="28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05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chemeClr val="bg1">
                    <a:lumMod val="95000"/>
                  </a:schemeClr>
                </a:solidFill>
              </a:rPr>
              <a:t>What characteristics of apprenticeship do SWPP and WIL Digital utilize?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800000"/>
            <a:ext cx="6319422" cy="4320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SWPP and WIL Digital </a:t>
            </a:r>
            <a:r>
              <a:rPr lang="en-US" sz="2100" b="1" dirty="0">
                <a:solidFill>
                  <a:srgbClr val="CE2980"/>
                </a:solidFill>
                <a:latin typeface="Barlow" panose="00000500000000000000" pitchFamily="2" charset="0"/>
              </a:rPr>
              <a:t>DO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…</a:t>
            </a: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Combine learning in education institutions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with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work-based learning</a:t>
            </a:r>
            <a:endParaRPr lang="en-US" sz="2100" dirty="0">
              <a:solidFill>
                <a:schemeClr val="bg1">
                  <a:lumMod val="95000"/>
                </a:schemeClr>
              </a:solidFill>
              <a:latin typeface="Barlow" panose="00000500000000000000" pitchFamily="2" charset="0"/>
            </a:endParaRPr>
          </a:p>
          <a:p>
            <a:pPr marL="457200" lvl="1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Require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an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agreement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 between the student (apprentice), employer, and training institution</a:t>
            </a:r>
          </a:p>
          <a:p>
            <a:pPr marL="457200" lvl="1" indent="0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Require students (apprentices) to be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paid for their time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SWPP and WIL Digital </a:t>
            </a:r>
            <a:r>
              <a:rPr lang="en-US" sz="2100" b="1" dirty="0">
                <a:solidFill>
                  <a:srgbClr val="CE2980"/>
                </a:solidFill>
                <a:latin typeface="Barlow" panose="00000500000000000000" pitchFamily="2" charset="0"/>
              </a:rPr>
              <a:t>DO NOT</a:t>
            </a: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…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Lead to a </a:t>
            </a:r>
            <a:r>
              <a:rPr lang="en-US" sz="2100" b="1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nationally-recognized qualification </a:t>
            </a:r>
          </a:p>
        </p:txBody>
      </p:sp>
      <p:pic>
        <p:nvPicPr>
          <p:cNvPr id="9" name="Content Placeholder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39B1C54-2B5F-3812-75C5-5DE25DEA80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14666" y="1600148"/>
            <a:ext cx="2476125" cy="2425788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D3D4B622-050B-63C2-3948-DD52F8F3BD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3" t="30723" r="66288" b="8576"/>
          <a:stretch/>
        </p:blipFill>
        <p:spPr>
          <a:xfrm>
            <a:off x="8756191" y="2929364"/>
            <a:ext cx="2476125" cy="28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52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Findings: What benefits did participating </a:t>
            </a:r>
            <a:r>
              <a:rPr lang="en-US" sz="2700" u="sng" dirty="0">
                <a:solidFill>
                  <a:srgbClr val="002060"/>
                </a:solidFill>
              </a:rPr>
              <a:t>employers</a:t>
            </a:r>
            <a:r>
              <a:rPr lang="en-US" sz="2700" dirty="0">
                <a:solidFill>
                  <a:srgbClr val="002060"/>
                </a:solidFill>
              </a:rPr>
              <a:t> gain from SWPP and WIL Digital?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9" y="1772622"/>
            <a:ext cx="10387475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Access to new talent and skills: </a:t>
            </a:r>
            <a:r>
              <a:rPr lang="en-US" sz="2100" dirty="0"/>
              <a:t>Employers gained access to a new talent pool (students), and new creativity, knowledge, and skills.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Improved organizational capacity and talent pipeline:</a:t>
            </a:r>
            <a:r>
              <a:rPr lang="en-US" sz="2100" dirty="0"/>
              <a:t> Employers learned how to attract, hire, onboard, and retain students, and strengthened relationships with PSIs.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Improved productivity and services:</a:t>
            </a:r>
            <a:r>
              <a:rPr lang="en-US" sz="2100" dirty="0">
                <a:solidFill>
                  <a:srgbClr val="C00000"/>
                </a:solidFill>
              </a:rPr>
              <a:t> </a:t>
            </a:r>
            <a:r>
              <a:rPr lang="en-US" sz="2100" dirty="0"/>
              <a:t>60% of employers felt SWPP had helped them enhance their productivity and service delivery.</a:t>
            </a:r>
            <a:endParaRPr lang="en-US" sz="21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Diversity, equity, and inclusion: </a:t>
            </a:r>
            <a:r>
              <a:rPr lang="en-US" sz="2100" dirty="0"/>
              <a:t>Employers felt that WIL Digital increased their </a:t>
            </a:r>
            <a:br>
              <a:rPr lang="en-US" sz="2100" dirty="0"/>
            </a:br>
            <a:r>
              <a:rPr lang="en-US" sz="2100" dirty="0"/>
              <a:t>access to a more diverse talent pool.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Reduced financial burden: </a:t>
            </a:r>
            <a:r>
              <a:rPr lang="en-US" sz="2100" dirty="0"/>
              <a:t>The wage subsidy enabled employers to</a:t>
            </a:r>
            <a:br>
              <a:rPr lang="en-US" sz="2100" dirty="0"/>
            </a:br>
            <a:r>
              <a:rPr lang="en-US" sz="2100" dirty="0"/>
              <a:t>reduce financial burden while expanding organizational capacity.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317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Findings: What benefits did participating </a:t>
            </a:r>
            <a:r>
              <a:rPr lang="en-US" sz="2700" u="sng" dirty="0">
                <a:solidFill>
                  <a:srgbClr val="002060"/>
                </a:solidFill>
              </a:rPr>
              <a:t>students</a:t>
            </a:r>
            <a:r>
              <a:rPr lang="en-US" sz="2700" dirty="0">
                <a:solidFill>
                  <a:srgbClr val="002060"/>
                </a:solidFill>
              </a:rPr>
              <a:t> gain from SWPP and WIL Digital?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772622"/>
            <a:ext cx="10177613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Net-new employment: </a:t>
            </a:r>
            <a:r>
              <a:rPr lang="en-US" sz="2100" dirty="0"/>
              <a:t>Participating students gained access to net-new employment.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Employment outcomes:</a:t>
            </a:r>
            <a:r>
              <a:rPr lang="en-US" sz="2100" dirty="0"/>
              <a:t> Participating students improved their future employability and salary expectations.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Skill development:</a:t>
            </a:r>
            <a:r>
              <a:rPr lang="en-US" sz="2100" dirty="0"/>
              <a:t> Both students and employers felt that participating students had improved their skills, including time management, critical thinking, problem solving, and communication.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Improved confidence</a:t>
            </a:r>
            <a:r>
              <a:rPr lang="en-US" sz="2100" dirty="0"/>
              <a:t>: when surveyed, students who had participated in SWPP </a:t>
            </a:r>
            <a:br>
              <a:rPr lang="en-US" sz="2100" dirty="0"/>
            </a:br>
            <a:r>
              <a:rPr lang="en-US" sz="2100" dirty="0"/>
              <a:t>were more likely to than students who had not to rank their skills positively.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Overall satisfaction: </a:t>
            </a:r>
            <a:r>
              <a:rPr lang="en-US" sz="2100" dirty="0"/>
              <a:t>92% of students report being very satisfied with </a:t>
            </a:r>
            <a:br>
              <a:rPr lang="en-US" sz="2100" dirty="0"/>
            </a:br>
            <a:r>
              <a:rPr lang="en-US" sz="2100" dirty="0"/>
              <a:t>their WIL experience.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1089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9033820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Findings: What benefits did SWPP and WIL Digital provide </a:t>
            </a:r>
            <a:r>
              <a:rPr lang="en-US" sz="2700" u="sng" dirty="0">
                <a:solidFill>
                  <a:srgbClr val="002060"/>
                </a:solidFill>
              </a:rPr>
              <a:t>the economy</a:t>
            </a:r>
            <a:r>
              <a:rPr lang="en-US" sz="2700" dirty="0">
                <a:solidFill>
                  <a:srgbClr val="002060"/>
                </a:solidFill>
              </a:rPr>
              <a:t>, more generally?</a:t>
            </a:r>
            <a:endParaRPr lang="en-US" sz="2700" b="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772622"/>
            <a:ext cx="9892800" cy="471853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Better skills alignment: </a:t>
            </a:r>
            <a:r>
              <a:rPr lang="en-US" sz="2100" dirty="0"/>
              <a:t>According to employers, participating students (1) improved their business, technical, and communication skills; (2) were able to self-direct and work more independently; and (3) better understood employer expectations.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Increased employment opportunities for students: </a:t>
            </a:r>
            <a:r>
              <a:rPr lang="en-US" sz="2100" dirty="0"/>
              <a:t>38% of SWPP employers indicated that without financial support, they would not have been able to provide a work placement.</a:t>
            </a:r>
            <a:endParaRPr lang="en-US" sz="2100" b="1" dirty="0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00000"/>
                </a:solidFill>
              </a:rPr>
              <a:t>Diversity, equity, and inclusion: </a:t>
            </a:r>
            <a:r>
              <a:rPr lang="en-US" sz="2100" dirty="0"/>
              <a:t>WIL Digital’s additional wage subsidy gave employers an incentive to hire underrepresented groups.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8110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540000"/>
            <a:ext cx="8942305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chemeClr val="bg1"/>
                </a:solidFill>
              </a:rPr>
              <a:t>Findings: What challenges did SWPP and WIL Digital participants experience?</a:t>
            </a:r>
            <a:endParaRPr lang="en-US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8" y="1800000"/>
            <a:ext cx="7541487" cy="43200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CE2980"/>
                </a:solidFill>
                <a:latin typeface="Barlow" panose="00000500000000000000" pitchFamily="2" charset="0"/>
              </a:rPr>
              <a:t>Employers…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Felt the work placement was too short for their needs, possibly limiting skills development.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Sometimes did not have the capacity to provide oversight and quality assurance for student work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Sometimes did not know what work to provide students.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CE2980"/>
                </a:solidFill>
                <a:latin typeface="Barlow" panose="00000500000000000000" pitchFamily="2" charset="0"/>
              </a:rPr>
              <a:t>Students…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Sometimes were not provided relevant tasks by employers, limiting skills development.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100" dirty="0">
                <a:solidFill>
                  <a:schemeClr val="bg1">
                    <a:lumMod val="95000"/>
                  </a:schemeClr>
                </a:solidFill>
                <a:latin typeface="Barlow" panose="00000500000000000000" pitchFamily="2" charset="0"/>
              </a:rPr>
              <a:t>Do not receive a nationally-recognized certification</a:t>
            </a:r>
          </a:p>
        </p:txBody>
      </p:sp>
      <p:pic>
        <p:nvPicPr>
          <p:cNvPr id="5" name="Content Placeholder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FF5A83A9-549D-5297-D9BA-4438832760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969796" y="1440000"/>
            <a:ext cx="2105018" cy="20622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21D584-B1FF-DEAD-A37B-D43E96A157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3" t="30723" r="66288" b="8576"/>
          <a:stretch/>
        </p:blipFill>
        <p:spPr>
          <a:xfrm>
            <a:off x="9636571" y="2493544"/>
            <a:ext cx="2105018" cy="241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3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E57-65AF-07F7-F070-B6EC4C052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8" y="491874"/>
            <a:ext cx="9809674" cy="900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700" dirty="0">
                <a:solidFill>
                  <a:srgbClr val="002060"/>
                </a:solidFill>
              </a:rPr>
              <a:t>Lessons Learned: Recommendations to Design Effective Apprenticeship Programs for Digital Skills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30337-3CB4-1656-D161-A09CD0D83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9998" y="1647589"/>
            <a:ext cx="9682940" cy="4718537"/>
          </a:xfrm>
        </p:spPr>
        <p:txBody>
          <a:bodyPr>
            <a:noAutofit/>
          </a:bodyPr>
          <a:lstStyle/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US" sz="2100" dirty="0"/>
              <a:t>Apprenticeship-like programs, which adopt only some apprenticeship criteria, are an effective method for digital skills training.</a:t>
            </a: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US" sz="2100" dirty="0"/>
              <a:t>Employers and students have equal potential to reduce the quality of the  WIL experience. A neutral third party can address this risk by vetting student and work placement quality and mediate the student-employer relationship </a:t>
            </a: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en-US" sz="2100" dirty="0"/>
              <a:t>Short-term placements can minimize training outcomes; increasing the work-based learning component can help address this challenge. </a:t>
            </a: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US" sz="2100" dirty="0"/>
              <a:t>SMEs may have limited capacity to provide training and assign tasks: supplementary courses, informed by LMI, can address this barrier.</a:t>
            </a: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AutoNum type="arabicPeriod"/>
            </a:pPr>
            <a:r>
              <a:rPr lang="en-US" sz="2100" dirty="0"/>
              <a:t>Nationally-recognized certifications can improve a training </a:t>
            </a:r>
            <a:br>
              <a:rPr lang="en-US" sz="2100" dirty="0"/>
            </a:br>
            <a:r>
              <a:rPr lang="en-US" sz="2100" dirty="0"/>
              <a:t>program’s impact and reach</a:t>
            </a:r>
          </a:p>
          <a:p>
            <a:pPr marL="457200" indent="-4572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AutoNum type="arabicPeriod"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879776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234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ce1743-6f4a-4760-893e-861daae0acdd">
      <Terms xmlns="http://schemas.microsoft.com/office/infopath/2007/PartnerControls"/>
    </lcf76f155ced4ddcb4097134ff3c332f>
    <TaxCatchAll xmlns="04f76bb4-c6c3-4084-a554-38d50217ef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8BD14024D43449A87CE896EEE2D445" ma:contentTypeVersion="18" ma:contentTypeDescription="Create a new document." ma:contentTypeScope="" ma:versionID="71d8c4468dd0fb73dddeee8fc0c86186">
  <xsd:schema xmlns:xsd="http://www.w3.org/2001/XMLSchema" xmlns:xs="http://www.w3.org/2001/XMLSchema" xmlns:p="http://schemas.microsoft.com/office/2006/metadata/properties" xmlns:ns2="d4ce1743-6f4a-4760-893e-861daae0acdd" xmlns:ns3="04f76bb4-c6c3-4084-a554-38d50217ef21" targetNamespace="http://schemas.microsoft.com/office/2006/metadata/properties" ma:root="true" ma:fieldsID="d718ebeeddf333b7e703cd62fa465f1c" ns2:_="" ns3:_="">
    <xsd:import namespace="d4ce1743-6f4a-4760-893e-861daae0acdd"/>
    <xsd:import namespace="04f76bb4-c6c3-4084-a554-38d50217ef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ce1743-6f4a-4760-893e-861daae0ac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446060-de9f-4c01-a4e1-5b9040edc5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f76bb4-c6c3-4084-a554-38d50217ef2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b899fde-78f6-47b8-9c8b-4d5b99168f1d}" ma:internalName="TaxCatchAll" ma:showField="CatchAllData" ma:web="04f76bb4-c6c3-4084-a554-38d50217ef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27106E-DCEB-40A9-8582-789EBC26874E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4ce1743-6f4a-4760-893e-861daae0acdd"/>
    <ds:schemaRef ds:uri="http://purl.org/dc/dcmitype/"/>
    <ds:schemaRef ds:uri="http://purl.org/dc/elements/1.1/"/>
    <ds:schemaRef ds:uri="04f76bb4-c6c3-4084-a554-38d50217ef21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ACDFBA2-0A8A-4763-BFEC-7CC2828FA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ce1743-6f4a-4760-893e-861daae0acdd"/>
    <ds:schemaRef ds:uri="04f76bb4-c6c3-4084-a554-38d50217ef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EE1C7B-0DA3-49FD-963D-E8F2D12D97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10144</TotalTime>
  <Words>1257</Words>
  <Application>Microsoft Office PowerPoint</Application>
  <PresentationFormat>Widescreen</PresentationFormat>
  <Paragraphs>89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Barlow</vt:lpstr>
      <vt:lpstr>Calibri</vt:lpstr>
      <vt:lpstr>Office Theme</vt:lpstr>
      <vt:lpstr>SWPP and WIL Digital: A case study on using apprenticeship to close the digital skills gap </vt:lpstr>
      <vt:lpstr>Introduction to the Information and Communications Technology Council (ICTC)</vt:lpstr>
      <vt:lpstr>Intro to Paper: A Case Study on Apprenticeship for Digital Skills Training</vt:lpstr>
      <vt:lpstr>Intro to Paper: Methodology</vt:lpstr>
      <vt:lpstr>Background: Apprenticeships in Canada</vt:lpstr>
      <vt:lpstr>Case Study: The Government of Canada’s Student Work Placement Program (SWPP)</vt:lpstr>
      <vt:lpstr>Case Study: ICTC’s WIL Digital Program</vt:lpstr>
      <vt:lpstr>What are different program stakeholders responsible for?</vt:lpstr>
      <vt:lpstr>What are different program stakeholders responsible for?</vt:lpstr>
      <vt:lpstr>What characteristics of apprenticeship do SWPP and WIL Digital utilize?</vt:lpstr>
      <vt:lpstr>Findings: What benefits did participating employers gain from SWPP and WIL Digital?</vt:lpstr>
      <vt:lpstr>Findings: What benefits did participating students gain from SWPP and WIL Digital?</vt:lpstr>
      <vt:lpstr>Findings: What benefits did SWPP and WIL Digital provide the economy, more generally?</vt:lpstr>
      <vt:lpstr>Findings: What challenges did SWPP and WIL Digital participants experience?</vt:lpstr>
      <vt:lpstr>Lessons Learned: Recommendations to Design Effective Apprenticeship Programs for Digital Skills Training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Stredulinsky</dc:creator>
  <cp:lastModifiedBy>Mairead Matthews</cp:lastModifiedBy>
  <cp:revision>11</cp:revision>
  <dcterms:created xsi:type="dcterms:W3CDTF">2023-03-22T12:20:15Z</dcterms:created>
  <dcterms:modified xsi:type="dcterms:W3CDTF">2023-06-12T20:51:39Z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0x010100018BD14024D43449A87CE896EEE2D445</vt:lpwstr>
  </property>
  <property fmtid="{D5CDD505-2E9C-101B-9397-08002B2CF9AE}" pid="3" name="MediaServiceImageTags">
    <vt:lpwstr/>
  </property>
</Properties>
</file>