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3" r:id="rId4"/>
    <p:sldId id="261" r:id="rId5"/>
    <p:sldId id="262" r:id="rId6"/>
    <p:sldId id="259" r:id="rId7"/>
    <p:sldId id="260" r:id="rId8"/>
    <p:sldId id="258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9"/>
    <a:srgbClr val="95C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/>
    <p:restoredTop sz="94674"/>
  </p:normalViewPr>
  <p:slideViewPr>
    <p:cSldViewPr>
      <p:cViewPr varScale="1">
        <p:scale>
          <a:sx n="109" d="100"/>
          <a:sy n="109" d="100"/>
        </p:scale>
        <p:origin x="14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71B93-363B-4C0C-99B8-633698DF0172}" type="datetimeFigureOut">
              <a:rPr lang="de-DE" smtClean="0"/>
              <a:t>17.06.2021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C1C53-7A86-4AE0-AA54-F35B302449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2197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0682E-9482-6B41-A9B0-48705653268C}" type="datetimeFigureOut">
              <a:rPr lang="de-DE" smtClean="0"/>
              <a:t>17.06.2021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18C4D-36C7-B644-9EEB-186FD9BA9E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117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87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368000" y="1368000"/>
            <a:ext cx="7020424" cy="147002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5000"/>
              </a:lnSpc>
              <a:defRPr sz="4600" b="1" kern="1200" spc="0" baseline="0"/>
            </a:lvl1pPr>
          </a:lstStyle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68000" y="2924944"/>
            <a:ext cx="7236448" cy="20882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6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Author</a:t>
            </a:r>
            <a:r>
              <a:rPr lang="de-DE" dirty="0"/>
              <a:t> </a:t>
            </a:r>
            <a:r>
              <a:rPr lang="de-DE" dirty="0" err="1"/>
              <a:t>Prename</a:t>
            </a:r>
            <a:r>
              <a:rPr lang="de-DE" dirty="0"/>
              <a:t> </a:t>
            </a:r>
            <a:r>
              <a:rPr lang="de-DE" dirty="0" err="1"/>
              <a:t>Surname</a:t>
            </a:r>
            <a:endParaRPr lang="de-DE" dirty="0"/>
          </a:p>
          <a:p>
            <a:r>
              <a:rPr lang="de-DE" dirty="0"/>
              <a:t>Federal Institute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Vocational</a:t>
            </a:r>
            <a:r>
              <a:rPr lang="de-DE" dirty="0"/>
              <a:t> Education </a:t>
            </a:r>
            <a:r>
              <a:rPr lang="de-DE" dirty="0" err="1"/>
              <a:t>and</a:t>
            </a:r>
            <a:r>
              <a:rPr lang="de-DE" dirty="0"/>
              <a:t> Training</a:t>
            </a:r>
          </a:p>
          <a:p>
            <a:endParaRPr lang="de-DE" dirty="0"/>
          </a:p>
          <a:p>
            <a:r>
              <a:rPr lang="de-DE" dirty="0" err="1"/>
              <a:t>Venue</a:t>
            </a:r>
            <a:r>
              <a:rPr lang="de-DE" dirty="0"/>
              <a:t>, Year/</a:t>
            </a:r>
            <a:r>
              <a:rPr lang="de-DE" dirty="0" err="1"/>
              <a:t>Month</a:t>
            </a:r>
            <a:r>
              <a:rPr lang="de-DE" dirty="0"/>
              <a:t>/Day</a:t>
            </a:r>
          </a:p>
        </p:txBody>
      </p:sp>
      <p:sp>
        <p:nvSpPr>
          <p:cNvPr id="10" name="Gleichschenkliges Dreieck 9"/>
          <p:cNvSpPr/>
          <p:nvPr userDrawn="1"/>
        </p:nvSpPr>
        <p:spPr>
          <a:xfrm rot="5400000">
            <a:off x="431540" y="1448780"/>
            <a:ext cx="504056" cy="432048"/>
          </a:xfrm>
          <a:prstGeom prst="triangle">
            <a:avLst/>
          </a:prstGeom>
          <a:solidFill>
            <a:srgbClr val="95C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9592" y="836712"/>
            <a:ext cx="7344816" cy="43204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1"/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485330"/>
            <a:ext cx="7344408" cy="39598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2000"/>
              </a:spcBef>
              <a:buFontTx/>
              <a:buNone/>
              <a:defRPr sz="2000">
                <a:latin typeface="+mn-lt"/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endParaRPr lang="de-DE" dirty="0"/>
          </a:p>
        </p:txBody>
      </p:sp>
      <p:sp>
        <p:nvSpPr>
          <p:cNvPr id="13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372200" y="446400"/>
            <a:ext cx="1872208" cy="31464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200"/>
            </a:lvl1pPr>
          </a:lstStyle>
          <a:p>
            <a:pPr lvl="0"/>
            <a:r>
              <a:rPr lang="de-DE" dirty="0"/>
              <a:t>Thema/Rubrik</a:t>
            </a:r>
          </a:p>
        </p:txBody>
      </p:sp>
      <p:cxnSp>
        <p:nvCxnSpPr>
          <p:cNvPr id="4" name="Gerader Verbinder 3"/>
          <p:cNvCxnSpPr/>
          <p:nvPr userDrawn="1"/>
        </p:nvCxnSpPr>
        <p:spPr>
          <a:xfrm>
            <a:off x="0" y="6264000"/>
            <a:ext cx="9144000" cy="0"/>
          </a:xfrm>
          <a:prstGeom prst="line">
            <a:avLst/>
          </a:prstGeom>
          <a:ln w="6350">
            <a:solidFill>
              <a:srgbClr val="003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46E2F1ED-6AB6-1E4C-A6DA-95EF317370DE}"/>
              </a:ext>
            </a:extLst>
          </p:cNvPr>
          <p:cNvSpPr txBox="1"/>
          <p:nvPr userDrawn="1"/>
        </p:nvSpPr>
        <p:spPr>
          <a:xfrm>
            <a:off x="3923928" y="6597352"/>
            <a:ext cx="93610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b="1" dirty="0">
                <a:solidFill>
                  <a:srgbClr val="003369"/>
                </a:solidFill>
              </a:rPr>
              <a:t>www.bibb.de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BF65D3-21C4-8B4D-B4D8-398F77A7C0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207" y="6291320"/>
            <a:ext cx="1856226" cy="576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7C22330-0BA9-FD42-8761-C4ACC43624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4" y="6381328"/>
            <a:ext cx="1058700" cy="5166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1B6DBEE-7321-774F-B01D-BA4340DA98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4" y="6381328"/>
            <a:ext cx="1058700" cy="51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7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9592" y="836712"/>
            <a:ext cx="7344816" cy="43204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1"/>
            </a:lvl1pPr>
          </a:lstStyle>
          <a:p>
            <a:r>
              <a:rPr lang="de-DE" dirty="0"/>
              <a:t>Final Chart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485330"/>
            <a:ext cx="7344408" cy="39598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2000"/>
              </a:spcBef>
              <a:buFontTx/>
              <a:buNone/>
              <a:defRPr sz="2000">
                <a:latin typeface="+mn-lt"/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.</a:t>
            </a:r>
          </a:p>
        </p:txBody>
      </p:sp>
      <p:sp>
        <p:nvSpPr>
          <p:cNvPr id="13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372200" y="446400"/>
            <a:ext cx="1872208" cy="31464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200"/>
            </a:lvl1pPr>
          </a:lstStyle>
          <a:p>
            <a:pPr lvl="0"/>
            <a:r>
              <a:rPr lang="de-DE" dirty="0" err="1"/>
              <a:t>Column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306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6273280"/>
            <a:ext cx="9144000" cy="584720"/>
          </a:xfrm>
          <a:prstGeom prst="rect">
            <a:avLst/>
          </a:prstGeom>
          <a:solidFill>
            <a:srgbClr val="003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5949280"/>
            <a:ext cx="9144000" cy="324000"/>
          </a:xfrm>
          <a:prstGeom prst="rect">
            <a:avLst/>
          </a:prstGeom>
          <a:solidFill>
            <a:srgbClr val="95C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5C00D7F-52D8-2E4A-B998-6CFFDDAA455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291320"/>
            <a:ext cx="1858065" cy="576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55FE5C4-7849-E647-8D6E-6239701460F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381328"/>
            <a:ext cx="1068609" cy="51664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14CF4AD-D3DA-314D-AEA0-CC50D07F382E}"/>
              </a:ext>
            </a:extLst>
          </p:cNvPr>
          <p:cNvSpPr txBox="1"/>
          <p:nvPr userDrawn="1"/>
        </p:nvSpPr>
        <p:spPr>
          <a:xfrm>
            <a:off x="3923928" y="6597352"/>
            <a:ext cx="93610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b="1" dirty="0">
                <a:solidFill>
                  <a:schemeClr val="bg1"/>
                </a:solidFill>
              </a:rPr>
              <a:t>www.bibb.de</a:t>
            </a:r>
          </a:p>
        </p:txBody>
      </p:sp>
    </p:spTree>
    <p:extLst>
      <p:ext uri="{BB962C8B-B14F-4D97-AF65-F5344CB8AC3E}">
        <p14:creationId xmlns:p14="http://schemas.microsoft.com/office/powerpoint/2010/main" val="6800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b.de/tools/dapro/data/documents/pdf/eb_15313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b.de/dienst/veroeffentlichungen/en/publication/show/1656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b.de/veroeffentlichungen/de/publication/show/1037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 err="1" smtClean="0"/>
              <a:t>Analysing</a:t>
            </a:r>
            <a:r>
              <a:rPr lang="de-DE" sz="3200" dirty="0" smtClean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</a:t>
            </a:r>
            <a:r>
              <a:rPr lang="de-DE" sz="3200" dirty="0" err="1" smtClean="0"/>
              <a:t>comparing</a:t>
            </a:r>
            <a:r>
              <a:rPr lang="de-DE" sz="3200" dirty="0" smtClean="0"/>
              <a:t> </a:t>
            </a:r>
            <a:r>
              <a:rPr lang="de-DE" sz="3200" dirty="0" err="1" smtClean="0"/>
              <a:t>qualifications</a:t>
            </a:r>
            <a:r>
              <a:rPr lang="de-DE" sz="3200" dirty="0" smtClean="0"/>
              <a:t> </a:t>
            </a:r>
            <a:br>
              <a:rPr lang="de-DE" sz="3200" dirty="0" smtClean="0"/>
            </a:br>
            <a:r>
              <a:rPr lang="de-DE" sz="3200" dirty="0" err="1" smtClean="0"/>
              <a:t>for</a:t>
            </a:r>
            <a:r>
              <a:rPr lang="de-DE" sz="3200" dirty="0" smtClean="0"/>
              <a:t> </a:t>
            </a:r>
            <a:br>
              <a:rPr lang="de-DE" sz="3200" dirty="0" smtClean="0"/>
            </a:br>
            <a:r>
              <a:rPr lang="de-DE" sz="3200" dirty="0" err="1" smtClean="0"/>
              <a:t>review</a:t>
            </a:r>
            <a:r>
              <a:rPr lang="de-DE" sz="3200" dirty="0" smtClean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</a:t>
            </a:r>
            <a:r>
              <a:rPr lang="de-DE" sz="3200" dirty="0" err="1" smtClean="0"/>
              <a:t>renewal</a:t>
            </a:r>
            <a:r>
              <a:rPr lang="de-DE" sz="3200" dirty="0" smtClean="0"/>
              <a:t> </a:t>
            </a:r>
            <a:r>
              <a:rPr lang="de-DE" sz="3200" dirty="0" err="1" smtClean="0"/>
              <a:t>of</a:t>
            </a:r>
            <a:r>
              <a:rPr lang="de-DE" sz="3200" dirty="0" smtClean="0"/>
              <a:t> </a:t>
            </a:r>
            <a:r>
              <a:rPr lang="de-DE" sz="3200" dirty="0" err="1" smtClean="0"/>
              <a:t>qualifications</a:t>
            </a: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0223" y="3645024"/>
            <a:ext cx="7236448" cy="2088232"/>
          </a:xfrm>
        </p:spPr>
        <p:txBody>
          <a:bodyPr>
            <a:normAutofit/>
          </a:bodyPr>
          <a:lstStyle/>
          <a:p>
            <a:r>
              <a:rPr lang="de-DE" sz="2000" dirty="0" smtClean="0"/>
              <a:t>Isabelle Le Mouillour</a:t>
            </a:r>
          </a:p>
          <a:p>
            <a:r>
              <a:rPr lang="de-DE" sz="2000" dirty="0" err="1" smtClean="0"/>
              <a:t>Introduction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session</a:t>
            </a:r>
            <a:r>
              <a:rPr lang="de-DE" sz="2000" dirty="0" smtClean="0"/>
              <a:t> 1</a:t>
            </a:r>
          </a:p>
          <a:p>
            <a:endParaRPr lang="de-DE" sz="2000" dirty="0" smtClean="0"/>
          </a:p>
          <a:p>
            <a:r>
              <a:rPr lang="de-DE" sz="2000" dirty="0" smtClean="0"/>
              <a:t>Workshop on </a:t>
            </a:r>
            <a:r>
              <a:rPr lang="de-DE" sz="2000" dirty="0" err="1" smtClean="0"/>
              <a:t>analysing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comparing</a:t>
            </a:r>
            <a:r>
              <a:rPr lang="de-DE" sz="2000" dirty="0" smtClean="0"/>
              <a:t> VET </a:t>
            </a:r>
            <a:r>
              <a:rPr lang="de-DE" sz="2000" dirty="0" err="1" smtClean="0"/>
              <a:t>qualifications</a:t>
            </a:r>
            <a:endParaRPr lang="de-DE" sz="2000" dirty="0" smtClean="0"/>
          </a:p>
          <a:p>
            <a:r>
              <a:rPr lang="de-DE" sz="2000" dirty="0" smtClean="0"/>
              <a:t>18 June 2021, </a:t>
            </a:r>
            <a:r>
              <a:rPr lang="de-DE" sz="2000" dirty="0" err="1" smtClean="0"/>
              <a:t>virtual</a:t>
            </a:r>
            <a:r>
              <a:rPr lang="de-DE" sz="2000" dirty="0" smtClean="0"/>
              <a:t> </a:t>
            </a:r>
            <a:r>
              <a:rPr lang="de-DE" sz="2000" dirty="0" err="1" smtClean="0"/>
              <a:t>event</a:t>
            </a:r>
            <a:endParaRPr lang="de-DE" sz="20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833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491819"/>
            <a:ext cx="7344816" cy="432048"/>
          </a:xfrm>
        </p:spPr>
        <p:txBody>
          <a:bodyPr/>
          <a:lstStyle/>
          <a:p>
            <a:r>
              <a:rPr lang="de-DE" dirty="0" err="1" smtClean="0"/>
              <a:t>Defining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context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821423" y="994992"/>
            <a:ext cx="7344408" cy="3959894"/>
          </a:xfrm>
        </p:spPr>
        <p:txBody>
          <a:bodyPr/>
          <a:lstStyle/>
          <a:p>
            <a:r>
              <a:rPr lang="de-DE" sz="1600" dirty="0" smtClean="0"/>
              <a:t>A </a:t>
            </a:r>
            <a:r>
              <a:rPr lang="de-DE" sz="1600" dirty="0" err="1" smtClean="0"/>
              <a:t>lot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data</a:t>
            </a:r>
            <a:r>
              <a:rPr lang="de-DE" sz="1600" dirty="0" smtClean="0"/>
              <a:t> </a:t>
            </a:r>
            <a:r>
              <a:rPr lang="de-DE" sz="1600" dirty="0" err="1" smtClean="0"/>
              <a:t>is</a:t>
            </a:r>
            <a:r>
              <a:rPr lang="de-DE" sz="1600" dirty="0" smtClean="0"/>
              <a:t> </a:t>
            </a:r>
            <a:r>
              <a:rPr lang="de-DE" sz="1600" dirty="0" err="1" smtClean="0"/>
              <a:t>being</a:t>
            </a:r>
            <a:r>
              <a:rPr lang="de-DE" sz="1600" dirty="0" smtClean="0"/>
              <a:t> </a:t>
            </a:r>
            <a:r>
              <a:rPr lang="de-DE" sz="1600" dirty="0" err="1" smtClean="0"/>
              <a:t>collected</a:t>
            </a:r>
            <a:r>
              <a:rPr lang="de-DE" sz="1600" dirty="0" smtClean="0"/>
              <a:t>, </a:t>
            </a:r>
            <a:r>
              <a:rPr lang="de-DE" sz="1600" dirty="0" err="1" smtClean="0"/>
              <a:t>even</a:t>
            </a:r>
            <a:r>
              <a:rPr lang="de-DE" sz="1600" dirty="0" smtClean="0"/>
              <a:t> </a:t>
            </a:r>
            <a:r>
              <a:rPr lang="de-DE" sz="1600" dirty="0" err="1" smtClean="0"/>
              <a:t>more</a:t>
            </a:r>
            <a:r>
              <a:rPr lang="de-DE" sz="1600" dirty="0" smtClean="0"/>
              <a:t> </a:t>
            </a:r>
            <a:r>
              <a:rPr lang="de-DE" sz="1600" dirty="0" err="1" smtClean="0"/>
              <a:t>is</a:t>
            </a:r>
            <a:r>
              <a:rPr lang="de-DE" sz="1600" dirty="0" smtClean="0"/>
              <a:t> </a:t>
            </a:r>
            <a:r>
              <a:rPr lang="de-DE" sz="1600" dirty="0" err="1" smtClean="0"/>
              <a:t>being</a:t>
            </a:r>
            <a:r>
              <a:rPr lang="de-DE" sz="1600" dirty="0" smtClean="0"/>
              <a:t> </a:t>
            </a:r>
            <a:r>
              <a:rPr lang="de-DE" sz="1600" dirty="0" err="1" smtClean="0"/>
              <a:t>expected</a:t>
            </a:r>
            <a:endParaRPr lang="de-DE" sz="1600" dirty="0" smtClean="0"/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/>
              <a:t>The </a:t>
            </a:r>
            <a:r>
              <a:rPr lang="de-DE" sz="1600" dirty="0" err="1"/>
              <a:t>more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better</a:t>
            </a:r>
            <a:r>
              <a:rPr lang="de-DE" sz="1600" dirty="0"/>
              <a:t>?</a:t>
            </a:r>
          </a:p>
          <a:p>
            <a:r>
              <a:rPr lang="de-DE" sz="1600" dirty="0" smtClean="0"/>
              <a:t>Data </a:t>
            </a:r>
            <a:r>
              <a:rPr lang="de-DE" sz="1600" dirty="0" err="1" smtClean="0"/>
              <a:t>collection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which</a:t>
            </a:r>
            <a:r>
              <a:rPr lang="de-DE" sz="1600" dirty="0" smtClean="0"/>
              <a:t> </a:t>
            </a:r>
            <a:r>
              <a:rPr lang="de-DE" sz="1600" dirty="0" err="1" smtClean="0"/>
              <a:t>purpose</a:t>
            </a:r>
            <a:r>
              <a:rPr lang="de-DE" sz="1600" dirty="0" smtClean="0"/>
              <a:t>?</a:t>
            </a:r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 smtClean="0"/>
              <a:t>Change / </a:t>
            </a:r>
            <a:r>
              <a:rPr lang="de-DE" sz="1600" dirty="0" err="1" smtClean="0"/>
              <a:t>innovation</a:t>
            </a:r>
            <a:r>
              <a:rPr lang="de-DE" sz="1600" dirty="0" smtClean="0"/>
              <a:t> / </a:t>
            </a:r>
            <a:r>
              <a:rPr lang="de-DE" sz="1600" dirty="0" err="1" smtClean="0"/>
              <a:t>monitoring</a:t>
            </a:r>
            <a:r>
              <a:rPr lang="de-DE" sz="1600" dirty="0" smtClean="0"/>
              <a:t> at </a:t>
            </a:r>
            <a:r>
              <a:rPr lang="de-DE" sz="1600" dirty="0" err="1" smtClean="0"/>
              <a:t>system</a:t>
            </a:r>
            <a:r>
              <a:rPr lang="de-DE" sz="1600" dirty="0"/>
              <a:t> </a:t>
            </a:r>
            <a:r>
              <a:rPr lang="de-DE" sz="1600" dirty="0" err="1" smtClean="0"/>
              <a:t>level</a:t>
            </a:r>
            <a:endParaRPr lang="de-DE" sz="1600" dirty="0" smtClean="0"/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 smtClean="0"/>
              <a:t>Feedback on </a:t>
            </a:r>
            <a:r>
              <a:rPr lang="de-DE" sz="1600" dirty="0" err="1" smtClean="0"/>
              <a:t>existing</a:t>
            </a:r>
            <a:r>
              <a:rPr lang="de-DE" sz="1600" dirty="0" smtClean="0"/>
              <a:t> / </a:t>
            </a:r>
            <a:r>
              <a:rPr lang="de-DE" sz="1600" dirty="0" err="1" smtClean="0"/>
              <a:t>forthcoming</a:t>
            </a:r>
            <a:r>
              <a:rPr lang="de-DE" sz="1600" dirty="0" smtClean="0"/>
              <a:t> </a:t>
            </a:r>
            <a:r>
              <a:rPr lang="de-DE" sz="1600" dirty="0" err="1" smtClean="0"/>
              <a:t>qualifications</a:t>
            </a:r>
            <a:endParaRPr lang="de-DE" sz="1600" dirty="0" smtClean="0"/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 smtClean="0"/>
              <a:t>Ex. </a:t>
            </a:r>
            <a:r>
              <a:rPr lang="de-DE" sz="1600" dirty="0" err="1"/>
              <a:t>DfE</a:t>
            </a:r>
            <a:r>
              <a:rPr lang="de-DE" sz="1600" dirty="0"/>
              <a:t> </a:t>
            </a:r>
            <a:r>
              <a:rPr lang="de-DE" sz="1600" dirty="0" err="1"/>
              <a:t>employer</a:t>
            </a:r>
            <a:r>
              <a:rPr lang="de-DE" sz="1600" dirty="0"/>
              <a:t> </a:t>
            </a:r>
            <a:r>
              <a:rPr lang="de-DE" sz="1600" dirty="0" err="1"/>
              <a:t>survey</a:t>
            </a:r>
            <a:r>
              <a:rPr lang="de-DE" sz="1600" dirty="0"/>
              <a:t> (UK EN); </a:t>
            </a:r>
            <a:r>
              <a:rPr lang="de-DE" sz="1600" dirty="0" err="1"/>
              <a:t>recruitment</a:t>
            </a:r>
            <a:r>
              <a:rPr lang="de-DE" sz="1600" dirty="0"/>
              <a:t> </a:t>
            </a:r>
            <a:r>
              <a:rPr lang="de-DE" sz="1600" dirty="0" err="1"/>
              <a:t>practices</a:t>
            </a:r>
            <a:r>
              <a:rPr lang="de-DE" sz="1600" dirty="0"/>
              <a:t> (FR)</a:t>
            </a:r>
          </a:p>
          <a:p>
            <a:r>
              <a:rPr lang="de-DE" sz="1600" dirty="0" smtClean="0"/>
              <a:t>VET Graduate </a:t>
            </a:r>
            <a:r>
              <a:rPr lang="de-DE" sz="1600" dirty="0" err="1" smtClean="0"/>
              <a:t>tracking</a:t>
            </a:r>
            <a:r>
              <a:rPr lang="de-DE" sz="1600" dirty="0" smtClean="0"/>
              <a:t>; EU / National </a:t>
            </a:r>
            <a:r>
              <a:rPr lang="de-DE" sz="1600" dirty="0" err="1" smtClean="0"/>
              <a:t>skills</a:t>
            </a:r>
            <a:r>
              <a:rPr lang="de-DE" sz="1600" dirty="0" smtClean="0"/>
              <a:t> </a:t>
            </a:r>
            <a:r>
              <a:rPr lang="de-DE" sz="1600" dirty="0" err="1" smtClean="0"/>
              <a:t>surveys</a:t>
            </a:r>
            <a:endParaRPr lang="de-DE" sz="1600" dirty="0" smtClean="0"/>
          </a:p>
          <a:p>
            <a:r>
              <a:rPr lang="de-DE" sz="1600" dirty="0" smtClean="0"/>
              <a:t>The link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qualifications</a:t>
            </a:r>
            <a:r>
              <a:rPr lang="de-DE" sz="1600" dirty="0" smtClean="0"/>
              <a:t> </a:t>
            </a:r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/>
              <a:t>„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requirements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an individual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enter</a:t>
            </a:r>
            <a:r>
              <a:rPr lang="de-DE" sz="1600" dirty="0"/>
              <a:t>, </a:t>
            </a:r>
            <a:r>
              <a:rPr lang="de-DE" sz="1600" dirty="0" err="1"/>
              <a:t>or</a:t>
            </a:r>
            <a:r>
              <a:rPr lang="de-DE" sz="1600" dirty="0"/>
              <a:t> </a:t>
            </a:r>
            <a:r>
              <a:rPr lang="de-DE" sz="1600" dirty="0" err="1"/>
              <a:t>progress</a:t>
            </a:r>
            <a:r>
              <a:rPr lang="de-DE" sz="1600" dirty="0"/>
              <a:t> </a:t>
            </a:r>
            <a:r>
              <a:rPr lang="de-DE" sz="1600" dirty="0" err="1"/>
              <a:t>within</a:t>
            </a:r>
            <a:r>
              <a:rPr lang="de-DE" sz="1600" dirty="0"/>
              <a:t> an </a:t>
            </a:r>
            <a:r>
              <a:rPr lang="de-DE" sz="1600" dirty="0" err="1"/>
              <a:t>occupation</a:t>
            </a:r>
            <a:r>
              <a:rPr lang="de-DE" sz="1600" dirty="0"/>
              <a:t>“ (</a:t>
            </a:r>
            <a:r>
              <a:rPr lang="de-DE" sz="1600" dirty="0" err="1"/>
              <a:t>Cedefop</a:t>
            </a:r>
            <a:r>
              <a:rPr lang="de-DE" sz="1600" dirty="0"/>
              <a:t> 2003</a:t>
            </a:r>
            <a:r>
              <a:rPr lang="de-DE" sz="1600" dirty="0" smtClean="0"/>
              <a:t>)</a:t>
            </a:r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 smtClean="0">
                <a:sym typeface="Wingdings" panose="05000000000000000000" pitchFamily="2" charset="2"/>
              </a:rPr>
              <a:t> VET </a:t>
            </a:r>
            <a:r>
              <a:rPr lang="de-DE" sz="1600" dirty="0" err="1" smtClean="0">
                <a:sym typeface="Wingdings" panose="05000000000000000000" pitchFamily="2" charset="2"/>
              </a:rPr>
              <a:t>occupation</a:t>
            </a:r>
            <a:r>
              <a:rPr lang="de-DE" sz="1600" dirty="0" smtClean="0">
                <a:sym typeface="Wingdings" panose="05000000000000000000" pitchFamily="2" charset="2"/>
              </a:rPr>
              <a:t>, </a:t>
            </a:r>
            <a:r>
              <a:rPr lang="de-DE" sz="1600" dirty="0" err="1" smtClean="0">
                <a:sym typeface="Wingdings" panose="05000000000000000000" pitchFamily="2" charset="2"/>
              </a:rPr>
              <a:t>regulations</a:t>
            </a:r>
            <a:r>
              <a:rPr lang="de-DE" sz="1600" dirty="0" smtClean="0">
                <a:sym typeface="Wingdings" panose="05000000000000000000" pitchFamily="2" charset="2"/>
              </a:rPr>
              <a:t>  Format, </a:t>
            </a:r>
            <a:r>
              <a:rPr lang="de-DE" sz="1600" dirty="0" err="1" smtClean="0">
                <a:sym typeface="Wingdings" panose="05000000000000000000" pitchFamily="2" charset="2"/>
              </a:rPr>
              <a:t>content</a:t>
            </a:r>
            <a:r>
              <a:rPr lang="de-DE" sz="1600" dirty="0" smtClean="0">
                <a:sym typeface="Wingdings" panose="05000000000000000000" pitchFamily="2" charset="2"/>
              </a:rPr>
              <a:t>, </a:t>
            </a:r>
            <a:r>
              <a:rPr lang="de-DE" sz="1600" dirty="0" err="1" smtClean="0">
                <a:sym typeface="Wingdings" panose="05000000000000000000" pitchFamily="2" charset="2"/>
              </a:rPr>
              <a:t>structure</a:t>
            </a:r>
            <a:r>
              <a:rPr lang="de-DE" sz="1600" dirty="0" smtClean="0"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ym typeface="Wingdings" panose="05000000000000000000" pitchFamily="2" charset="2"/>
              </a:rPr>
              <a:t>influenced</a:t>
            </a:r>
            <a:r>
              <a:rPr lang="de-DE" sz="1600" dirty="0" smtClean="0"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ym typeface="Wingdings" panose="05000000000000000000" pitchFamily="2" charset="2"/>
              </a:rPr>
              <a:t>by</a:t>
            </a:r>
            <a:r>
              <a:rPr lang="de-DE" sz="1600" dirty="0" smtClean="0">
                <a:sym typeface="Wingdings" panose="05000000000000000000" pitchFamily="2" charset="2"/>
              </a:rPr>
              <a:t> VET </a:t>
            </a:r>
            <a:r>
              <a:rPr lang="de-DE" sz="1600" dirty="0" err="1" smtClean="0">
                <a:sym typeface="Wingdings" panose="05000000000000000000" pitchFamily="2" charset="2"/>
              </a:rPr>
              <a:t>institutions</a:t>
            </a:r>
            <a:r>
              <a:rPr lang="de-DE" sz="1600" dirty="0" smtClean="0"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ym typeface="Wingdings" panose="05000000000000000000" pitchFamily="2" charset="2"/>
              </a:rPr>
              <a:t>and</a:t>
            </a:r>
            <a:r>
              <a:rPr lang="de-DE" sz="1600" dirty="0" smtClean="0"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ym typeface="Wingdings" panose="05000000000000000000" pitchFamily="2" charset="2"/>
              </a:rPr>
              <a:t>structures</a:t>
            </a:r>
            <a:r>
              <a:rPr lang="de-DE" sz="1600" dirty="0" smtClean="0">
                <a:sym typeface="Wingdings" panose="05000000000000000000" pitchFamily="2" charset="2"/>
              </a:rPr>
              <a:t>  </a:t>
            </a:r>
            <a:r>
              <a:rPr lang="de-DE" sz="1600" dirty="0" err="1" smtClean="0">
                <a:sym typeface="Wingdings" panose="05000000000000000000" pitchFamily="2" charset="2"/>
              </a:rPr>
              <a:t>co-construction</a:t>
            </a:r>
            <a:endParaRPr lang="de-DE" sz="1600" dirty="0"/>
          </a:p>
          <a:p>
            <a:r>
              <a:rPr lang="de-DE" sz="1600" dirty="0" err="1" smtClean="0"/>
              <a:t>Apprenticeship</a:t>
            </a:r>
            <a:r>
              <a:rPr lang="de-DE" sz="1600" dirty="0" smtClean="0"/>
              <a:t> </a:t>
            </a:r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/>
              <a:t>VET </a:t>
            </a:r>
            <a:r>
              <a:rPr lang="de-DE" sz="1600" dirty="0" err="1"/>
              <a:t>providers</a:t>
            </a:r>
            <a:r>
              <a:rPr lang="de-DE" sz="1600" dirty="0"/>
              <a:t> = </a:t>
            </a:r>
            <a:r>
              <a:rPr lang="de-DE" sz="1600" dirty="0" err="1"/>
              <a:t>apprenticeship</a:t>
            </a:r>
            <a:r>
              <a:rPr lang="de-DE" sz="1600" dirty="0"/>
              <a:t> </a:t>
            </a:r>
            <a:r>
              <a:rPr lang="de-DE" sz="1600" dirty="0" err="1"/>
              <a:t>companies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VET </a:t>
            </a:r>
            <a:r>
              <a:rPr lang="de-DE" sz="1600" dirty="0" err="1" smtClean="0"/>
              <a:t>schools</a:t>
            </a:r>
            <a:r>
              <a:rPr lang="de-DE" sz="1600" dirty="0" smtClean="0"/>
              <a:t>/</a:t>
            </a:r>
            <a:r>
              <a:rPr lang="de-DE" sz="1600" dirty="0" err="1" smtClean="0"/>
              <a:t>centres</a:t>
            </a:r>
            <a:endParaRPr lang="de-DE" sz="1600" dirty="0" smtClean="0"/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600" dirty="0" smtClean="0"/>
              <a:t>DE: 328 </a:t>
            </a:r>
            <a:r>
              <a:rPr lang="de-DE" sz="1600" dirty="0" err="1" smtClean="0"/>
              <a:t>apprenticeship</a:t>
            </a:r>
            <a:r>
              <a:rPr lang="de-DE" sz="1600" dirty="0" smtClean="0"/>
              <a:t> </a:t>
            </a:r>
            <a:r>
              <a:rPr lang="de-DE" sz="1600" dirty="0" err="1" smtClean="0"/>
              <a:t>occupations</a:t>
            </a:r>
            <a:r>
              <a:rPr lang="de-DE" sz="1600" dirty="0" smtClean="0"/>
              <a:t>; </a:t>
            </a:r>
            <a:r>
              <a:rPr lang="de-DE" sz="1600" dirty="0" err="1" smtClean="0"/>
              <a:t>full</a:t>
            </a:r>
            <a:r>
              <a:rPr lang="de-DE" sz="1600" dirty="0" smtClean="0"/>
              <a:t> professional 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0194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491819"/>
            <a:ext cx="7344816" cy="432048"/>
          </a:xfrm>
        </p:spPr>
        <p:txBody>
          <a:bodyPr/>
          <a:lstStyle/>
          <a:p>
            <a:r>
              <a:rPr lang="de-DE" dirty="0" err="1" smtClean="0"/>
              <a:t>Qualification</a:t>
            </a:r>
            <a:r>
              <a:rPr lang="de-DE" dirty="0" smtClean="0"/>
              <a:t> </a:t>
            </a:r>
            <a:r>
              <a:rPr lang="de-DE" dirty="0" err="1" smtClean="0"/>
              <a:t>standards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821423" y="994992"/>
            <a:ext cx="7344408" cy="3959894"/>
          </a:xfrm>
        </p:spPr>
        <p:txBody>
          <a:bodyPr/>
          <a:lstStyle/>
          <a:p>
            <a:r>
              <a:rPr lang="de-DE" sz="1600" dirty="0" smtClean="0"/>
              <a:t>VET </a:t>
            </a:r>
            <a:r>
              <a:rPr lang="de-DE" sz="1600" dirty="0" err="1" smtClean="0"/>
              <a:t>institutions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structures</a:t>
            </a:r>
            <a:r>
              <a:rPr lang="de-DE" sz="1600" dirty="0" smtClean="0"/>
              <a:t> </a:t>
            </a:r>
            <a:r>
              <a:rPr lang="de-DE" sz="1600" dirty="0" err="1" smtClean="0"/>
              <a:t>are</a:t>
            </a:r>
            <a:r>
              <a:rPr lang="de-DE" sz="1600" dirty="0" smtClean="0"/>
              <a:t> </a:t>
            </a:r>
            <a:r>
              <a:rPr lang="de-DE" sz="1600" dirty="0" err="1" smtClean="0"/>
              <a:t>important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 err="1" smtClean="0"/>
              <a:t>understand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compare</a:t>
            </a:r>
            <a:r>
              <a:rPr lang="de-DE" sz="1600" dirty="0" smtClean="0"/>
              <a:t> </a:t>
            </a:r>
            <a:r>
              <a:rPr lang="de-DE" sz="1600" dirty="0" err="1" smtClean="0"/>
              <a:t>qualification</a:t>
            </a:r>
            <a:r>
              <a:rPr lang="de-DE" sz="1600" dirty="0" smtClean="0"/>
              <a:t> </a:t>
            </a:r>
            <a:r>
              <a:rPr lang="de-DE" sz="1600" dirty="0" err="1" smtClean="0"/>
              <a:t>standards</a:t>
            </a:r>
            <a:r>
              <a:rPr lang="de-DE" sz="1600" dirty="0" smtClean="0"/>
              <a:t>, </a:t>
            </a:r>
            <a:r>
              <a:rPr lang="de-DE" sz="1600" dirty="0" err="1" smtClean="0"/>
              <a:t>as</a:t>
            </a:r>
            <a:r>
              <a:rPr lang="de-DE" sz="1600" dirty="0" smtClean="0"/>
              <a:t> </a:t>
            </a:r>
            <a:r>
              <a:rPr lang="de-DE" sz="1600" dirty="0" err="1" smtClean="0"/>
              <a:t>well</a:t>
            </a:r>
            <a:r>
              <a:rPr lang="de-DE" sz="1600" dirty="0" smtClean="0"/>
              <a:t> </a:t>
            </a:r>
            <a:r>
              <a:rPr lang="de-DE" sz="1600" dirty="0" err="1" smtClean="0"/>
              <a:t>as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design </a:t>
            </a:r>
            <a:r>
              <a:rPr lang="de-DE" sz="1600" dirty="0" err="1" smtClean="0"/>
              <a:t>analysis</a:t>
            </a:r>
            <a:endParaRPr lang="de-DE" sz="1600" dirty="0" smtClean="0"/>
          </a:p>
          <a:p>
            <a:pPr>
              <a:spcBef>
                <a:spcPts val="0"/>
              </a:spcBef>
              <a:defRPr/>
            </a:pPr>
            <a:endParaRPr lang="en-GB" sz="1400" dirty="0" smtClean="0"/>
          </a:p>
          <a:p>
            <a:pPr>
              <a:spcBef>
                <a:spcPts val="0"/>
              </a:spcBef>
              <a:defRPr/>
            </a:pPr>
            <a:r>
              <a:rPr lang="en-GB" sz="1400" dirty="0" smtClean="0"/>
              <a:t>QS </a:t>
            </a:r>
            <a:r>
              <a:rPr lang="en-GB" sz="1400" dirty="0"/>
              <a:t>as central regulating instruments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Germany: 328; Austria: 192, Switzerland: 225; Denmark: 83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Standardisation: More or less extensive; Focusing on sector/multi-vocation approach or single </a:t>
            </a:r>
            <a:r>
              <a:rPr lang="en-GB" sz="1400" dirty="0" smtClean="0"/>
              <a:t>vocations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GB" sz="1400" dirty="0"/>
          </a:p>
          <a:p>
            <a:pPr>
              <a:spcBef>
                <a:spcPts val="0"/>
              </a:spcBef>
              <a:defRPr/>
            </a:pPr>
            <a:r>
              <a:rPr lang="en-GB" sz="1400" dirty="0"/>
              <a:t>QS are diverging in their norm setting role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More or less prescriptive through their content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Including assessment requirements (or not)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Set from the perspective of school-based vocational training (or not</a:t>
            </a:r>
            <a:r>
              <a:rPr lang="en-GB" sz="1400" dirty="0" smtClean="0"/>
              <a:t>)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GB" sz="1400" dirty="0"/>
          </a:p>
          <a:p>
            <a:pPr>
              <a:spcBef>
                <a:spcPts val="0"/>
              </a:spcBef>
              <a:defRPr/>
            </a:pPr>
            <a:r>
              <a:rPr lang="en-GB" sz="1400" dirty="0"/>
              <a:t>QS as results of multi-level actors involvement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Federal – regional – local levels actors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State – Employers‘ organisations – Trade unions</a:t>
            </a:r>
          </a:p>
          <a:p>
            <a:pPr lvl="1">
              <a:spcBef>
                <a:spcPts val="0"/>
              </a:spcBef>
              <a:defRPr/>
            </a:pPr>
            <a:r>
              <a:rPr lang="en-GB" sz="1400" dirty="0"/>
              <a:t>But with differentiation: Social partners; Local actors‘ involvement (see Switzerland, Denmark); Role of VET schools (see Slovakia</a:t>
            </a:r>
            <a:r>
              <a:rPr lang="en-GB" sz="1400" dirty="0" smtClean="0"/>
              <a:t>)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GB" sz="1400" dirty="0"/>
          </a:p>
          <a:p>
            <a:pPr>
              <a:spcBef>
                <a:spcPts val="0"/>
              </a:spcBef>
              <a:defRPr/>
            </a:pPr>
            <a:r>
              <a:rPr lang="en-GB" sz="1400" dirty="0"/>
              <a:t>Cooperation for QS – QS as meeting points</a:t>
            </a:r>
          </a:p>
          <a:p>
            <a:pPr lvl="1">
              <a:spcBef>
                <a:spcPts val="0"/>
              </a:spcBef>
              <a:defRPr/>
            </a:pPr>
            <a:r>
              <a:rPr lang="en-GB" altLang="de-DE" sz="1400" dirty="0">
                <a:sym typeface="Wingdings" panose="05000000000000000000" pitchFamily="2" charset="2"/>
              </a:rPr>
              <a:t>All actors of education and work worlds are cooperating: Level of trust; rooms for negotiations; role of agreements; </a:t>
            </a:r>
            <a:r>
              <a:rPr lang="de-DE" altLang="de-DE" sz="1400" dirty="0">
                <a:sym typeface="Wingdings" panose="05000000000000000000" pitchFamily="2" charset="2"/>
              </a:rPr>
              <a:t>Agreement on </a:t>
            </a:r>
            <a:r>
              <a:rPr lang="de-DE" altLang="de-DE" sz="1400" dirty="0" err="1">
                <a:sym typeface="Wingdings" panose="05000000000000000000" pitchFamily="2" charset="2"/>
              </a:rPr>
              <a:t>meaning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of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vocational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proficiency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and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employability</a:t>
            </a:r>
            <a:r>
              <a:rPr lang="de-DE" altLang="de-DE" sz="1400" dirty="0">
                <a:sym typeface="Wingdings" panose="05000000000000000000" pitchFamily="2" charset="2"/>
              </a:rPr>
              <a:t> still on-</a:t>
            </a:r>
            <a:r>
              <a:rPr lang="de-DE" altLang="de-DE" sz="1400" dirty="0" err="1">
                <a:sym typeface="Wingdings" panose="05000000000000000000" pitchFamily="2" charset="2"/>
              </a:rPr>
              <a:t>going</a:t>
            </a:r>
            <a:r>
              <a:rPr lang="de-DE" altLang="de-DE" sz="1400" dirty="0">
                <a:sym typeface="Wingdings" panose="05000000000000000000" pitchFamily="2" charset="2"/>
              </a:rPr>
              <a:t>; </a:t>
            </a:r>
            <a:r>
              <a:rPr lang="de-DE" altLang="de-DE" sz="1400" dirty="0" err="1">
                <a:sym typeface="Wingdings" panose="05000000000000000000" pitchFamily="2" charset="2"/>
              </a:rPr>
              <a:t>Opportunity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for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planning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within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vocational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training</a:t>
            </a:r>
            <a:r>
              <a:rPr lang="de-DE" altLang="de-DE" sz="1400" dirty="0">
                <a:sym typeface="Wingdings" panose="05000000000000000000" pitchFamily="2" charset="2"/>
              </a:rPr>
              <a:t> </a:t>
            </a:r>
            <a:r>
              <a:rPr lang="de-DE" altLang="de-DE" sz="1400" dirty="0" err="1">
                <a:sym typeface="Wingdings" panose="05000000000000000000" pitchFamily="2" charset="2"/>
              </a:rPr>
              <a:t>systems</a:t>
            </a:r>
            <a:endParaRPr lang="de-DE" altLang="de-DE" sz="1400" dirty="0">
              <a:sym typeface="Wingdings" panose="05000000000000000000" pitchFamily="2" charset="2"/>
            </a:endParaRPr>
          </a:p>
          <a:p>
            <a:pPr>
              <a:spcBef>
                <a:spcPts val="0"/>
              </a:spcBef>
              <a:defRPr/>
            </a:pP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1475656" y="6381328"/>
            <a:ext cx="32111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 smtClean="0">
                <a:hlinkClick r:id="rId2"/>
              </a:rPr>
              <a:t>Source: eb_15313.pdf </a:t>
            </a:r>
            <a:r>
              <a:rPr lang="de-DE" sz="1000" dirty="0">
                <a:hlinkClick r:id="rId2"/>
              </a:rPr>
              <a:t>(bibb.de</a:t>
            </a:r>
            <a:r>
              <a:rPr lang="de-DE" sz="1000" dirty="0" smtClean="0">
                <a:hlinkClick r:id="rId2"/>
              </a:rPr>
              <a:t>)</a:t>
            </a:r>
            <a:r>
              <a:rPr lang="de-DE" sz="1000" dirty="0" smtClean="0"/>
              <a:t>; </a:t>
            </a:r>
            <a:r>
              <a:rPr lang="de-DE" sz="1000" dirty="0" err="1" smtClean="0"/>
              <a:t>to</a:t>
            </a:r>
            <a:r>
              <a:rPr lang="de-DE" sz="1000" dirty="0" smtClean="0"/>
              <a:t> </a:t>
            </a:r>
            <a:r>
              <a:rPr lang="de-DE" sz="1000" dirty="0" err="1" smtClean="0"/>
              <a:t>be</a:t>
            </a:r>
            <a:r>
              <a:rPr lang="de-DE" sz="1000" dirty="0" smtClean="0"/>
              <a:t> </a:t>
            </a:r>
            <a:r>
              <a:rPr lang="de-DE" sz="1000" dirty="0" err="1" smtClean="0"/>
              <a:t>published</a:t>
            </a:r>
            <a:r>
              <a:rPr lang="de-DE" sz="1000" dirty="0" smtClean="0"/>
              <a:t> in English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86037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BIBB/</a:t>
            </a:r>
            <a:r>
              <a:rPr lang="de-DE" dirty="0" err="1"/>
              <a:t>BAuA</a:t>
            </a:r>
            <a:r>
              <a:rPr lang="de-DE" dirty="0"/>
              <a:t> </a:t>
            </a:r>
            <a:r>
              <a:rPr lang="de-DE" dirty="0" err="1"/>
              <a:t>Employment</a:t>
            </a:r>
            <a:r>
              <a:rPr lang="de-DE" dirty="0"/>
              <a:t> Survey </a:t>
            </a:r>
            <a:r>
              <a:rPr lang="de-DE" dirty="0" err="1" smtClean="0"/>
              <a:t>since</a:t>
            </a:r>
            <a:r>
              <a:rPr lang="de-DE" dirty="0" smtClean="0"/>
              <a:t> 1979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611560" y="1268760"/>
            <a:ext cx="7344408" cy="3959894"/>
          </a:xfrm>
        </p:spPr>
        <p:txBody>
          <a:bodyPr/>
          <a:lstStyle/>
          <a:p>
            <a:r>
              <a:rPr lang="en-US" sz="1600" dirty="0"/>
              <a:t>The Employment Surveys have established themselves in science as a central survey in the field of qualification and vocational (education) </a:t>
            </a:r>
            <a:r>
              <a:rPr lang="en-US" sz="1600" dirty="0" smtClean="0"/>
              <a:t>research: representative sample of core employed in Germany</a:t>
            </a:r>
          </a:p>
          <a:p>
            <a:r>
              <a:rPr lang="en-US" sz="1600" dirty="0" smtClean="0"/>
              <a:t>Occupation held + supplemented by information on contents of occupation and occupational requirements + information on occupation learnt </a:t>
            </a:r>
          </a:p>
          <a:p>
            <a:r>
              <a:rPr lang="en-US" sz="1600" dirty="0" smtClean="0"/>
              <a:t>Strengths and </a:t>
            </a:r>
            <a:r>
              <a:rPr lang="en-US" sz="1600" dirty="0"/>
              <a:t>special </a:t>
            </a:r>
            <a:r>
              <a:rPr lang="en-US" sz="1600" dirty="0" smtClean="0"/>
              <a:t>features:</a:t>
            </a:r>
          </a:p>
          <a:p>
            <a:pPr marL="457200" indent="-457200">
              <a:spcBef>
                <a:spcPts val="0"/>
              </a:spcBef>
              <a:buFontTx/>
              <a:buAutoNum type="arabicPeriod"/>
            </a:pPr>
            <a:r>
              <a:rPr lang="en-US" sz="1600" dirty="0" smtClean="0"/>
              <a:t>Unique </a:t>
            </a:r>
            <a:r>
              <a:rPr lang="en-US" sz="1600" dirty="0"/>
              <a:t>indicators on work and occupation and on the use of vocational qualifications, Task-approach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1600" dirty="0" smtClean="0"/>
              <a:t>Detailed </a:t>
            </a:r>
            <a:r>
              <a:rPr lang="en-US" sz="1600" dirty="0"/>
              <a:t>recording of all vocational qualifications (type and duration, incl. advanced </a:t>
            </a:r>
            <a:r>
              <a:rPr lang="en-US" sz="1600" dirty="0" smtClean="0"/>
              <a:t>training</a:t>
            </a:r>
            <a:r>
              <a:rPr lang="en-US" sz="1600" dirty="0"/>
              <a:t>), </a:t>
            </a:r>
            <a:endParaRPr lang="en-US" sz="1600" dirty="0" smtClean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1600" dirty="0" smtClean="0"/>
              <a:t>Coding </a:t>
            </a:r>
            <a:r>
              <a:rPr lang="en-US" sz="1600" dirty="0"/>
              <a:t>of occupations exercised and learned (KldB3 2010, 1992, ISCO4 2008, 1988), </a:t>
            </a:r>
            <a:endParaRPr lang="en-US" sz="1600" dirty="0" smtClean="0"/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1600" dirty="0" smtClean="0"/>
              <a:t>Possibilities </a:t>
            </a:r>
            <a:r>
              <a:rPr lang="en-US" sz="1600" dirty="0"/>
              <a:t>of vocational differentiation due to the high number of cases (approx. 20,000</a:t>
            </a:r>
            <a:r>
              <a:rPr lang="en-US" sz="1600" dirty="0" smtClean="0"/>
              <a:t>),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1600" dirty="0" smtClean="0"/>
              <a:t>Possibility </a:t>
            </a:r>
            <a:r>
              <a:rPr lang="en-US" sz="1600" dirty="0"/>
              <a:t>of follow-up surveys on special topics.</a:t>
            </a:r>
            <a:endParaRPr lang="de-DE" sz="1600" dirty="0"/>
          </a:p>
        </p:txBody>
      </p:sp>
      <p:sp>
        <p:nvSpPr>
          <p:cNvPr id="5" name="Rechteck 4"/>
          <p:cNvSpPr/>
          <p:nvPr/>
        </p:nvSpPr>
        <p:spPr>
          <a:xfrm>
            <a:off x="1619672" y="6309320"/>
            <a:ext cx="5050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Source: BIBB </a:t>
            </a:r>
            <a:r>
              <a:rPr lang="en-US" dirty="0">
                <a:hlinkClick r:id="rId2"/>
              </a:rPr>
              <a:t>/ BIBB/</a:t>
            </a:r>
            <a:r>
              <a:rPr lang="en-US" dirty="0" err="1">
                <a:hlinkClick r:id="rId2"/>
              </a:rPr>
              <a:t>BAuA</a:t>
            </a:r>
            <a:r>
              <a:rPr lang="en-US" dirty="0">
                <a:hlinkClick r:id="rId2"/>
              </a:rPr>
              <a:t> Employment Survey 2018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41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8640960" cy="661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491819"/>
            <a:ext cx="7344816" cy="432048"/>
          </a:xfrm>
        </p:spPr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: </a:t>
            </a:r>
            <a:r>
              <a:rPr lang="de-DE" dirty="0" err="1" smtClean="0"/>
              <a:t>Occupation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field</a:t>
            </a:r>
            <a:r>
              <a:rPr lang="de-DE" dirty="0" smtClean="0"/>
              <a:t> </a:t>
            </a:r>
            <a:r>
              <a:rPr lang="de-DE" dirty="0" err="1" smtClean="0"/>
              <a:t>screening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68760"/>
            <a:ext cx="8055607" cy="47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8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491819"/>
            <a:ext cx="7344816" cy="432048"/>
          </a:xfrm>
        </p:spPr>
        <p:txBody>
          <a:bodyPr/>
          <a:lstStyle/>
          <a:p>
            <a:r>
              <a:rPr lang="de-DE" dirty="0" smtClean="0"/>
              <a:t>1) </a:t>
            </a:r>
            <a:r>
              <a:rPr lang="en-US" dirty="0" smtClean="0"/>
              <a:t>Changes </a:t>
            </a:r>
            <a:r>
              <a:rPr lang="en-US" dirty="0"/>
              <a:t>in task profiles, activities and competences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60" y="818414"/>
            <a:ext cx="3347497" cy="2228054"/>
          </a:xfrm>
          <a:prstGeom prst="rect">
            <a:avLst/>
          </a:prstGeom>
        </p:spPr>
      </p:pic>
      <p:sp>
        <p:nvSpPr>
          <p:cNvPr id="8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779912" y="969286"/>
            <a:ext cx="4601943" cy="2963770"/>
          </a:xfrm>
        </p:spPr>
        <p:txBody>
          <a:bodyPr/>
          <a:lstStyle/>
          <a:p>
            <a:r>
              <a:rPr lang="de-DE" sz="1600" dirty="0" err="1" smtClean="0"/>
              <a:t>Increase</a:t>
            </a:r>
            <a:r>
              <a:rPr lang="de-DE" sz="1600" dirty="0" smtClean="0"/>
              <a:t> in </a:t>
            </a:r>
            <a:r>
              <a:rPr lang="de-DE" sz="1600" dirty="0" err="1" smtClean="0"/>
              <a:t>importance</a:t>
            </a:r>
            <a:r>
              <a:rPr lang="de-DE" sz="1600" dirty="0" smtClean="0"/>
              <a:t> : </a:t>
            </a:r>
            <a:r>
              <a:rPr lang="en-US" sz="1600" dirty="0"/>
              <a:t>IT-supported measuring and testing (77 </a:t>
            </a:r>
            <a:r>
              <a:rPr lang="en-US" sz="1600" dirty="0" smtClean="0"/>
              <a:t>%), Ensuring </a:t>
            </a:r>
            <a:r>
              <a:rPr lang="en-US" sz="1600" dirty="0"/>
              <a:t>IT security (75 </a:t>
            </a:r>
            <a:r>
              <a:rPr lang="en-US" sz="1600" dirty="0" smtClean="0"/>
              <a:t>%), IT-supported </a:t>
            </a:r>
            <a:r>
              <a:rPr lang="en-US" sz="1600" dirty="0"/>
              <a:t>troubleshooting (74 </a:t>
            </a:r>
            <a:r>
              <a:rPr lang="en-US" sz="1600" dirty="0" smtClean="0"/>
              <a:t>%), IT-supported </a:t>
            </a:r>
            <a:r>
              <a:rPr lang="en-US" sz="1600" dirty="0"/>
              <a:t>data management (71%) </a:t>
            </a:r>
            <a:r>
              <a:rPr lang="en-US" sz="1600" dirty="0" smtClean="0"/>
              <a:t>and IT-supported </a:t>
            </a:r>
            <a:r>
              <a:rPr lang="en-US" sz="1600" dirty="0"/>
              <a:t>planning and preparation (70 </a:t>
            </a:r>
            <a:r>
              <a:rPr lang="en-US" sz="1600" dirty="0" smtClean="0"/>
              <a:t>%).</a:t>
            </a:r>
          </a:p>
          <a:p>
            <a:r>
              <a:rPr lang="en-US" sz="1600" dirty="0"/>
              <a:t>No change: Obtaining information (62 </a:t>
            </a:r>
            <a:r>
              <a:rPr lang="en-US" sz="1600" dirty="0" smtClean="0"/>
              <a:t>%), manual </a:t>
            </a:r>
            <a:r>
              <a:rPr lang="en-US" sz="1600" dirty="0"/>
              <a:t>troubleshooting (59 </a:t>
            </a:r>
            <a:r>
              <a:rPr lang="en-US" sz="1600" dirty="0" smtClean="0"/>
              <a:t>%), mechanical </a:t>
            </a:r>
            <a:r>
              <a:rPr lang="en-US" sz="1600" dirty="0"/>
              <a:t>production (56 %) </a:t>
            </a:r>
            <a:r>
              <a:rPr lang="en-US" sz="1600" dirty="0" smtClean="0"/>
              <a:t>and analogue </a:t>
            </a:r>
            <a:r>
              <a:rPr lang="en-US" sz="1600" dirty="0"/>
              <a:t>measuring and testing (55 </a:t>
            </a:r>
            <a:r>
              <a:rPr lang="en-US" sz="1600" dirty="0" smtClean="0"/>
              <a:t>%).</a:t>
            </a:r>
          </a:p>
          <a:p>
            <a:r>
              <a:rPr lang="en-US" sz="1600" dirty="0"/>
              <a:t>Decline: Documentation, machine production and manual troubleshooting.</a:t>
            </a:r>
            <a:endParaRPr lang="en-US" sz="1600" dirty="0" smtClean="0"/>
          </a:p>
          <a:p>
            <a:endParaRPr lang="de-DE" sz="1600" dirty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755576" y="4077072"/>
            <a:ext cx="7344816" cy="43204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2) </a:t>
            </a:r>
            <a:r>
              <a:rPr lang="en-US" dirty="0" smtClean="0"/>
              <a:t>Follow-up for apprenticeship regulations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611560" y="4503859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disparity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digitisation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companies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occupations</a:t>
            </a:r>
            <a:r>
              <a:rPr lang="de-DE" dirty="0"/>
              <a:t> </a:t>
            </a:r>
            <a:r>
              <a:rPr lang="de-DE" dirty="0" err="1"/>
              <a:t>increases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diversification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requirement</a:t>
            </a:r>
            <a:r>
              <a:rPr lang="de-DE" dirty="0"/>
              <a:t> </a:t>
            </a:r>
            <a:r>
              <a:rPr lang="de-DE" dirty="0" err="1"/>
              <a:t>profiles</a:t>
            </a:r>
            <a:r>
              <a:rPr lang="de-DE" dirty="0"/>
              <a:t> at </a:t>
            </a:r>
            <a:r>
              <a:rPr lang="de-DE" dirty="0" err="1"/>
              <a:t>workplaces</a:t>
            </a:r>
            <a:r>
              <a:rPr lang="de-DE" dirty="0" smtClean="0"/>
              <a:t>;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digitalisation</a:t>
            </a:r>
            <a:r>
              <a:rPr lang="de-DE" dirty="0"/>
              <a:t> on </a:t>
            </a:r>
            <a:r>
              <a:rPr lang="de-DE" dirty="0" err="1"/>
              <a:t>central</a:t>
            </a:r>
            <a:r>
              <a:rPr lang="de-DE" dirty="0"/>
              <a:t> </a:t>
            </a:r>
            <a:r>
              <a:rPr lang="de-DE" dirty="0" err="1"/>
              <a:t>competences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occupational</a:t>
            </a:r>
            <a:r>
              <a:rPr lang="de-DE" dirty="0"/>
              <a:t> </a:t>
            </a:r>
            <a:r>
              <a:rPr lang="de-DE" dirty="0" err="1"/>
              <a:t>action</a:t>
            </a:r>
            <a:r>
              <a:rPr lang="de-DE" dirty="0"/>
              <a:t> </a:t>
            </a:r>
            <a:r>
              <a:rPr lang="de-DE" dirty="0" err="1"/>
              <a:t>ability</a:t>
            </a:r>
            <a:r>
              <a:rPr lang="de-DE" dirty="0"/>
              <a:t> must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taken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account</a:t>
            </a:r>
            <a:r>
              <a:rPr lang="de-DE" dirty="0" smtClean="0"/>
              <a:t>;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expected</a:t>
            </a:r>
            <a:r>
              <a:rPr lang="de-DE" dirty="0"/>
              <a:t> </a:t>
            </a:r>
            <a:r>
              <a:rPr lang="de-DE" dirty="0" err="1"/>
              <a:t>accelerated</a:t>
            </a:r>
            <a:r>
              <a:rPr lang="de-DE" dirty="0"/>
              <a:t> </a:t>
            </a:r>
            <a:r>
              <a:rPr lang="de-DE" dirty="0" err="1"/>
              <a:t>pace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innovation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an </a:t>
            </a:r>
            <a:r>
              <a:rPr lang="de-DE" dirty="0" err="1"/>
              <a:t>impact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occupational</a:t>
            </a:r>
            <a:r>
              <a:rPr lang="de-DE" dirty="0"/>
              <a:t> </a:t>
            </a:r>
            <a:r>
              <a:rPr lang="de-DE" dirty="0" err="1"/>
              <a:t>profiles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developed</a:t>
            </a:r>
            <a:r>
              <a:rPr lang="de-DE" dirty="0"/>
              <a:t> (cf. Zinke 2019: p. </a:t>
            </a:r>
            <a:r>
              <a:rPr lang="de-DE" dirty="0" smtClean="0"/>
              <a:t>104)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1619672" y="6321157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rgbClr val="586162"/>
                </a:solidFill>
                <a:latin typeface="Fira Sans"/>
              </a:rPr>
              <a:t>ZINKE, Gert: (2019). Berufsbildung 4.0 - Fachkräftequalifikationen und Kompetenzen für die digitalisierte Arbeit von morgen: Branchen- und </a:t>
            </a:r>
            <a:r>
              <a:rPr lang="de-DE" sz="800" dirty="0" err="1">
                <a:solidFill>
                  <a:srgbClr val="586162"/>
                </a:solidFill>
                <a:latin typeface="Fira Sans"/>
              </a:rPr>
              <a:t>Berufescreening</a:t>
            </a:r>
            <a:r>
              <a:rPr lang="de-DE" sz="800" dirty="0">
                <a:solidFill>
                  <a:srgbClr val="586162"/>
                </a:solidFill>
                <a:latin typeface="Fira Sans"/>
              </a:rPr>
              <a:t>: vergleichende Gesamtstudie. Wissenschaftliche Diskussionspapiere; 213 , 136 S</a:t>
            </a:r>
            <a:r>
              <a:rPr lang="de-DE" sz="800" dirty="0" smtClean="0">
                <a:solidFill>
                  <a:srgbClr val="586162"/>
                </a:solidFill>
                <a:latin typeface="Fira Sans"/>
              </a:rPr>
              <a:t>. </a:t>
            </a:r>
            <a:r>
              <a:rPr lang="de-DE" sz="800" dirty="0" smtClean="0">
                <a:solidFill>
                  <a:srgbClr val="60810E"/>
                </a:solidFill>
                <a:latin typeface="Fira Sans"/>
                <a:hlinkClick r:id="rId3"/>
              </a:rPr>
              <a:t>weiterlesen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52951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impulses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workshop</a:t>
            </a:r>
            <a:r>
              <a:rPr lang="de-DE" dirty="0" smtClean="0"/>
              <a:t> </a:t>
            </a:r>
            <a:r>
              <a:rPr lang="de-DE" dirty="0" err="1" smtClean="0"/>
              <a:t>session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multiplication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surveys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running</a:t>
            </a:r>
            <a:r>
              <a:rPr lang="de-DE" dirty="0" smtClean="0"/>
              <a:t> in parallel; </a:t>
            </a:r>
            <a:r>
              <a:rPr lang="de-DE" dirty="0" err="1" smtClean="0"/>
              <a:t>re</a:t>
            </a:r>
            <a:r>
              <a:rPr lang="de-DE" dirty="0" smtClean="0"/>
              <a:t>-focus on </a:t>
            </a:r>
            <a:r>
              <a:rPr lang="de-DE" dirty="0" err="1" smtClean="0"/>
              <a:t>occupations</a:t>
            </a:r>
            <a:r>
              <a:rPr lang="de-DE" dirty="0" smtClean="0"/>
              <a:t>!</a:t>
            </a:r>
          </a:p>
          <a:p>
            <a:r>
              <a:rPr lang="de-DE" dirty="0" err="1" smtClean="0"/>
              <a:t>Comparative</a:t>
            </a:r>
            <a:r>
              <a:rPr lang="de-DE" dirty="0" smtClean="0"/>
              <a:t> </a:t>
            </a:r>
            <a:r>
              <a:rPr lang="de-DE" dirty="0" err="1" smtClean="0"/>
              <a:t>aspects</a:t>
            </a:r>
            <a:r>
              <a:rPr lang="de-DE" dirty="0" smtClean="0"/>
              <a:t>?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qualifications</a:t>
            </a:r>
            <a:r>
              <a:rPr lang="de-DE" dirty="0" smtClean="0"/>
              <a:t>? </a:t>
            </a:r>
            <a:r>
              <a:rPr lang="de-DE" dirty="0" err="1" smtClean="0"/>
              <a:t>Nationally</a:t>
            </a:r>
            <a:r>
              <a:rPr lang="de-DE" dirty="0" smtClean="0"/>
              <a:t>? European? </a:t>
            </a:r>
          </a:p>
          <a:p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timescale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collection</a:t>
            </a:r>
            <a:r>
              <a:rPr lang="de-DE" dirty="0" smtClean="0"/>
              <a:t> in </a:t>
            </a:r>
            <a:r>
              <a:rPr lang="de-DE" dirty="0" err="1" smtClean="0"/>
              <a:t>terms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timespan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VET </a:t>
            </a:r>
            <a:r>
              <a:rPr lang="de-DE" dirty="0" err="1" smtClean="0"/>
              <a:t>course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39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734</Words>
  <Application>Microsoft Office PowerPoint</Application>
  <PresentationFormat>Bildschirmpräsentation (4:3)</PresentationFormat>
  <Paragraphs>64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Fira Sans</vt:lpstr>
      <vt:lpstr>Wingdings</vt:lpstr>
      <vt:lpstr>Larissa</vt:lpstr>
      <vt:lpstr>Analysing and comparing qualifications  for  review and renewal of qualifications </vt:lpstr>
      <vt:lpstr>Defining the context of the analysis</vt:lpstr>
      <vt:lpstr>Qualification standards</vt:lpstr>
      <vt:lpstr>BIBB/BAuA Employment Survey since 1979</vt:lpstr>
      <vt:lpstr>PowerPoint-Präsentation</vt:lpstr>
      <vt:lpstr>Example : Occupation and field screening</vt:lpstr>
      <vt:lpstr>1) Changes in task profiles, activities and competences</vt:lpstr>
      <vt:lpstr>Some impulses for our workshop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</dc:creator>
  <cp:lastModifiedBy>Le Mouillour, Isabelle</cp:lastModifiedBy>
  <cp:revision>151</cp:revision>
  <dcterms:created xsi:type="dcterms:W3CDTF">2016-08-23T12:18:43Z</dcterms:created>
  <dcterms:modified xsi:type="dcterms:W3CDTF">2021-06-17T16:23:44Z</dcterms:modified>
</cp:coreProperties>
</file>