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606" r:id="rId2"/>
    <p:sldId id="648" r:id="rId3"/>
    <p:sldId id="650" r:id="rId4"/>
    <p:sldId id="670" r:id="rId5"/>
    <p:sldId id="659" r:id="rId6"/>
    <p:sldId id="667" r:id="rId7"/>
    <p:sldId id="668" r:id="rId8"/>
    <p:sldId id="671" r:id="rId9"/>
    <p:sldId id="660" r:id="rId10"/>
    <p:sldId id="669" r:id="rId11"/>
    <p:sldId id="672" r:id="rId12"/>
    <p:sldId id="662" r:id="rId13"/>
    <p:sldId id="663" r:id="rId14"/>
    <p:sldId id="548" r:id="rId15"/>
    <p:sldId id="664" r:id="rId16"/>
    <p:sldId id="665" r:id="rId17"/>
  </p:sldIdLst>
  <p:sldSz cx="9144000" cy="6858000" type="screen4x3"/>
  <p:notesSz cx="6797675" cy="9926638"/>
  <p:defaultTextStyle>
    <a:defPPr>
      <a:defRPr lang="de-AT"/>
    </a:defPPr>
    <a:lvl1pPr algn="l" rtl="0" eaLnBrk="0" fontAlgn="base" hangingPunct="0">
      <a:spcBef>
        <a:spcPct val="0"/>
      </a:spcBef>
      <a:spcAft>
        <a:spcPct val="0"/>
      </a:spcAft>
      <a:defRPr kern="1200">
        <a:solidFill>
          <a:schemeClr val="tx1"/>
        </a:solidFill>
        <a:latin typeface="FoundryOldStyleNormal" panose="00000400000000000000" pitchFamily="2"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FoundryOldStyleNormal" panose="00000400000000000000" pitchFamily="2"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FoundryOldStyleNormal" panose="00000400000000000000" pitchFamily="2"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FoundryOldStyleNormal" panose="00000400000000000000" pitchFamily="2"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FoundryOldStyleNormal" panose="00000400000000000000" pitchFamily="2"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FoundryOldStyleNormal" panose="00000400000000000000" pitchFamily="2"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FoundryOldStyleNormal" panose="00000400000000000000" pitchFamily="2"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FoundryOldStyleNormal" panose="00000400000000000000" pitchFamily="2"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FoundryOldStyleNormal" panose="00000400000000000000"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3s-MA" initials="3s-MA" lastIdx="4" clrIdx="0">
    <p:extLst>
      <p:ext uri="{19B8F6BF-5375-455C-9EA6-DF929625EA0E}">
        <p15:presenceInfo xmlns:p15="http://schemas.microsoft.com/office/powerpoint/2012/main" userId="3s-M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900"/>
    <a:srgbClr val="A50021"/>
    <a:srgbClr val="DCE6F2"/>
    <a:srgbClr val="0098AE"/>
    <a:srgbClr val="9AC1D4"/>
    <a:srgbClr val="8EB4E3"/>
    <a:srgbClr val="B2B2B2"/>
    <a:srgbClr val="990099"/>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78009" autoAdjust="0"/>
  </p:normalViewPr>
  <p:slideViewPr>
    <p:cSldViewPr snapToGrid="0">
      <p:cViewPr varScale="1">
        <p:scale>
          <a:sx n="41" d="100"/>
          <a:sy n="41" d="100"/>
        </p:scale>
        <p:origin x="1557" y="4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80" d="100"/>
          <a:sy n="80" d="100"/>
        </p:scale>
        <p:origin x="-3174"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E962D538-8FE0-46E5-9B40-6A895FF57A00}"/>
              </a:ext>
            </a:extLst>
          </p:cNvPr>
          <p:cNvSpPr>
            <a:spLocks noGrp="1" noChangeArrowheads="1"/>
          </p:cNvSpPr>
          <p:nvPr>
            <p:ph type="hdr" sz="quarter"/>
          </p:nvPr>
        </p:nvSpPr>
        <p:spPr bwMode="auto">
          <a:xfrm>
            <a:off x="1" y="2"/>
            <a:ext cx="2947382" cy="497333"/>
          </a:xfrm>
          <a:prstGeom prst="rect">
            <a:avLst/>
          </a:prstGeom>
          <a:noFill/>
          <a:ln w="9525">
            <a:noFill/>
            <a:miter lim="800000"/>
            <a:headEnd/>
            <a:tailEnd/>
          </a:ln>
          <a:effectLst/>
        </p:spPr>
        <p:txBody>
          <a:bodyPr vert="horz" wrap="square" lIns="91459" tIns="45730" rIns="91459" bIns="45730" numCol="1" anchor="t" anchorCtr="0" compatLnSpc="1">
            <a:prstTxWarp prst="textNoShape">
              <a:avLst/>
            </a:prstTxWarp>
          </a:bodyPr>
          <a:lstStyle>
            <a:lvl1pPr defTabSz="914378" eaLnBrk="0" hangingPunct="0">
              <a:defRPr sz="1200">
                <a:latin typeface="Times New Roman" pitchFamily="18" charset="0"/>
                <a:ea typeface="+mn-ea"/>
                <a:cs typeface="+mn-cs"/>
              </a:defRPr>
            </a:lvl1pPr>
          </a:lstStyle>
          <a:p>
            <a:pPr>
              <a:defRPr/>
            </a:pPr>
            <a:endParaRPr lang="de-AT"/>
          </a:p>
        </p:txBody>
      </p:sp>
      <p:sp>
        <p:nvSpPr>
          <p:cNvPr id="114691" name="Rectangle 3">
            <a:extLst>
              <a:ext uri="{FF2B5EF4-FFF2-40B4-BE49-F238E27FC236}">
                <a16:creationId xmlns:a16="http://schemas.microsoft.com/office/drawing/2014/main" id="{B90DCF05-7A6D-47A8-9D9F-38E2FD747240}"/>
              </a:ext>
            </a:extLst>
          </p:cNvPr>
          <p:cNvSpPr>
            <a:spLocks noGrp="1" noChangeArrowheads="1"/>
          </p:cNvSpPr>
          <p:nvPr>
            <p:ph type="dt" sz="quarter" idx="1"/>
          </p:nvPr>
        </p:nvSpPr>
        <p:spPr bwMode="auto">
          <a:xfrm>
            <a:off x="3850294" y="2"/>
            <a:ext cx="2945862" cy="497333"/>
          </a:xfrm>
          <a:prstGeom prst="rect">
            <a:avLst/>
          </a:prstGeom>
          <a:noFill/>
          <a:ln w="9525">
            <a:noFill/>
            <a:miter lim="800000"/>
            <a:headEnd/>
            <a:tailEnd/>
          </a:ln>
          <a:effectLst/>
        </p:spPr>
        <p:txBody>
          <a:bodyPr vert="horz" wrap="square" lIns="91459" tIns="45730" rIns="91459" bIns="45730" numCol="1" anchor="t" anchorCtr="0" compatLnSpc="1">
            <a:prstTxWarp prst="textNoShape">
              <a:avLst/>
            </a:prstTxWarp>
          </a:bodyPr>
          <a:lstStyle>
            <a:lvl1pPr algn="r" defTabSz="914378" eaLnBrk="0" hangingPunct="0">
              <a:defRPr sz="1200">
                <a:latin typeface="Times New Roman" pitchFamily="18" charset="0"/>
              </a:defRPr>
            </a:lvl1pPr>
          </a:lstStyle>
          <a:p>
            <a:pPr>
              <a:defRPr/>
            </a:pPr>
            <a:fld id="{8E4846A7-D95D-4260-BB2C-ABAA7827AD63}" type="datetimeFigureOut">
              <a:rPr lang="de-AT"/>
              <a:pPr>
                <a:defRPr/>
              </a:pPr>
              <a:t>17.06.2021</a:t>
            </a:fld>
            <a:endParaRPr lang="de-AT"/>
          </a:p>
        </p:txBody>
      </p:sp>
      <p:sp>
        <p:nvSpPr>
          <p:cNvPr id="114692" name="Rectangle 4">
            <a:extLst>
              <a:ext uri="{FF2B5EF4-FFF2-40B4-BE49-F238E27FC236}">
                <a16:creationId xmlns:a16="http://schemas.microsoft.com/office/drawing/2014/main" id="{4BE5E7E5-27F3-4B7D-B801-A58827B993F0}"/>
              </a:ext>
            </a:extLst>
          </p:cNvPr>
          <p:cNvSpPr>
            <a:spLocks noGrp="1" noChangeArrowheads="1"/>
          </p:cNvSpPr>
          <p:nvPr>
            <p:ph type="ftr" sz="quarter" idx="2"/>
          </p:nvPr>
        </p:nvSpPr>
        <p:spPr bwMode="auto">
          <a:xfrm>
            <a:off x="1" y="9427766"/>
            <a:ext cx="2947382" cy="497332"/>
          </a:xfrm>
          <a:prstGeom prst="rect">
            <a:avLst/>
          </a:prstGeom>
          <a:noFill/>
          <a:ln w="9525">
            <a:noFill/>
            <a:miter lim="800000"/>
            <a:headEnd/>
            <a:tailEnd/>
          </a:ln>
          <a:effectLst/>
        </p:spPr>
        <p:txBody>
          <a:bodyPr vert="horz" wrap="square" lIns="91459" tIns="45730" rIns="91459" bIns="45730" numCol="1" anchor="b" anchorCtr="0" compatLnSpc="1">
            <a:prstTxWarp prst="textNoShape">
              <a:avLst/>
            </a:prstTxWarp>
          </a:bodyPr>
          <a:lstStyle>
            <a:lvl1pPr defTabSz="914378" eaLnBrk="0" hangingPunct="0">
              <a:defRPr sz="1200">
                <a:latin typeface="Times New Roman" pitchFamily="18" charset="0"/>
                <a:ea typeface="+mn-ea"/>
                <a:cs typeface="+mn-cs"/>
              </a:defRPr>
            </a:lvl1pPr>
          </a:lstStyle>
          <a:p>
            <a:pPr>
              <a:defRPr/>
            </a:pPr>
            <a:endParaRPr lang="de-AT"/>
          </a:p>
        </p:txBody>
      </p:sp>
      <p:sp>
        <p:nvSpPr>
          <p:cNvPr id="114693" name="Rectangle 5">
            <a:extLst>
              <a:ext uri="{FF2B5EF4-FFF2-40B4-BE49-F238E27FC236}">
                <a16:creationId xmlns:a16="http://schemas.microsoft.com/office/drawing/2014/main" id="{E31A46EC-24CA-40CF-86E1-49946AA7A162}"/>
              </a:ext>
            </a:extLst>
          </p:cNvPr>
          <p:cNvSpPr>
            <a:spLocks noGrp="1" noChangeArrowheads="1"/>
          </p:cNvSpPr>
          <p:nvPr>
            <p:ph type="sldNum" sz="quarter" idx="3"/>
          </p:nvPr>
        </p:nvSpPr>
        <p:spPr bwMode="auto">
          <a:xfrm>
            <a:off x="3850294" y="9427766"/>
            <a:ext cx="2945862" cy="497332"/>
          </a:xfrm>
          <a:prstGeom prst="rect">
            <a:avLst/>
          </a:prstGeom>
          <a:noFill/>
          <a:ln w="9525">
            <a:noFill/>
            <a:miter lim="800000"/>
            <a:headEnd/>
            <a:tailEnd/>
          </a:ln>
          <a:effectLst/>
        </p:spPr>
        <p:txBody>
          <a:bodyPr vert="horz" wrap="square" lIns="91459" tIns="45730" rIns="91459" bIns="45730" numCol="1" anchor="b" anchorCtr="0" compatLnSpc="1">
            <a:prstTxWarp prst="textNoShape">
              <a:avLst/>
            </a:prstTxWarp>
          </a:bodyPr>
          <a:lstStyle>
            <a:lvl1pPr algn="r" defTabSz="914378" eaLnBrk="0" hangingPunct="0">
              <a:defRPr sz="1200">
                <a:latin typeface="Times New Roman" panose="02020603050405020304" pitchFamily="18" charset="0"/>
              </a:defRPr>
            </a:lvl1pPr>
          </a:lstStyle>
          <a:p>
            <a:pPr>
              <a:defRPr/>
            </a:pPr>
            <a:fld id="{E051688E-C852-430F-AE47-61F161F6175D}" type="slidenum">
              <a:rPr lang="de-AT" altLang="de-DE"/>
              <a:pPr>
                <a:defRPr/>
              </a:pPr>
              <a:t>‹#›</a:t>
            </a:fld>
            <a:endParaRPr lang="de-AT" altLang="de-DE"/>
          </a:p>
        </p:txBody>
      </p:sp>
    </p:spTree>
    <p:extLst>
      <p:ext uri="{BB962C8B-B14F-4D97-AF65-F5344CB8AC3E}">
        <p14:creationId xmlns:p14="http://schemas.microsoft.com/office/powerpoint/2010/main" val="398501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5912231-E624-45D3-9E68-DED3EC455EBB}"/>
              </a:ext>
            </a:extLst>
          </p:cNvPr>
          <p:cNvSpPr>
            <a:spLocks noGrp="1" noChangeArrowheads="1"/>
          </p:cNvSpPr>
          <p:nvPr>
            <p:ph type="hdr" sz="quarter"/>
          </p:nvPr>
        </p:nvSpPr>
        <p:spPr bwMode="auto">
          <a:xfrm>
            <a:off x="1" y="2"/>
            <a:ext cx="2947382" cy="497333"/>
          </a:xfrm>
          <a:prstGeom prst="rect">
            <a:avLst/>
          </a:prstGeom>
          <a:noFill/>
          <a:ln w="9525">
            <a:noFill/>
            <a:miter lim="800000"/>
            <a:headEnd/>
            <a:tailEnd/>
          </a:ln>
        </p:spPr>
        <p:txBody>
          <a:bodyPr vert="horz" wrap="square" lIns="91459" tIns="45730" rIns="91459" bIns="45730" numCol="1" anchor="t" anchorCtr="0" compatLnSpc="1">
            <a:prstTxWarp prst="textNoShape">
              <a:avLst/>
            </a:prstTxWarp>
          </a:bodyPr>
          <a:lstStyle>
            <a:lvl1pPr defTabSz="914378" eaLnBrk="1" hangingPunct="1">
              <a:defRPr sz="1200">
                <a:latin typeface="Times New Roman" pitchFamily="18" charset="0"/>
                <a:ea typeface="+mn-ea"/>
                <a:cs typeface="+mn-cs"/>
              </a:defRPr>
            </a:lvl1pPr>
          </a:lstStyle>
          <a:p>
            <a:pPr>
              <a:defRPr/>
            </a:pPr>
            <a:endParaRPr lang="en-US"/>
          </a:p>
        </p:txBody>
      </p:sp>
      <p:sp>
        <p:nvSpPr>
          <p:cNvPr id="7171" name="Rectangle 3">
            <a:extLst>
              <a:ext uri="{FF2B5EF4-FFF2-40B4-BE49-F238E27FC236}">
                <a16:creationId xmlns:a16="http://schemas.microsoft.com/office/drawing/2014/main" id="{A27D55D7-6640-4F03-81C5-E44EEC926242}"/>
              </a:ext>
            </a:extLst>
          </p:cNvPr>
          <p:cNvSpPr>
            <a:spLocks noGrp="1" noChangeArrowheads="1"/>
          </p:cNvSpPr>
          <p:nvPr>
            <p:ph type="dt" idx="1"/>
          </p:nvPr>
        </p:nvSpPr>
        <p:spPr bwMode="auto">
          <a:xfrm>
            <a:off x="3850296" y="2"/>
            <a:ext cx="2947381" cy="497333"/>
          </a:xfrm>
          <a:prstGeom prst="rect">
            <a:avLst/>
          </a:prstGeom>
          <a:noFill/>
          <a:ln w="9525">
            <a:noFill/>
            <a:miter lim="800000"/>
            <a:headEnd/>
            <a:tailEnd/>
          </a:ln>
        </p:spPr>
        <p:txBody>
          <a:bodyPr vert="horz" wrap="square" lIns="91459" tIns="45730" rIns="91459" bIns="45730" numCol="1" anchor="t" anchorCtr="0" compatLnSpc="1">
            <a:prstTxWarp prst="textNoShape">
              <a:avLst/>
            </a:prstTxWarp>
          </a:bodyPr>
          <a:lstStyle>
            <a:lvl1pPr algn="r" defTabSz="914378" eaLnBrk="1" hangingPunct="1">
              <a:defRPr sz="1200">
                <a:latin typeface="Times New Roman" pitchFamily="18" charset="0"/>
                <a:ea typeface="+mn-ea"/>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915988" y="744538"/>
            <a:ext cx="49657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a:extLst>
              <a:ext uri="{FF2B5EF4-FFF2-40B4-BE49-F238E27FC236}">
                <a16:creationId xmlns:a16="http://schemas.microsoft.com/office/drawing/2014/main" id="{286D4DA7-166D-4AC4-968A-1DEE3F14784A}"/>
              </a:ext>
            </a:extLst>
          </p:cNvPr>
          <p:cNvSpPr>
            <a:spLocks noGrp="1" noChangeArrowheads="1"/>
          </p:cNvSpPr>
          <p:nvPr>
            <p:ph type="body" sz="quarter" idx="3"/>
          </p:nvPr>
        </p:nvSpPr>
        <p:spPr bwMode="auto">
          <a:xfrm>
            <a:off x="907472" y="4714654"/>
            <a:ext cx="4982732" cy="4466756"/>
          </a:xfrm>
          <a:prstGeom prst="rect">
            <a:avLst/>
          </a:prstGeom>
          <a:noFill/>
          <a:ln w="9525">
            <a:noFill/>
            <a:miter lim="800000"/>
            <a:headEnd/>
            <a:tailEnd/>
          </a:ln>
        </p:spPr>
        <p:txBody>
          <a:bodyPr vert="horz" wrap="square" lIns="91459" tIns="45730" rIns="91459" bIns="45730" numCol="1" anchor="t" anchorCtr="0" compatLnSpc="1">
            <a:prstTxWarp prst="textNoShape">
              <a:avLst/>
            </a:prstTxWarp>
          </a:bodyPr>
          <a:lstStyle/>
          <a:p>
            <a:pPr lvl="0"/>
            <a:r>
              <a:rPr lang="de-AT" noProof="0"/>
              <a:t>Klicken Sie, um die Formate des Vorlagentextes zu bearbeiten</a:t>
            </a:r>
          </a:p>
          <a:p>
            <a:pPr lvl="1"/>
            <a:r>
              <a:rPr lang="de-AT" noProof="0"/>
              <a:t>Zweite Ebene</a:t>
            </a:r>
          </a:p>
          <a:p>
            <a:pPr lvl="2"/>
            <a:r>
              <a:rPr lang="de-AT" noProof="0"/>
              <a:t>Dritte Ebene</a:t>
            </a:r>
          </a:p>
          <a:p>
            <a:pPr lvl="3"/>
            <a:r>
              <a:rPr lang="de-AT" noProof="0"/>
              <a:t>Vierte Ebene</a:t>
            </a:r>
          </a:p>
          <a:p>
            <a:pPr lvl="4"/>
            <a:r>
              <a:rPr lang="de-AT" noProof="0"/>
              <a:t>Fünfte Ebene</a:t>
            </a:r>
          </a:p>
        </p:txBody>
      </p:sp>
      <p:sp>
        <p:nvSpPr>
          <p:cNvPr id="7174" name="Rectangle 6">
            <a:extLst>
              <a:ext uri="{FF2B5EF4-FFF2-40B4-BE49-F238E27FC236}">
                <a16:creationId xmlns:a16="http://schemas.microsoft.com/office/drawing/2014/main" id="{F0AC116F-1AB7-4BE6-950C-09529C585E97}"/>
              </a:ext>
            </a:extLst>
          </p:cNvPr>
          <p:cNvSpPr>
            <a:spLocks noGrp="1" noChangeArrowheads="1"/>
          </p:cNvSpPr>
          <p:nvPr>
            <p:ph type="ftr" sz="quarter" idx="4"/>
          </p:nvPr>
        </p:nvSpPr>
        <p:spPr bwMode="auto">
          <a:xfrm>
            <a:off x="1" y="9429306"/>
            <a:ext cx="2947382" cy="497333"/>
          </a:xfrm>
          <a:prstGeom prst="rect">
            <a:avLst/>
          </a:prstGeom>
          <a:noFill/>
          <a:ln w="9525">
            <a:noFill/>
            <a:miter lim="800000"/>
            <a:headEnd/>
            <a:tailEnd/>
          </a:ln>
        </p:spPr>
        <p:txBody>
          <a:bodyPr vert="horz" wrap="square" lIns="91459" tIns="45730" rIns="91459" bIns="45730" numCol="1" anchor="b" anchorCtr="0" compatLnSpc="1">
            <a:prstTxWarp prst="textNoShape">
              <a:avLst/>
            </a:prstTxWarp>
          </a:bodyPr>
          <a:lstStyle>
            <a:lvl1pPr defTabSz="914378" eaLnBrk="1" hangingPunct="1">
              <a:defRPr sz="1200">
                <a:latin typeface="Times New Roman" pitchFamily="18" charset="0"/>
                <a:ea typeface="+mn-ea"/>
                <a:cs typeface="+mn-cs"/>
              </a:defRPr>
            </a:lvl1pPr>
          </a:lstStyle>
          <a:p>
            <a:pPr>
              <a:defRPr/>
            </a:pPr>
            <a:endParaRPr lang="en-US"/>
          </a:p>
        </p:txBody>
      </p:sp>
      <p:sp>
        <p:nvSpPr>
          <p:cNvPr id="7175" name="Rectangle 7">
            <a:extLst>
              <a:ext uri="{FF2B5EF4-FFF2-40B4-BE49-F238E27FC236}">
                <a16:creationId xmlns:a16="http://schemas.microsoft.com/office/drawing/2014/main" id="{D433F273-BC17-41AB-BC33-748F997CB448}"/>
              </a:ext>
            </a:extLst>
          </p:cNvPr>
          <p:cNvSpPr>
            <a:spLocks noGrp="1" noChangeArrowheads="1"/>
          </p:cNvSpPr>
          <p:nvPr>
            <p:ph type="sldNum" sz="quarter" idx="5"/>
          </p:nvPr>
        </p:nvSpPr>
        <p:spPr bwMode="auto">
          <a:xfrm>
            <a:off x="3850296" y="9429306"/>
            <a:ext cx="2947381" cy="497333"/>
          </a:xfrm>
          <a:prstGeom prst="rect">
            <a:avLst/>
          </a:prstGeom>
          <a:noFill/>
          <a:ln w="9525">
            <a:noFill/>
            <a:miter lim="800000"/>
            <a:headEnd/>
            <a:tailEnd/>
          </a:ln>
        </p:spPr>
        <p:txBody>
          <a:bodyPr vert="horz" wrap="square" lIns="91459" tIns="45730" rIns="91459" bIns="45730" numCol="1" anchor="b" anchorCtr="0" compatLnSpc="1">
            <a:prstTxWarp prst="textNoShape">
              <a:avLst/>
            </a:prstTxWarp>
          </a:bodyPr>
          <a:lstStyle>
            <a:lvl1pPr algn="r" defTabSz="914378" eaLnBrk="1" hangingPunct="1">
              <a:defRPr sz="1200">
                <a:latin typeface="Times New Roman" panose="02020603050405020304" pitchFamily="18" charset="0"/>
              </a:defRPr>
            </a:lvl1pPr>
          </a:lstStyle>
          <a:p>
            <a:pPr>
              <a:defRPr/>
            </a:pPr>
            <a:fld id="{C0BE3E02-40B8-44A0-A23C-EC8C61112B35}" type="slidenum">
              <a:rPr lang="de-AT" altLang="de-DE"/>
              <a:pPr>
                <a:defRPr/>
              </a:pPr>
              <a:t>‹#›</a:t>
            </a:fld>
            <a:endParaRPr lang="de-AT" altLang="de-DE"/>
          </a:p>
        </p:txBody>
      </p:sp>
    </p:spTree>
    <p:extLst>
      <p:ext uri="{BB962C8B-B14F-4D97-AF65-F5344CB8AC3E}">
        <p14:creationId xmlns:p14="http://schemas.microsoft.com/office/powerpoint/2010/main" val="6530648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1</a:t>
            </a:fld>
            <a:endParaRPr lang="de-DE" altLang="de-DE"/>
          </a:p>
        </p:txBody>
      </p:sp>
    </p:spTree>
    <p:extLst>
      <p:ext uri="{BB962C8B-B14F-4D97-AF65-F5344CB8AC3E}">
        <p14:creationId xmlns:p14="http://schemas.microsoft.com/office/powerpoint/2010/main" val="2089763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r>
              <a:rPr lang="de-DE" altLang="de-DE" sz="800" dirty="0">
                <a:ea typeface="ＭＳ Ｐゴシック" panose="020B0600070205080204" pitchFamily="34" charset="-128"/>
                <a:cs typeface="Times New Roman" panose="02020603050405020304" pitchFamily="18" charset="0"/>
              </a:rPr>
              <a:t>ESCO: at a later stage in teh project we have used also ESCO (v1.0.5 )</a:t>
            </a:r>
          </a:p>
          <a:p>
            <a:pPr defTabSz="457955" eaLnBrk="1" hangingPunct="1">
              <a:spcBef>
                <a:spcPct val="0"/>
              </a:spcBef>
            </a:pPr>
            <a:endParaRPr lang="de-DE" altLang="de-DE" sz="800" dirty="0">
              <a:ea typeface="ＭＳ Ｐゴシック" panose="020B0600070205080204" pitchFamily="34" charset="-128"/>
              <a:cs typeface="Times New Roman" panose="02020603050405020304" pitchFamily="18" charset="0"/>
            </a:endParaRPr>
          </a:p>
          <a:p>
            <a:pPr defTabSz="457955" eaLnBrk="1" hangingPunct="1">
              <a:spcBef>
                <a:spcPct val="0"/>
              </a:spcBef>
            </a:pPr>
            <a:r>
              <a:rPr lang="de-DE" altLang="de-DE" sz="800" dirty="0">
                <a:ea typeface="ＭＳ Ｐゴシック" panose="020B0600070205080204" pitchFamily="34" charset="-128"/>
                <a:cs typeface="Times New Roman" panose="02020603050405020304" pitchFamily="18" charset="0"/>
              </a:rPr>
              <a:t>WSSS are now called: WSOS (WorldSkills Occupational Standards)</a:t>
            </a: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2</a:t>
            </a:fld>
            <a:endParaRPr lang="de-DE" altLang="de-DE"/>
          </a:p>
        </p:txBody>
      </p:sp>
    </p:spTree>
    <p:extLst>
      <p:ext uri="{BB962C8B-B14F-4D97-AF65-F5344CB8AC3E}">
        <p14:creationId xmlns:p14="http://schemas.microsoft.com/office/powerpoint/2010/main" val="3190980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r>
              <a:rPr lang="de-DE" altLang="de-DE" sz="800" dirty="0">
                <a:ea typeface="ＭＳ Ｐゴシック" panose="020B0600070205080204" pitchFamily="34" charset="-128"/>
                <a:cs typeface="Times New Roman" panose="02020603050405020304" pitchFamily="18" charset="0"/>
              </a:rPr>
              <a:t>With this ppt we are kind of settng the scene for the three break-out sessions later.</a:t>
            </a: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3</a:t>
            </a:fld>
            <a:endParaRPr lang="de-DE" altLang="de-DE"/>
          </a:p>
        </p:txBody>
      </p:sp>
    </p:spTree>
    <p:extLst>
      <p:ext uri="{BB962C8B-B14F-4D97-AF65-F5344CB8AC3E}">
        <p14:creationId xmlns:p14="http://schemas.microsoft.com/office/powerpoint/2010/main" val="581799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955" rtl="0" eaLnBrk="1" fontAlgn="base" latinLnBrk="0" hangingPunct="1">
              <a:lnSpc>
                <a:spcPct val="100000"/>
              </a:lnSpc>
              <a:spcBef>
                <a:spcPct val="0"/>
              </a:spcBef>
              <a:spcAft>
                <a:spcPct val="0"/>
              </a:spcAft>
              <a:buClrTx/>
              <a:buSzTx/>
              <a:buFontTx/>
              <a:buNone/>
              <a:tabLst/>
              <a:defRPr/>
            </a:pPr>
            <a:r>
              <a:rPr lang="en-US" sz="800" dirty="0">
                <a:solidFill>
                  <a:schemeClr val="tx2"/>
                </a:solidFill>
              </a:rPr>
              <a:t>Supporting quality, relevance and excellence of VET qualifications</a:t>
            </a:r>
          </a:p>
          <a:p>
            <a:pPr defTabSz="457955" eaLnBrk="1" hangingPunct="1">
              <a:spcBef>
                <a:spcPct val="0"/>
              </a:spcBef>
            </a:pPr>
            <a:endParaRPr lang="de-DE" altLang="de-DE" sz="800" dirty="0">
              <a:ea typeface="ＭＳ Ｐゴシック" panose="020B0600070205080204" pitchFamily="34" charset="-128"/>
              <a:cs typeface="Times New Roman" panose="02020603050405020304" pitchFamily="18" charset="0"/>
            </a:endParaRPr>
          </a:p>
          <a:p>
            <a:pPr defTabSz="457955" eaLnBrk="1" hangingPunct="1">
              <a:spcBef>
                <a:spcPct val="0"/>
              </a:spcBef>
            </a:pPr>
            <a:r>
              <a:rPr lang="de-DE" altLang="de-DE" sz="800" dirty="0">
                <a:ea typeface="ＭＳ Ｐゴシック" panose="020B0600070205080204" pitchFamily="34" charset="-128"/>
                <a:cs typeface="Times New Roman" panose="02020603050405020304" pitchFamily="18" charset="0"/>
              </a:rPr>
              <a:t>Simon –he will start with comparison of intended LO!</a:t>
            </a: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4</a:t>
            </a:fld>
            <a:endParaRPr lang="de-DE" altLang="de-DE"/>
          </a:p>
        </p:txBody>
      </p:sp>
    </p:spTree>
    <p:extLst>
      <p:ext uri="{BB962C8B-B14F-4D97-AF65-F5344CB8AC3E}">
        <p14:creationId xmlns:p14="http://schemas.microsoft.com/office/powerpoint/2010/main" val="1743422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r>
              <a:rPr lang="en-US" altLang="de-DE" sz="800" dirty="0">
                <a:ea typeface="ＭＳ Ｐゴシック" panose="020B0600070205080204" pitchFamily="34" charset="-128"/>
                <a:cs typeface="Times New Roman" panose="02020603050405020304" pitchFamily="18" charset="0"/>
              </a:rPr>
              <a:t>Supporting quality, relevance and excellence of VET qualifications – Example 1</a:t>
            </a:r>
          </a:p>
          <a:p>
            <a:pPr defTabSz="457955" eaLnBrk="1" hangingPunct="1">
              <a:spcBef>
                <a:spcPct val="0"/>
              </a:spcBef>
            </a:pP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5</a:t>
            </a:fld>
            <a:endParaRPr lang="de-DE" altLang="de-DE"/>
          </a:p>
        </p:txBody>
      </p:sp>
    </p:spTree>
    <p:extLst>
      <p:ext uri="{BB962C8B-B14F-4D97-AF65-F5344CB8AC3E}">
        <p14:creationId xmlns:p14="http://schemas.microsoft.com/office/powerpoint/2010/main" val="1621582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r>
              <a:rPr lang="en-US" altLang="de-DE" sz="800" dirty="0">
                <a:ea typeface="ＭＳ Ｐゴシック" panose="020B0600070205080204" pitchFamily="34" charset="-128"/>
                <a:cs typeface="Times New Roman" panose="02020603050405020304" pitchFamily="18" charset="0"/>
              </a:rPr>
              <a:t>Supporting quality, relevance and excellence of VET qualifications – Example 2</a:t>
            </a:r>
          </a:p>
          <a:p>
            <a:pPr defTabSz="457955" eaLnBrk="1" hangingPunct="1">
              <a:spcBef>
                <a:spcPct val="0"/>
              </a:spcBef>
            </a:pPr>
            <a:endParaRPr lang="en-US" altLang="de-DE" sz="800" dirty="0">
              <a:ea typeface="ＭＳ Ｐゴシック" panose="020B0600070205080204" pitchFamily="34" charset="-128"/>
              <a:cs typeface="Times New Roman" panose="02020603050405020304" pitchFamily="18" charset="0"/>
            </a:endParaRPr>
          </a:p>
          <a:p>
            <a:pPr defTabSz="457955" eaLnBrk="1" hangingPunct="1">
              <a:spcBef>
                <a:spcPct val="0"/>
              </a:spcBef>
            </a:pPr>
            <a:r>
              <a:rPr lang="en-US" altLang="de-DE" sz="800" dirty="0">
                <a:ea typeface="ＭＳ Ｐゴシック" panose="020B0600070205080204" pitchFamily="34" charset="-128"/>
                <a:cs typeface="Times New Roman" panose="02020603050405020304" pitchFamily="18" charset="0"/>
              </a:rPr>
              <a:t>__Employer reflection survey: pre-test in NL and LT</a:t>
            </a:r>
          </a:p>
          <a:p>
            <a:pPr defTabSz="457955" eaLnBrk="1" hangingPunct="1">
              <a:spcBef>
                <a:spcPct val="0"/>
              </a:spcBef>
            </a:pPr>
            <a:r>
              <a:rPr lang="en-US" altLang="de-DE" sz="800" dirty="0">
                <a:ea typeface="ＭＳ Ｐゴシック" panose="020B0600070205080204" pitchFamily="34" charset="-128"/>
                <a:cs typeface="Times New Roman" panose="02020603050405020304" pitchFamily="18" charset="0"/>
              </a:rPr>
              <a:t>__3 questionnaires: for VET providers, graduates and their employers</a:t>
            </a:r>
          </a:p>
          <a:p>
            <a:pPr defTabSz="457955" eaLnBrk="1" hangingPunct="1">
              <a:spcBef>
                <a:spcPct val="0"/>
              </a:spcBef>
            </a:pPr>
            <a:r>
              <a:rPr lang="en-US" altLang="de-DE" sz="800" dirty="0">
                <a:ea typeface="ＭＳ Ｐゴシック" panose="020B0600070205080204" pitchFamily="34" charset="-128"/>
                <a:cs typeface="Times New Roman" panose="02020603050405020304" pitchFamily="18" charset="0"/>
              </a:rPr>
              <a:t>__Interesting results and opportunities as well as challenges</a:t>
            </a:r>
          </a:p>
          <a:p>
            <a:pPr defTabSz="457955" eaLnBrk="1" hangingPunct="1">
              <a:spcBef>
                <a:spcPct val="0"/>
              </a:spcBef>
            </a:pP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6</a:t>
            </a:fld>
            <a:endParaRPr lang="de-DE" altLang="de-DE"/>
          </a:p>
        </p:txBody>
      </p:sp>
    </p:spTree>
    <p:extLst>
      <p:ext uri="{BB962C8B-B14F-4D97-AF65-F5344CB8AC3E}">
        <p14:creationId xmlns:p14="http://schemas.microsoft.com/office/powerpoint/2010/main" val="4000199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indent="288290" algn="just">
              <a:lnSpc>
                <a:spcPts val="1600"/>
              </a:lnSpc>
              <a:spcBef>
                <a:spcPts val="1200"/>
              </a:spcBef>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This cluster overview shows that employers and graduates are most positive about seeing specific occupation-related skills and competences and that this is also recognised by the VET provider. Employers are of the opinion that the skills in the employability and enterprise skills cluster have been the least offered. Compared to the VET provider, the employers and graduates are generally more positive on employability and enterprise skills, such as meeting deadlines and persistence and endurance. This might not be a core competence offered by the VET programme, but in the labour market, these skills are well recognised. On the other hand, more data-related learning outcomes (manage data, work with numbers) are assessed as being less present compared to what the VET provider assumes. Besides asking whether the graduates actually have obtained the skills, the pre-test survey also asked about which learning outcomes are considered most and least important. </a:t>
            </a:r>
            <a:endParaRPr lang="de-DE" sz="18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800" dirty="0">
                <a:effectLst/>
                <a:latin typeface="Arial" panose="020B0604020202020204" pitchFamily="34" charset="0"/>
                <a:ea typeface="Times New Roman" panose="02020603050405020304" pitchFamily="18" charset="0"/>
                <a:cs typeface="Times New Roman" panose="02020603050405020304" pitchFamily="18" charset="0"/>
              </a:rPr>
              <a:t>To conclude, while there is an overall high level of satisfaction among the employers and the graduates concerning the learning outcomes provided by the VET provider, there are learning outcomes that need further reflection and discussion between the employers, graduates and the VET provider in terms of whether they are sufficiently acquired during the programme and/or related to their importance. </a:t>
            </a: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7</a:t>
            </a:fld>
            <a:endParaRPr lang="de-DE" altLang="de-DE"/>
          </a:p>
        </p:txBody>
      </p:sp>
    </p:spTree>
    <p:extLst>
      <p:ext uri="{BB962C8B-B14F-4D97-AF65-F5344CB8AC3E}">
        <p14:creationId xmlns:p14="http://schemas.microsoft.com/office/powerpoint/2010/main" val="922912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r>
              <a:rPr lang="en-US" altLang="de-DE" sz="800" dirty="0">
                <a:ea typeface="ＭＳ Ｐゴシック" panose="020B0600070205080204" pitchFamily="34" charset="-128"/>
                <a:cs typeface="Times New Roman" panose="02020603050405020304" pitchFamily="18" charset="0"/>
              </a:rPr>
              <a:t>Monika: Supporting the transferability of LO and flexible learning pathways </a:t>
            </a: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8</a:t>
            </a:fld>
            <a:endParaRPr lang="de-DE" altLang="de-DE"/>
          </a:p>
        </p:txBody>
      </p:sp>
    </p:spTree>
    <p:extLst>
      <p:ext uri="{BB962C8B-B14F-4D97-AF65-F5344CB8AC3E}">
        <p14:creationId xmlns:p14="http://schemas.microsoft.com/office/powerpoint/2010/main" val="1241627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955" rtl="0" eaLnBrk="1" fontAlgn="base" latinLnBrk="0" hangingPunct="1">
              <a:lnSpc>
                <a:spcPct val="100000"/>
              </a:lnSpc>
              <a:spcBef>
                <a:spcPct val="0"/>
              </a:spcBef>
              <a:spcAft>
                <a:spcPct val="0"/>
              </a:spcAft>
              <a:buClrTx/>
              <a:buSzTx/>
              <a:buFontTx/>
              <a:buNone/>
              <a:tabLst/>
              <a:defRPr/>
            </a:pPr>
            <a:r>
              <a:rPr lang="en-US" altLang="de-DE" sz="800" dirty="0">
                <a:ea typeface="ＭＳ Ｐゴシック" panose="020B0600070205080204" pitchFamily="34" charset="-128"/>
                <a:cs typeface="Times New Roman" panose="02020603050405020304" pitchFamily="18" charset="0"/>
              </a:rPr>
              <a:t>Supporting the transferability of LO and flexible learning pathways - Example 1: national and institutional level:</a:t>
            </a:r>
          </a:p>
          <a:p>
            <a:pPr defTabSz="457955" eaLnBrk="1" hangingPunct="1">
              <a:spcBef>
                <a:spcPct val="0"/>
              </a:spcBef>
            </a:pPr>
            <a:r>
              <a:rPr lang="en-US" altLang="de-DE" sz="800" dirty="0">
                <a:ea typeface="ＭＳ Ｐゴシック" panose="020B0600070205080204" pitchFamily="34" charset="-128"/>
                <a:cs typeface="Times New Roman" panose="02020603050405020304" pitchFamily="18" charset="0"/>
              </a:rPr>
              <a:t>Supporting the levelling of VET qualifications: Comparing VET qualifications can help to identify the levels of qualifications and to better understand the allocation decisions (EQF context). To this end, it is necessary to gain a deeper insight into the content of the qualifications.</a:t>
            </a:r>
          </a:p>
          <a:p>
            <a:pPr defTabSz="457955" eaLnBrk="1" hangingPunct="1">
              <a:spcBef>
                <a:spcPct val="0"/>
              </a:spcBef>
            </a:pP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9</a:t>
            </a:fld>
            <a:endParaRPr lang="de-DE" altLang="de-DE"/>
          </a:p>
        </p:txBody>
      </p:sp>
    </p:spTree>
    <p:extLst>
      <p:ext uri="{BB962C8B-B14F-4D97-AF65-F5344CB8AC3E}">
        <p14:creationId xmlns:p14="http://schemas.microsoft.com/office/powerpoint/2010/main" val="3931658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955" rtl="0" eaLnBrk="1" fontAlgn="base" latinLnBrk="0" hangingPunct="1">
              <a:lnSpc>
                <a:spcPct val="100000"/>
              </a:lnSpc>
              <a:spcBef>
                <a:spcPct val="0"/>
              </a:spcBef>
              <a:spcAft>
                <a:spcPct val="0"/>
              </a:spcAft>
              <a:buClrTx/>
              <a:buSzTx/>
              <a:buFontTx/>
              <a:buNone/>
              <a:tabLst/>
              <a:defRPr/>
            </a:pPr>
            <a:r>
              <a:rPr lang="en-US" altLang="de-DE" sz="800" dirty="0">
                <a:ea typeface="ＭＳ Ｐゴシック" panose="020B0600070205080204" pitchFamily="34" charset="-128"/>
                <a:cs typeface="Times New Roman" panose="02020603050405020304" pitchFamily="18" charset="0"/>
              </a:rPr>
              <a:t>Supporting the transferability of LO and flexible learning pathways - Example 2: Individual level</a:t>
            </a:r>
          </a:p>
          <a:p>
            <a:pPr defTabSz="457955" eaLnBrk="1" hangingPunct="1">
              <a:spcBef>
                <a:spcPct val="0"/>
              </a:spcBef>
            </a:pPr>
            <a:r>
              <a:rPr lang="en-US" altLang="de-DE" sz="800" dirty="0">
                <a:ea typeface="ＭＳ Ｐゴシック" panose="020B0600070205080204" pitchFamily="34" charset="-128"/>
                <a:cs typeface="Times New Roman" panose="02020603050405020304" pitchFamily="18" charset="0"/>
              </a:rPr>
              <a:t>Exploring opportunities for flexible learning pathways: Comparing VET qualifications can help to show opportunities for individual and flexible learning pathways within the national context as well as at the international level. </a:t>
            </a:r>
          </a:p>
          <a:p>
            <a:pPr defTabSz="457955" eaLnBrk="1" hangingPunct="1">
              <a:spcBef>
                <a:spcPct val="0"/>
              </a:spcBef>
            </a:pP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10</a:t>
            </a:fld>
            <a:endParaRPr lang="de-DE" altLang="de-DE"/>
          </a:p>
        </p:txBody>
      </p:sp>
    </p:spTree>
    <p:extLst>
      <p:ext uri="{BB962C8B-B14F-4D97-AF65-F5344CB8AC3E}">
        <p14:creationId xmlns:p14="http://schemas.microsoft.com/office/powerpoint/2010/main" val="699115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r>
              <a:rPr lang="de-DE" altLang="de-DE" sz="800" dirty="0">
                <a:ea typeface="ＭＳ Ｐゴシック" panose="020B0600070205080204" pitchFamily="34" charset="-128"/>
                <a:cs typeface="Times New Roman" panose="02020603050405020304" pitchFamily="18" charset="0"/>
              </a:rPr>
              <a:t>Karin: Development of European Vocational Core Profiles – for potentially supporting</a:t>
            </a:r>
          </a:p>
          <a:p>
            <a:pPr marL="171450" indent="-171450" defTabSz="457955" eaLnBrk="1" hangingPunct="1">
              <a:spcBef>
                <a:spcPct val="0"/>
              </a:spcBef>
              <a:buFontTx/>
              <a:buChar char="-"/>
            </a:pPr>
            <a:r>
              <a:rPr lang="de-DE" altLang="de-DE" sz="800" dirty="0">
                <a:ea typeface="ＭＳ Ｐゴシック" panose="020B0600070205080204" pitchFamily="34" charset="-128"/>
                <a:cs typeface="Times New Roman" panose="02020603050405020304" pitchFamily="18" charset="0"/>
              </a:rPr>
              <a:t>transparency, transferability, recognition</a:t>
            </a:r>
          </a:p>
          <a:p>
            <a:pPr marL="171450" indent="-171450" defTabSz="457955" eaLnBrk="1" hangingPunct="1">
              <a:spcBef>
                <a:spcPct val="0"/>
              </a:spcBef>
              <a:buFontTx/>
              <a:buChar char="-"/>
            </a:pPr>
            <a:r>
              <a:rPr lang="de-DE" altLang="de-DE" sz="800" dirty="0">
                <a:ea typeface="ＭＳ Ｐゴシック" panose="020B0600070205080204" pitchFamily="34" charset="-128"/>
                <a:cs typeface="Times New Roman" panose="02020603050405020304" pitchFamily="18" charset="0"/>
              </a:rPr>
              <a:t>Review and renewal of qualifications</a:t>
            </a:r>
          </a:p>
          <a:p>
            <a:pPr marL="171450" indent="-171450" defTabSz="457955" eaLnBrk="1" hangingPunct="1">
              <a:spcBef>
                <a:spcPct val="0"/>
              </a:spcBef>
              <a:buFontTx/>
              <a:buChar char="-"/>
            </a:pPr>
            <a:r>
              <a:rPr lang="de-DE" altLang="de-DE" sz="800" dirty="0">
                <a:ea typeface="ＭＳ Ｐゴシック" panose="020B0600070205080204" pitchFamily="34" charset="-128"/>
                <a:cs typeface="Times New Roman" panose="02020603050405020304" pitchFamily="18" charset="0"/>
              </a:rPr>
              <a:t>VET excellence</a:t>
            </a: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11</a:t>
            </a:fld>
            <a:endParaRPr lang="de-DE" altLang="de-DE"/>
          </a:p>
        </p:txBody>
      </p:sp>
    </p:spTree>
    <p:extLst>
      <p:ext uri="{BB962C8B-B14F-4D97-AF65-F5344CB8AC3E}">
        <p14:creationId xmlns:p14="http://schemas.microsoft.com/office/powerpoint/2010/main" val="2253126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r>
              <a:rPr lang="en-US" altLang="de-DE" sz="800" dirty="0">
                <a:ea typeface="ＭＳ Ｐゴシック" panose="020B0600070205080204" pitchFamily="34" charset="-128"/>
                <a:cs typeface="Times New Roman" panose="02020603050405020304" pitchFamily="18" charset="0"/>
              </a:rPr>
              <a:t>The 2020 Council Recommendation on introduces the concept of European Vocational Core Profiles:</a:t>
            </a:r>
          </a:p>
          <a:p>
            <a:pPr defTabSz="457955" eaLnBrk="1" hangingPunct="1">
              <a:spcBef>
                <a:spcPct val="0"/>
              </a:spcBef>
            </a:pPr>
            <a:r>
              <a:rPr lang="en-US" altLang="de-DE" sz="800" dirty="0">
                <a:ea typeface="ＭＳ Ｐゴシック" panose="020B0600070205080204" pitchFamily="34" charset="-128"/>
                <a:cs typeface="Times New Roman" panose="02020603050405020304" pitchFamily="18" charset="0"/>
              </a:rPr>
              <a:t>The VET Recommendation calls for ‘supporting the goal of gradually establishing and developing European Platforms of </a:t>
            </a:r>
            <a:r>
              <a:rPr lang="en-US" altLang="de-DE" sz="800" dirty="0" err="1">
                <a:ea typeface="ＭＳ Ｐゴシック" panose="020B0600070205080204" pitchFamily="34" charset="-128"/>
                <a:cs typeface="Times New Roman" panose="02020603050405020304" pitchFamily="18" charset="0"/>
              </a:rPr>
              <a:t>Centres</a:t>
            </a:r>
            <a:r>
              <a:rPr lang="en-US" altLang="de-DE" sz="800" dirty="0">
                <a:ea typeface="ＭＳ Ｐゴシック" panose="020B0600070205080204" pitchFamily="34" charset="-128"/>
                <a:cs typeface="Times New Roman" panose="02020603050405020304" pitchFamily="18" charset="0"/>
              </a:rPr>
              <a:t> of Vocational Excellence and exploring European Vocational Core Profiles together with Member States and relevant stakeholders, as part of </a:t>
            </a:r>
            <a:r>
              <a:rPr lang="en-US" altLang="de-DE" sz="800" dirty="0" err="1">
                <a:ea typeface="ＭＳ Ｐゴシック" panose="020B0600070205080204" pitchFamily="34" charset="-128"/>
                <a:cs typeface="Times New Roman" panose="02020603050405020304" pitchFamily="18" charset="0"/>
              </a:rPr>
              <a:t>Europass</a:t>
            </a:r>
            <a:r>
              <a:rPr lang="en-US" altLang="de-DE" sz="800" dirty="0">
                <a:ea typeface="ＭＳ Ｐゴシック" panose="020B0600070205080204" pitchFamily="34" charset="-128"/>
                <a:cs typeface="Times New Roman" panose="02020603050405020304" pitchFamily="18" charset="0"/>
              </a:rPr>
              <a:t> platform and complemented, where possible, by vocational digital content developed in the framework of European transparency tools, with a view to facilitate mobility of learners and workers and the transparency and recognition of qualifications’.</a:t>
            </a:r>
          </a:p>
          <a:p>
            <a:pPr defTabSz="457955" eaLnBrk="1" hangingPunct="1">
              <a:spcBef>
                <a:spcPct val="0"/>
              </a:spcBef>
            </a:pPr>
            <a:r>
              <a:rPr lang="de-DE" altLang="de-DE" sz="800" dirty="0">
                <a:ea typeface="ＭＳ Ｐゴシック" panose="020B0600070205080204" pitchFamily="34" charset="-128"/>
                <a:cs typeface="Times New Roman" panose="02020603050405020304" pitchFamily="18" charset="0"/>
              </a:rPr>
              <a:t>Exploration activities are ongoing and some ideas are reflected in the final report of this Cedefop study.</a:t>
            </a: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12</a:t>
            </a:fld>
            <a:endParaRPr lang="de-DE" altLang="de-DE"/>
          </a:p>
        </p:txBody>
      </p:sp>
    </p:spTree>
    <p:extLst>
      <p:ext uri="{BB962C8B-B14F-4D97-AF65-F5344CB8AC3E}">
        <p14:creationId xmlns:p14="http://schemas.microsoft.com/office/powerpoint/2010/main" val="26508971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955" rtl="0" eaLnBrk="1" fontAlgn="base" latinLnBrk="0" hangingPunct="1">
              <a:lnSpc>
                <a:spcPct val="100000"/>
              </a:lnSpc>
              <a:spcBef>
                <a:spcPct val="0"/>
              </a:spcBef>
              <a:spcAft>
                <a:spcPct val="0"/>
              </a:spcAft>
              <a:buClrTx/>
              <a:buSzTx/>
              <a:buFontTx/>
              <a:buNone/>
              <a:tabLst/>
              <a:defRPr/>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 table shows the set of KSC items resulting from the mapping against the ESCO occupational profile ‘healthcare assistant’. It includes those KSC concepts that are covered (either explicitly or implicitly) in at least nine out of the ten qualifications that were mapped to the profile in the first part of the study. </a:t>
            </a:r>
          </a:p>
          <a:p>
            <a:pPr marL="0" marR="0" lvl="0" indent="0" algn="l" defTabSz="457955" rtl="0" eaLnBrk="1" fontAlgn="base" latinLnBrk="0" hangingPunct="1">
              <a:lnSpc>
                <a:spcPct val="100000"/>
              </a:lnSpc>
              <a:spcBef>
                <a:spcPct val="0"/>
              </a:spcBef>
              <a:spcAft>
                <a:spcPct val="0"/>
              </a:spcAft>
              <a:buClrTx/>
              <a:buSzTx/>
              <a:buFontTx/>
              <a:buNone/>
              <a:tabLst/>
              <a:defRPr/>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This set of KSC items might thus be considered as a set of ‘core learning outcomes’ across the ten qualifications covered. </a:t>
            </a:r>
          </a:p>
          <a:p>
            <a:pPr marL="0" marR="0" lvl="0" indent="0" algn="l" defTabSz="457955" rtl="0" eaLnBrk="1" fontAlgn="base" latinLnBrk="0" hangingPunct="1">
              <a:lnSpc>
                <a:spcPct val="100000"/>
              </a:lnSpc>
              <a:spcBef>
                <a:spcPct val="0"/>
              </a:spcBef>
              <a:spcAft>
                <a:spcPct val="0"/>
              </a:spcAft>
              <a:buClrTx/>
              <a:buSzTx/>
              <a:buFontTx/>
              <a:buNone/>
              <a:tabLst/>
              <a:defRPr/>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 notion of 'core learning outcomes' needs to be used with caution here since the result of the mapping exercise only reveals the lowest common denominator; however, it says nothing about the relative importance of these skills in the respective qualifications. Furthermore, it is quite possible that learning outcomes that are of particularly high importance in the context of a qualification are not included in these 'core learning outcomes’. </a:t>
            </a:r>
          </a:p>
          <a:p>
            <a:pPr marL="0" marR="0" lvl="0" indent="0" algn="l" defTabSz="457955" rtl="0" eaLnBrk="1" fontAlgn="base" latinLnBrk="0" hangingPunct="1">
              <a:lnSpc>
                <a:spcPct val="100000"/>
              </a:lnSpc>
              <a:spcBef>
                <a:spcPct val="0"/>
              </a:spcBef>
              <a:spcAft>
                <a:spcPct val="0"/>
              </a:spcAft>
              <a:buClrTx/>
              <a:buSzTx/>
              <a:buFontTx/>
              <a:buNone/>
              <a:tabLst/>
              <a:defRPr/>
            </a:pPr>
            <a:r>
              <a:rPr lang="en-US" altLang="de-DE" sz="1800" dirty="0">
                <a:effectLst/>
                <a:latin typeface="Arial" panose="020B0604020202020204" pitchFamily="34" charset="0"/>
                <a:ea typeface="ＭＳ Ｐゴシック" panose="020B0600070205080204" pitchFamily="34" charset="-128"/>
                <a:cs typeface="Times New Roman" panose="02020603050405020304" pitchFamily="18" charset="0"/>
              </a:rPr>
              <a:t>Thus, mapping to an OSP has its limitations.</a:t>
            </a: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13</a:t>
            </a:fld>
            <a:endParaRPr lang="de-DE" altLang="de-DE"/>
          </a:p>
        </p:txBody>
      </p:sp>
    </p:spTree>
    <p:extLst>
      <p:ext uri="{BB962C8B-B14F-4D97-AF65-F5344CB8AC3E}">
        <p14:creationId xmlns:p14="http://schemas.microsoft.com/office/powerpoint/2010/main" val="2765743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xfrm>
            <a:off x="966788" y="739775"/>
            <a:ext cx="4924425" cy="3694113"/>
          </a:xfrm>
          <a:ln/>
        </p:spPr>
      </p:sp>
      <p:sp>
        <p:nvSpPr>
          <p:cNvPr id="29699" name="Rectangle 3"/>
          <p:cNvSpPr>
            <a:spLocks noGrp="1" noChangeArrowheads="1"/>
          </p:cNvSpPr>
          <p:nvPr>
            <p:ph type="body" idx="1"/>
          </p:nvPr>
        </p:nvSpPr>
        <p:spPr>
          <a:xfrm>
            <a:off x="875552" y="4730051"/>
            <a:ext cx="5035935" cy="443288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ea typeface="ＭＳ Ｐゴシック" panose="020B0600070205080204" pitchFamily="34" charset="-128"/>
            </a:endParaRPr>
          </a:p>
        </p:txBody>
      </p:sp>
    </p:spTree>
    <p:extLst>
      <p:ext uri="{BB962C8B-B14F-4D97-AF65-F5344CB8AC3E}">
        <p14:creationId xmlns:p14="http://schemas.microsoft.com/office/powerpoint/2010/main" val="2691962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288290" algn="just" defTabSz="914400" rtl="0" eaLnBrk="0" fontAlgn="base" latinLnBrk="0" hangingPunct="0">
              <a:lnSpc>
                <a:spcPts val="1600"/>
              </a:lnSpc>
              <a:spcBef>
                <a:spcPct val="30000"/>
              </a:spcBef>
              <a:spcAft>
                <a:spcPct val="0"/>
              </a:spcAft>
              <a:buClrTx/>
              <a:buSzTx/>
              <a:buFontTx/>
              <a:buNone/>
              <a:tabLst/>
              <a:defRPr/>
            </a:pPr>
            <a:r>
              <a:rPr lang="en-US" sz="2400" dirty="0">
                <a:solidFill>
                  <a:schemeClr val="tx2"/>
                </a:solidFill>
              </a:rPr>
              <a:t>ESCO </a:t>
            </a:r>
            <a:r>
              <a:rPr lang="en-GB" sz="1800" dirty="0">
                <a:solidFill>
                  <a:schemeClr val="tx2"/>
                </a:solidFill>
              </a:rPr>
              <a:t>(v1.0.5 )</a:t>
            </a:r>
            <a:endParaRPr lang="en-US" sz="1800" dirty="0">
              <a:solidFill>
                <a:schemeClr val="tx2"/>
              </a:solidFill>
            </a:endParaRPr>
          </a:p>
          <a:p>
            <a:pPr indent="288290" algn="just">
              <a:lnSpc>
                <a:spcPts val="1600"/>
              </a:lnSpc>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The bar chart provides a visualisation of the mapping against the ESCO occupational profile and also highlights the key benefit of the new structure for this particular exercise, in that it allows to present the outcomes of the mapping exercise in a generalised and comparable manner. The use of bar charts to illustrate the outcomes of the mapping has, however, a considerable drawback in that it suggests an (undesirable) benchmarking aspect. It is important to re-iterate that the resulting country profiles are the outcome of the mapping against the ESCO occupational profile. The country profile as such does not provide any information on the scope and breadth of the underlying qualification.</a:t>
            </a:r>
            <a:endParaRPr lang="de-DE" sz="1800" dirty="0">
              <a:effectLst/>
              <a:latin typeface="Arial" panose="020B0604020202020204" pitchFamily="34" charset="0"/>
              <a:ea typeface="Times New Roman" panose="02020603050405020304" pitchFamily="18" charset="0"/>
              <a:cs typeface="Times New Roman" panose="02020603050405020304" pitchFamily="18" charset="0"/>
            </a:endParaRPr>
          </a:p>
          <a:p>
            <a:pPr indent="288290" algn="just">
              <a:lnSpc>
                <a:spcPts val="1600"/>
              </a:lnSpc>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For the healthcare assistant, the visualisation using bar charts illustrates the focus on KSC related to communication, collaboration and creativity as well as assisting and caring. Using the same illustration, the bar chart for the ICT technician confirms the focus on KSC related to working with computers (see figure below).</a:t>
            </a:r>
            <a:endParaRPr lang="de-DE" sz="1800" dirty="0">
              <a:effectLst/>
              <a:latin typeface="Arial" panose="020B0604020202020204" pitchFamily="34" charset="0"/>
              <a:ea typeface="Times New Roman" panose="02020603050405020304" pitchFamily="18" charset="0"/>
              <a:cs typeface="Times New Roman" panose="02020603050405020304" pitchFamily="18" charset="0"/>
            </a:endParaRPr>
          </a:p>
          <a:p>
            <a:pPr defTabSz="457955" eaLnBrk="1" hangingPunct="1">
              <a:spcBef>
                <a:spcPct val="0"/>
              </a:spcBef>
            </a:pP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15</a:t>
            </a:fld>
            <a:endParaRPr lang="de-DE" altLang="de-DE"/>
          </a:p>
        </p:txBody>
      </p:sp>
    </p:spTree>
    <p:extLst>
      <p:ext uri="{BB962C8B-B14F-4D97-AF65-F5344CB8AC3E}">
        <p14:creationId xmlns:p14="http://schemas.microsoft.com/office/powerpoint/2010/main" val="20711651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indent="288290" algn="just">
              <a:lnSpc>
                <a:spcPts val="1600"/>
              </a:lnSpc>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 two bar charts present a different illustration of the mapping against ESCO transversal skills and competences, offering another perspective at the weight of different KSC categories, as the following examples show. The Bulgarian healthcare assistant qualification used for the mapping shows an overall coverage slightly above the median value, but a comparatively high coverage of KSC pertaining to the ‘thinking skills and competences’ category. Conversely, the Irish health assistant qualification shows an overall coverage slightly below the median value, but a comparatively high coverage of KSC pertaining to the ‘social and communication skills and competences’ category (depicted in the yellow section of the bar). For the UK qualification, a very low coverage of KSC pertaining to the ‘thinking skills and competences category can be observed’.</a:t>
            </a: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16</a:t>
            </a:fld>
            <a:endParaRPr lang="de-DE" altLang="de-DE"/>
          </a:p>
        </p:txBody>
      </p:sp>
    </p:spTree>
    <p:extLst>
      <p:ext uri="{BB962C8B-B14F-4D97-AF65-F5344CB8AC3E}">
        <p14:creationId xmlns:p14="http://schemas.microsoft.com/office/powerpoint/2010/main" val="1139892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5ECFB253-8400-4023-B1EF-333F65E2D75E}" type="slidenum">
              <a:rPr lang="de-AT" altLang="de-DE"/>
              <a:pPr>
                <a:defRPr/>
              </a:pPr>
              <a:t>‹#›</a:t>
            </a:fld>
            <a:endParaRPr lang="de-AT" altLang="de-DE"/>
          </a:p>
        </p:txBody>
      </p:sp>
    </p:spTree>
    <p:extLst>
      <p:ext uri="{BB962C8B-B14F-4D97-AF65-F5344CB8AC3E}">
        <p14:creationId xmlns:p14="http://schemas.microsoft.com/office/powerpoint/2010/main" val="3713111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DAA2D556-0F1F-479D-8D07-9D8780060BDF}" type="slidenum">
              <a:rPr lang="de-AT" altLang="de-DE"/>
              <a:pPr>
                <a:defRPr/>
              </a:pPr>
              <a:t>‹#›</a:t>
            </a:fld>
            <a:endParaRPr lang="de-AT" altLang="de-DE"/>
          </a:p>
        </p:txBody>
      </p:sp>
    </p:spTree>
    <p:extLst>
      <p:ext uri="{BB962C8B-B14F-4D97-AF65-F5344CB8AC3E}">
        <p14:creationId xmlns:p14="http://schemas.microsoft.com/office/powerpoint/2010/main" val="664617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916B13EE-4AB8-420F-BCD1-5B7E55C26AE3}" type="slidenum">
              <a:rPr lang="de-AT" altLang="de-DE"/>
              <a:pPr>
                <a:defRPr/>
              </a:pPr>
              <a:t>‹#›</a:t>
            </a:fld>
            <a:endParaRPr lang="de-AT" altLang="de-DE"/>
          </a:p>
        </p:txBody>
      </p:sp>
    </p:spTree>
    <p:extLst>
      <p:ext uri="{BB962C8B-B14F-4D97-AF65-F5344CB8AC3E}">
        <p14:creationId xmlns:p14="http://schemas.microsoft.com/office/powerpoint/2010/main" val="224121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762000" y="1447800"/>
            <a:ext cx="3886200" cy="4678363"/>
          </a:xfrm>
        </p:spPr>
        <p:txBody>
          <a:bodyPr/>
          <a:lstStyle>
            <a:lvl1pPr>
              <a:defRPr sz="2800"/>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800600" y="1447800"/>
            <a:ext cx="3886200" cy="4678363"/>
          </a:xfrm>
        </p:spPr>
        <p:txBody>
          <a:bodyPr/>
          <a:lstStyle>
            <a:lvl1pPr>
              <a:defRPr sz="2800"/>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A71AB455-4C42-438A-A360-EE9575FCE026}" type="slidenum">
              <a:rPr lang="de-AT" altLang="de-DE"/>
              <a:pPr>
                <a:defRPr/>
              </a:pPr>
              <a:t>‹#›</a:t>
            </a:fld>
            <a:endParaRPr lang="de-AT" altLang="de-DE"/>
          </a:p>
        </p:txBody>
      </p:sp>
    </p:spTree>
    <p:extLst>
      <p:ext uri="{BB962C8B-B14F-4D97-AF65-F5344CB8AC3E}">
        <p14:creationId xmlns:p14="http://schemas.microsoft.com/office/powerpoint/2010/main" val="1302993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DEDC7772-C207-489E-81B9-8116131AD06D}" type="slidenum">
              <a:rPr lang="de-AT" altLang="de-DE"/>
              <a:pPr>
                <a:defRPr/>
              </a:pPr>
              <a:t>‹#›</a:t>
            </a:fld>
            <a:endParaRPr lang="de-AT" altLang="de-DE"/>
          </a:p>
        </p:txBody>
      </p:sp>
    </p:spTree>
    <p:extLst>
      <p:ext uri="{BB962C8B-B14F-4D97-AF65-F5344CB8AC3E}">
        <p14:creationId xmlns:p14="http://schemas.microsoft.com/office/powerpoint/2010/main" val="2420067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3FA4D5C1-21A4-460D-BAFB-3C6AF517CBE2}" type="slidenum">
              <a:rPr lang="de-AT" altLang="de-DE"/>
              <a:pPr>
                <a:defRPr/>
              </a:pPr>
              <a:t>‹#›</a:t>
            </a:fld>
            <a:endParaRPr lang="de-AT" altLang="de-DE"/>
          </a:p>
        </p:txBody>
      </p:sp>
    </p:spTree>
    <p:extLst>
      <p:ext uri="{BB962C8B-B14F-4D97-AF65-F5344CB8AC3E}">
        <p14:creationId xmlns:p14="http://schemas.microsoft.com/office/powerpoint/2010/main" val="1495711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F4582E02-F1E5-4910-B619-878FBE167835}" type="slidenum">
              <a:rPr lang="de-AT" altLang="de-DE"/>
              <a:pPr>
                <a:defRPr/>
              </a:pPr>
              <a:t>‹#›</a:t>
            </a:fld>
            <a:endParaRPr lang="de-AT" altLang="de-DE"/>
          </a:p>
        </p:txBody>
      </p:sp>
    </p:spTree>
    <p:extLst>
      <p:ext uri="{BB962C8B-B14F-4D97-AF65-F5344CB8AC3E}">
        <p14:creationId xmlns:p14="http://schemas.microsoft.com/office/powerpoint/2010/main" val="267460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atin typeface="Times New Roman" pitchFamily="18" charset="0"/>
              </a:defRPr>
            </a:lvl2pPr>
            <a:lvl3pPr>
              <a:defRPr sz="2400">
                <a:latin typeface="Times New Roman" pitchFamily="18" charset="0"/>
              </a:defRPr>
            </a:lvl3pPr>
            <a:lvl4pPr>
              <a:defRPr sz="2000">
                <a:latin typeface="Times New Roman" pitchFamily="18" charset="0"/>
              </a:defRPr>
            </a:lvl4pPr>
            <a:lvl5pPr>
              <a:defRPr sz="2000">
                <a:latin typeface="Times New Roman" pitchFamily="18" charset="0"/>
              </a:defRPr>
            </a:lvl5pPr>
            <a:lvl6pPr>
              <a:defRPr sz="2000"/>
            </a:lvl6pPr>
            <a:lvl7pPr>
              <a:defRPr sz="2000"/>
            </a:lvl7pPr>
            <a:lvl8pPr>
              <a:defRPr sz="2000"/>
            </a:lvl8pPr>
            <a:lvl9pPr>
              <a:defRPr sz="20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5E8AB733-DAE7-4C20-975A-378F7272BC76}" type="slidenum">
              <a:rPr lang="de-AT" altLang="de-DE"/>
              <a:pPr>
                <a:defRPr/>
              </a:pPr>
              <a:t>‹#›</a:t>
            </a:fld>
            <a:endParaRPr lang="de-AT" altLang="de-DE"/>
          </a:p>
        </p:txBody>
      </p:sp>
    </p:spTree>
    <p:extLst>
      <p:ext uri="{BB962C8B-B14F-4D97-AF65-F5344CB8AC3E}">
        <p14:creationId xmlns:p14="http://schemas.microsoft.com/office/powerpoint/2010/main" val="4081906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8519BEF0-C053-4839-B93E-88A920656FDD}" type="slidenum">
              <a:rPr lang="de-AT" altLang="de-DE"/>
              <a:pPr>
                <a:defRPr/>
              </a:pPr>
              <a:t>‹#›</a:t>
            </a:fld>
            <a:endParaRPr lang="de-AT" altLang="de-DE"/>
          </a:p>
        </p:txBody>
      </p:sp>
    </p:spTree>
    <p:extLst>
      <p:ext uri="{BB962C8B-B14F-4D97-AF65-F5344CB8AC3E}">
        <p14:creationId xmlns:p14="http://schemas.microsoft.com/office/powerpoint/2010/main" val="1752357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F0141555-3C8E-45B3-BC3E-7F7A09ADBCF8}" type="slidenum">
              <a:rPr lang="de-AT" altLang="de-DE"/>
              <a:pPr>
                <a:defRPr/>
              </a:pPr>
              <a:t>‹#›</a:t>
            </a:fld>
            <a:endParaRPr lang="de-AT" altLang="de-DE"/>
          </a:p>
        </p:txBody>
      </p:sp>
    </p:spTree>
    <p:extLst>
      <p:ext uri="{BB962C8B-B14F-4D97-AF65-F5344CB8AC3E}">
        <p14:creationId xmlns:p14="http://schemas.microsoft.com/office/powerpoint/2010/main" val="83465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5600" y="274638"/>
            <a:ext cx="19812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762000" y="274638"/>
            <a:ext cx="5791200" cy="5851525"/>
          </a:xfrm>
        </p:spPr>
        <p:txBody>
          <a:bodyPr vert="eaVert"/>
          <a:lstStyle>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B0A3CB5A-7C59-41CC-AAC0-6DAFA4752BE1}" type="slidenum">
              <a:rPr lang="de-AT" altLang="de-DE"/>
              <a:pPr>
                <a:defRPr/>
              </a:pPr>
              <a:t>‹#›</a:t>
            </a:fld>
            <a:endParaRPr lang="de-AT" altLang="de-DE"/>
          </a:p>
        </p:txBody>
      </p:sp>
    </p:spTree>
    <p:extLst>
      <p:ext uri="{BB962C8B-B14F-4D97-AF65-F5344CB8AC3E}">
        <p14:creationId xmlns:p14="http://schemas.microsoft.com/office/powerpoint/2010/main" val="2931230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762000" y="274638"/>
            <a:ext cx="7924800" cy="1143000"/>
          </a:xfrm>
        </p:spPr>
        <p:txBody>
          <a:bodyPr/>
          <a:lstStyle/>
          <a:p>
            <a:r>
              <a:rPr lang="de-DE"/>
              <a:t>Titelmasterformat durch Klicken bearbeiten</a:t>
            </a:r>
            <a:endParaRPr lang="de-AT"/>
          </a:p>
        </p:txBody>
      </p:sp>
      <p:sp>
        <p:nvSpPr>
          <p:cNvPr id="3" name="Tabellenplatzhalter 2"/>
          <p:cNvSpPr>
            <a:spLocks noGrp="1"/>
          </p:cNvSpPr>
          <p:nvPr>
            <p:ph type="tbl" idx="1"/>
          </p:nvPr>
        </p:nvSpPr>
        <p:spPr>
          <a:xfrm>
            <a:off x="762000" y="1447800"/>
            <a:ext cx="7924800" cy="4678363"/>
          </a:xfrm>
        </p:spPr>
        <p:txBody>
          <a:bodyPr/>
          <a:lstStyle/>
          <a:p>
            <a:pPr lvl="0"/>
            <a:endParaRPr lang="de-AT" noProof="0"/>
          </a:p>
        </p:txBody>
      </p:sp>
      <p:sp>
        <p:nvSpPr>
          <p:cNvPr id="4"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1669B892-C4B6-4923-B102-CAD85D68F195}" type="slidenum">
              <a:rPr lang="de-AT" altLang="de-DE"/>
              <a:pPr>
                <a:defRPr/>
              </a:pPr>
              <a:t>‹#›</a:t>
            </a:fld>
            <a:endParaRPr lang="de-AT" altLang="de-DE"/>
          </a:p>
        </p:txBody>
      </p:sp>
    </p:spTree>
    <p:extLst>
      <p:ext uri="{BB962C8B-B14F-4D97-AF65-F5344CB8AC3E}">
        <p14:creationId xmlns:p14="http://schemas.microsoft.com/office/powerpoint/2010/main" val="1360763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62000" y="274638"/>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AT" altLang="de-DE"/>
              <a:t>Titelmasterformat durch Klicken bearbeiten</a:t>
            </a:r>
          </a:p>
        </p:txBody>
      </p:sp>
      <p:sp>
        <p:nvSpPr>
          <p:cNvPr id="1027" name="Rectangle 3"/>
          <p:cNvSpPr>
            <a:spLocks noGrp="1" noChangeArrowheads="1"/>
          </p:cNvSpPr>
          <p:nvPr>
            <p:ph type="body" idx="1"/>
          </p:nvPr>
        </p:nvSpPr>
        <p:spPr bwMode="auto">
          <a:xfrm>
            <a:off x="762000" y="1447800"/>
            <a:ext cx="79248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AT" altLang="de-DE"/>
              <a:t>Textmasterformate durch Klicken bearbeiten</a:t>
            </a:r>
            <a:endParaRPr lang="de-DE" altLang="de-DE"/>
          </a:p>
        </p:txBody>
      </p:sp>
      <p:sp>
        <p:nvSpPr>
          <p:cNvPr id="1028" name="Rectangle 4">
            <a:extLst>
              <a:ext uri="{FF2B5EF4-FFF2-40B4-BE49-F238E27FC236}">
                <a16:creationId xmlns:a16="http://schemas.microsoft.com/office/drawing/2014/main" id="{4BEFFA25-F3FD-40AA-8501-790DCB54AB31}"/>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pitchFamily="18" charset="0"/>
                <a:ea typeface="+mn-ea"/>
                <a:cs typeface="+mn-cs"/>
              </a:defRPr>
            </a:lvl1pPr>
          </a:lstStyle>
          <a:p>
            <a:pPr>
              <a:defRPr/>
            </a:pPr>
            <a:endParaRPr lang="en-US"/>
          </a:p>
        </p:txBody>
      </p:sp>
      <p:sp>
        <p:nvSpPr>
          <p:cNvPr id="1029" name="Rectangle 5">
            <a:extLst>
              <a:ext uri="{FF2B5EF4-FFF2-40B4-BE49-F238E27FC236}">
                <a16:creationId xmlns:a16="http://schemas.microsoft.com/office/drawing/2014/main" id="{4FD82D65-2FD0-4AB0-A691-3704D4C56F26}"/>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pitchFamily="18" charset="0"/>
                <a:ea typeface="+mn-ea"/>
                <a:cs typeface="+mn-cs"/>
              </a:defRPr>
            </a:lvl1pPr>
          </a:lstStyle>
          <a:p>
            <a:pPr>
              <a:defRPr/>
            </a:pPr>
            <a:endParaRPr lang="en-US"/>
          </a:p>
        </p:txBody>
      </p:sp>
      <p:sp>
        <p:nvSpPr>
          <p:cNvPr id="1030" name="Rectangle 6">
            <a:extLst>
              <a:ext uri="{FF2B5EF4-FFF2-40B4-BE49-F238E27FC236}">
                <a16:creationId xmlns:a16="http://schemas.microsoft.com/office/drawing/2014/main" id="{0A2BE1B1-D85D-4003-90A9-6C69C4D8FFC4}"/>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anose="02020603050405020304" pitchFamily="18" charset="0"/>
              </a:defRPr>
            </a:lvl1pPr>
          </a:lstStyle>
          <a:p>
            <a:pPr>
              <a:defRPr/>
            </a:pPr>
            <a:fld id="{7F712828-C9E2-4808-B6ED-84B10898A0AF}" type="slidenum">
              <a:rPr lang="de-AT" altLang="de-DE"/>
              <a:pPr>
                <a:defRPr/>
              </a:pPr>
              <a:t>‹#›</a:t>
            </a:fld>
            <a:endParaRPr lang="de-AT" altLang="de-DE"/>
          </a:p>
        </p:txBody>
      </p:sp>
      <p:sp>
        <p:nvSpPr>
          <p:cNvPr id="1031" name="Line 7"/>
          <p:cNvSpPr>
            <a:spLocks noChangeShapeType="1"/>
          </p:cNvSpPr>
          <p:nvPr userDrawn="1"/>
        </p:nvSpPr>
        <p:spPr bwMode="auto">
          <a:xfrm>
            <a:off x="863600" y="6297613"/>
            <a:ext cx="78454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0" fontAlgn="base" hangingPunct="0">
        <a:lnSpc>
          <a:spcPts val="3600"/>
        </a:lnSpc>
        <a:spcBef>
          <a:spcPct val="0"/>
        </a:spcBef>
        <a:spcAft>
          <a:spcPct val="0"/>
        </a:spcAft>
        <a:defRPr sz="3600">
          <a:solidFill>
            <a:schemeClr val="tx2"/>
          </a:solidFill>
          <a:latin typeface="Times New Roman" pitchFamily="18" charset="0"/>
          <a:ea typeface="ＭＳ Ｐゴシック" charset="0"/>
          <a:cs typeface="ＭＳ Ｐゴシック" charset="0"/>
        </a:defRPr>
      </a:lvl1pPr>
      <a:lvl2pPr algn="l" rtl="0" eaLnBrk="0" fontAlgn="base" hangingPunct="0">
        <a:lnSpc>
          <a:spcPts val="3600"/>
        </a:lnSpc>
        <a:spcBef>
          <a:spcPct val="0"/>
        </a:spcBef>
        <a:spcAft>
          <a:spcPct val="0"/>
        </a:spcAft>
        <a:defRPr sz="3600">
          <a:solidFill>
            <a:schemeClr val="tx2"/>
          </a:solidFill>
          <a:latin typeface="Times New Roman" pitchFamily="18" charset="0"/>
          <a:ea typeface="ＭＳ Ｐゴシック" charset="0"/>
          <a:cs typeface="ＭＳ Ｐゴシック" charset="0"/>
        </a:defRPr>
      </a:lvl2pPr>
      <a:lvl3pPr algn="l" rtl="0" eaLnBrk="0" fontAlgn="base" hangingPunct="0">
        <a:lnSpc>
          <a:spcPts val="3600"/>
        </a:lnSpc>
        <a:spcBef>
          <a:spcPct val="0"/>
        </a:spcBef>
        <a:spcAft>
          <a:spcPct val="0"/>
        </a:spcAft>
        <a:defRPr sz="3600">
          <a:solidFill>
            <a:schemeClr val="tx2"/>
          </a:solidFill>
          <a:latin typeface="Times New Roman" pitchFamily="18" charset="0"/>
          <a:ea typeface="ＭＳ Ｐゴシック" charset="0"/>
          <a:cs typeface="ＭＳ Ｐゴシック" charset="0"/>
        </a:defRPr>
      </a:lvl3pPr>
      <a:lvl4pPr algn="l" rtl="0" eaLnBrk="0" fontAlgn="base" hangingPunct="0">
        <a:lnSpc>
          <a:spcPts val="3600"/>
        </a:lnSpc>
        <a:spcBef>
          <a:spcPct val="0"/>
        </a:spcBef>
        <a:spcAft>
          <a:spcPct val="0"/>
        </a:spcAft>
        <a:defRPr sz="3600">
          <a:solidFill>
            <a:schemeClr val="tx2"/>
          </a:solidFill>
          <a:latin typeface="Times New Roman" pitchFamily="18" charset="0"/>
          <a:ea typeface="ＭＳ Ｐゴシック" charset="0"/>
          <a:cs typeface="ＭＳ Ｐゴシック" charset="0"/>
        </a:defRPr>
      </a:lvl4pPr>
      <a:lvl5pPr algn="l" rtl="0" eaLnBrk="0" fontAlgn="base" hangingPunct="0">
        <a:lnSpc>
          <a:spcPts val="3600"/>
        </a:lnSpc>
        <a:spcBef>
          <a:spcPct val="0"/>
        </a:spcBef>
        <a:spcAft>
          <a:spcPct val="0"/>
        </a:spcAft>
        <a:defRPr sz="3600">
          <a:solidFill>
            <a:schemeClr val="tx2"/>
          </a:solidFill>
          <a:latin typeface="Times New Roman" pitchFamily="18" charset="0"/>
          <a:ea typeface="ＭＳ Ｐゴシック" charset="0"/>
          <a:cs typeface="ＭＳ Ｐゴシック" charset="0"/>
        </a:defRPr>
      </a:lvl5pPr>
      <a:lvl6pPr marL="457200" algn="l" rtl="0" fontAlgn="base">
        <a:lnSpc>
          <a:spcPts val="3600"/>
        </a:lnSpc>
        <a:spcBef>
          <a:spcPct val="0"/>
        </a:spcBef>
        <a:spcAft>
          <a:spcPct val="0"/>
        </a:spcAft>
        <a:defRPr sz="3600">
          <a:solidFill>
            <a:schemeClr val="tx2"/>
          </a:solidFill>
          <a:latin typeface="FoundryOldStyleNormal" pitchFamily="2" charset="0"/>
        </a:defRPr>
      </a:lvl6pPr>
      <a:lvl7pPr marL="914400" algn="l" rtl="0" fontAlgn="base">
        <a:lnSpc>
          <a:spcPts val="3600"/>
        </a:lnSpc>
        <a:spcBef>
          <a:spcPct val="0"/>
        </a:spcBef>
        <a:spcAft>
          <a:spcPct val="0"/>
        </a:spcAft>
        <a:defRPr sz="3600">
          <a:solidFill>
            <a:schemeClr val="tx2"/>
          </a:solidFill>
          <a:latin typeface="FoundryOldStyleNormal" pitchFamily="2" charset="0"/>
        </a:defRPr>
      </a:lvl7pPr>
      <a:lvl8pPr marL="1371600" algn="l" rtl="0" fontAlgn="base">
        <a:lnSpc>
          <a:spcPts val="3600"/>
        </a:lnSpc>
        <a:spcBef>
          <a:spcPct val="0"/>
        </a:spcBef>
        <a:spcAft>
          <a:spcPct val="0"/>
        </a:spcAft>
        <a:defRPr sz="3600">
          <a:solidFill>
            <a:schemeClr val="tx2"/>
          </a:solidFill>
          <a:latin typeface="FoundryOldStyleNormal" pitchFamily="2" charset="0"/>
        </a:defRPr>
      </a:lvl8pPr>
      <a:lvl9pPr marL="1828800" algn="l" rtl="0" fontAlgn="base">
        <a:lnSpc>
          <a:spcPts val="3600"/>
        </a:lnSpc>
        <a:spcBef>
          <a:spcPct val="0"/>
        </a:spcBef>
        <a:spcAft>
          <a:spcPct val="0"/>
        </a:spcAft>
        <a:defRPr sz="3600">
          <a:solidFill>
            <a:schemeClr val="tx2"/>
          </a:solidFill>
          <a:latin typeface="FoundryOldStyleNormal" pitchFamily="2" charset="0"/>
        </a:defRPr>
      </a:lvl9pPr>
    </p:titleStyle>
    <p:bodyStyle>
      <a:lvl1pPr marL="342900" indent="-342900" algn="l" rtl="0" eaLnBrk="0" fontAlgn="base" hangingPunct="0">
        <a:lnSpc>
          <a:spcPts val="2400"/>
        </a:lnSpc>
        <a:spcBef>
          <a:spcPct val="20000"/>
        </a:spcBef>
        <a:spcAft>
          <a:spcPct val="0"/>
        </a:spcAft>
        <a:buChar char="•"/>
        <a:defRPr sz="2100">
          <a:solidFill>
            <a:schemeClr val="tx1"/>
          </a:solidFill>
          <a:latin typeface="Times New Roman" pitchFamily="18" charset="0"/>
          <a:ea typeface="ＭＳ Ｐゴシック" charset="0"/>
          <a:cs typeface="ＭＳ Ｐゴシック" charset="0"/>
        </a:defRPr>
      </a:lvl1pPr>
      <a:lvl2pPr marL="742950" indent="-285750" algn="l" rtl="0" eaLnBrk="0" fontAlgn="base" hangingPunct="0">
        <a:lnSpc>
          <a:spcPts val="2400"/>
        </a:lnSpc>
        <a:spcBef>
          <a:spcPct val="20000"/>
        </a:spcBef>
        <a:spcAft>
          <a:spcPct val="0"/>
        </a:spcAft>
        <a:buChar char="–"/>
        <a:defRPr sz="2100">
          <a:solidFill>
            <a:schemeClr val="tx1"/>
          </a:solidFill>
          <a:latin typeface="FoundryOldStyleNormal" pitchFamily="2" charset="0"/>
          <a:ea typeface="ＭＳ Ｐゴシック" charset="0"/>
        </a:defRPr>
      </a:lvl2pPr>
      <a:lvl3pPr marL="1143000" indent="-228600" algn="l" rtl="0" eaLnBrk="0" fontAlgn="base" hangingPunct="0">
        <a:lnSpc>
          <a:spcPts val="2400"/>
        </a:lnSpc>
        <a:spcBef>
          <a:spcPct val="20000"/>
        </a:spcBef>
        <a:spcAft>
          <a:spcPct val="0"/>
        </a:spcAft>
        <a:buChar char="•"/>
        <a:defRPr sz="2100">
          <a:solidFill>
            <a:schemeClr val="tx1"/>
          </a:solidFill>
          <a:latin typeface="+mn-lt"/>
          <a:ea typeface="ＭＳ Ｐゴシック" charset="0"/>
        </a:defRPr>
      </a:lvl3pPr>
      <a:lvl4pPr marL="1600200" indent="-228600" algn="l" rtl="0" eaLnBrk="0" fontAlgn="base" hangingPunct="0">
        <a:lnSpc>
          <a:spcPts val="2400"/>
        </a:lnSpc>
        <a:spcBef>
          <a:spcPct val="20000"/>
        </a:spcBef>
        <a:spcAft>
          <a:spcPct val="0"/>
        </a:spcAft>
        <a:buChar char="–"/>
        <a:defRPr sz="2100">
          <a:solidFill>
            <a:schemeClr val="tx1"/>
          </a:solidFill>
          <a:latin typeface="+mn-lt"/>
          <a:ea typeface="ＭＳ Ｐゴシック" charset="0"/>
        </a:defRPr>
      </a:lvl4pPr>
      <a:lvl5pPr marL="2057400" indent="-228600" algn="l" rtl="0" eaLnBrk="0" fontAlgn="base" hangingPunct="0">
        <a:lnSpc>
          <a:spcPts val="2400"/>
        </a:lnSpc>
        <a:spcBef>
          <a:spcPct val="20000"/>
        </a:spcBef>
        <a:spcAft>
          <a:spcPct val="0"/>
        </a:spcAft>
        <a:buChar char="»"/>
        <a:defRPr sz="2100">
          <a:solidFill>
            <a:schemeClr val="tx1"/>
          </a:solidFill>
          <a:latin typeface="+mn-lt"/>
          <a:ea typeface="ＭＳ Ｐゴシック" charset="0"/>
        </a:defRPr>
      </a:lvl5pPr>
      <a:lvl6pPr marL="2514600" indent="-228600" algn="l" rtl="0" fontAlgn="base">
        <a:lnSpc>
          <a:spcPts val="2400"/>
        </a:lnSpc>
        <a:spcBef>
          <a:spcPct val="20000"/>
        </a:spcBef>
        <a:spcAft>
          <a:spcPct val="0"/>
        </a:spcAft>
        <a:buChar char="»"/>
        <a:defRPr sz="2100">
          <a:solidFill>
            <a:schemeClr val="tx1"/>
          </a:solidFill>
          <a:latin typeface="+mn-lt"/>
        </a:defRPr>
      </a:lvl6pPr>
      <a:lvl7pPr marL="2971800" indent="-228600" algn="l" rtl="0" fontAlgn="base">
        <a:lnSpc>
          <a:spcPts val="2400"/>
        </a:lnSpc>
        <a:spcBef>
          <a:spcPct val="20000"/>
        </a:spcBef>
        <a:spcAft>
          <a:spcPct val="0"/>
        </a:spcAft>
        <a:buChar char="»"/>
        <a:defRPr sz="2100">
          <a:solidFill>
            <a:schemeClr val="tx1"/>
          </a:solidFill>
          <a:latin typeface="+mn-lt"/>
        </a:defRPr>
      </a:lvl7pPr>
      <a:lvl8pPr marL="3429000" indent="-228600" algn="l" rtl="0" fontAlgn="base">
        <a:lnSpc>
          <a:spcPts val="2400"/>
        </a:lnSpc>
        <a:spcBef>
          <a:spcPct val="20000"/>
        </a:spcBef>
        <a:spcAft>
          <a:spcPct val="0"/>
        </a:spcAft>
        <a:buChar char="»"/>
        <a:defRPr sz="2100">
          <a:solidFill>
            <a:schemeClr val="tx1"/>
          </a:solidFill>
          <a:latin typeface="+mn-lt"/>
        </a:defRPr>
      </a:lvl8pPr>
      <a:lvl9pPr marL="3886200" indent="-228600" algn="l" rtl="0" fontAlgn="base">
        <a:lnSpc>
          <a:spcPts val="2400"/>
        </a:lnSpc>
        <a:spcBef>
          <a:spcPct val="20000"/>
        </a:spcBef>
        <a:spcAft>
          <a:spcPct val="0"/>
        </a:spcAft>
        <a:buChar char="»"/>
        <a:defRPr sz="21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8" Type="http://schemas.openxmlformats.org/officeDocument/2006/relationships/image" Target="../media/image6.emf"/><Relationship Id="rId13" Type="http://schemas.openxmlformats.org/officeDocument/2006/relationships/image" Target="../media/image11.png"/><Relationship Id="rId3" Type="http://schemas.openxmlformats.org/officeDocument/2006/relationships/image" Target="../media/image3.emf"/><Relationship Id="rId7" Type="http://schemas.openxmlformats.org/officeDocument/2006/relationships/image" Target="../media/image5.png"/><Relationship Id="rId12" Type="http://schemas.openxmlformats.org/officeDocument/2006/relationships/image" Target="../media/image10.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emf"/><Relationship Id="rId11" Type="http://schemas.openxmlformats.org/officeDocument/2006/relationships/image" Target="../media/image9.emf"/><Relationship Id="rId5" Type="http://schemas.openxmlformats.org/officeDocument/2006/relationships/image" Target="../media/image2.gif"/><Relationship Id="rId10" Type="http://schemas.openxmlformats.org/officeDocument/2006/relationships/image" Target="../media/image8.emf"/><Relationship Id="rId4" Type="http://schemas.openxmlformats.org/officeDocument/2006/relationships/image" Target="../media/image1.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gi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emf"/><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3" Type="http://schemas.openxmlformats.org/officeDocument/2006/relationships/hyperlink" Target="https://lo-linking.esco-projects.eu/upload"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2.gif"/><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2.gif"/></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emf"/><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hyperlink" Target="https://ockham-ips.nl/" TargetMode="External"/><Relationship Id="rId4" Type="http://schemas.openxmlformats.org/officeDocument/2006/relationships/hyperlink" Target="mailto:arin.luomi-messerer@3s.co.at" TargetMode="External"/><Relationship Id="rId9"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gif"/></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827088" y="628038"/>
            <a:ext cx="7381875"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r>
              <a:rPr lang="de-DE" sz="3600" dirty="0">
                <a:cs typeface="Times New Roman" panose="02020603050405020304" pitchFamily="18" charset="0"/>
              </a:rPr>
              <a:t>Comparing and analysing VET </a:t>
            </a:r>
            <a:r>
              <a:rPr lang="de-DE" sz="3600" dirty="0" err="1">
                <a:cs typeface="Times New Roman" panose="02020603050405020304" pitchFamily="18" charset="0"/>
              </a:rPr>
              <a:t>qualifications</a:t>
            </a:r>
            <a:r>
              <a:rPr lang="en-US" sz="3600" dirty="0">
                <a:cs typeface="Times New Roman" panose="02020603050405020304" pitchFamily="18" charset="0"/>
              </a:rPr>
              <a:t> </a:t>
            </a:r>
          </a:p>
          <a:p>
            <a:pPr eaLnBrk="1" hangingPunct="1">
              <a:lnSpc>
                <a:spcPct val="100000"/>
              </a:lnSpc>
              <a:spcBef>
                <a:spcPct val="0"/>
              </a:spcBef>
              <a:buFontTx/>
              <a:buNone/>
            </a:pPr>
            <a:r>
              <a:rPr lang="en-US" sz="2800" dirty="0">
                <a:cs typeface="Times New Roman" panose="02020603050405020304" pitchFamily="18" charset="0"/>
              </a:rPr>
              <a:t>Applying methodological lessons</a:t>
            </a:r>
            <a:endParaRPr lang="en-GB" altLang="de-DE" sz="2800" dirty="0">
              <a:cs typeface="Times New Roman" panose="02020603050405020304" pitchFamily="18" charset="0"/>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7" name="Rechteck 2"/>
          <p:cNvSpPr>
            <a:spLocks noChangeArrowheads="1"/>
          </p:cNvSpPr>
          <p:nvPr/>
        </p:nvSpPr>
        <p:spPr bwMode="auto">
          <a:xfrm>
            <a:off x="747078" y="2580383"/>
            <a:ext cx="8045979"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r>
              <a:rPr lang="en-US" altLang="de-DE" sz="3200" dirty="0">
                <a:cs typeface="Times New Roman" panose="02020603050405020304" pitchFamily="18" charset="0"/>
              </a:rPr>
              <a:t>Monika Auzinger</a:t>
            </a:r>
          </a:p>
          <a:p>
            <a:pPr eaLnBrk="1" hangingPunct="1">
              <a:spcBef>
                <a:spcPct val="0"/>
              </a:spcBef>
              <a:buNone/>
            </a:pPr>
            <a:r>
              <a:rPr lang="de-DE" altLang="de-DE" sz="2000" dirty="0"/>
              <a:t>3s, Austria</a:t>
            </a:r>
          </a:p>
          <a:p>
            <a:pPr eaLnBrk="1" hangingPunct="1">
              <a:lnSpc>
                <a:spcPct val="100000"/>
              </a:lnSpc>
              <a:spcBef>
                <a:spcPct val="0"/>
              </a:spcBef>
              <a:buNone/>
            </a:pPr>
            <a:r>
              <a:rPr lang="de-DE" altLang="de-DE" sz="3200" dirty="0">
                <a:cs typeface="Times New Roman" panose="02020603050405020304" pitchFamily="18" charset="0"/>
              </a:rPr>
              <a:t>Karin Luomi-Messerer</a:t>
            </a:r>
          </a:p>
          <a:p>
            <a:pPr eaLnBrk="1" hangingPunct="1">
              <a:spcBef>
                <a:spcPct val="0"/>
              </a:spcBef>
              <a:buNone/>
            </a:pPr>
            <a:r>
              <a:rPr lang="de-DE" altLang="de-DE" sz="2000" dirty="0"/>
              <a:t>3s, Austria</a:t>
            </a:r>
          </a:p>
          <a:p>
            <a:pPr eaLnBrk="1" hangingPunct="1">
              <a:spcBef>
                <a:spcPct val="0"/>
              </a:spcBef>
              <a:buNone/>
            </a:pPr>
            <a:endParaRPr lang="de-DE" altLang="de-DE" sz="2000" dirty="0"/>
          </a:p>
          <a:p>
            <a:pPr eaLnBrk="1" hangingPunct="1">
              <a:lnSpc>
                <a:spcPct val="100000"/>
              </a:lnSpc>
              <a:spcBef>
                <a:spcPct val="0"/>
              </a:spcBef>
              <a:buFontTx/>
              <a:buNone/>
            </a:pPr>
            <a:r>
              <a:rPr lang="en-US" altLang="de-DE" sz="3200" dirty="0">
                <a:cs typeface="Times New Roman" panose="02020603050405020304" pitchFamily="18" charset="0"/>
              </a:rPr>
              <a:t>Simon Broek</a:t>
            </a:r>
          </a:p>
          <a:p>
            <a:pPr eaLnBrk="1" hangingPunct="1">
              <a:spcBef>
                <a:spcPct val="0"/>
              </a:spcBef>
              <a:buNone/>
            </a:pPr>
            <a:r>
              <a:rPr lang="en-US" altLang="de-DE" sz="2000" dirty="0"/>
              <a:t>Ockham-IPS, Netherlands</a:t>
            </a:r>
          </a:p>
          <a:p>
            <a:pPr eaLnBrk="1" hangingPunct="1">
              <a:spcBef>
                <a:spcPct val="0"/>
              </a:spcBef>
              <a:buFontTx/>
              <a:buNone/>
            </a:pPr>
            <a:endParaRPr lang="de-DE" altLang="de-DE" sz="2000" dirty="0"/>
          </a:p>
          <a:p>
            <a:pPr eaLnBrk="1" hangingPunct="1">
              <a:spcBef>
                <a:spcPct val="0"/>
              </a:spcBef>
              <a:buFontTx/>
              <a:buNone/>
            </a:pPr>
            <a:r>
              <a:rPr lang="de-DE" altLang="de-DE" sz="2400" dirty="0"/>
              <a:t>Cedefop Workshop, 18 June 2021</a:t>
            </a:r>
          </a:p>
          <a:p>
            <a:pPr eaLnBrk="1" hangingPunct="1">
              <a:spcBef>
                <a:spcPct val="0"/>
              </a:spcBef>
              <a:buFontTx/>
              <a:buNone/>
            </a:pPr>
            <a:endParaRPr lang="de-DE" altLang="de-DE" sz="2400" dirty="0"/>
          </a:p>
          <a:p>
            <a:pPr>
              <a:lnSpc>
                <a:spcPct val="100000"/>
              </a:lnSpc>
              <a:spcBef>
                <a:spcPct val="0"/>
              </a:spcBef>
              <a:spcAft>
                <a:spcPts val="1200"/>
              </a:spcAft>
              <a:buNone/>
            </a:pPr>
            <a:endParaRPr lang="en-GB" sz="2800" dirty="0">
              <a:cs typeface="Times New Roman" panose="02020603050405020304" pitchFamily="18" charset="0"/>
            </a:endParaRPr>
          </a:p>
        </p:txBody>
      </p:sp>
      <p:pic>
        <p:nvPicPr>
          <p:cNvPr id="8" name="Picture 2" descr="Logo_rgb">
            <a:extLst>
              <a:ext uri="{FF2B5EF4-FFF2-40B4-BE49-F238E27FC236}">
                <a16:creationId xmlns:a16="http://schemas.microsoft.com/office/drawing/2014/main" id="{F852C0C2-9800-48FE-86F5-63D4778A946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22787" y="2936563"/>
            <a:ext cx="1769886" cy="1854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Bild 1">
            <a:extLst>
              <a:ext uri="{FF2B5EF4-FFF2-40B4-BE49-F238E27FC236}">
                <a16:creationId xmlns:a16="http://schemas.microsoft.com/office/drawing/2014/main" id="{9461F880-D2C4-4EC3-A8E9-0CF5D2809BA5}"/>
              </a:ext>
            </a:extLst>
          </p:cNvPr>
          <p:cNvPicPr/>
          <p:nvPr/>
        </p:nvPicPr>
        <p:blipFill>
          <a:blip r:embed="rId4" cstate="print"/>
          <a:srcRect/>
          <a:stretch>
            <a:fillRect/>
          </a:stretch>
        </p:blipFill>
        <p:spPr bwMode="auto">
          <a:xfrm>
            <a:off x="5134892" y="5218015"/>
            <a:ext cx="2948341" cy="736917"/>
          </a:xfrm>
          <a:prstGeom prst="rect">
            <a:avLst/>
          </a:prstGeom>
          <a:noFill/>
          <a:ln w="9525">
            <a:noFill/>
            <a:miter lim="800000"/>
            <a:headEnd/>
            <a:tailEnd/>
          </a:ln>
        </p:spPr>
      </p:pic>
    </p:spTree>
    <p:extLst>
      <p:ext uri="{BB962C8B-B14F-4D97-AF65-F5344CB8AC3E}">
        <p14:creationId xmlns:p14="http://schemas.microsoft.com/office/powerpoint/2010/main" val="1628196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846AEC80-7E9C-4498-9A38-A6ED025E615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445577" y="5508485"/>
            <a:ext cx="1490546" cy="870393"/>
          </a:xfrm>
          <a:prstGeom prst="rect">
            <a:avLst/>
          </a:prstGeom>
          <a:noFill/>
          <a:ln>
            <a:noFill/>
          </a:ln>
        </p:spPr>
      </p:pic>
      <p:sp>
        <p:nvSpPr>
          <p:cNvPr id="10243" name="Rectangle 14"/>
          <p:cNvSpPr>
            <a:spLocks noChangeArrowheads="1"/>
          </p:cNvSpPr>
          <p:nvPr/>
        </p:nvSpPr>
        <p:spPr bwMode="auto">
          <a:xfrm>
            <a:off x="621348" y="169987"/>
            <a:ext cx="7696023"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r>
              <a:rPr lang="en-US" sz="3600" dirty="0">
                <a:solidFill>
                  <a:schemeClr val="tx2"/>
                </a:solidFill>
              </a:rPr>
              <a:t>Comparing ICT Technicians and Health Care Assistants Qualifications in 10 European countries – what did we learn? </a:t>
            </a:r>
          </a:p>
          <a:p>
            <a:pPr eaLnBrk="1" hangingPunct="1">
              <a:lnSpc>
                <a:spcPts val="3600"/>
              </a:lnSpc>
              <a:spcBef>
                <a:spcPct val="0"/>
              </a:spcBef>
              <a:buFontTx/>
              <a:buNone/>
            </a:pPr>
            <a:endParaRPr lang="de-AT" altLang="de-DE" sz="24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5" cstate="print"/>
          <a:srcRect/>
          <a:stretch>
            <a:fillRect/>
          </a:stretch>
        </p:blipFill>
        <p:spPr bwMode="auto">
          <a:xfrm>
            <a:off x="7144934" y="6108845"/>
            <a:ext cx="1953913" cy="486962"/>
          </a:xfrm>
          <a:prstGeom prst="rect">
            <a:avLst/>
          </a:prstGeom>
          <a:noFill/>
          <a:ln w="9525">
            <a:noFill/>
            <a:miter lim="800000"/>
            <a:headEnd/>
            <a:tailEnd/>
          </a:ln>
        </p:spPr>
      </p:pic>
      <p:pic>
        <p:nvPicPr>
          <p:cNvPr id="2" name="Picture 1">
            <a:extLst>
              <a:ext uri="{FF2B5EF4-FFF2-40B4-BE49-F238E27FC236}">
                <a16:creationId xmlns:a16="http://schemas.microsoft.com/office/drawing/2014/main" id="{5B22DE95-8238-48CC-A033-3DECDFFCE71C}"/>
              </a:ext>
            </a:extLst>
          </p:cNvPr>
          <p:cNvPicPr>
            <a:picLocks noChangeAspect="1"/>
          </p:cNvPicPr>
          <p:nvPr/>
        </p:nvPicPr>
        <p:blipFill>
          <a:blip r:embed="rId6"/>
          <a:stretch>
            <a:fillRect/>
          </a:stretch>
        </p:blipFill>
        <p:spPr>
          <a:xfrm>
            <a:off x="198211" y="1719115"/>
            <a:ext cx="8671469" cy="2931607"/>
          </a:xfrm>
          <a:prstGeom prst="rect">
            <a:avLst/>
          </a:prstGeom>
        </p:spPr>
      </p:pic>
      <p:pic>
        <p:nvPicPr>
          <p:cNvPr id="9" name="Picture 8">
            <a:extLst>
              <a:ext uri="{FF2B5EF4-FFF2-40B4-BE49-F238E27FC236}">
                <a16:creationId xmlns:a16="http://schemas.microsoft.com/office/drawing/2014/main" id="{FAE2A107-66AC-4DFA-B224-6981E4B00455}"/>
              </a:ext>
            </a:extLst>
          </p:cNvPr>
          <p:cNvPicPr>
            <a:picLocks noChangeAspect="1"/>
          </p:cNvPicPr>
          <p:nvPr/>
        </p:nvPicPr>
        <p:blipFill>
          <a:blip r:embed="rId7"/>
          <a:stretch>
            <a:fillRect/>
          </a:stretch>
        </p:blipFill>
        <p:spPr>
          <a:xfrm>
            <a:off x="7267726" y="4349939"/>
            <a:ext cx="1852657" cy="1295061"/>
          </a:xfrm>
          <a:prstGeom prst="rect">
            <a:avLst/>
          </a:prstGeom>
        </p:spPr>
      </p:pic>
      <p:sp>
        <p:nvSpPr>
          <p:cNvPr id="10" name="Rechteck 2">
            <a:extLst>
              <a:ext uri="{FF2B5EF4-FFF2-40B4-BE49-F238E27FC236}">
                <a16:creationId xmlns:a16="http://schemas.microsoft.com/office/drawing/2014/main" id="{33C7FE59-2E55-4C51-AEB8-23BCE10CC305}"/>
              </a:ext>
            </a:extLst>
          </p:cNvPr>
          <p:cNvSpPr>
            <a:spLocks noChangeArrowheads="1"/>
          </p:cNvSpPr>
          <p:nvPr/>
        </p:nvSpPr>
        <p:spPr bwMode="auto">
          <a:xfrm>
            <a:off x="1576243" y="4164696"/>
            <a:ext cx="4910495" cy="370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a:buNone/>
            </a:pPr>
            <a:endParaRPr lang="en-US" sz="1575" b="1" dirty="0"/>
          </a:p>
        </p:txBody>
      </p:sp>
      <p:pic>
        <p:nvPicPr>
          <p:cNvPr id="13" name="Picture 12">
            <a:extLst>
              <a:ext uri="{FF2B5EF4-FFF2-40B4-BE49-F238E27FC236}">
                <a16:creationId xmlns:a16="http://schemas.microsoft.com/office/drawing/2014/main" id="{04CE8062-7BB7-433D-8AFA-E0BC2D356978}"/>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0077" y="4833379"/>
            <a:ext cx="1971298" cy="1001664"/>
          </a:xfrm>
          <a:prstGeom prst="rect">
            <a:avLst/>
          </a:prstGeom>
          <a:noFill/>
          <a:ln>
            <a:noFill/>
          </a:ln>
        </p:spPr>
      </p:pic>
      <p:pic>
        <p:nvPicPr>
          <p:cNvPr id="14" name="Picture 13">
            <a:extLst>
              <a:ext uri="{FF2B5EF4-FFF2-40B4-BE49-F238E27FC236}">
                <a16:creationId xmlns:a16="http://schemas.microsoft.com/office/drawing/2014/main" id="{6A6F441E-734C-4567-9728-9E042D7F9976}"/>
              </a:ext>
            </a:extLst>
          </p:cNvPr>
          <p:cNvPicPr>
            <a:picLocks noChangeAspect="1"/>
          </p:cNvPicPr>
          <p:nvPr/>
        </p:nvPicPr>
        <p:blipFill>
          <a:blip r:embed="rId9"/>
          <a:stretch>
            <a:fillRect/>
          </a:stretch>
        </p:blipFill>
        <p:spPr>
          <a:xfrm>
            <a:off x="5753065" y="5274693"/>
            <a:ext cx="1074160" cy="834152"/>
          </a:xfrm>
          <a:prstGeom prst="rect">
            <a:avLst/>
          </a:prstGeom>
        </p:spPr>
      </p:pic>
      <p:pic>
        <p:nvPicPr>
          <p:cNvPr id="15" name="Picture 14">
            <a:extLst>
              <a:ext uri="{FF2B5EF4-FFF2-40B4-BE49-F238E27FC236}">
                <a16:creationId xmlns:a16="http://schemas.microsoft.com/office/drawing/2014/main" id="{45C6F017-31E8-4324-A3B3-53FA04F4C93A}"/>
              </a:ext>
            </a:extLst>
          </p:cNvPr>
          <p:cNvPicPr>
            <a:picLocks noChangeAspect="1"/>
          </p:cNvPicPr>
          <p:nvPr/>
        </p:nvPicPr>
        <p:blipFill>
          <a:blip r:embed="rId10"/>
          <a:stretch>
            <a:fillRect/>
          </a:stretch>
        </p:blipFill>
        <p:spPr>
          <a:xfrm>
            <a:off x="5075268" y="4399831"/>
            <a:ext cx="670712" cy="407895"/>
          </a:xfrm>
          <a:prstGeom prst="rect">
            <a:avLst/>
          </a:prstGeom>
        </p:spPr>
      </p:pic>
      <p:pic>
        <p:nvPicPr>
          <p:cNvPr id="16" name="Picture 15">
            <a:extLst>
              <a:ext uri="{FF2B5EF4-FFF2-40B4-BE49-F238E27FC236}">
                <a16:creationId xmlns:a16="http://schemas.microsoft.com/office/drawing/2014/main" id="{C358B169-F953-434C-BDBB-B42BF1ED4E7C}"/>
              </a:ext>
            </a:extLst>
          </p:cNvPr>
          <p:cNvPicPr/>
          <p:nvPr/>
        </p:nvPicPr>
        <p:blipFill>
          <a:blip r:embed="rId11">
            <a:extLst>
              <a:ext uri="{28A0092B-C50C-407E-A947-70E740481C1C}">
                <a14:useLocalDpi xmlns:a14="http://schemas.microsoft.com/office/drawing/2010/main" val="0"/>
              </a:ext>
            </a:extLst>
          </a:blip>
          <a:srcRect/>
          <a:stretch>
            <a:fillRect/>
          </a:stretch>
        </p:blipFill>
        <p:spPr bwMode="auto">
          <a:xfrm>
            <a:off x="5289185" y="4905220"/>
            <a:ext cx="1706804" cy="300083"/>
          </a:xfrm>
          <a:prstGeom prst="rect">
            <a:avLst/>
          </a:prstGeom>
          <a:noFill/>
          <a:ln>
            <a:noFill/>
          </a:ln>
        </p:spPr>
      </p:pic>
      <p:pic>
        <p:nvPicPr>
          <p:cNvPr id="17" name="Picture 16">
            <a:extLst>
              <a:ext uri="{FF2B5EF4-FFF2-40B4-BE49-F238E27FC236}">
                <a16:creationId xmlns:a16="http://schemas.microsoft.com/office/drawing/2014/main" id="{CC22638A-80BE-4179-9BDC-99C07BF7116A}"/>
              </a:ext>
            </a:extLst>
          </p:cNvPr>
          <p:cNvPicPr>
            <a:picLocks noChangeAspect="1"/>
          </p:cNvPicPr>
          <p:nvPr/>
        </p:nvPicPr>
        <p:blipFill>
          <a:blip r:embed="rId12"/>
          <a:stretch>
            <a:fillRect/>
          </a:stretch>
        </p:blipFill>
        <p:spPr>
          <a:xfrm>
            <a:off x="2448553" y="5028367"/>
            <a:ext cx="2604614" cy="562817"/>
          </a:xfrm>
          <a:prstGeom prst="rect">
            <a:avLst/>
          </a:prstGeom>
        </p:spPr>
      </p:pic>
      <p:pic>
        <p:nvPicPr>
          <p:cNvPr id="19" name="Picture 18">
            <a:extLst>
              <a:ext uri="{FF2B5EF4-FFF2-40B4-BE49-F238E27FC236}">
                <a16:creationId xmlns:a16="http://schemas.microsoft.com/office/drawing/2014/main" id="{B36B498A-B6DE-4C37-AFEB-4FE2630A1DEA}"/>
              </a:ext>
            </a:extLst>
          </p:cNvPr>
          <p:cNvPicPr>
            <a:picLocks noChangeAspect="1"/>
          </p:cNvPicPr>
          <p:nvPr/>
        </p:nvPicPr>
        <p:blipFill>
          <a:blip r:embed="rId13"/>
          <a:stretch>
            <a:fillRect/>
          </a:stretch>
        </p:blipFill>
        <p:spPr>
          <a:xfrm>
            <a:off x="147746" y="4270562"/>
            <a:ext cx="3446666" cy="562817"/>
          </a:xfrm>
          <a:prstGeom prst="rect">
            <a:avLst/>
          </a:prstGeom>
        </p:spPr>
      </p:pic>
    </p:spTree>
    <p:extLst>
      <p:ext uri="{BB962C8B-B14F-4D97-AF65-F5344CB8AC3E}">
        <p14:creationId xmlns:p14="http://schemas.microsoft.com/office/powerpoint/2010/main" val="3154033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914629" y="262193"/>
            <a:ext cx="7696023"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r>
              <a:rPr lang="en-US" sz="3600" dirty="0">
                <a:solidFill>
                  <a:schemeClr val="tx2"/>
                </a:solidFill>
              </a:rPr>
              <a:t>Potential applications and use cases situated within the analytical framework </a:t>
            </a:r>
            <a:endParaRPr lang="de-AT" altLang="de-DE" sz="24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7144934" y="6108845"/>
            <a:ext cx="1953913" cy="486962"/>
          </a:xfrm>
          <a:prstGeom prst="rect">
            <a:avLst/>
          </a:prstGeom>
          <a:noFill/>
          <a:ln w="9525">
            <a:noFill/>
            <a:miter lim="800000"/>
            <a:headEnd/>
            <a:tailEnd/>
          </a:ln>
        </p:spPr>
      </p:pic>
      <p:pic>
        <p:nvPicPr>
          <p:cNvPr id="8" name="Grafik 3">
            <a:extLst>
              <a:ext uri="{FF2B5EF4-FFF2-40B4-BE49-F238E27FC236}">
                <a16:creationId xmlns:a16="http://schemas.microsoft.com/office/drawing/2014/main" id="{27E57A13-0592-4CBE-B34A-A968A1C8E69A}"/>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8788" y="1692780"/>
            <a:ext cx="7389669" cy="3825621"/>
          </a:xfrm>
          <a:prstGeom prst="rect">
            <a:avLst/>
          </a:prstGeom>
          <a:noFill/>
        </p:spPr>
      </p:pic>
      <p:sp>
        <p:nvSpPr>
          <p:cNvPr id="9" name="Oval 8">
            <a:extLst>
              <a:ext uri="{FF2B5EF4-FFF2-40B4-BE49-F238E27FC236}">
                <a16:creationId xmlns:a16="http://schemas.microsoft.com/office/drawing/2014/main" id="{CF5A4BA1-6F0F-405F-91C8-5A9B238F66B9}"/>
              </a:ext>
            </a:extLst>
          </p:cNvPr>
          <p:cNvSpPr/>
          <p:nvPr/>
        </p:nvSpPr>
        <p:spPr>
          <a:xfrm>
            <a:off x="3623310" y="4240530"/>
            <a:ext cx="2457450" cy="59436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Oval 12">
            <a:extLst>
              <a:ext uri="{FF2B5EF4-FFF2-40B4-BE49-F238E27FC236}">
                <a16:creationId xmlns:a16="http://schemas.microsoft.com/office/drawing/2014/main" id="{2199632F-08FA-4310-AF8D-DCCCBA3704D4}"/>
              </a:ext>
            </a:extLst>
          </p:cNvPr>
          <p:cNvSpPr/>
          <p:nvPr/>
        </p:nvSpPr>
        <p:spPr>
          <a:xfrm>
            <a:off x="2240509" y="2037540"/>
            <a:ext cx="2457450" cy="7924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Oval 13">
            <a:extLst>
              <a:ext uri="{FF2B5EF4-FFF2-40B4-BE49-F238E27FC236}">
                <a16:creationId xmlns:a16="http://schemas.microsoft.com/office/drawing/2014/main" id="{CE5077E1-F697-49F4-96FD-283552784B0D}"/>
              </a:ext>
            </a:extLst>
          </p:cNvPr>
          <p:cNvSpPr/>
          <p:nvPr/>
        </p:nvSpPr>
        <p:spPr>
          <a:xfrm rot="19960293">
            <a:off x="3189876" y="2383716"/>
            <a:ext cx="4211132" cy="140811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Box 1">
            <a:extLst>
              <a:ext uri="{FF2B5EF4-FFF2-40B4-BE49-F238E27FC236}">
                <a16:creationId xmlns:a16="http://schemas.microsoft.com/office/drawing/2014/main" id="{EAA13919-B962-493C-B897-5D7E80CFFF5D}"/>
              </a:ext>
            </a:extLst>
          </p:cNvPr>
          <p:cNvSpPr txBox="1"/>
          <p:nvPr/>
        </p:nvSpPr>
        <p:spPr>
          <a:xfrm>
            <a:off x="2424830" y="1308309"/>
            <a:ext cx="1304667" cy="369332"/>
          </a:xfrm>
          <a:prstGeom prst="rect">
            <a:avLst/>
          </a:prstGeom>
          <a:noFill/>
        </p:spPr>
        <p:txBody>
          <a:bodyPr wrap="square" rtlCol="0">
            <a:spAutoFit/>
          </a:bodyPr>
          <a:lstStyle/>
          <a:p>
            <a:r>
              <a:rPr lang="de-DE" dirty="0">
                <a:latin typeface="Times New Roman" panose="02020603050405020304" pitchFamily="18" charset="0"/>
                <a:cs typeface="Times New Roman" panose="02020603050405020304" pitchFamily="18" charset="0"/>
              </a:rPr>
              <a:t>Session 1</a:t>
            </a:r>
          </a:p>
        </p:txBody>
      </p:sp>
      <p:sp>
        <p:nvSpPr>
          <p:cNvPr id="15" name="TextBox 14">
            <a:extLst>
              <a:ext uri="{FF2B5EF4-FFF2-40B4-BE49-F238E27FC236}">
                <a16:creationId xmlns:a16="http://schemas.microsoft.com/office/drawing/2014/main" id="{29D3605D-08D6-4630-8CF1-DD20F5EEA5E8}"/>
              </a:ext>
            </a:extLst>
          </p:cNvPr>
          <p:cNvSpPr txBox="1"/>
          <p:nvPr/>
        </p:nvSpPr>
        <p:spPr>
          <a:xfrm>
            <a:off x="7595483" y="2041588"/>
            <a:ext cx="1304667" cy="369332"/>
          </a:xfrm>
          <a:prstGeom prst="rect">
            <a:avLst/>
          </a:prstGeom>
          <a:noFill/>
        </p:spPr>
        <p:txBody>
          <a:bodyPr wrap="square" rtlCol="0">
            <a:spAutoFit/>
          </a:bodyPr>
          <a:lstStyle/>
          <a:p>
            <a:r>
              <a:rPr lang="de-DE" dirty="0">
                <a:latin typeface="Times New Roman" panose="02020603050405020304" pitchFamily="18" charset="0"/>
                <a:cs typeface="Times New Roman" panose="02020603050405020304" pitchFamily="18" charset="0"/>
              </a:rPr>
              <a:t>Session 2</a:t>
            </a:r>
          </a:p>
        </p:txBody>
      </p:sp>
      <p:sp>
        <p:nvSpPr>
          <p:cNvPr id="16" name="TextBox 15">
            <a:extLst>
              <a:ext uri="{FF2B5EF4-FFF2-40B4-BE49-F238E27FC236}">
                <a16:creationId xmlns:a16="http://schemas.microsoft.com/office/drawing/2014/main" id="{42D38D27-45D0-42DA-A79C-99EF36347DEF}"/>
              </a:ext>
            </a:extLst>
          </p:cNvPr>
          <p:cNvSpPr txBox="1"/>
          <p:nvPr/>
        </p:nvSpPr>
        <p:spPr>
          <a:xfrm>
            <a:off x="6258693" y="4916364"/>
            <a:ext cx="1304667" cy="369332"/>
          </a:xfrm>
          <a:prstGeom prst="rect">
            <a:avLst/>
          </a:prstGeom>
          <a:noFill/>
        </p:spPr>
        <p:txBody>
          <a:bodyPr wrap="square" rtlCol="0">
            <a:spAutoFit/>
          </a:bodyPr>
          <a:lstStyle/>
          <a:p>
            <a:r>
              <a:rPr lang="de-DE" dirty="0">
                <a:latin typeface="Times New Roman" panose="02020603050405020304" pitchFamily="18" charset="0"/>
                <a:cs typeface="Times New Roman" panose="02020603050405020304" pitchFamily="18" charset="0"/>
              </a:rPr>
              <a:t>Session 3</a:t>
            </a:r>
          </a:p>
        </p:txBody>
      </p:sp>
      <p:sp>
        <p:nvSpPr>
          <p:cNvPr id="3" name="Speech Bubble: Oval 2">
            <a:extLst>
              <a:ext uri="{FF2B5EF4-FFF2-40B4-BE49-F238E27FC236}">
                <a16:creationId xmlns:a16="http://schemas.microsoft.com/office/drawing/2014/main" id="{E3C77846-F520-4108-ADEC-0470F4A206BD}"/>
              </a:ext>
            </a:extLst>
          </p:cNvPr>
          <p:cNvSpPr/>
          <p:nvPr/>
        </p:nvSpPr>
        <p:spPr>
          <a:xfrm>
            <a:off x="7570870" y="1908769"/>
            <a:ext cx="1114342" cy="612648"/>
          </a:xfrm>
          <a:prstGeom prst="wedgeEllipseCallout">
            <a:avLst>
              <a:gd name="adj1" fmla="val -123333"/>
              <a:gd name="adj2" fmla="val -32649"/>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Speech Bubble: Oval 16">
            <a:extLst>
              <a:ext uri="{FF2B5EF4-FFF2-40B4-BE49-F238E27FC236}">
                <a16:creationId xmlns:a16="http://schemas.microsoft.com/office/drawing/2014/main" id="{5909F980-2F99-4AEF-AB58-1E528D09CB25}"/>
              </a:ext>
            </a:extLst>
          </p:cNvPr>
          <p:cNvSpPr/>
          <p:nvPr/>
        </p:nvSpPr>
        <p:spPr>
          <a:xfrm>
            <a:off x="6273846" y="4794646"/>
            <a:ext cx="1114342" cy="612648"/>
          </a:xfrm>
          <a:prstGeom prst="wedgeEllipseCallout">
            <a:avLst>
              <a:gd name="adj1" fmla="val -127436"/>
              <a:gd name="adj2" fmla="val -43843"/>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Speech Bubble: Oval 17">
            <a:extLst>
              <a:ext uri="{FF2B5EF4-FFF2-40B4-BE49-F238E27FC236}">
                <a16:creationId xmlns:a16="http://schemas.microsoft.com/office/drawing/2014/main" id="{47971C0F-7E1D-4B05-9EA3-797DC9F7CF92}"/>
              </a:ext>
            </a:extLst>
          </p:cNvPr>
          <p:cNvSpPr/>
          <p:nvPr/>
        </p:nvSpPr>
        <p:spPr>
          <a:xfrm rot="11777955">
            <a:off x="2445390" y="1242687"/>
            <a:ext cx="1114342" cy="612648"/>
          </a:xfrm>
          <a:prstGeom prst="wedgeEllipseCallout">
            <a:avLst>
              <a:gd name="adj1" fmla="val -67292"/>
              <a:gd name="adj2" fmla="val -43017"/>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913663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animBg="1"/>
      <p:bldP spid="2" grpId="0"/>
      <p:bldP spid="15" grpId="0"/>
      <p:bldP spid="16" grpId="0"/>
      <p:bldP spid="3" grpId="0" animBg="1"/>
      <p:bldP spid="17"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914629" y="262193"/>
            <a:ext cx="7696023"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r>
              <a:rPr lang="en-US" sz="3600" dirty="0">
                <a:solidFill>
                  <a:schemeClr val="tx2"/>
                </a:solidFill>
              </a:rPr>
              <a:t>Potential applications and use cases situated within the analytical framework </a:t>
            </a:r>
            <a:endParaRPr lang="de-AT" altLang="de-DE" sz="24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7144934" y="6108845"/>
            <a:ext cx="1953913" cy="486962"/>
          </a:xfrm>
          <a:prstGeom prst="rect">
            <a:avLst/>
          </a:prstGeom>
          <a:noFill/>
          <a:ln w="9525">
            <a:noFill/>
            <a:miter lim="800000"/>
            <a:headEnd/>
            <a:tailEnd/>
          </a:ln>
        </p:spPr>
      </p:pic>
      <p:pic>
        <p:nvPicPr>
          <p:cNvPr id="8" name="Grafik 3">
            <a:extLst>
              <a:ext uri="{FF2B5EF4-FFF2-40B4-BE49-F238E27FC236}">
                <a16:creationId xmlns:a16="http://schemas.microsoft.com/office/drawing/2014/main" id="{27E57A13-0592-4CBE-B34A-A968A1C8E69A}"/>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0218" y="1696426"/>
            <a:ext cx="7389669" cy="3825621"/>
          </a:xfrm>
          <a:prstGeom prst="rect">
            <a:avLst/>
          </a:prstGeom>
          <a:noFill/>
        </p:spPr>
      </p:pic>
      <p:sp>
        <p:nvSpPr>
          <p:cNvPr id="13" name="Oval 12">
            <a:extLst>
              <a:ext uri="{FF2B5EF4-FFF2-40B4-BE49-F238E27FC236}">
                <a16:creationId xmlns:a16="http://schemas.microsoft.com/office/drawing/2014/main" id="{2199632F-08FA-4310-AF8D-DCCCBA3704D4}"/>
              </a:ext>
            </a:extLst>
          </p:cNvPr>
          <p:cNvSpPr/>
          <p:nvPr/>
        </p:nvSpPr>
        <p:spPr>
          <a:xfrm>
            <a:off x="2305190" y="2043349"/>
            <a:ext cx="2457450" cy="7924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Box 1">
            <a:extLst>
              <a:ext uri="{FF2B5EF4-FFF2-40B4-BE49-F238E27FC236}">
                <a16:creationId xmlns:a16="http://schemas.microsoft.com/office/drawing/2014/main" id="{EAA13919-B962-493C-B897-5D7E80CFFF5D}"/>
              </a:ext>
            </a:extLst>
          </p:cNvPr>
          <p:cNvSpPr txBox="1"/>
          <p:nvPr/>
        </p:nvSpPr>
        <p:spPr>
          <a:xfrm>
            <a:off x="2424830" y="1308309"/>
            <a:ext cx="1304667" cy="369332"/>
          </a:xfrm>
          <a:prstGeom prst="rect">
            <a:avLst/>
          </a:prstGeom>
          <a:noFill/>
        </p:spPr>
        <p:txBody>
          <a:bodyPr wrap="square" rtlCol="0">
            <a:spAutoFit/>
          </a:bodyPr>
          <a:lstStyle/>
          <a:p>
            <a:r>
              <a:rPr lang="de-DE" dirty="0">
                <a:latin typeface="Times New Roman" panose="02020603050405020304" pitchFamily="18" charset="0"/>
                <a:cs typeface="Times New Roman" panose="02020603050405020304" pitchFamily="18" charset="0"/>
              </a:rPr>
              <a:t>Session 1</a:t>
            </a:r>
          </a:p>
        </p:txBody>
      </p:sp>
      <p:sp>
        <p:nvSpPr>
          <p:cNvPr id="18" name="Speech Bubble: Oval 17">
            <a:extLst>
              <a:ext uri="{FF2B5EF4-FFF2-40B4-BE49-F238E27FC236}">
                <a16:creationId xmlns:a16="http://schemas.microsoft.com/office/drawing/2014/main" id="{47971C0F-7E1D-4B05-9EA3-797DC9F7CF92}"/>
              </a:ext>
            </a:extLst>
          </p:cNvPr>
          <p:cNvSpPr/>
          <p:nvPr/>
        </p:nvSpPr>
        <p:spPr>
          <a:xfrm rot="11777955">
            <a:off x="2445390" y="1242687"/>
            <a:ext cx="1114342" cy="612648"/>
          </a:xfrm>
          <a:prstGeom prst="wedgeEllipseCallout">
            <a:avLst>
              <a:gd name="adj1" fmla="val -67292"/>
              <a:gd name="adj2" fmla="val -43017"/>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36795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156484" y="186341"/>
            <a:ext cx="3642042"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r>
              <a:rPr lang="en-US" sz="2400" dirty="0">
                <a:solidFill>
                  <a:schemeClr val="tx2"/>
                </a:solidFill>
              </a:rPr>
              <a:t>Supporting quality, relevance and excellence of VET qualifications</a:t>
            </a:r>
          </a:p>
          <a:p>
            <a:pPr eaLnBrk="1" hangingPunct="1">
              <a:lnSpc>
                <a:spcPct val="100000"/>
              </a:lnSpc>
              <a:spcBef>
                <a:spcPct val="0"/>
              </a:spcBef>
              <a:buFontTx/>
              <a:buNone/>
            </a:pPr>
            <a:endParaRPr lang="en-US" sz="2400" dirty="0">
              <a:solidFill>
                <a:schemeClr val="tx2"/>
              </a:solidFill>
            </a:endParaRPr>
          </a:p>
          <a:p>
            <a:pPr eaLnBrk="1" hangingPunct="1">
              <a:lnSpc>
                <a:spcPct val="100000"/>
              </a:lnSpc>
              <a:spcBef>
                <a:spcPct val="0"/>
              </a:spcBef>
              <a:buFontTx/>
              <a:buNone/>
            </a:pPr>
            <a:r>
              <a:rPr lang="en-US" sz="2000" dirty="0">
                <a:solidFill>
                  <a:schemeClr val="tx2"/>
                </a:solidFill>
              </a:rPr>
              <a:t>Analysis and comparison of VET qualifications based on </a:t>
            </a:r>
            <a:r>
              <a:rPr lang="en-US" sz="2000" b="1" dirty="0">
                <a:solidFill>
                  <a:schemeClr val="tx2"/>
                </a:solidFill>
              </a:rPr>
              <a:t>intended</a:t>
            </a:r>
            <a:r>
              <a:rPr lang="en-US" sz="2000" dirty="0">
                <a:solidFill>
                  <a:schemeClr val="tx2"/>
                </a:solidFill>
              </a:rPr>
              <a:t> LO</a:t>
            </a:r>
          </a:p>
          <a:p>
            <a:pPr eaLnBrk="1" hangingPunct="1">
              <a:lnSpc>
                <a:spcPct val="100000"/>
              </a:lnSpc>
              <a:spcBef>
                <a:spcPct val="0"/>
              </a:spcBef>
              <a:buFontTx/>
              <a:buNone/>
            </a:pPr>
            <a:endParaRPr lang="en-US" sz="2000" dirty="0">
              <a:solidFill>
                <a:schemeClr val="tx2"/>
              </a:solidFill>
            </a:endParaRPr>
          </a:p>
          <a:p>
            <a:pPr eaLnBrk="1" hangingPunct="1">
              <a:lnSpc>
                <a:spcPct val="100000"/>
              </a:lnSpc>
              <a:spcBef>
                <a:spcPct val="0"/>
              </a:spcBef>
              <a:buFontTx/>
              <a:buNone/>
            </a:pPr>
            <a:r>
              <a:rPr lang="en-US" sz="2000" dirty="0">
                <a:solidFill>
                  <a:schemeClr val="tx2"/>
                </a:solidFill>
              </a:rPr>
              <a:t>Reflection on own priorities and solutions, gaining inspiration from other  countries’ choices for revising, improving, further developing own qualifications</a:t>
            </a:r>
          </a:p>
          <a:p>
            <a:pPr eaLnBrk="1" hangingPunct="1">
              <a:lnSpc>
                <a:spcPts val="3600"/>
              </a:lnSpc>
              <a:spcBef>
                <a:spcPct val="0"/>
              </a:spcBef>
              <a:buFontTx/>
              <a:buNone/>
            </a:pPr>
            <a:endParaRPr lang="en-US" sz="2000" dirty="0">
              <a:solidFill>
                <a:schemeClr val="tx2"/>
              </a:solidFill>
            </a:endParaRPr>
          </a:p>
          <a:p>
            <a:pPr eaLnBrk="1" hangingPunct="1">
              <a:lnSpc>
                <a:spcPct val="100000"/>
              </a:lnSpc>
              <a:spcBef>
                <a:spcPct val="0"/>
              </a:spcBef>
              <a:buFontTx/>
              <a:buNone/>
            </a:pPr>
            <a:r>
              <a:rPr lang="en-US" sz="2000" i="1" dirty="0">
                <a:solidFill>
                  <a:schemeClr val="tx2"/>
                </a:solidFill>
              </a:rPr>
              <a:t>Mapping table for healthcare assistant– O*NET</a:t>
            </a:r>
            <a:endParaRPr lang="de-AT" altLang="de-DE" sz="2000" i="1"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1589954" y="6075990"/>
            <a:ext cx="1953913" cy="486962"/>
          </a:xfrm>
          <a:prstGeom prst="rect">
            <a:avLst/>
          </a:prstGeom>
          <a:noFill/>
          <a:ln w="9525">
            <a:noFill/>
            <a:miter lim="800000"/>
            <a:headEnd/>
            <a:tailEnd/>
          </a:ln>
        </p:spPr>
      </p:pic>
      <p:pic>
        <p:nvPicPr>
          <p:cNvPr id="2" name="Picture 1">
            <a:extLst>
              <a:ext uri="{FF2B5EF4-FFF2-40B4-BE49-F238E27FC236}">
                <a16:creationId xmlns:a16="http://schemas.microsoft.com/office/drawing/2014/main" id="{9EAC85FD-4502-4EF5-A7F8-6A7A263ECA88}"/>
              </a:ext>
            </a:extLst>
          </p:cNvPr>
          <p:cNvPicPr>
            <a:picLocks noChangeAspect="1"/>
          </p:cNvPicPr>
          <p:nvPr/>
        </p:nvPicPr>
        <p:blipFill>
          <a:blip r:embed="rId5"/>
          <a:stretch>
            <a:fillRect/>
          </a:stretch>
        </p:blipFill>
        <p:spPr>
          <a:xfrm>
            <a:off x="4059172" y="87455"/>
            <a:ext cx="4768324" cy="6683089"/>
          </a:xfrm>
          <a:prstGeom prst="rect">
            <a:avLst/>
          </a:prstGeom>
        </p:spPr>
      </p:pic>
    </p:spTree>
    <p:extLst>
      <p:ext uri="{BB962C8B-B14F-4D97-AF65-F5344CB8AC3E}">
        <p14:creationId xmlns:p14="http://schemas.microsoft.com/office/powerpoint/2010/main" val="4080484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156484" y="186341"/>
            <a:ext cx="3642042"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r>
              <a:rPr lang="en-US" sz="2400" dirty="0">
                <a:solidFill>
                  <a:schemeClr val="tx2"/>
                </a:solidFill>
              </a:rPr>
              <a:t>Supporting quality, relevance and excellence of VET qualifications</a:t>
            </a:r>
          </a:p>
          <a:p>
            <a:pPr eaLnBrk="1" hangingPunct="1">
              <a:lnSpc>
                <a:spcPct val="100000"/>
              </a:lnSpc>
              <a:spcBef>
                <a:spcPct val="0"/>
              </a:spcBef>
              <a:buFontTx/>
              <a:buNone/>
            </a:pPr>
            <a:endParaRPr lang="en-US" sz="2400" dirty="0">
              <a:solidFill>
                <a:schemeClr val="tx2"/>
              </a:solidFill>
            </a:endParaRPr>
          </a:p>
          <a:p>
            <a:pPr eaLnBrk="1" hangingPunct="1">
              <a:lnSpc>
                <a:spcPct val="100000"/>
              </a:lnSpc>
              <a:spcBef>
                <a:spcPct val="0"/>
              </a:spcBef>
              <a:buFontTx/>
              <a:buNone/>
            </a:pPr>
            <a:r>
              <a:rPr lang="en-US" sz="2000" dirty="0">
                <a:solidFill>
                  <a:schemeClr val="tx2"/>
                </a:solidFill>
              </a:rPr>
              <a:t>Analysis and comparison of VET qualifications based on </a:t>
            </a:r>
            <a:r>
              <a:rPr lang="en-US" sz="2000" b="1" dirty="0">
                <a:solidFill>
                  <a:schemeClr val="tx2"/>
                </a:solidFill>
              </a:rPr>
              <a:t>achieved and </a:t>
            </a:r>
            <a:r>
              <a:rPr lang="en-US" sz="2000" b="1" dirty="0" err="1">
                <a:solidFill>
                  <a:schemeClr val="tx2"/>
                </a:solidFill>
              </a:rPr>
              <a:t>realised</a:t>
            </a:r>
            <a:r>
              <a:rPr lang="en-US" sz="2000" b="1" dirty="0">
                <a:solidFill>
                  <a:schemeClr val="tx2"/>
                </a:solidFill>
              </a:rPr>
              <a:t> </a:t>
            </a:r>
            <a:r>
              <a:rPr lang="en-US" sz="2000" dirty="0">
                <a:solidFill>
                  <a:schemeClr val="tx2"/>
                </a:solidFill>
              </a:rPr>
              <a:t>LO</a:t>
            </a:r>
          </a:p>
          <a:p>
            <a:pPr eaLnBrk="1" hangingPunct="1">
              <a:lnSpc>
                <a:spcPct val="100000"/>
              </a:lnSpc>
              <a:spcBef>
                <a:spcPct val="0"/>
              </a:spcBef>
              <a:buFontTx/>
              <a:buNone/>
            </a:pPr>
            <a:endParaRPr lang="en-US" sz="2000" dirty="0">
              <a:solidFill>
                <a:schemeClr val="tx2"/>
              </a:solidFill>
            </a:endParaRPr>
          </a:p>
          <a:p>
            <a:pPr eaLnBrk="1" hangingPunct="1">
              <a:lnSpc>
                <a:spcPct val="100000"/>
              </a:lnSpc>
              <a:spcBef>
                <a:spcPct val="0"/>
              </a:spcBef>
              <a:buFontTx/>
              <a:buNone/>
            </a:pPr>
            <a:r>
              <a:rPr lang="en-US" sz="2000" dirty="0">
                <a:solidFill>
                  <a:schemeClr val="tx2"/>
                </a:solidFill>
              </a:rPr>
              <a:t>Comparison of and reflection on intentions of qualifications and achieved LO as QA mechanism at provider level </a:t>
            </a:r>
          </a:p>
          <a:p>
            <a:pPr eaLnBrk="1" hangingPunct="1">
              <a:lnSpc>
                <a:spcPts val="3600"/>
              </a:lnSpc>
              <a:spcBef>
                <a:spcPct val="0"/>
              </a:spcBef>
              <a:buFontTx/>
              <a:buNone/>
            </a:pPr>
            <a:endParaRPr lang="en-US" sz="2000" dirty="0">
              <a:solidFill>
                <a:schemeClr val="tx2"/>
              </a:solidFill>
            </a:endParaRPr>
          </a:p>
          <a:p>
            <a:pPr eaLnBrk="1" hangingPunct="1">
              <a:lnSpc>
                <a:spcPct val="100000"/>
              </a:lnSpc>
              <a:spcBef>
                <a:spcPct val="0"/>
              </a:spcBef>
              <a:buFontTx/>
              <a:buNone/>
            </a:pPr>
            <a:r>
              <a:rPr lang="en-US" sz="2000" i="1" dirty="0">
                <a:solidFill>
                  <a:schemeClr val="tx2"/>
                </a:solidFill>
              </a:rPr>
              <a:t>Employer Reflection Survey – reference point based on Australian ESS and ESCO OSP</a:t>
            </a:r>
            <a:endParaRPr lang="de-AT" altLang="de-DE" sz="2000" i="1"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1589954" y="6075990"/>
            <a:ext cx="1953913" cy="486962"/>
          </a:xfrm>
          <a:prstGeom prst="rect">
            <a:avLst/>
          </a:prstGeom>
          <a:noFill/>
          <a:ln w="9525">
            <a:noFill/>
            <a:miter lim="800000"/>
            <a:headEnd/>
            <a:tailEnd/>
          </a:ln>
        </p:spPr>
      </p:pic>
      <p:pic>
        <p:nvPicPr>
          <p:cNvPr id="3" name="Picture 2">
            <a:extLst>
              <a:ext uri="{FF2B5EF4-FFF2-40B4-BE49-F238E27FC236}">
                <a16:creationId xmlns:a16="http://schemas.microsoft.com/office/drawing/2014/main" id="{A27BC06A-E953-4820-B109-FA58BDAD9679}"/>
              </a:ext>
            </a:extLst>
          </p:cNvPr>
          <p:cNvPicPr>
            <a:picLocks noChangeAspect="1"/>
          </p:cNvPicPr>
          <p:nvPr/>
        </p:nvPicPr>
        <p:blipFill>
          <a:blip r:embed="rId5"/>
          <a:stretch>
            <a:fillRect/>
          </a:stretch>
        </p:blipFill>
        <p:spPr>
          <a:xfrm>
            <a:off x="4473851" y="0"/>
            <a:ext cx="4373234" cy="6858000"/>
          </a:xfrm>
          <a:prstGeom prst="rect">
            <a:avLst/>
          </a:prstGeom>
        </p:spPr>
      </p:pic>
    </p:spTree>
    <p:extLst>
      <p:ext uri="{BB962C8B-B14F-4D97-AF65-F5344CB8AC3E}">
        <p14:creationId xmlns:p14="http://schemas.microsoft.com/office/powerpoint/2010/main" val="1051552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156484" y="186341"/>
            <a:ext cx="8107406"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r>
              <a:rPr lang="en-US" sz="2400" dirty="0">
                <a:solidFill>
                  <a:schemeClr val="tx2"/>
                </a:solidFill>
              </a:rPr>
              <a:t>Analysis and comparison of VET qualifications based on </a:t>
            </a:r>
            <a:r>
              <a:rPr lang="en-US" sz="2400" b="1" dirty="0">
                <a:solidFill>
                  <a:schemeClr val="tx2"/>
                </a:solidFill>
              </a:rPr>
              <a:t>achieved and </a:t>
            </a:r>
            <a:r>
              <a:rPr lang="en-US" sz="2400" b="1" dirty="0" err="1">
                <a:solidFill>
                  <a:schemeClr val="tx2"/>
                </a:solidFill>
              </a:rPr>
              <a:t>realised</a:t>
            </a:r>
            <a:r>
              <a:rPr lang="en-US" sz="2400" b="1" dirty="0">
                <a:solidFill>
                  <a:schemeClr val="tx2"/>
                </a:solidFill>
              </a:rPr>
              <a:t> </a:t>
            </a:r>
            <a:r>
              <a:rPr lang="en-US" sz="2400" dirty="0">
                <a:solidFill>
                  <a:schemeClr val="tx2"/>
                </a:solidFill>
              </a:rPr>
              <a:t>LO</a:t>
            </a:r>
          </a:p>
          <a:p>
            <a:pPr eaLnBrk="1" hangingPunct="1">
              <a:lnSpc>
                <a:spcPct val="100000"/>
              </a:lnSpc>
              <a:spcBef>
                <a:spcPct val="0"/>
              </a:spcBef>
              <a:buFontTx/>
              <a:buNone/>
            </a:pPr>
            <a:endParaRPr lang="en-US" sz="2000" dirty="0">
              <a:solidFill>
                <a:schemeClr val="tx2"/>
              </a:solidFill>
            </a:endParaRPr>
          </a:p>
          <a:p>
            <a:pPr eaLnBrk="1" hangingPunct="1">
              <a:lnSpc>
                <a:spcPct val="100000"/>
              </a:lnSpc>
              <a:spcBef>
                <a:spcPct val="0"/>
              </a:spcBef>
              <a:buFontTx/>
              <a:buNone/>
            </a:pPr>
            <a:r>
              <a:rPr lang="en-US" sz="2000" dirty="0">
                <a:solidFill>
                  <a:schemeClr val="tx2"/>
                </a:solidFill>
              </a:rPr>
              <a:t>Comparison of and reflection on intentions of qualifications and achieved LO as QA mechanism at provider level : Pre-test - clusters of skills provided by the VET </a:t>
            </a:r>
            <a:r>
              <a:rPr lang="en-US" sz="2000" dirty="0" err="1">
                <a:solidFill>
                  <a:schemeClr val="tx2"/>
                </a:solidFill>
              </a:rPr>
              <a:t>programme</a:t>
            </a:r>
            <a:r>
              <a:rPr lang="en-US" sz="2000" dirty="0">
                <a:solidFill>
                  <a:schemeClr val="tx2"/>
                </a:solidFill>
              </a:rPr>
              <a:t> (NL)</a:t>
            </a:r>
          </a:p>
          <a:p>
            <a:pPr eaLnBrk="1" hangingPunct="1">
              <a:lnSpc>
                <a:spcPts val="3600"/>
              </a:lnSpc>
              <a:spcBef>
                <a:spcPct val="0"/>
              </a:spcBef>
              <a:buFontTx/>
              <a:buNone/>
            </a:pPr>
            <a:endParaRPr lang="en-US" sz="2000" dirty="0">
              <a:solidFill>
                <a:schemeClr val="tx2"/>
              </a:solidFill>
            </a:endParaRPr>
          </a:p>
          <a:p>
            <a:pPr eaLnBrk="1" hangingPunct="1">
              <a:lnSpc>
                <a:spcPts val="3600"/>
              </a:lnSpc>
              <a:spcBef>
                <a:spcPct val="0"/>
              </a:spcBef>
              <a:buFontTx/>
              <a:buNone/>
            </a:pPr>
            <a:endParaRPr lang="en-US" sz="20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1589954" y="6075990"/>
            <a:ext cx="1953913" cy="486962"/>
          </a:xfrm>
          <a:prstGeom prst="rect">
            <a:avLst/>
          </a:prstGeom>
          <a:noFill/>
          <a:ln w="9525">
            <a:noFill/>
            <a:miter lim="800000"/>
            <a:headEnd/>
            <a:tailEnd/>
          </a:ln>
        </p:spPr>
      </p:pic>
      <p:pic>
        <p:nvPicPr>
          <p:cNvPr id="2" name="Picture 1">
            <a:extLst>
              <a:ext uri="{FF2B5EF4-FFF2-40B4-BE49-F238E27FC236}">
                <a16:creationId xmlns:a16="http://schemas.microsoft.com/office/drawing/2014/main" id="{D543A113-9E37-4C4C-B239-D6683001F54C}"/>
              </a:ext>
            </a:extLst>
          </p:cNvPr>
          <p:cNvPicPr>
            <a:picLocks noChangeAspect="1"/>
          </p:cNvPicPr>
          <p:nvPr/>
        </p:nvPicPr>
        <p:blipFill>
          <a:blip r:embed="rId5"/>
          <a:stretch>
            <a:fillRect/>
          </a:stretch>
        </p:blipFill>
        <p:spPr>
          <a:xfrm>
            <a:off x="193393" y="2421617"/>
            <a:ext cx="8757213" cy="3473236"/>
          </a:xfrm>
          <a:prstGeom prst="rect">
            <a:avLst/>
          </a:prstGeom>
        </p:spPr>
      </p:pic>
    </p:spTree>
    <p:extLst>
      <p:ext uri="{BB962C8B-B14F-4D97-AF65-F5344CB8AC3E}">
        <p14:creationId xmlns:p14="http://schemas.microsoft.com/office/powerpoint/2010/main" val="3903445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914629" y="262193"/>
            <a:ext cx="7696023"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r>
              <a:rPr lang="en-US" sz="3600" dirty="0">
                <a:solidFill>
                  <a:schemeClr val="tx2"/>
                </a:solidFill>
              </a:rPr>
              <a:t>Potential applications and use cases situated within the analytical framework </a:t>
            </a:r>
            <a:endParaRPr lang="de-AT" altLang="de-DE" sz="24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7144934" y="6108845"/>
            <a:ext cx="1953913" cy="486962"/>
          </a:xfrm>
          <a:prstGeom prst="rect">
            <a:avLst/>
          </a:prstGeom>
          <a:noFill/>
          <a:ln w="9525">
            <a:noFill/>
            <a:miter lim="800000"/>
            <a:headEnd/>
            <a:tailEnd/>
          </a:ln>
        </p:spPr>
      </p:pic>
      <p:pic>
        <p:nvPicPr>
          <p:cNvPr id="8" name="Grafik 3">
            <a:extLst>
              <a:ext uri="{FF2B5EF4-FFF2-40B4-BE49-F238E27FC236}">
                <a16:creationId xmlns:a16="http://schemas.microsoft.com/office/drawing/2014/main" id="{27E57A13-0592-4CBE-B34A-A968A1C8E69A}"/>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8788" y="1681350"/>
            <a:ext cx="7389669" cy="3825621"/>
          </a:xfrm>
          <a:prstGeom prst="rect">
            <a:avLst/>
          </a:prstGeom>
          <a:noFill/>
        </p:spPr>
      </p:pic>
      <p:sp>
        <p:nvSpPr>
          <p:cNvPr id="14" name="Oval 13">
            <a:extLst>
              <a:ext uri="{FF2B5EF4-FFF2-40B4-BE49-F238E27FC236}">
                <a16:creationId xmlns:a16="http://schemas.microsoft.com/office/drawing/2014/main" id="{CE5077E1-F697-49F4-96FD-283552784B0D}"/>
              </a:ext>
            </a:extLst>
          </p:cNvPr>
          <p:cNvSpPr/>
          <p:nvPr/>
        </p:nvSpPr>
        <p:spPr>
          <a:xfrm rot="19960293">
            <a:off x="3189876" y="2383716"/>
            <a:ext cx="4211132" cy="140811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Box 14">
            <a:extLst>
              <a:ext uri="{FF2B5EF4-FFF2-40B4-BE49-F238E27FC236}">
                <a16:creationId xmlns:a16="http://schemas.microsoft.com/office/drawing/2014/main" id="{29D3605D-08D6-4630-8CF1-DD20F5EEA5E8}"/>
              </a:ext>
            </a:extLst>
          </p:cNvPr>
          <p:cNvSpPr txBox="1"/>
          <p:nvPr/>
        </p:nvSpPr>
        <p:spPr>
          <a:xfrm>
            <a:off x="7595483" y="2041588"/>
            <a:ext cx="1304667" cy="369332"/>
          </a:xfrm>
          <a:prstGeom prst="rect">
            <a:avLst/>
          </a:prstGeom>
          <a:noFill/>
        </p:spPr>
        <p:txBody>
          <a:bodyPr wrap="square" rtlCol="0">
            <a:spAutoFit/>
          </a:bodyPr>
          <a:lstStyle/>
          <a:p>
            <a:r>
              <a:rPr lang="de-DE" dirty="0">
                <a:latin typeface="Times New Roman" panose="02020603050405020304" pitchFamily="18" charset="0"/>
                <a:cs typeface="Times New Roman" panose="02020603050405020304" pitchFamily="18" charset="0"/>
              </a:rPr>
              <a:t>Session 2</a:t>
            </a:r>
          </a:p>
        </p:txBody>
      </p:sp>
      <p:sp>
        <p:nvSpPr>
          <p:cNvPr id="3" name="Speech Bubble: Oval 2">
            <a:extLst>
              <a:ext uri="{FF2B5EF4-FFF2-40B4-BE49-F238E27FC236}">
                <a16:creationId xmlns:a16="http://schemas.microsoft.com/office/drawing/2014/main" id="{E3C77846-F520-4108-ADEC-0470F4A206BD}"/>
              </a:ext>
            </a:extLst>
          </p:cNvPr>
          <p:cNvSpPr/>
          <p:nvPr/>
        </p:nvSpPr>
        <p:spPr>
          <a:xfrm>
            <a:off x="7570870" y="1908769"/>
            <a:ext cx="1114342" cy="612648"/>
          </a:xfrm>
          <a:prstGeom prst="wedgeEllipseCallout">
            <a:avLst>
              <a:gd name="adj1" fmla="val -123333"/>
              <a:gd name="adj2" fmla="val -32649"/>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73331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156484" y="186341"/>
            <a:ext cx="3642042"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None/>
            </a:pPr>
            <a:r>
              <a:rPr lang="en-US" sz="2300" dirty="0">
                <a:solidFill>
                  <a:schemeClr val="tx2"/>
                </a:solidFill>
              </a:rPr>
              <a:t>Supporting the transferability of LO and flexible learning pathways – national &amp; international context</a:t>
            </a:r>
          </a:p>
          <a:p>
            <a:pPr eaLnBrk="1" hangingPunct="1">
              <a:lnSpc>
                <a:spcPct val="100000"/>
              </a:lnSpc>
              <a:spcBef>
                <a:spcPct val="0"/>
              </a:spcBef>
              <a:buNone/>
            </a:pPr>
            <a:endParaRPr lang="en-US" sz="2400" dirty="0">
              <a:solidFill>
                <a:schemeClr val="tx2"/>
              </a:solidFill>
            </a:endParaRPr>
          </a:p>
          <a:p>
            <a:pPr eaLnBrk="1" hangingPunct="1">
              <a:lnSpc>
                <a:spcPct val="100000"/>
              </a:lnSpc>
              <a:spcBef>
                <a:spcPct val="0"/>
              </a:spcBef>
              <a:buNone/>
            </a:pPr>
            <a:r>
              <a:rPr lang="en-US" sz="2000" dirty="0">
                <a:solidFill>
                  <a:schemeClr val="tx2"/>
                </a:solidFill>
              </a:rPr>
              <a:t>Supporting the levelling of VET qualifications and discussions on the consistency of levelling decisions </a:t>
            </a:r>
            <a:endParaRPr lang="en-US" sz="2400" dirty="0">
              <a:solidFill>
                <a:schemeClr val="tx2"/>
              </a:solidFill>
            </a:endParaRPr>
          </a:p>
          <a:p>
            <a:pPr eaLnBrk="1" hangingPunct="1">
              <a:lnSpc>
                <a:spcPct val="100000"/>
              </a:lnSpc>
              <a:spcBef>
                <a:spcPct val="0"/>
              </a:spcBef>
              <a:buNone/>
            </a:pPr>
            <a:endParaRPr lang="en-US" sz="2400" dirty="0">
              <a:solidFill>
                <a:schemeClr val="tx2"/>
              </a:solidFill>
            </a:endParaRPr>
          </a:p>
          <a:p>
            <a:pPr eaLnBrk="1" hangingPunct="1">
              <a:lnSpc>
                <a:spcPct val="100000"/>
              </a:lnSpc>
              <a:spcBef>
                <a:spcPct val="0"/>
              </a:spcBef>
              <a:buNone/>
            </a:pPr>
            <a:endParaRPr lang="en-US" sz="2400" dirty="0">
              <a:solidFill>
                <a:schemeClr val="tx2"/>
              </a:solidFill>
            </a:endParaRPr>
          </a:p>
          <a:p>
            <a:pPr eaLnBrk="1" hangingPunct="1">
              <a:lnSpc>
                <a:spcPct val="100000"/>
              </a:lnSpc>
              <a:spcBef>
                <a:spcPct val="0"/>
              </a:spcBef>
              <a:buNone/>
            </a:pPr>
            <a:r>
              <a:rPr lang="en-US" sz="2000" i="1" dirty="0">
                <a:solidFill>
                  <a:schemeClr val="tx2"/>
                </a:solidFill>
              </a:rPr>
              <a:t>Mapping based on VQTS/HCEU matrix</a:t>
            </a:r>
          </a:p>
          <a:p>
            <a:pPr eaLnBrk="1" hangingPunct="1">
              <a:lnSpc>
                <a:spcPct val="100000"/>
              </a:lnSpc>
              <a:spcBef>
                <a:spcPct val="0"/>
              </a:spcBef>
              <a:buNone/>
            </a:pPr>
            <a:r>
              <a:rPr lang="en-US" sz="2000" i="1" dirty="0">
                <a:solidFill>
                  <a:schemeClr val="tx2"/>
                </a:solidFill>
              </a:rPr>
              <a:t>(DK-IE; excerpt)</a:t>
            </a: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1589954" y="6075990"/>
            <a:ext cx="1953913" cy="486962"/>
          </a:xfrm>
          <a:prstGeom prst="rect">
            <a:avLst/>
          </a:prstGeom>
          <a:noFill/>
          <a:ln w="9525">
            <a:noFill/>
            <a:miter lim="800000"/>
            <a:headEnd/>
            <a:tailEnd/>
          </a:ln>
        </p:spPr>
      </p:pic>
      <p:pic>
        <p:nvPicPr>
          <p:cNvPr id="13" name="Picture 12">
            <a:extLst>
              <a:ext uri="{FF2B5EF4-FFF2-40B4-BE49-F238E27FC236}">
                <a16:creationId xmlns:a16="http://schemas.microsoft.com/office/drawing/2014/main" id="{262B43DC-3F41-4275-920C-59B15F3A8055}"/>
              </a:ext>
            </a:extLst>
          </p:cNvPr>
          <p:cNvPicPr>
            <a:picLocks noChangeAspect="1"/>
          </p:cNvPicPr>
          <p:nvPr/>
        </p:nvPicPr>
        <p:blipFill>
          <a:blip r:embed="rId5"/>
          <a:stretch>
            <a:fillRect/>
          </a:stretch>
        </p:blipFill>
        <p:spPr>
          <a:xfrm>
            <a:off x="3634740" y="59922"/>
            <a:ext cx="5509260" cy="6259550"/>
          </a:xfrm>
          <a:prstGeom prst="rect">
            <a:avLst/>
          </a:prstGeom>
        </p:spPr>
      </p:pic>
    </p:spTree>
    <p:extLst>
      <p:ext uri="{BB962C8B-B14F-4D97-AF65-F5344CB8AC3E}">
        <p14:creationId xmlns:p14="http://schemas.microsoft.com/office/powerpoint/2010/main" val="3871584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156484" y="186341"/>
            <a:ext cx="3642042"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None/>
            </a:pPr>
            <a:r>
              <a:rPr lang="en-US" sz="2300" dirty="0">
                <a:solidFill>
                  <a:schemeClr val="tx2"/>
                </a:solidFill>
              </a:rPr>
              <a:t>Supporting the transferability of LO and flexible learning pathways – national &amp; international context</a:t>
            </a:r>
          </a:p>
          <a:p>
            <a:pPr eaLnBrk="1" hangingPunct="1">
              <a:lnSpc>
                <a:spcPct val="100000"/>
              </a:lnSpc>
              <a:spcBef>
                <a:spcPct val="0"/>
              </a:spcBef>
              <a:buNone/>
            </a:pPr>
            <a:endParaRPr lang="en-US" sz="2400" dirty="0">
              <a:solidFill>
                <a:schemeClr val="tx2"/>
              </a:solidFill>
            </a:endParaRPr>
          </a:p>
          <a:p>
            <a:pPr eaLnBrk="1" hangingPunct="1">
              <a:lnSpc>
                <a:spcPct val="100000"/>
              </a:lnSpc>
              <a:spcBef>
                <a:spcPct val="0"/>
              </a:spcBef>
              <a:buNone/>
            </a:pPr>
            <a:r>
              <a:rPr lang="en-US" sz="2000" dirty="0">
                <a:solidFill>
                  <a:schemeClr val="tx2"/>
                </a:solidFill>
              </a:rPr>
              <a:t>Identifying qualifications with similar LO and opportunities for changing pathways; supporting the decision whether it is worth applying and which additional LO would be required; supporting RPL…</a:t>
            </a:r>
          </a:p>
          <a:p>
            <a:pPr eaLnBrk="1" hangingPunct="1">
              <a:lnSpc>
                <a:spcPct val="100000"/>
              </a:lnSpc>
              <a:spcBef>
                <a:spcPct val="0"/>
              </a:spcBef>
              <a:buNone/>
            </a:pPr>
            <a:endParaRPr lang="en-US" sz="2400" dirty="0">
              <a:solidFill>
                <a:schemeClr val="tx2"/>
              </a:solidFill>
            </a:endParaRPr>
          </a:p>
          <a:p>
            <a:pPr eaLnBrk="1" hangingPunct="1">
              <a:lnSpc>
                <a:spcPct val="100000"/>
              </a:lnSpc>
              <a:spcBef>
                <a:spcPct val="0"/>
              </a:spcBef>
              <a:buNone/>
            </a:pPr>
            <a:endParaRPr lang="en-US" sz="2400" dirty="0">
              <a:solidFill>
                <a:schemeClr val="tx2"/>
              </a:solidFill>
            </a:endParaRPr>
          </a:p>
          <a:p>
            <a:pPr eaLnBrk="1" hangingPunct="1">
              <a:lnSpc>
                <a:spcPct val="100000"/>
              </a:lnSpc>
              <a:spcBef>
                <a:spcPct val="0"/>
              </a:spcBef>
              <a:buNone/>
            </a:pPr>
            <a:r>
              <a:rPr lang="en-US" sz="2000" i="1" dirty="0">
                <a:solidFill>
                  <a:schemeClr val="tx2"/>
                </a:solidFill>
              </a:rPr>
              <a:t>ESCO-mapping IT technician qualification (AT-IE; excerpt)</a:t>
            </a: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1589954" y="6075990"/>
            <a:ext cx="1953913" cy="486962"/>
          </a:xfrm>
          <a:prstGeom prst="rect">
            <a:avLst/>
          </a:prstGeom>
          <a:noFill/>
          <a:ln w="9525">
            <a:noFill/>
            <a:miter lim="800000"/>
            <a:headEnd/>
            <a:tailEnd/>
          </a:ln>
        </p:spPr>
      </p:pic>
      <p:pic>
        <p:nvPicPr>
          <p:cNvPr id="4" name="Picture 3">
            <a:extLst>
              <a:ext uri="{FF2B5EF4-FFF2-40B4-BE49-F238E27FC236}">
                <a16:creationId xmlns:a16="http://schemas.microsoft.com/office/drawing/2014/main" id="{A006F447-C6A8-486E-AD29-00750BE66214}"/>
              </a:ext>
            </a:extLst>
          </p:cNvPr>
          <p:cNvPicPr>
            <a:picLocks noChangeAspect="1"/>
          </p:cNvPicPr>
          <p:nvPr/>
        </p:nvPicPr>
        <p:blipFill>
          <a:blip r:embed="rId5"/>
          <a:stretch>
            <a:fillRect/>
          </a:stretch>
        </p:blipFill>
        <p:spPr>
          <a:xfrm>
            <a:off x="3875053" y="389936"/>
            <a:ext cx="5268947" cy="5686054"/>
          </a:xfrm>
          <a:prstGeom prst="rect">
            <a:avLst/>
          </a:prstGeom>
        </p:spPr>
      </p:pic>
    </p:spTree>
    <p:extLst>
      <p:ext uri="{BB962C8B-B14F-4D97-AF65-F5344CB8AC3E}">
        <p14:creationId xmlns:p14="http://schemas.microsoft.com/office/powerpoint/2010/main" val="1548586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914629" y="262193"/>
            <a:ext cx="7696023"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r>
              <a:rPr lang="en-US" sz="3600" dirty="0">
                <a:solidFill>
                  <a:schemeClr val="tx2"/>
                </a:solidFill>
              </a:rPr>
              <a:t>Potential applications and use cases situated within the analytical framework </a:t>
            </a:r>
            <a:endParaRPr lang="de-AT" altLang="de-DE" sz="24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7144934" y="6108845"/>
            <a:ext cx="1953913" cy="486962"/>
          </a:xfrm>
          <a:prstGeom prst="rect">
            <a:avLst/>
          </a:prstGeom>
          <a:noFill/>
          <a:ln w="9525">
            <a:noFill/>
            <a:miter lim="800000"/>
            <a:headEnd/>
            <a:tailEnd/>
          </a:ln>
        </p:spPr>
      </p:pic>
      <p:pic>
        <p:nvPicPr>
          <p:cNvPr id="8" name="Grafik 3">
            <a:extLst>
              <a:ext uri="{FF2B5EF4-FFF2-40B4-BE49-F238E27FC236}">
                <a16:creationId xmlns:a16="http://schemas.microsoft.com/office/drawing/2014/main" id="{27E57A13-0592-4CBE-B34A-A968A1C8E69A}"/>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8788" y="1692780"/>
            <a:ext cx="7389669" cy="3825621"/>
          </a:xfrm>
          <a:prstGeom prst="rect">
            <a:avLst/>
          </a:prstGeom>
          <a:noFill/>
        </p:spPr>
      </p:pic>
      <p:sp>
        <p:nvSpPr>
          <p:cNvPr id="9" name="Oval 8">
            <a:extLst>
              <a:ext uri="{FF2B5EF4-FFF2-40B4-BE49-F238E27FC236}">
                <a16:creationId xmlns:a16="http://schemas.microsoft.com/office/drawing/2014/main" id="{CF5A4BA1-6F0F-405F-91C8-5A9B238F66B9}"/>
              </a:ext>
            </a:extLst>
          </p:cNvPr>
          <p:cNvSpPr/>
          <p:nvPr/>
        </p:nvSpPr>
        <p:spPr>
          <a:xfrm>
            <a:off x="3623310" y="4240530"/>
            <a:ext cx="2457450" cy="59436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Box 15">
            <a:extLst>
              <a:ext uri="{FF2B5EF4-FFF2-40B4-BE49-F238E27FC236}">
                <a16:creationId xmlns:a16="http://schemas.microsoft.com/office/drawing/2014/main" id="{42D38D27-45D0-42DA-A79C-99EF36347DEF}"/>
              </a:ext>
            </a:extLst>
          </p:cNvPr>
          <p:cNvSpPr txBox="1"/>
          <p:nvPr/>
        </p:nvSpPr>
        <p:spPr>
          <a:xfrm>
            <a:off x="6258693" y="4916364"/>
            <a:ext cx="1304667" cy="369332"/>
          </a:xfrm>
          <a:prstGeom prst="rect">
            <a:avLst/>
          </a:prstGeom>
          <a:noFill/>
        </p:spPr>
        <p:txBody>
          <a:bodyPr wrap="square" rtlCol="0">
            <a:spAutoFit/>
          </a:bodyPr>
          <a:lstStyle/>
          <a:p>
            <a:r>
              <a:rPr lang="de-DE" dirty="0">
                <a:latin typeface="Times New Roman" panose="02020603050405020304" pitchFamily="18" charset="0"/>
                <a:cs typeface="Times New Roman" panose="02020603050405020304" pitchFamily="18" charset="0"/>
              </a:rPr>
              <a:t>Session 3</a:t>
            </a:r>
          </a:p>
        </p:txBody>
      </p:sp>
      <p:sp>
        <p:nvSpPr>
          <p:cNvPr id="17" name="Speech Bubble: Oval 16">
            <a:extLst>
              <a:ext uri="{FF2B5EF4-FFF2-40B4-BE49-F238E27FC236}">
                <a16:creationId xmlns:a16="http://schemas.microsoft.com/office/drawing/2014/main" id="{5909F980-2F99-4AEF-AB58-1E528D09CB25}"/>
              </a:ext>
            </a:extLst>
          </p:cNvPr>
          <p:cNvSpPr/>
          <p:nvPr/>
        </p:nvSpPr>
        <p:spPr>
          <a:xfrm>
            <a:off x="6273846" y="4794646"/>
            <a:ext cx="1114342" cy="612648"/>
          </a:xfrm>
          <a:prstGeom prst="wedgeEllipseCallout">
            <a:avLst>
              <a:gd name="adj1" fmla="val -127436"/>
              <a:gd name="adj2" fmla="val -43843"/>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09541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156484" y="186341"/>
            <a:ext cx="2588950"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None/>
            </a:pPr>
            <a:r>
              <a:rPr lang="en-US" sz="2400" dirty="0">
                <a:solidFill>
                  <a:schemeClr val="tx2"/>
                </a:solidFill>
              </a:rPr>
              <a:t>Development of European Vocational Core Profiles</a:t>
            </a:r>
          </a:p>
          <a:p>
            <a:pPr eaLnBrk="1" hangingPunct="1">
              <a:lnSpc>
                <a:spcPct val="100000"/>
              </a:lnSpc>
              <a:spcBef>
                <a:spcPct val="0"/>
              </a:spcBef>
              <a:buFontTx/>
              <a:buNone/>
            </a:pPr>
            <a:endParaRPr lang="en-US" sz="2000" dirty="0">
              <a:solidFill>
                <a:schemeClr val="tx2"/>
              </a:solidFill>
            </a:endParaRPr>
          </a:p>
          <a:p>
            <a:pPr eaLnBrk="1" hangingPunct="1">
              <a:lnSpc>
                <a:spcPct val="100000"/>
              </a:lnSpc>
              <a:spcBef>
                <a:spcPct val="0"/>
              </a:spcBef>
              <a:buFontTx/>
              <a:buNone/>
            </a:pPr>
            <a:r>
              <a:rPr lang="en-US" sz="2000" dirty="0">
                <a:solidFill>
                  <a:schemeClr val="tx2"/>
                </a:solidFill>
              </a:rPr>
              <a:t>Possible approach: </a:t>
            </a:r>
            <a:br>
              <a:rPr lang="en-US" sz="2000" dirty="0">
                <a:solidFill>
                  <a:schemeClr val="tx2"/>
                </a:solidFill>
              </a:rPr>
            </a:br>
            <a:r>
              <a:rPr lang="en-US" sz="2000" dirty="0">
                <a:solidFill>
                  <a:schemeClr val="tx2"/>
                </a:solidFill>
              </a:rPr>
              <a:t>identifying a set of LO common in VET qualifications across MS (manually or supported by the LO linking tool</a:t>
            </a:r>
          </a:p>
          <a:p>
            <a:pPr eaLnBrk="1" hangingPunct="1">
              <a:lnSpc>
                <a:spcPct val="100000"/>
              </a:lnSpc>
              <a:spcBef>
                <a:spcPct val="0"/>
              </a:spcBef>
              <a:buFontTx/>
              <a:buNone/>
            </a:pPr>
            <a:r>
              <a:rPr lang="en-US" sz="2000" dirty="0">
                <a:solidFill>
                  <a:schemeClr val="tx2"/>
                </a:solidFill>
                <a:hlinkClick r:id="rId3"/>
              </a:rPr>
              <a:t>https://lo-linking.esco-projects.eu/upload</a:t>
            </a:r>
            <a:r>
              <a:rPr lang="en-US" sz="2000" dirty="0">
                <a:solidFill>
                  <a:schemeClr val="tx2"/>
                </a:solidFill>
              </a:rPr>
              <a:t>)</a:t>
            </a:r>
          </a:p>
          <a:p>
            <a:pPr eaLnBrk="1" hangingPunct="1">
              <a:lnSpc>
                <a:spcPts val="3600"/>
              </a:lnSpc>
              <a:spcBef>
                <a:spcPct val="0"/>
              </a:spcBef>
              <a:buFontTx/>
              <a:buNone/>
            </a:pPr>
            <a:endParaRPr lang="en-US" sz="2000" dirty="0">
              <a:solidFill>
                <a:schemeClr val="tx2"/>
              </a:solidFill>
            </a:endParaRPr>
          </a:p>
          <a:p>
            <a:pPr eaLnBrk="1" hangingPunct="1">
              <a:lnSpc>
                <a:spcPct val="100000"/>
              </a:lnSpc>
              <a:spcBef>
                <a:spcPct val="0"/>
              </a:spcBef>
              <a:buFontTx/>
              <a:buNone/>
            </a:pPr>
            <a:r>
              <a:rPr lang="en-US" sz="1800" i="1" dirty="0">
                <a:solidFill>
                  <a:schemeClr val="tx2"/>
                </a:solidFill>
              </a:rPr>
              <a:t>Mapping table for healthcare assistant – ESCO </a:t>
            </a:r>
            <a:r>
              <a:rPr lang="en-GB" sz="1800" i="1" dirty="0">
                <a:solidFill>
                  <a:schemeClr val="tx2"/>
                </a:solidFill>
              </a:rPr>
              <a:t>(v1.0.5 )</a:t>
            </a:r>
            <a:endParaRPr lang="en-US" sz="1800" i="1" dirty="0">
              <a:solidFill>
                <a:schemeClr val="tx2"/>
              </a:solidFill>
            </a:endParaRPr>
          </a:p>
          <a:p>
            <a:pPr eaLnBrk="1" hangingPunct="1">
              <a:lnSpc>
                <a:spcPct val="100000"/>
              </a:lnSpc>
              <a:spcBef>
                <a:spcPct val="0"/>
              </a:spcBef>
              <a:buNone/>
            </a:pPr>
            <a:r>
              <a:rPr lang="en-US" altLang="de-DE" sz="1800" i="1" dirty="0">
                <a:solidFill>
                  <a:schemeClr val="tx2"/>
                </a:solidFill>
              </a:rPr>
              <a:t>(excerpt; only occupational KSC)</a:t>
            </a:r>
            <a:endParaRPr lang="de-AT" altLang="de-DE" sz="1800" i="1" dirty="0">
              <a:solidFill>
                <a:schemeClr val="tx2"/>
              </a:solidFill>
            </a:endParaRPr>
          </a:p>
          <a:p>
            <a:pPr eaLnBrk="1" hangingPunct="1">
              <a:lnSpc>
                <a:spcPts val="3600"/>
              </a:lnSpc>
              <a:spcBef>
                <a:spcPct val="0"/>
              </a:spcBef>
              <a:buFontTx/>
              <a:buNone/>
            </a:pPr>
            <a:endParaRPr lang="en-US" sz="36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5" cstate="print"/>
          <a:srcRect/>
          <a:stretch>
            <a:fillRect/>
          </a:stretch>
        </p:blipFill>
        <p:spPr bwMode="auto">
          <a:xfrm>
            <a:off x="914629" y="6075990"/>
            <a:ext cx="1953913" cy="486962"/>
          </a:xfrm>
          <a:prstGeom prst="rect">
            <a:avLst/>
          </a:prstGeom>
          <a:noFill/>
          <a:ln w="9525">
            <a:noFill/>
            <a:miter lim="800000"/>
            <a:headEnd/>
            <a:tailEnd/>
          </a:ln>
        </p:spPr>
      </p:pic>
      <p:pic>
        <p:nvPicPr>
          <p:cNvPr id="3" name="Picture 2">
            <a:extLst>
              <a:ext uri="{FF2B5EF4-FFF2-40B4-BE49-F238E27FC236}">
                <a16:creationId xmlns:a16="http://schemas.microsoft.com/office/drawing/2014/main" id="{552A8E6E-37FB-4852-85AA-7649266D9B49}"/>
              </a:ext>
            </a:extLst>
          </p:cNvPr>
          <p:cNvPicPr>
            <a:picLocks noChangeAspect="1"/>
          </p:cNvPicPr>
          <p:nvPr/>
        </p:nvPicPr>
        <p:blipFill>
          <a:blip r:embed="rId6"/>
          <a:stretch>
            <a:fillRect/>
          </a:stretch>
        </p:blipFill>
        <p:spPr>
          <a:xfrm>
            <a:off x="2868542" y="186341"/>
            <a:ext cx="6230652" cy="5968501"/>
          </a:xfrm>
          <a:prstGeom prst="rect">
            <a:avLst/>
          </a:prstGeom>
        </p:spPr>
      </p:pic>
    </p:spTree>
    <p:extLst>
      <p:ext uri="{BB962C8B-B14F-4D97-AF65-F5344CB8AC3E}">
        <p14:creationId xmlns:p14="http://schemas.microsoft.com/office/powerpoint/2010/main" val="2027813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156484" y="186341"/>
            <a:ext cx="2588950"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r>
              <a:rPr lang="en-US" sz="2400" dirty="0">
                <a:solidFill>
                  <a:schemeClr val="tx2"/>
                </a:solidFill>
              </a:rPr>
              <a:t>Development of European Vocational Core Profiles</a:t>
            </a:r>
          </a:p>
          <a:p>
            <a:pPr eaLnBrk="1" hangingPunct="1">
              <a:lnSpc>
                <a:spcPct val="100000"/>
              </a:lnSpc>
              <a:spcBef>
                <a:spcPct val="0"/>
              </a:spcBef>
              <a:buFontTx/>
              <a:buNone/>
            </a:pPr>
            <a:endParaRPr lang="en-US" sz="1800" dirty="0">
              <a:solidFill>
                <a:schemeClr val="tx2"/>
              </a:solidFill>
            </a:endParaRPr>
          </a:p>
          <a:p>
            <a:pPr eaLnBrk="1" hangingPunct="1">
              <a:lnSpc>
                <a:spcPct val="100000"/>
              </a:lnSpc>
              <a:spcBef>
                <a:spcPct val="0"/>
              </a:spcBef>
              <a:buFontTx/>
              <a:buNone/>
            </a:pPr>
            <a:endParaRPr lang="en-US" sz="1800" dirty="0">
              <a:solidFill>
                <a:schemeClr val="tx2"/>
              </a:solidFill>
            </a:endParaRPr>
          </a:p>
          <a:p>
            <a:pPr eaLnBrk="1" hangingPunct="1">
              <a:lnSpc>
                <a:spcPct val="100000"/>
              </a:lnSpc>
              <a:spcBef>
                <a:spcPct val="0"/>
              </a:spcBef>
              <a:buFontTx/>
              <a:buNone/>
            </a:pPr>
            <a:r>
              <a:rPr lang="en-US" sz="1800" dirty="0">
                <a:solidFill>
                  <a:schemeClr val="tx2"/>
                </a:solidFill>
              </a:rPr>
              <a:t>‘Core learning outcomes’ resulting from the mapping against the healthcare assistant profile – ESCO </a:t>
            </a:r>
            <a:r>
              <a:rPr lang="en-GB" sz="1800" dirty="0">
                <a:solidFill>
                  <a:schemeClr val="tx2"/>
                </a:solidFill>
              </a:rPr>
              <a:t>(v1.0.5 )</a:t>
            </a:r>
            <a:endParaRPr lang="en-US" sz="1800" dirty="0">
              <a:solidFill>
                <a:schemeClr val="tx2"/>
              </a:solidFill>
            </a:endParaRPr>
          </a:p>
          <a:p>
            <a:pPr eaLnBrk="1" hangingPunct="1">
              <a:lnSpc>
                <a:spcPct val="100000"/>
              </a:lnSpc>
              <a:spcBef>
                <a:spcPct val="0"/>
              </a:spcBef>
              <a:buNone/>
            </a:pPr>
            <a:r>
              <a:rPr lang="en-US" altLang="de-DE" sz="1800" dirty="0">
                <a:solidFill>
                  <a:schemeClr val="tx2"/>
                </a:solidFill>
              </a:rPr>
              <a:t>(only occupational KSC</a:t>
            </a:r>
            <a:r>
              <a:rPr lang="en-US" altLang="de-DE" sz="2000" dirty="0">
                <a:solidFill>
                  <a:schemeClr val="tx2"/>
                </a:solidFill>
              </a:rPr>
              <a:t>)</a:t>
            </a:r>
          </a:p>
          <a:p>
            <a:pPr eaLnBrk="1" hangingPunct="1">
              <a:lnSpc>
                <a:spcPts val="3600"/>
              </a:lnSpc>
              <a:spcBef>
                <a:spcPct val="0"/>
              </a:spcBef>
              <a:buNone/>
            </a:pPr>
            <a:endParaRPr lang="de-AT" altLang="de-DE" sz="2000" dirty="0">
              <a:solidFill>
                <a:schemeClr val="tx2"/>
              </a:solidFill>
            </a:endParaRPr>
          </a:p>
          <a:p>
            <a:pPr eaLnBrk="1" hangingPunct="1">
              <a:lnSpc>
                <a:spcPct val="100000"/>
              </a:lnSpc>
              <a:spcBef>
                <a:spcPct val="0"/>
              </a:spcBef>
              <a:buFontTx/>
              <a:buNone/>
            </a:pPr>
            <a:r>
              <a:rPr lang="en-US" sz="2000" i="1" dirty="0">
                <a:solidFill>
                  <a:schemeClr val="tx2"/>
                </a:solidFill>
              </a:rPr>
              <a:t>Based on mapping for healthcare assistant – ESCO (v1.0.5 )</a:t>
            </a:r>
          </a:p>
          <a:p>
            <a:pPr eaLnBrk="1" hangingPunct="1">
              <a:lnSpc>
                <a:spcPct val="100000"/>
              </a:lnSpc>
              <a:spcBef>
                <a:spcPct val="0"/>
              </a:spcBef>
              <a:buFontTx/>
              <a:buNone/>
            </a:pPr>
            <a:r>
              <a:rPr lang="en-US" sz="2000" i="1" dirty="0">
                <a:solidFill>
                  <a:schemeClr val="tx2"/>
                </a:solidFill>
              </a:rPr>
              <a:t>(only occupational KSC)</a:t>
            </a:r>
          </a:p>
          <a:p>
            <a:pPr eaLnBrk="1" hangingPunct="1">
              <a:lnSpc>
                <a:spcPts val="3600"/>
              </a:lnSpc>
              <a:spcBef>
                <a:spcPct val="0"/>
              </a:spcBef>
              <a:buFontTx/>
              <a:buNone/>
            </a:pPr>
            <a:endParaRPr lang="en-US" sz="20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914629" y="6075990"/>
            <a:ext cx="1953913" cy="486962"/>
          </a:xfrm>
          <a:prstGeom prst="rect">
            <a:avLst/>
          </a:prstGeom>
          <a:noFill/>
          <a:ln w="9525">
            <a:noFill/>
            <a:miter lim="800000"/>
            <a:headEnd/>
            <a:tailEnd/>
          </a:ln>
        </p:spPr>
      </p:pic>
      <p:pic>
        <p:nvPicPr>
          <p:cNvPr id="2" name="Picture 1">
            <a:extLst>
              <a:ext uri="{FF2B5EF4-FFF2-40B4-BE49-F238E27FC236}">
                <a16:creationId xmlns:a16="http://schemas.microsoft.com/office/drawing/2014/main" id="{3264A096-E7BA-435B-881A-28153AE02DDE}"/>
              </a:ext>
            </a:extLst>
          </p:cNvPr>
          <p:cNvPicPr>
            <a:picLocks noChangeAspect="1"/>
          </p:cNvPicPr>
          <p:nvPr/>
        </p:nvPicPr>
        <p:blipFill>
          <a:blip r:embed="rId5"/>
          <a:stretch>
            <a:fillRect/>
          </a:stretch>
        </p:blipFill>
        <p:spPr>
          <a:xfrm>
            <a:off x="2745434" y="160338"/>
            <a:ext cx="6159228" cy="6133130"/>
          </a:xfrm>
          <a:prstGeom prst="rect">
            <a:avLst/>
          </a:prstGeom>
        </p:spPr>
      </p:pic>
    </p:spTree>
    <p:extLst>
      <p:ext uri="{BB962C8B-B14F-4D97-AF65-F5344CB8AC3E}">
        <p14:creationId xmlns:p14="http://schemas.microsoft.com/office/powerpoint/2010/main" val="110796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Logo_rg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9381" y="3013287"/>
            <a:ext cx="1692805" cy="177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Line 3"/>
          <p:cNvSpPr>
            <a:spLocks noChangeShapeType="1"/>
          </p:cNvSpPr>
          <p:nvPr/>
        </p:nvSpPr>
        <p:spPr bwMode="auto">
          <a:xfrm>
            <a:off x="863600" y="6297613"/>
            <a:ext cx="78454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28676" name="Rectangle 4"/>
          <p:cNvSpPr>
            <a:spLocks noChangeArrowheads="1"/>
          </p:cNvSpPr>
          <p:nvPr/>
        </p:nvSpPr>
        <p:spPr bwMode="auto">
          <a:xfrm>
            <a:off x="718168" y="-256339"/>
            <a:ext cx="8280400" cy="188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br>
              <a:rPr lang="en-GB" altLang="de-DE" sz="3600" dirty="0">
                <a:solidFill>
                  <a:schemeClr val="tx2"/>
                </a:solidFill>
                <a:cs typeface="Times New Roman" panose="02020603050405020304" pitchFamily="18" charset="0"/>
              </a:rPr>
            </a:br>
            <a:endParaRPr lang="en-GB" altLang="de-DE" sz="3600" dirty="0">
              <a:solidFill>
                <a:schemeClr val="tx2"/>
              </a:solidFill>
              <a:cs typeface="Times New Roman" panose="02020603050405020304" pitchFamily="18" charset="0"/>
            </a:endParaRPr>
          </a:p>
          <a:p>
            <a:pPr eaLnBrk="1" hangingPunct="1">
              <a:lnSpc>
                <a:spcPct val="100000"/>
              </a:lnSpc>
              <a:spcBef>
                <a:spcPct val="0"/>
              </a:spcBef>
              <a:buFontTx/>
              <a:buNone/>
            </a:pPr>
            <a:r>
              <a:rPr lang="en-GB" altLang="de-DE" sz="3600" dirty="0">
                <a:cs typeface="Times New Roman" panose="02020603050405020304" pitchFamily="18" charset="0"/>
              </a:rPr>
              <a:t>Thank you!</a:t>
            </a:r>
          </a:p>
          <a:p>
            <a:pPr eaLnBrk="1" hangingPunct="1">
              <a:lnSpc>
                <a:spcPct val="100000"/>
              </a:lnSpc>
              <a:spcBef>
                <a:spcPct val="0"/>
              </a:spcBef>
              <a:buFontTx/>
              <a:buNone/>
            </a:pPr>
            <a:endParaRPr lang="en-GB" altLang="de-DE" sz="2000" dirty="0">
              <a:cs typeface="Times New Roman" panose="02020603050405020304" pitchFamily="18" charset="0"/>
            </a:endParaRPr>
          </a:p>
          <a:p>
            <a:pPr>
              <a:lnSpc>
                <a:spcPts val="3600"/>
              </a:lnSpc>
              <a:spcBef>
                <a:spcPct val="0"/>
              </a:spcBef>
              <a:buFontTx/>
              <a:buNone/>
            </a:pPr>
            <a:endParaRPr lang="de-AT" altLang="de-DE" sz="3600" dirty="0">
              <a:solidFill>
                <a:schemeClr val="tx2"/>
              </a:solidFill>
              <a:cs typeface="Times New Roman" panose="02020603050405020304" pitchFamily="18" charset="0"/>
            </a:endParaRPr>
          </a:p>
        </p:txBody>
      </p:sp>
      <p:sp>
        <p:nvSpPr>
          <p:cNvPr id="28677" name="Text Box 5"/>
          <p:cNvSpPr txBox="1">
            <a:spLocks noChangeArrowheads="1"/>
          </p:cNvSpPr>
          <p:nvPr/>
        </p:nvSpPr>
        <p:spPr bwMode="auto">
          <a:xfrm>
            <a:off x="629423" y="1811843"/>
            <a:ext cx="488569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r>
              <a:rPr lang="de-AT" altLang="de-DE" sz="2000" b="1" dirty="0">
                <a:cs typeface="Times New Roman" panose="02020603050405020304" pitchFamily="18" charset="0"/>
              </a:rPr>
              <a:t>Monika Auzinger</a:t>
            </a:r>
          </a:p>
          <a:p>
            <a:pPr eaLnBrk="1" hangingPunct="1">
              <a:lnSpc>
                <a:spcPct val="100000"/>
              </a:lnSpc>
              <a:spcBef>
                <a:spcPct val="0"/>
              </a:spcBef>
              <a:buFontTx/>
              <a:buNone/>
            </a:pPr>
            <a:r>
              <a:rPr lang="de-AT" altLang="de-DE" sz="2000" dirty="0">
                <a:cs typeface="Times New Roman" panose="02020603050405020304" pitchFamily="18" charset="0"/>
              </a:rPr>
              <a:t>monika.auzinger@3s.co.at</a:t>
            </a:r>
          </a:p>
          <a:p>
            <a:pPr eaLnBrk="1" hangingPunct="1">
              <a:lnSpc>
                <a:spcPct val="100000"/>
              </a:lnSpc>
              <a:spcBef>
                <a:spcPct val="0"/>
              </a:spcBef>
              <a:buFontTx/>
              <a:buNone/>
            </a:pPr>
            <a:r>
              <a:rPr lang="de-AT" altLang="de-DE" sz="2000" b="1" dirty="0">
                <a:cs typeface="Times New Roman" panose="02020603050405020304" pitchFamily="18" charset="0"/>
              </a:rPr>
              <a:t>Karin Luomi-Messerer</a:t>
            </a:r>
            <a:br>
              <a:rPr lang="de-AT" altLang="de-DE" sz="2000" dirty="0">
                <a:cs typeface="Times New Roman" panose="02020603050405020304" pitchFamily="18" charset="0"/>
              </a:rPr>
            </a:br>
            <a:r>
              <a:rPr lang="de-AT" altLang="de-DE" sz="2000" dirty="0">
                <a:cs typeface="Times New Roman" panose="02020603050405020304" pitchFamily="18" charset="0"/>
              </a:rPr>
              <a:t>k</a:t>
            </a:r>
            <a:r>
              <a:rPr lang="de-AT" altLang="de-DE" sz="2000" u="sng" dirty="0">
                <a:cs typeface="Times New Roman" panose="02020603050405020304" pitchFamily="18" charset="0"/>
                <a:hlinkClick r:id="rId4">
                  <a:extLst>
                    <a:ext uri="{A12FA001-AC4F-418D-AE19-62706E023703}">
                      <ahyp:hlinkClr xmlns:ahyp="http://schemas.microsoft.com/office/drawing/2018/hyperlinkcolor" val="tx"/>
                    </a:ext>
                  </a:extLst>
                </a:hlinkClick>
              </a:rPr>
              <a:t>arin.luomi-messerer@3s.co.at</a:t>
            </a:r>
            <a:endParaRPr lang="de-AT" altLang="de-DE" sz="2000" u="sng" dirty="0">
              <a:cs typeface="Times New Roman" panose="02020603050405020304" pitchFamily="18" charset="0"/>
            </a:endParaRPr>
          </a:p>
          <a:p>
            <a:pPr eaLnBrk="1" hangingPunct="1">
              <a:lnSpc>
                <a:spcPct val="100000"/>
              </a:lnSpc>
              <a:spcBef>
                <a:spcPct val="0"/>
              </a:spcBef>
              <a:buFontTx/>
              <a:buNone/>
            </a:pPr>
            <a:r>
              <a:rPr lang="de-AT" altLang="de-DE" sz="2000" dirty="0">
                <a:cs typeface="Times New Roman" panose="02020603050405020304" pitchFamily="18" charset="0"/>
              </a:rPr>
              <a:t>3s Unternehmensberatung GmbH</a:t>
            </a:r>
            <a:br>
              <a:rPr lang="de-AT" altLang="de-DE" sz="2000" dirty="0">
                <a:cs typeface="Times New Roman" panose="02020603050405020304" pitchFamily="18" charset="0"/>
              </a:rPr>
            </a:br>
            <a:r>
              <a:rPr lang="de-AT" altLang="de-DE" sz="2000" u="sng" dirty="0">
                <a:cs typeface="Times New Roman" panose="02020603050405020304" pitchFamily="18" charset="0"/>
              </a:rPr>
              <a:t>www.3s.co.at</a:t>
            </a:r>
          </a:p>
          <a:p>
            <a:pPr eaLnBrk="1" hangingPunct="1">
              <a:lnSpc>
                <a:spcPct val="100000"/>
              </a:lnSpc>
              <a:spcBef>
                <a:spcPct val="0"/>
              </a:spcBef>
              <a:buFontTx/>
              <a:buNone/>
            </a:pPr>
            <a:br>
              <a:rPr lang="de-DE" altLang="de-DE" dirty="0">
                <a:cs typeface="Times New Roman" panose="02020603050405020304" pitchFamily="18" charset="0"/>
              </a:rPr>
            </a:br>
            <a:r>
              <a:rPr lang="en-US" altLang="de-DE" sz="2000" b="1" dirty="0">
                <a:cs typeface="Times New Roman" panose="02020603050405020304" pitchFamily="18" charset="0"/>
              </a:rPr>
              <a:t>Simon </a:t>
            </a:r>
            <a:r>
              <a:rPr lang="en-US" altLang="de-DE" sz="2000" b="1" dirty="0" err="1">
                <a:cs typeface="Times New Roman" panose="02020603050405020304" pitchFamily="18" charset="0"/>
              </a:rPr>
              <a:t>Broek</a:t>
            </a:r>
            <a:endParaRPr lang="en-US" altLang="de-DE" sz="2000" b="1" dirty="0">
              <a:cs typeface="Times New Roman" panose="02020603050405020304" pitchFamily="18" charset="0"/>
            </a:endParaRPr>
          </a:p>
          <a:p>
            <a:pPr eaLnBrk="1" hangingPunct="1">
              <a:spcBef>
                <a:spcPct val="0"/>
              </a:spcBef>
              <a:buNone/>
            </a:pPr>
            <a:r>
              <a:rPr lang="en-US" altLang="de-DE" dirty="0"/>
              <a:t>Ockham-IPS, Netherlands</a:t>
            </a:r>
          </a:p>
          <a:p>
            <a:pPr eaLnBrk="1" hangingPunct="1">
              <a:lnSpc>
                <a:spcPct val="100000"/>
              </a:lnSpc>
              <a:spcBef>
                <a:spcPct val="0"/>
              </a:spcBef>
              <a:buFontTx/>
              <a:buNone/>
            </a:pPr>
            <a:r>
              <a:rPr lang="en-US" altLang="de-DE" dirty="0"/>
              <a:t>s.broek@ockham-ips.nl </a:t>
            </a:r>
          </a:p>
          <a:p>
            <a:pPr eaLnBrk="1" hangingPunct="1">
              <a:lnSpc>
                <a:spcPct val="100000"/>
              </a:lnSpc>
              <a:spcBef>
                <a:spcPct val="0"/>
              </a:spcBef>
              <a:buFontTx/>
              <a:buNone/>
            </a:pPr>
            <a:r>
              <a:rPr lang="de-DE" dirty="0">
                <a:hlinkClick r:id="rId5">
                  <a:extLst>
                    <a:ext uri="{A12FA001-AC4F-418D-AE19-62706E023703}">
                      <ahyp:hlinkClr xmlns:ahyp="http://schemas.microsoft.com/office/drawing/2018/hyperlinkcolor" val="tx"/>
                    </a:ext>
                  </a:extLst>
                </a:hlinkClick>
              </a:rPr>
              <a:t>https://ockham-ips.nl/</a:t>
            </a:r>
            <a:endParaRPr lang="en-US" altLang="de-DE" dirty="0"/>
          </a:p>
          <a:p>
            <a:pPr eaLnBrk="1" hangingPunct="1">
              <a:lnSpc>
                <a:spcPct val="100000"/>
              </a:lnSpc>
              <a:spcBef>
                <a:spcPct val="0"/>
              </a:spcBef>
              <a:buFontTx/>
              <a:buNone/>
            </a:pPr>
            <a:endParaRPr lang="en-US" altLang="de-DE" dirty="0"/>
          </a:p>
          <a:p>
            <a:pPr eaLnBrk="1" hangingPunct="1">
              <a:lnSpc>
                <a:spcPct val="100000"/>
              </a:lnSpc>
              <a:spcBef>
                <a:spcPct val="0"/>
              </a:spcBef>
              <a:buFontTx/>
              <a:buNone/>
            </a:pPr>
            <a:endParaRPr lang="de-DE" altLang="de-DE" dirty="0">
              <a:cs typeface="Times New Roman" panose="02020603050405020304" pitchFamily="18" charset="0"/>
            </a:endParaRPr>
          </a:p>
          <a:p>
            <a:pPr eaLnBrk="1" hangingPunct="1">
              <a:lnSpc>
                <a:spcPct val="100000"/>
              </a:lnSpc>
              <a:spcBef>
                <a:spcPct val="0"/>
              </a:spcBef>
              <a:buSzPct val="200000"/>
              <a:buFont typeface="FoundryOldStyleNormal" panose="00000400000000000000" pitchFamily="2" charset="0"/>
              <a:buNone/>
            </a:pPr>
            <a:endParaRPr lang="de-AT" altLang="de-DE" sz="1800" dirty="0">
              <a:cs typeface="Times New Roman" panose="02020603050405020304" pitchFamily="18" charset="0"/>
            </a:endParaRPr>
          </a:p>
        </p:txBody>
      </p:sp>
      <p:sp>
        <p:nvSpPr>
          <p:cNvPr id="28678" name="Rectangle 6"/>
          <p:cNvSpPr>
            <a:spLocks noChangeArrowheads="1"/>
          </p:cNvSpPr>
          <p:nvPr/>
        </p:nvSpPr>
        <p:spPr bwMode="auto">
          <a:xfrm>
            <a:off x="684213" y="6381750"/>
            <a:ext cx="19812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p>
        </p:txBody>
      </p:sp>
      <p:sp>
        <p:nvSpPr>
          <p:cNvPr id="28679" name="AutoShape 10"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28680" name="AutoShape 12"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28681" name="AutoShape 16" descr="data:image/png;base64,iVBORw0KGgoAAAANSUhEUgAAAkcAAABWCAMAAADyiMLSAAABIFBMVEX///8DTqIjHyAAAAAKAAGbmpqpqKgaFRby8vL19fX5+fkcGBlkYmMOBgkAR598lMJST1AWEBLMy8xjhr16eXm6ubpubG2ysbIATKMASaUrJyjq6uoASKUYEhQgGx0/PD1LSEn/+QBcWVqIhofi4eL/8wAAT6A0MTLPzs+TkpJFQkNZVldzcXLDwsIARKYAQak5Njf//AA9cIPw6QBZgnMRU53a2dlxiX7l4Ry9wkiestNhiW1JdX/e3B5fgntVfXx9l2fR0ysWV5o8ao6ttF7CyTWSpl20u06jtENzjHcqZosxY5J1kmwaWpWarU9IbpBdeY1efYbCxz2uvTiBnGBNfHa7xi8AOKqMpVM6ZpPW1DdukGeEn1vJ0RVhgYCluDqElWupAAAO1ElEQVR4nO2de3ubOBbGHYONY0zGZI2NL+ALvt/ixgnjbJNpk+4006Zp00067XRndr//t1hjJMDY6Gba5pno/WcmCQIk/TjnSDpSE3vfWAf/yCa4/v7iHHHFIc4RVxziHHHFIc4RVxziHHHFIc4RVxyi5aLb5RxxbYqOCr12clzWOUdcYVFhdHp1cPGwd8U54gqLCAbgzPSb+6+dxeWXA/enPRLDxDl6GiLBqPzxZW3FjH76tdl8OHIxKl/XCEDiHD0NEWDUrf15WQPh9dmic1Jb/VI/XrzV8UE35+hpCI+R/uei01ncXy2Nj377Ze/Vl7Lzyxd/zTvzv15gLRLn6GmIgCP9Xad5droiptvVy6er35b/WDQXH2rY0pyjpyE8R3vTh4uzr7pnedz/0W/nZ/M/8AES5+hpiICj0//cHjx/FUJGP39R+3jOOeJyhabA5aSs65uTj90y/CUSJs7R0xASo+5bgpF9+QPqIs7R0xACgWVIfXaAWwXRy91/TxEXcY6ehhCIvLp7mP/y8RYN0qu71/Nf7qIv4hw9DSEQOV50OvP7GzRHxxedTue3uDiyNS2dItD+tsLViaaRFNa8p5Fc7SitaW2KWrQ1rURw10HkPfcJ2yGd2Syb6UeV1bTDLdeDVx4QNkVJm9jbboBApHazeHb5GePXaq/mz35HXETM0f7hoC4sJSpYiVI1VDjbTzWcwgK+sCLkYKkSyeWrBzq3nhUm4cduqnpYmBHWQhG0bXdol4oGaTv01knM2qmREF129adWeisGh1RN0bMmYSJRiLxZPCxOcRy9++thfhD9d0KOsumWochJMpmVUIeWckmRtHBS8jlSScusnqoqwwGapGqqoaom6Q3FyeYd7EJdNIjfqL7GkdaqiBKujCQmi1v4PRRIH7p6sKKOBus+AYGI/un06O0xhqPySffoLWJYR8RRNl0RsC0QqMY6R5MeTWFmjpaSFdGKJimTUshpTm7jyC4K5BiGONJmpK1gCPmNJ9NxtJQsymvRBYoRXd/TsQN/zEUkHLVzxKbIbb8gR9WiRFV4F46WUhpbrMhK/bxCd6sNjtIVuhcKcJQZ07SCZFohv0TNkWOU8gEXicNkVxFwNJEp+zPIkV2n7L0dOUrKQmprLdJURtFRiKNsUaCwRY58juwhZSsIjXW7ysDRsiWV0iPiqGTS2ZM1jvpJ2t7blaOlXyhsqUWKxiG5WucoMxZpb+BxdDgjjqmgjHp/Z46WIWOagKMyMSx69KVYjjTF7wBTUhURL8GAHPUrAQZlg6x0K8yRiS2jqFIAky0WKR3oB1NWVYL3ENfHa7mARZEJ2wGM1+xK4GNCtIJqyH4tpEowSIccySRN4be5DxKCjuf4rBCA0fF5JEg4jiY+RrJSz1lpIoF7VgNxlWLmi2SlPTMAODLrJVyRQaE1Cz4rDFLJtwey2BsVyF4k2JEF3xoZxjBXSJHcoLSKcqoN/+mq2ShaUWWt8ajiN7c0DLg2wJE8wjZFysoNJe+BplBCc1Q+ulkcHRGZpNrnd/efpxGxNoajah32jiwMqSb7Ek5EAR2TKaqpfuQkW5QAR/KI5Fl2qeFFQKa4PglT9XpnWYuSvXWWFK2052JVIXdI1w4FaMlMxbD6yJmJfXs5MoYtLgb8M+BI3eayN9TuFwVIkglsYhRGz+9/bf5+/4kklf/L/UXn/n3EvDeGI48EdRg1DopWCjoTuZJiWX2BHOUJr5+MYI8ZrSArPs/iiL4WjtowujKlMeXHlJj4rWCRXF/yginVD5OpOHJeOOd1nPsVRrChX73sdOYPXQKO9JvrZucyKhUJzZHXBmKOtvmWkWkSNL66HjMSi5ajRMbzPoGRyjLE8zAaU9tEVxaM1IQ0/uJ17beAlZSVQ7ISNvwc5LrXN7QcJbID2HVumBdJx1FncYFZowWannTm19OIPyI52s8DG6sWSd8/oIECvwjGpWBqjvx42kwGfpkEtRCI7MEW2aAmpkn/QUCI5Tr5lzgCZfwBAzVHy6aA/DacjycKjvLJ+5vf/ksUH5WvX3z4X9RyLpIjDVhYNccQUlSHbvfJPXpT5oqBo0QBdIHoD7YmIvwYWFMb4E3prVEiAc2RQGiNHLUboOnysN0ZOPLiMsnx5VFw6LfTcu2KyB51u+Vy5LZ/JEegDUwFvwC6KU0I2lUWsXCUAQMDdezVC1BgzlhqsboncNDqmKEsaAWVyhbCeEKC8LFwlO25TSE5EymRdOh7mIzZjaupOarCNmD4DBOJnAuhlGNOcGLhKJF2rY/pWcF2z6VAZKqFIw2OA7cuxZO9zoyuLDBIHjcsHHmDTCHzY+ezS0LAwdIqWwEfcQl/bdTzWTjKgOcKcGQGusCsMMbYyyhb8b9rWgFjSAeAM20HXhr8zMQRjCycOSQ0BUQGiTnPH7SBMqBrA9AS8lr37Wcw2nILJo7g2Mprcviz61iyuPfYfJEMGG0AB429QzCWzIzkdaoJ1a6DrwH4YiaOPIgtHEe47KMVRsgoCsERHLEKDObcM6oAgkwxj1Zjy0iIjSNYqgF+BrVQXLfWb2BeZLQRRVWBhTNcT5nC3SE4trWBUxVojSGICmBwycYRcKpOaIEk5PQaz5G+d41aP0Fw1AZm0aRsAlcpJWgGqg1VRkrZ8sGycdRPrrsE0JNJN2SdiOj3kJKbHEH37v7FwtxBHQZfxl0xM2e0QSL0BWDkz8aR7b85AoHa5/PF6REuH/LzJ+RFCI7smcnQjVDAnYDottrAJA2osXHUds2HmQQVAz+CZc8JJodgI5fT6w0JTH5YmDt4htAR6H+pRcvRujdm5CgLQsN6G8GRs62/07xA75ntvlxe9OwyOmsSwVHfBO1H2QRuFcaAIzfM/o4cQTeUdMGprvPBwBGYwDDA9NP34Qi4pHg4mqE42pu+mDcvrzBTkdOflxd1mfJGIEcsw5THw1H7KXMER3020q/9vDhb4BJraz/Pz+ZRiyJojmy3Q9g4+nF+rQoDIhDa7uzXfghHg7Xw8lv6tb3y8/PaL7ijIMrPj6dvEJsBUHF2HcSIlE3g6tHE2dA8uQNChjg7zBFVnO0Ou+QhY3wE51zYOIIjBDRHe2V4FMR2owQOkSjvoc73Q3DkzZswTeClweSdG119x3E/mH026+BnYAkN18EyjPtDHDGN+w1ajopuLUBYwMiRBrPfMmTz2afbFv51zE5bLEeJortMy7agALuz5/74/eYhgSE04PAABGqq+2UzzEOGOKKah6zCb5FyDg7GAQL4vHabhxwTrYvo049fpuFIGnc+BAlHqTWTQqkqWNyUKda5Q2LiaB/2AKQffpRD1nWREEd0Ghtr/olUYN4pKYCfmTiCDsWZhCLg6MOH94sPd6eAH/Cfm7t38zd3NztxZMNUKKYkQrjUyJr0w8gRzIg3oAVog+QX2qUJTztxBL5F2jVKYEkkmFLMxBFMfXJSVvAY6c4UUfPMXf3Qb1xvpp9fPus8u7zb7ZxRmHhQj74kWimQ9iMzLas4YuIILINILdhxGfgbkjTvbdqJI5gzIVEtV8NSXkjBxBFcj5ATZOdDvug0r1dT1nr56Lc3rosrd+fNi6sdzxkFsXJSZFmpbYNxksSaDsnEURpYn8CWEVgLlWm9eUeOEnkQJ5oU2U9ZEJmaPfgNsnAEc0MVxyOQcPSvX19frI49vjn5ND87OVkh9cf85Tx8aCQtR+0Z3GfBkPwBZyKZ+4+FIxhXBAeZMJXMlNky6nbjCDoXmmxMyysDf8PAUR9OeKxmPAg4Oj2uTd+u3Fnt3bzT/LqaLdLPT6e3uEMkcBx5Oz4Y8tv9rOakYDGk5SZYONJgKvZaXDvw0quZcqF24wi61aTSIg2RvBR90ZsMoefoEO5fcssQcOTE1mAGaXrdfHbuzl4THSKB4ygzg9PQUoG+Ff29Ly2mFG1ajrIDuJV0Pam+DTfhmfKAgYXdOPL33Ch5ol0CmTFs88DuCmqOUnAns+lOOZBw5AN1e3ny+j1iFYSWo8Qh3DuUVKQULQz+JkpJKPbpbRIdR+204m2dDuWEw1TxZS2U7edUobQjR94ugWUrjCeYVsjalggvD26QoOMoo+W9My1AoEjJ0ata+ZjqX/LD7cv2bGzSVOrjdD+TJREo7PdfUq2MrLRNVTrAEa6EPRkUZ/6WZiW8Taqo+LXoFQcTm6EWzBxVG972flXKF9KH1Yjn9TUr1/OPERACXjjMUfRL7/dLhbziPxGs7FFxtPJkVP+MH/6ciMCypGmsTo0jEBybDAJrmrJKWNobn8NzImSCQorhH7Gg5MKRSCZwyoNpKIS10OLhKGEHTstAt0LwuIu1EC/E0QD12qLqP86og66g44heWI78Tc3ECqyZW7SnH8Vxbs1wc4hdHVKfn+OdW7MzR4lJhf7pypoLC3GUImxWow69+A/naMkC9flRgdyLAd1RbsndORI2rJGjTI76BKH4OEr0Z7RHkYX2/rJxpHgYPQaOEuke5Xl2wRyeCWXhHTmSTGt7hbIW7ZFeMXKUqOYUmo9R7YXmWVg4MtWi/0U9Bo4S7ZxAc6DYei5Ye0x1OOdOHMkC4liUyVCgso1xcpTIpkWRtBUkYRQeGtNzJIvJUuCFHwVHy3rkkuQfVDin0C5WKLwbO0eqOkJPl6ZHKsUtY+XIOS53phBYRFNJtjZTJGg5MpRhas29H3xj1UjPYbetynJUpKqGhJW6kVNop2arwiq+sKT4HIkElzsyVFURBaWwcfr4Rl9OCoogktVCim28BtXWRsLq6RHNtqyFIFQG/S3PCXMkoJtCyIXPpP/pW+uf5K1T1QaWVczhVdzSn/uTlGUVCArnvPHuhORqR2PLSpVIZ0nbpeWLjAnu2gLTz7Fx5KifXrbh9ucVLCutRazmhjgqtRBNMSgxZ1h8R2X3CRRZmqRwlupRyMdFi+K2sXKEqBiqRIij6JaJ6xW5Ylf8HNGLLa+W6zGJc8QVhzhHXHGIc8QVhzhHXHGIc8QVhzhHXHGIc8QVhzhHXHGIc8QVhzhHXHGIc8QVhzhHXHGIc8QVhzhHXHGIc8QVhzhHXHGIc8QVhzhHXHHo78DR/wEpr9xp9/oShAAAAABJRU5ErkJggg=="/>
          <p:cNvSpPr>
            <a:spLocks noChangeAspect="1" noChangeArrowheads="1"/>
          </p:cNvSpPr>
          <p:nvPr/>
        </p:nvSpPr>
        <p:spPr bwMode="auto">
          <a:xfrm>
            <a:off x="153988" y="-495300"/>
            <a:ext cx="69913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28682" name="AutoShape 18" descr="data:image/png;base64,iVBORw0KGgoAAAANSUhEUgAAAkcAAABWCAMAAADyiMLSAAABIFBMVEX///8DTqIjHyAAAAAKAAGbmpqpqKgaFRby8vL19fX5+fkcGBlkYmMOBgkAR598lMJST1AWEBLMy8xjhr16eXm6ubpubG2ysbIATKMASaUrJyjq6uoASKUYEhQgGx0/PD1LSEn/+QBcWVqIhofi4eL/8wAAT6A0MTLPzs+TkpJFQkNZVldzcXLDwsIARKYAQak5Njf//AA9cIPw6QBZgnMRU53a2dlxiX7l4Ry9wkiestNhiW1JdX/e3B5fgntVfXx9l2fR0ysWV5o8ao6ttF7CyTWSpl20u06jtENzjHcqZosxY5J1kmwaWpWarU9IbpBdeY1efYbCxz2uvTiBnGBNfHa7xi8AOKqMpVM6ZpPW1DdukGeEn1vJ0RVhgYCluDqElWupAAAO1ElEQVR4nO2de3ubOBbGHYONY0zGZI2NL+ALvt/ixgnjbJNpk+4006Zp00067XRndr//t1hjJMDY6Gba5pno/WcmCQIk/TjnSDpSE3vfWAf/yCa4/v7iHHHFIc4RVxziHHHFIc4RVxziHHHFIc4RVxyi5aLb5RxxbYqOCr12clzWOUdcYVFhdHp1cPGwd8U54gqLCAbgzPSb+6+dxeWXA/enPRLDxDl6GiLBqPzxZW3FjH76tdl8OHIxKl/XCEDiHD0NEWDUrf15WQPh9dmic1Jb/VI/XrzV8UE35+hpCI+R/uei01ncXy2Nj377Ze/Vl7Lzyxd/zTvzv15gLRLn6GmIgCP9Xad5droiptvVy6er35b/WDQXH2rY0pyjpyE8R3vTh4uzr7pnedz/0W/nZ/M/8AES5+hpiICj0//cHjx/FUJGP39R+3jOOeJyhabA5aSs65uTj90y/CUSJs7R0xASo+5bgpF9+QPqIs7R0xACgWVIfXaAWwXRy91/TxEXcY6ehhCIvLp7mP/y8RYN0qu71/Nf7qIv4hw9DSEQOV50OvP7GzRHxxedTue3uDiyNS2dItD+tsLViaaRFNa8p5Fc7SitaW2KWrQ1rURw10HkPfcJ2yGd2Syb6UeV1bTDLdeDVx4QNkVJm9jbboBApHazeHb5GePXaq/mz35HXETM0f7hoC4sJSpYiVI1VDjbTzWcwgK+sCLkYKkSyeWrBzq3nhUm4cduqnpYmBHWQhG0bXdol4oGaTv01knM2qmREF129adWeisGh1RN0bMmYSJRiLxZPCxOcRy9++thfhD9d0KOsumWochJMpmVUIeWckmRtHBS8jlSScusnqoqwwGapGqqoaom6Q3FyeYd7EJdNIjfqL7GkdaqiBKujCQmi1v4PRRIH7p6sKKOBus+AYGI/un06O0xhqPySffoLWJYR8RRNl0RsC0QqMY6R5MeTWFmjpaSFdGKJimTUshpTm7jyC4K5BiGONJmpK1gCPmNJ9NxtJQsymvRBYoRXd/TsQN/zEUkHLVzxKbIbb8gR9WiRFV4F46WUhpbrMhK/bxCd6sNjtIVuhcKcJQZ07SCZFohv0TNkWOU8gEXicNkVxFwNJEp+zPIkV2n7L0dOUrKQmprLdJURtFRiKNsUaCwRY58juwhZSsIjXW7ysDRsiWV0iPiqGTS2ZM1jvpJ2t7blaOlXyhsqUWKxiG5WucoMxZpb+BxdDgjjqmgjHp/Z46WIWOagKMyMSx69KVYjjTF7wBTUhURL8GAHPUrAQZlg6x0K8yRiS2jqFIAky0WKR3oB1NWVYL3ENfHa7mARZEJ2wGM1+xK4GNCtIJqyH4tpEowSIccySRN4be5DxKCjuf4rBCA0fF5JEg4jiY+RrJSz1lpIoF7VgNxlWLmi2SlPTMAODLrJVyRQaE1Cz4rDFLJtwey2BsVyF4k2JEF3xoZxjBXSJHcoLSKcqoN/+mq2ShaUWWt8ajiN7c0DLg2wJE8wjZFysoNJe+BplBCc1Q+ulkcHRGZpNrnd/efpxGxNoajah32jiwMqSb7Ek5EAR2TKaqpfuQkW5QAR/KI5Fl2qeFFQKa4PglT9XpnWYuSvXWWFK2052JVIXdI1w4FaMlMxbD6yJmJfXs5MoYtLgb8M+BI3eayN9TuFwVIkglsYhRGz+9/bf5+/4kklf/L/UXn/n3EvDeGI48EdRg1DopWCjoTuZJiWX2BHOUJr5+MYI8ZrSArPs/iiL4WjtowujKlMeXHlJj4rWCRXF/yginVD5OpOHJeOOd1nPsVRrChX73sdOYPXQKO9JvrZucyKhUJzZHXBmKOtvmWkWkSNL66HjMSi5ajRMbzPoGRyjLE8zAaU9tEVxaM1IQ0/uJ17beAlZSVQ7ISNvwc5LrXN7QcJbID2HVumBdJx1FncYFZowWannTm19OIPyI52s8DG6sWSd8/oIECvwjGpWBqjvx42kwGfpkEtRCI7MEW2aAmpkn/QUCI5Tr5lzgCZfwBAzVHy6aA/DacjycKjvLJ+5vf/ksUH5WvX3z4X9RyLpIjDVhYNccQUlSHbvfJPXpT5oqBo0QBdIHoD7YmIvwYWFMb4E3prVEiAc2RQGiNHLUboOnysN0ZOPLiMsnx5VFw6LfTcu2KyB51u+Vy5LZ/JEegDUwFvwC6KU0I2lUWsXCUAQMDdezVC1BgzlhqsboncNDqmKEsaAWVyhbCeEKC8LFwlO25TSE5EymRdOh7mIzZjaupOarCNmD4DBOJnAuhlGNOcGLhKJF2rY/pWcF2z6VAZKqFIw2OA7cuxZO9zoyuLDBIHjcsHHmDTCHzY+ezS0LAwdIqWwEfcQl/bdTzWTjKgOcKcGQGusCsMMbYyyhb8b9rWgFjSAeAM20HXhr8zMQRjCycOSQ0BUQGiTnPH7SBMqBrA9AS8lr37Wcw2nILJo7g2Mprcviz61iyuPfYfJEMGG0AB429QzCWzIzkdaoJ1a6DrwH4YiaOPIgtHEe47KMVRsgoCsERHLEKDObcM6oAgkwxj1Zjy0iIjSNYqgF+BrVQXLfWb2BeZLQRRVWBhTNcT5nC3SE4trWBUxVojSGICmBwycYRcKpOaIEk5PQaz5G+d41aP0Fw1AZm0aRsAlcpJWgGqg1VRkrZ8sGycdRPrrsE0JNJN2SdiOj3kJKbHEH37v7FwtxBHQZfxl0xM2e0QSL0BWDkz8aR7b85AoHa5/PF6REuH/LzJ+RFCI7smcnQjVDAnYDottrAJA2osXHUds2HmQQVAz+CZc8JJodgI5fT6w0JTH5YmDt4htAR6H+pRcvRujdm5CgLQsN6G8GRs62/07xA75ntvlxe9OwyOmsSwVHfBO1H2QRuFcaAIzfM/o4cQTeUdMGprvPBwBGYwDDA9NP34Qi4pHg4mqE42pu+mDcvrzBTkdOflxd1mfJGIEcsw5THw1H7KXMER3020q/9vDhb4BJraz/Pz+ZRiyJojmy3Q9g4+nF+rQoDIhDa7uzXfghHg7Xw8lv6tb3y8/PaL7ijIMrPj6dvEJsBUHF2HcSIlE3g6tHE2dA8uQNChjg7zBFVnO0Ou+QhY3wE51zYOIIjBDRHe2V4FMR2owQOkSjvoc73Q3DkzZswTeClweSdG119x3E/mH026+BnYAkN18EyjPtDHDGN+w1ajopuLUBYwMiRBrPfMmTz2afbFv51zE5bLEeJortMy7agALuz5/74/eYhgSE04PAABGqq+2UzzEOGOKKah6zCb5FyDg7GAQL4vHabhxwTrYvo049fpuFIGnc+BAlHqTWTQqkqWNyUKda5Q2LiaB/2AKQffpRD1nWREEd0Ghtr/olUYN4pKYCfmTiCDsWZhCLg6MOH94sPd6eAH/Cfm7t38zd3NztxZMNUKKYkQrjUyJr0w8gRzIg3oAVog+QX2qUJTztxBL5F2jVKYEkkmFLMxBFMfXJSVvAY6c4UUfPMXf3Qb1xvpp9fPus8u7zb7ZxRmHhQj74kWimQ9iMzLas4YuIILINILdhxGfgbkjTvbdqJI5gzIVEtV8NSXkjBxBFcj5ATZOdDvug0r1dT1nr56Lc3rosrd+fNi6sdzxkFsXJSZFmpbYNxksSaDsnEURpYn8CWEVgLlWm9eUeOEnkQJ5oU2U9ZEJmaPfgNsnAEc0MVxyOQcPSvX19frI49vjn5ND87OVkh9cf85Tx8aCQtR+0Z3GfBkPwBZyKZ+4+FIxhXBAeZMJXMlNky6nbjCDoXmmxMyysDf8PAUR9OeKxmPAg4Oj2uTd+u3Fnt3bzT/LqaLdLPT6e3uEMkcBx5Oz4Y8tv9rOakYDGk5SZYONJgKvZaXDvw0quZcqF24wi61aTSIg2RvBR90ZsMoefoEO5fcssQcOTE1mAGaXrdfHbuzl4THSKB4ygzg9PQUoG+Ff29Ly2mFG1ajrIDuJV0Pam+DTfhmfKAgYXdOPL33Ch5ol0CmTFs88DuCmqOUnAns+lOOZBw5AN1e3ny+j1iFYSWo8Qh3DuUVKQULQz+JkpJKPbpbRIdR+204m2dDuWEw1TxZS2U7edUobQjR94ugWUrjCeYVsjalggvD26QoOMoo+W9My1AoEjJ0ata+ZjqX/LD7cv2bGzSVOrjdD+TJREo7PdfUq2MrLRNVTrAEa6EPRkUZ/6WZiW8Taqo+LXoFQcTm6EWzBxVG972flXKF9KH1Yjn9TUr1/OPERACXjjMUfRL7/dLhbziPxGs7FFxtPJkVP+MH/6ciMCypGmsTo0jEBybDAJrmrJKWNobn8NzImSCQorhH7Gg5MKRSCZwyoNpKIS10OLhKGEHTstAt0LwuIu1EC/E0QD12qLqP86og66g44heWI78Tc3ECqyZW7SnH8Vxbs1wc4hdHVKfn+OdW7MzR4lJhf7pypoLC3GUImxWow69+A/naMkC9flRgdyLAd1RbsndORI2rJGjTI76BKH4OEr0Z7RHkYX2/rJxpHgYPQaOEuke5Xl2wRyeCWXhHTmSTGt7hbIW7ZFeMXKUqOYUmo9R7YXmWVg4MtWi/0U9Bo4S7ZxAc6DYei5Ye0x1OOdOHMkC4liUyVCgso1xcpTIpkWRtBUkYRQeGtNzJIvJUuCFHwVHy3rkkuQfVDin0C5WKLwbO0eqOkJPl6ZHKsUtY+XIOS53phBYRFNJtjZTJGg5MpRhas29H3xj1UjPYbetynJUpKqGhJW6kVNop2arwiq+sKT4HIkElzsyVFURBaWwcfr4Rl9OCoogktVCim28BtXWRsLq6RHNtqyFIFQG/S3PCXMkoJtCyIXPpP/pW+uf5K1T1QaWVczhVdzSn/uTlGUVCArnvPHuhORqR2PLSpVIZ0nbpeWLjAnu2gLTz7Fx5KifXrbh9ucVLCutRazmhjgqtRBNMSgxZ1h8R2X3CRRZmqRwlupRyMdFi+K2sXKEqBiqRIij6JaJ6xW5Ylf8HNGLLa+W6zGJc8QVhzhHXHGIc8QVhzhHXHGIc8QVhzhHXHGIc8QVhzhHXHGIc8QVhzhHXHGIc8QVhzhHXHGIc8QVhzhHXHGIc8QVhzhHXHGIc8QVhzhHXHHo78DR/wEpr9xp9/oShAAAAABJRU5ErkJggg=="/>
          <p:cNvSpPr>
            <a:spLocks noChangeAspect="1" noChangeArrowheads="1"/>
          </p:cNvSpPr>
          <p:nvPr/>
        </p:nvSpPr>
        <p:spPr bwMode="auto">
          <a:xfrm>
            <a:off x="153988" y="-495300"/>
            <a:ext cx="69913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28683" name="AutoShape 20" descr="data:image/png;base64,iVBORw0KGgoAAAANSUhEUgAAAfQAAABlCAMAAACMReHqAAABj1BMVEX///8AAAD+/v4ANowwMDDX19fi4uJvb2/7+/sEBAQANo////v//v8BN4rz8/OCgoJVVVU7U5BrfqCnp6cDNo319vwAM486U4hZbKI9PT3r6+u8vLwjIyPf6v8ALYtGRkbc3NwAOYd6enqwsLCOjo6YmJjLy8tiYmJqamoANZZAQEBbW1uIiIgSEhItLS1LS0sAO4bBwcEZGRkALHAAPIEANYAAMIAALI0EOo93kakAM1tXfZuXoWPo6/wAPpFMcJF6lJo0UWeRrMgNPHYAJHeDmagZQndLVWRYamOVmUPV2XpmdExHYIsmPkONq6kAI2pBY3mUk01bbHehsJHr+Wvk9o0ALTDV4Ydqf5DZ3Zb380Tr7WX27lEALZo3XZOUnLVCW1HI12eXoHLKzqLs8H0ALGWPlHV1dz7/82pve24VPG+BlJAAJlYwQzUuRV2iuXG6vYOIm4JpclVoiawAJR6SqLTG3KVRW4nByK1zfzUAIEQAIjsACUolQ2eqtFPa4mQAGSWsvrI7YIEAGEikroqRhFJQAAAVHElEQVR4nO1di3/bVJaWpdhRlMhJsKoQJ9tYfiXOU24sR7SdAJtS2FJgtsxOW/oYaJtZtnQKAwvDzgzLwPKH73lcKXKix7WSDoTq+zWJa9+nvnse99wjWVEKFChQoECBAgUKFChQoECBAgUKFChQoMDPgWl1hl/MKNP5ELQ083NNocC4ANJnpqdnkPucpENtbGgG2/m5Z1NABoJt/JNXUmdmVAXZnilk/ZxAFSp6+hRSGqPqC/yioSLtM/j7dE1MT6vw9wwHVuBFAVQzUDWDGjq3cp4hKNRAoeDPAVjIc5vzKGZmTmUjCvzToE7/5l/ODL8Bd/DnnlCBbKjqzfmFhXn4gV+5sUDVF165cCYqo8ALhqouaI43HHruUMsLqA0tWObuqxf0gvRzgGll4aJvWprr+rZm5odm2AaSXqj3cwBVWbBt39BMx4iSbhhHdGrAKPyh15ZpOg7/jFBuGXbPGL56QSkcuXOBBdsAXg3fjChsq9djai3H8S2QYscB4l3Hti3HdTTNcUE5HMG0DKxkAOkFzgWAdJBfIN0cMdQWmHrTsoB7F+R+4Bk9zXVIA1ia6RvGCOkGqApTswvSzwtiSTc907Y1zQd6zYFpeG9fAeEHAQdDAHrctHp2Qfp5RjzpjtPrGYbjAfWmNvz71Z/+fq3X23ecIXpswG9B+rlGLOnAIvDY270yNE27d+Wb+7+7+/pQM92Fv+xqYOc1NPIF6ecXsaRb4L35g2f//cXHf3tq2s/evXfvfw4db/DXL7/4xzPTBV9uVC8UpJ8zxJLuaxrsu9+/fe+Tb296/u5bf370mWc6D3+48endr/fdATjvhXo/z4i36eike4eff/T9O3umOXR3DxfMfWe48eT+o2dg00HS/YL0c4x4Sbcs8OUG73/+zZ092KUZtjdwnP1rH39z9YdnPrhy1rBQ7+cZ8fv0fSJ9/vD5gmY4jtGzXAs+//HyBzcPHAzS+AXp5xkh6ZqlBUxazuDhgefBzszzTB889YuW1sNYrGZcNJyDZ6/iRg5NgEV1CtLPG45INzTHQiZ9xxq899Pk0+umbRuaiMVrUAqcO3jpfvflt5eve7Bzcyx405EnXSVIjguL6gr9yipJxaSaxH96tEF4h7rSxciSm4l8onOPqsTxEndJRdPGqEavjaqmDGOkks61Mq/QCYSkWyDLSJ617zlfPb534+uHQLrpRNQ+lACpn3//xvePvzINx2PSoZIc6cF10hvlVOjh1Gk+eiW9eJ2uqZpRClDRlROkB/3QwKqNcurQxMDEUiTKq+lzaYi+YJngq2p8oTqVCBcFDqiePZuqqEXr6RSk+8C7Y2nu4Dn47R8PrJ7tuiOk2+DOHX75/Uf/+51t4HkMHs+BWZCUdJy42p+cW5xIw0pZXFuaSndzY307rfhyjcS0OptaCrG+MbukHBc4lS4yrq1aM2NgW/VgmeisISqd1bmJtG63N+rcIa2P2trc4nZM8cWdtY7gPVyHrazZbC/ONZd0FqVTSDrw5+LZaQ+ovfzDF4/f9tDMRz02yzBd3xzcenz1p6ek+JlsadJVpdEuZWK7LFaIqtQ7y9nlO7Q+9MnsklS6clx3oqjo5VWJuky6zhpV765k11ipK2xCqv259JI7XWgyuEy6UpOaTKndGM9mniDd1NBIg4EGy31w5a9v3hyi6h45TzNd1zKGCzf/9tsBvU/H7vKkK7WJUmlqagp+EiaBHwjSYe6tOfFWKjokGtUs0oNmFlvHbDoanM0t6mgqpTP4qB5UAs4ra9FGkzok0qGTSlOUje+A3mxWwjEpcqRDtYla9UhD5CBdIxbxsGXf9oeuAyKOBy5R0l3Ps4BtNOQaLgcLMyxAO8iRXl9Lv0piIgHpeltcpIw6HbZsUpJOTU2OqEOgvTLBn0yldTUVSDqp69a2VGcrFTL9/ezSOM8uE44dyJDOwwULMj7rEdINw/cNsOiO3bP9feBec3p2dPduWqAFfN9HRx+8fFIPloz3jvOor9A4M2kH0rG43jyaWCqIdIVIzyzL3a+y0uWR6Up/ma95ZnUh6Tpxkj2REkk6jK1byijOK6401VLYPww6yOqCSuxUAi8+B+kI1OfOwPOcoU2H5/4DO3qcRofpzr5pGw+feqbNFt3yJUjXlfpqSYaVUmm5q6CjNFuSWyNIusKkp2nn4DJRiTVdDy27Wt+SWVqIQNKVpZIUJ2BL0IPoXpLogJqb6pMrw6RLzJ2bXdfZoZPnfDQ448B23Nk9fF57+3Cg7YHe7qEmD2HYoO5N19u9/O3vDz08fdWsI4cujXSlukGkwCAXm61yJQGNBvzSAUonmPXWRju5PKLKzjdL+mI9qVh5qb26FVynzcBpUvTqOr2H9nGy1k/rqBLUARYFIzuztW5y+UalDkzUt4OZrzTjSndbm0e+S0PBkQnSS4vJE+/WZhdLQopWmfA8kg4bMg125vvO4Kurt6++cb33wHR80xzx3nEZGIPBa4+ePPrKhR09pVA62aQLdxSH2Gmkj4+CJUpjWQjuarcavp9QgUyasOkraVPVu00hHlNl0Z6utgM5o4GlDSscwo6gaHGpnlaF21ea7CKWlmuVpFL17o6Q9bWqEqp3kOFqWtuVWrCGW/IRHUaEdMsBle0Ywx9v3P/kx4EJ/prrGr2II4clgd2Lt27cv3tz19GkSVcql5jECfTSgvhTHPgjZY7XyHKLwk4KxULiQepQDyR9JblpIq0lhH01uJwVsbg2KsRQcm09DMC1BOezVYq6JM+Edl/lLVbFc9UgDnR8AuSSdIRf0VfUiKTXkwZEY1Xq4jKBFRmH8ijp4LeZ4MLZ3v99c+ObZ56J23LYtVsRSdcw99m33/zixofXPXiliZhcOukwSJYn9Gb5jYTBBGqqLNRCXyHXJqZ4uLBFPCqU9GSNQJ/0BQddUXmSO9ohSmIHpoa9ETtKdYcH1xTFT4ZGVBHdJZZnuYONaji/46V1aqfD45rgYuy9LyZrEl7qlRVefzXeR0ojEnvH6HqvZ7vX3/jTnYeOgflxBiZIh6TbFibCasbNO+9dmfeG6O9bmplu02ldVhZpEpe6UgtSJy+uFMRd4hs91pKMeqeYoLi4k9SKUufoz3IjhrtwNOEQMIyjimUzV1WSYu+BZkHAdnCKOsjgRNU3eGCsCjNJV/gIoMy2aYsC8akdjGDUkXNM33S8Xe9az9hHEbdNL0q6bZIuMIbm0AMPz5cgnchpsRJtS20pVb3OJm6nrgQB+BPzPd6SHOk4mgm+uPxfsR+upWgf/Yh20uWbXKWRcoISCaT3ww5S1zsUL7OT31RkSadwcIetU1/JZ9PRGXccz3VQgO2e75gD17BBw0clHZMiDdjPQ9mhKe54SCWddaYIcsrFEXTa5MBUOmNsRCRJh9XSYuPJSocZnKikdhRac/Qdqhx93VH0tKusB6zPsoNdzZgJtrxKK31DlyddFftBCkvmk3QSW8d19o09wx04GpHuR/fpho+BuuHhdcqRA5vOSVPppONseSs8Kxs7arGlqiP/zdkYbM7ONlt5JB2uaHk7FG6lzjp1FT/oxHVEnVUC3Y9CX2dPEC1PtZ1Qo9kJ3e4JZjKi8BMGFnjs6OrKqneQ9eockT6Z06YDkZgIhXc4mO7lN/5yDVdB1KSj9463MO2+9/4Hhm1ZPt/fZqSTTtaXl/uSInkK2ObySmo8cjSaKkc6jgZc3inhhwW+BqoUJfn8pHtUHVYhb5Nwz1efSKqBbjdX4f+3lYzTdzx67dP6uNSVJZ3VCauSuSxVMoqITQfWQbEb/nDw23dv/Put+aFvgEcfId2ye8bF+Xf+7ca7N5loJj31wAW1FeyLYGhbXdlkh82AQJx9UlyqmYN0MjfssK/hywb7cRj+xN13PC6VQ0UOfykaV7qEobb6YlKV9WOkL2UKInq7VHSqL006oUNLZbEx1p5txJGDF72eYQ7u3P3o3ocLHt27Fo3C2rAmDj58cv/2nSGdzfAhW5akKw1ibrGiJjjjx6CzC7AodN4Zko6mE6MlpYD0S1QLV6MU6QqTDt44mp7xSM8w6kR6EGkZi3TUWxO5SQe/Hfbc6Jx/8OHv/uP3nuMbZvRo1bL3XU3bffP2k6uXhVWnW5nTSCd3p0FT2C7DlkkmxQgIRD9uXaj3BFHPJek4nCa1voYXWpDex+U1HumwgNVk0ldCtiQNG53WBgtkXEnHko186h1THR3cs4Fp3/3XN9943XP2rZFbmM3BwDV978prb791nd62NCY+3ZFTlCrbwe6JvJWEK9AmlbWM2+ozlnRQNVXWI5MkXGyVO/g60aZPxZIOL5Nt+no94ID/38qSdPy0TOt7S96mE9ok6SvjxeQip2x0c6KDdyS7g+HuwNx3B6M23fRAFbgHw2sHLsk4nqhnkE6nIeHUdZlkQkWt8eYTbcHSzlw8djo5SEdBr6wjkeRbKRUWb3LqmgkdzW00YkkH9b6WVGUy9KtYlTQzPVhMkSLSl8cknZMUNqr51Du47zYYdAdvVQM975na7uW3BrsDx7JIlxva8NrNO4e7Aw+DM0y68OYyJF1VFtnFlAsb0dElB2FxX5yIkUry+/TulFiBePZH+S+lHTxqTe5oxBEJbDqGZJOrhG4bq5VtXcKR2+SD0spYpFcWSYtO5tynk/sukmEcB1w47867t/946zvXMMC6gwtnzd+6euOd1w9wFZhHtzBmReQQIm5Upmi0nuXTKGXWm5PitEVmGpmkq7Rp0umgHi9uNTKwqSVWSDJ9hY6cHMTpYpeDiAlBZZpmZYVKro4RnIF/LapUqklujATi72XDx8wMX7l7/8kPB65mu2++boNHN//Dk48ev+Ih6UZ0/55NepcjGhs6nSlljU+vbpChgi0rFZeJOmSRzgdaYmOEmXhiYHw2uYZH+JmrkTAm6eUtWlarisitjwspc7eCvg4tPSlJhxZ1Ximlyng5U/G3KtNjZj54dO+Tj23TnH/++aPn8+6+96fbT/74jLbyI4+iyCYd1SjS2ObTxXSBUsNY/Xo1c6sTQIp09Ck3AtFgCAe8Ex6sZnU0Jukw86NzMDU2dMuLsSx8QNRAshE5CiPTbjjvefox0tGT/8OXf379oq3d/PDevS9+9Mzhrc9uff3UwGSLMSWdljEOr02TTD7SErPRRXrAWl3S98smncW42hTn+o3owAL/WkbUxyQ9SK3aqolbXWKGjpejMieUoSKt3qG1IL9oKXoWKIH4u1aBQjDsg8OnAzDZh//16af/uQu8HgyuHXg+vOUZ9nikh7vgJqX1p5KOe/mO2J7PdSWnIkE63luzI9rtBOuOzk/wulFUV8KSjEm62P+j3q7Hb9bpTL4vEnK3ykdJFNmkb5Z4CW9QytipSfcdvKVp33Qdy3d2X/vp0Wd7Pd/0NX9oGAPXGZd0XWlsiSywqU4364KBwFXDmw8mlxoZTJBmE5kzO8nFqo3+pLhImDMRoB8kzl3qdBPzmSIYV9KVcpDFvVyLn3m13FoTK6/U1tVjpCdRWS3XtkXq6FZ53Bub4tW77+Ce3TQHJt768HA4ePig5zsIu+fTs8XGsumqzkm9NLFLc5NpaOI5p0qXijdXi6tpxdeWOGOaI+rLzcSCG5xIyNuIUKR1vc0LAWlfWUvriVOsxpZ0obWw2+W5uA7maK/CSaNV9Zik60o9fkpz26xBhM0cD4kPGoL3ew9gJ+74pme6Xs/2MEX6wR748bbtj/ckCl2kRkqlQHPee39LLgMaNXWYDSuVyVxa7ofGVaVYvGRP9Ryk43ony5s6eZG8PVGn47YI6TC+ylZGrc3x8uMSSbfo6Mwx9iyQec3fxzCd4+LmvGdjCpUxpiNHyX8iUUlk9sdPo4S5k7xvXVoOmEjno6MG2bBTgS6JvUDcDP7qHuVF4N/qZimkPXFgWD0P6UThZrAeY0dHY6ZYapk5j5IOe8zY+/k4w5YsQv2sSKdTFM+jG1noaaF4FuNjEqTnoWc/JulkdZX+kR5LvrZ0LkO083mGxL1sFHWZDK9ESusUFywrkS0BiXznUnC3QWrdPKTzPm1pOVmbhIttTeS+HlPvsaSHC3SrNp7fHpCOATZjJMEdXTnHsUzNcqyegblx6NCDiFv7rkPPpDj5SDHNslIkneNh1XbiEcXRFdguBynEem09mGAKOrRhDe5wSb43kv9MdKrRxEURKio3M8ZF9fOSjuI6uzUyjJMDm1vCweiSpAtszTYkY0qjY1oYAqf2RfwZgX1xj3/DH/y5yH9sfv8E9vb2rr16ISW3mXmsdDLv5VsucwX8V2+tZ7LRIR0qougZmMAbDkZDghwr0sub2bXz2XSFIxONzUTbDFhdqvMxhcoZ1yHpqpps00vtMov5mJKuqm/deeWs8IcLGeFV+rjS6iS72JPkvUdR7Xc204qvLal4H5ReS/W8Ae3OUlVJCGKIgbVTB5bLew8uM+WStOKm0uzUMBihR6IXo5IeO6jZdqsid1hwEvhVO+ObhKRZZXwFoxoffE6tIlGG4+ZSjSVkVGcfBxwhD+ms5dLybdn8HWVlRSQ9uVqO544Q8OvULvB3bM3k/tJNUVXP+hJH8bgdPf72Hl4R+ugRoc7aMa2KroRP3EmDzmc3sZLOT5Gh06CElsRDY5Tcks5ZjHHtK5FfQfGQdD04qDl+mcJLMtY4GECVrl/Ab9PDBqb533Tw6sQbsR+JBYPvpcobx575EiYU0Y9LhBqcxSZNT1DCnKZ2HtwOFxMDJrbT5Z1WBL7IJel8tqjrcQFoVXwaORGPbtnipqUGnMtkn8VgGi/YKb8xk76Ib2ZGz2hFLObokj5R4vijklT2U1LOkNTg9saM+fMDyuLvjAsHluyIhjet5FPvui52MHGd66H4Bm9FbHrcvELdkE/SGSiuwTcpjg+yEfTqNN/deV6QS72PiXHSpXLg6ItxYc3kNerT00LLn4FH+IvHr4B0JaKST8O5IP4lYP1XQHpelR6r5F/ICH9p+BWQzn2opNtz10fK6YvYs/Zsvwb8GkgPd2unIH1atFOQfkb4Z0h6gTFQkP4SoiD9JURB+kuIgvSXEAXpLxlUNSB9SiZb+hS9cD7hREH6zw+MZ1RqiFbqAzxP2QveJvDCeykgCX381KQciESzX4Kw9i8ewRFoxr14p+1F3N6a58tZCpw5VPGdPflS0+R7ETngL7abApKgU4o8iebjdhIkBL3IfgoUKFCgQIECBQoUKFCgQIECBQoUKHC2+H8+CWChRbJTDgAAAABJRU5ErkJggg=="/>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28685" name="AutoShape 22" descr="Bildergebnis für danish technological institute"/>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pic>
        <p:nvPicPr>
          <p:cNvPr id="14" name="Bild 1">
            <a:extLst>
              <a:ext uri="{FF2B5EF4-FFF2-40B4-BE49-F238E27FC236}">
                <a16:creationId xmlns:a16="http://schemas.microsoft.com/office/drawing/2014/main" id="{8FA52958-EF01-44A1-A7EA-F6A6A6F6AB60}"/>
              </a:ext>
            </a:extLst>
          </p:cNvPr>
          <p:cNvPicPr/>
          <p:nvPr/>
        </p:nvPicPr>
        <p:blipFill>
          <a:blip r:embed="rId6" cstate="print"/>
          <a:srcRect/>
          <a:stretch>
            <a:fillRect/>
          </a:stretch>
        </p:blipFill>
        <p:spPr bwMode="auto">
          <a:xfrm>
            <a:off x="4113070" y="4982046"/>
            <a:ext cx="2906536" cy="736917"/>
          </a:xfrm>
          <a:prstGeom prst="rect">
            <a:avLst/>
          </a:prstGeom>
          <a:noFill/>
          <a:ln w="9525">
            <a:noFill/>
            <a:miter lim="800000"/>
            <a:headEnd/>
            <a:tailEnd/>
          </a:ln>
        </p:spPr>
      </p:pic>
      <p:pic>
        <p:nvPicPr>
          <p:cNvPr id="15" name="Picture 14">
            <a:extLst>
              <a:ext uri="{FF2B5EF4-FFF2-40B4-BE49-F238E27FC236}">
                <a16:creationId xmlns:a16="http://schemas.microsoft.com/office/drawing/2014/main" id="{0215B500-A552-4843-8368-42507ED7CA26}"/>
              </a:ext>
            </a:extLst>
          </p:cNvPr>
          <p:cNvPicPr>
            <a:picLocks noChangeAspect="1"/>
          </p:cNvPicPr>
          <p:nvPr/>
        </p:nvPicPr>
        <p:blipFill>
          <a:blip r:embed="rId7"/>
          <a:stretch>
            <a:fillRect/>
          </a:stretch>
        </p:blipFill>
        <p:spPr>
          <a:xfrm>
            <a:off x="4212476" y="1437722"/>
            <a:ext cx="2196268" cy="1456045"/>
          </a:xfrm>
          <a:prstGeom prst="rect">
            <a:avLst/>
          </a:prstGeom>
        </p:spPr>
      </p:pic>
      <p:pic>
        <p:nvPicPr>
          <p:cNvPr id="16" name="Picture 15">
            <a:extLst>
              <a:ext uri="{FF2B5EF4-FFF2-40B4-BE49-F238E27FC236}">
                <a16:creationId xmlns:a16="http://schemas.microsoft.com/office/drawing/2014/main" id="{B4483503-0843-4BC5-BE57-7012158135F7}"/>
              </a:ext>
            </a:extLst>
          </p:cNvPr>
          <p:cNvPicPr>
            <a:picLocks noChangeAspect="1"/>
          </p:cNvPicPr>
          <p:nvPr/>
        </p:nvPicPr>
        <p:blipFill>
          <a:blip r:embed="rId8"/>
          <a:stretch>
            <a:fillRect/>
          </a:stretch>
        </p:blipFill>
        <p:spPr>
          <a:xfrm>
            <a:off x="6565301" y="1811843"/>
            <a:ext cx="2143724" cy="1423219"/>
          </a:xfrm>
          <a:prstGeom prst="rect">
            <a:avLst/>
          </a:prstGeom>
        </p:spPr>
      </p:pic>
      <p:pic>
        <p:nvPicPr>
          <p:cNvPr id="2052" name="Picture 4" descr="Quellbild anzeigen">
            <a:extLst>
              <a:ext uri="{FF2B5EF4-FFF2-40B4-BE49-F238E27FC236}">
                <a16:creationId xmlns:a16="http://schemas.microsoft.com/office/drawing/2014/main" id="{0329A4D4-5010-481C-BED3-4E1B76658F4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72736" y="3909060"/>
            <a:ext cx="1505334" cy="150533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147746" y="136771"/>
            <a:ext cx="2629744"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r>
              <a:rPr lang="en-US" sz="3600" dirty="0">
                <a:solidFill>
                  <a:schemeClr val="tx2"/>
                </a:solidFill>
              </a:rPr>
              <a:t>ESCO </a:t>
            </a:r>
            <a:r>
              <a:rPr lang="en-GB" sz="2800" dirty="0">
                <a:solidFill>
                  <a:schemeClr val="tx2"/>
                </a:solidFill>
              </a:rPr>
              <a:t>(v1.0.5 ) </a:t>
            </a:r>
            <a:r>
              <a:rPr lang="en-US" altLang="de-DE" sz="2000" dirty="0">
                <a:solidFill>
                  <a:schemeClr val="tx2"/>
                </a:solidFill>
              </a:rPr>
              <a:t>(only occupational KSC)</a:t>
            </a:r>
          </a:p>
          <a:p>
            <a:pPr eaLnBrk="1" hangingPunct="1">
              <a:lnSpc>
                <a:spcPts val="3600"/>
              </a:lnSpc>
              <a:spcBef>
                <a:spcPct val="0"/>
              </a:spcBef>
              <a:buNone/>
            </a:pPr>
            <a:endParaRPr lang="de-AT" altLang="de-DE" sz="2000" dirty="0">
              <a:solidFill>
                <a:schemeClr val="tx2"/>
              </a:solidFill>
            </a:endParaRPr>
          </a:p>
          <a:p>
            <a:pPr eaLnBrk="1" hangingPunct="1">
              <a:lnSpc>
                <a:spcPts val="3600"/>
              </a:lnSpc>
              <a:spcBef>
                <a:spcPct val="0"/>
              </a:spcBef>
              <a:buFontTx/>
              <a:buNone/>
            </a:pPr>
            <a:endParaRPr lang="en-US" sz="36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914629" y="6075990"/>
            <a:ext cx="1953913" cy="486962"/>
          </a:xfrm>
          <a:prstGeom prst="rect">
            <a:avLst/>
          </a:prstGeom>
          <a:noFill/>
          <a:ln w="9525">
            <a:noFill/>
            <a:miter lim="800000"/>
            <a:headEnd/>
            <a:tailEnd/>
          </a:ln>
        </p:spPr>
      </p:pic>
      <p:pic>
        <p:nvPicPr>
          <p:cNvPr id="8" name="Grafik 8">
            <a:extLst>
              <a:ext uri="{FF2B5EF4-FFF2-40B4-BE49-F238E27FC236}">
                <a16:creationId xmlns:a16="http://schemas.microsoft.com/office/drawing/2014/main" id="{E2189036-41F7-4221-85B4-64980E3FA4D3}"/>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8542" y="165246"/>
            <a:ext cx="6157500" cy="3306808"/>
          </a:xfrm>
          <a:prstGeom prst="rect">
            <a:avLst/>
          </a:prstGeom>
          <a:noFill/>
        </p:spPr>
      </p:pic>
      <p:pic>
        <p:nvPicPr>
          <p:cNvPr id="9" name="Grafik 6">
            <a:extLst>
              <a:ext uri="{FF2B5EF4-FFF2-40B4-BE49-F238E27FC236}">
                <a16:creationId xmlns:a16="http://schemas.microsoft.com/office/drawing/2014/main" id="{76A86546-4A48-4584-A9AD-FC2B1C02393B}"/>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25692" y="3551192"/>
            <a:ext cx="6077296" cy="3306808"/>
          </a:xfrm>
          <a:prstGeom prst="rect">
            <a:avLst/>
          </a:prstGeom>
          <a:noFill/>
        </p:spPr>
      </p:pic>
    </p:spTree>
    <p:extLst>
      <p:ext uri="{BB962C8B-B14F-4D97-AF65-F5344CB8AC3E}">
        <p14:creationId xmlns:p14="http://schemas.microsoft.com/office/powerpoint/2010/main" val="1408559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147746" y="136771"/>
            <a:ext cx="2629744"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r>
              <a:rPr lang="en-US" sz="3600" dirty="0">
                <a:solidFill>
                  <a:schemeClr val="tx2"/>
                </a:solidFill>
              </a:rPr>
              <a:t>ESCO </a:t>
            </a:r>
            <a:r>
              <a:rPr lang="en-GB" sz="2800" dirty="0">
                <a:solidFill>
                  <a:schemeClr val="tx2"/>
                </a:solidFill>
              </a:rPr>
              <a:t>(v1.0.5 ) </a:t>
            </a:r>
            <a:r>
              <a:rPr lang="en-US" altLang="de-DE" sz="2000" dirty="0">
                <a:solidFill>
                  <a:schemeClr val="tx2"/>
                </a:solidFill>
              </a:rPr>
              <a:t>(transversal skills and competences)</a:t>
            </a:r>
          </a:p>
          <a:p>
            <a:pPr eaLnBrk="1" hangingPunct="1">
              <a:lnSpc>
                <a:spcPts val="3600"/>
              </a:lnSpc>
              <a:spcBef>
                <a:spcPct val="0"/>
              </a:spcBef>
              <a:buNone/>
            </a:pPr>
            <a:endParaRPr lang="de-AT" altLang="de-DE" sz="2000" dirty="0">
              <a:solidFill>
                <a:schemeClr val="tx2"/>
              </a:solidFill>
            </a:endParaRPr>
          </a:p>
          <a:p>
            <a:pPr eaLnBrk="1" hangingPunct="1">
              <a:lnSpc>
                <a:spcPts val="3600"/>
              </a:lnSpc>
              <a:spcBef>
                <a:spcPct val="0"/>
              </a:spcBef>
              <a:buFontTx/>
              <a:buNone/>
            </a:pPr>
            <a:endParaRPr lang="en-US" sz="36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914629" y="6075990"/>
            <a:ext cx="1953913" cy="486962"/>
          </a:xfrm>
          <a:prstGeom prst="rect">
            <a:avLst/>
          </a:prstGeom>
          <a:noFill/>
          <a:ln w="9525">
            <a:noFill/>
            <a:miter lim="800000"/>
            <a:headEnd/>
            <a:tailEnd/>
          </a:ln>
        </p:spPr>
      </p:pic>
      <p:grpSp>
        <p:nvGrpSpPr>
          <p:cNvPr id="10" name="Gruppieren 24">
            <a:extLst>
              <a:ext uri="{FF2B5EF4-FFF2-40B4-BE49-F238E27FC236}">
                <a16:creationId xmlns:a16="http://schemas.microsoft.com/office/drawing/2014/main" id="{3E38BDFE-AA70-469E-B08A-CB397098AC8C}"/>
              </a:ext>
            </a:extLst>
          </p:cNvPr>
          <p:cNvGrpSpPr>
            <a:grpSpLocks/>
          </p:cNvGrpSpPr>
          <p:nvPr/>
        </p:nvGrpSpPr>
        <p:grpSpPr>
          <a:xfrm>
            <a:off x="2777490" y="479188"/>
            <a:ext cx="6366510" cy="5596802"/>
            <a:chOff x="0" y="0"/>
            <a:chExt cx="5410044" cy="5055080"/>
          </a:xfrm>
        </p:grpSpPr>
        <p:pic>
          <p:nvPicPr>
            <p:cNvPr id="13" name="Grafik 32">
              <a:extLst>
                <a:ext uri="{FF2B5EF4-FFF2-40B4-BE49-F238E27FC236}">
                  <a16:creationId xmlns:a16="http://schemas.microsoft.com/office/drawing/2014/main" id="{19EC2CC6-7422-45CE-80F8-D6D5EC1559C0}"/>
                </a:ext>
              </a:extLst>
            </p:cNvPr>
            <p:cNvPicPr>
              <a:picLocks noChangeAspect="1"/>
            </p:cNvPicPr>
            <p:nvPr/>
          </p:nvPicPr>
          <p:blipFill>
            <a:blip r:embed="rId5" cstate="print"/>
            <a:srcRect/>
            <a:stretch>
              <a:fillRect/>
            </a:stretch>
          </p:blipFill>
          <p:spPr bwMode="auto">
            <a:xfrm>
              <a:off x="25879" y="0"/>
              <a:ext cx="5384165" cy="2570480"/>
            </a:xfrm>
            <a:prstGeom prst="rect">
              <a:avLst/>
            </a:prstGeom>
            <a:noFill/>
          </p:spPr>
        </p:pic>
        <p:pic>
          <p:nvPicPr>
            <p:cNvPr id="14" name="Grafik 33">
              <a:extLst>
                <a:ext uri="{FF2B5EF4-FFF2-40B4-BE49-F238E27FC236}">
                  <a16:creationId xmlns:a16="http://schemas.microsoft.com/office/drawing/2014/main" id="{45270B43-44E0-45CB-BEC3-BE53812E263C}"/>
                </a:ext>
              </a:extLst>
            </p:cNvPr>
            <p:cNvPicPr>
              <a:picLocks noChangeAspect="1"/>
            </p:cNvPicPr>
            <p:nvPr/>
          </p:nvPicPr>
          <p:blipFill>
            <a:blip r:embed="rId6" cstate="print"/>
            <a:srcRect/>
            <a:stretch>
              <a:fillRect/>
            </a:stretch>
          </p:blipFill>
          <p:spPr bwMode="auto">
            <a:xfrm>
              <a:off x="0" y="2311880"/>
              <a:ext cx="5408930" cy="2743200"/>
            </a:xfrm>
            <a:prstGeom prst="rect">
              <a:avLst/>
            </a:prstGeom>
            <a:noFill/>
          </p:spPr>
        </p:pic>
      </p:grpSp>
    </p:spTree>
    <p:extLst>
      <p:ext uri="{BB962C8B-B14F-4D97-AF65-F5344CB8AC3E}">
        <p14:creationId xmlns:p14="http://schemas.microsoft.com/office/powerpoint/2010/main" val="1779102648"/>
      </p:ext>
    </p:extLst>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FoundryOldStyleNormal"/>
        <a:ea typeface=""/>
        <a:cs typeface=""/>
      </a:majorFont>
      <a:minorFont>
        <a:latin typeface="FoundryOldStyleNorm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1626</Words>
  <Application>Microsoft Office PowerPoint</Application>
  <PresentationFormat>On-screen Show (4:3)</PresentationFormat>
  <Paragraphs>130</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FoundryOldStyleNormal</vt:lpstr>
      <vt:lpstr>Times New Roman</vt:lpstr>
      <vt:lpstr>Standarddesign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CMS Vesely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Thema der Seite in zweizeiliger und relativ großer und schöner Schrift</dc:title>
  <dc:creator>Thomas Vesely</dc:creator>
  <cp:lastModifiedBy>SANTOS, Maria Teresa</cp:lastModifiedBy>
  <cp:revision>1015</cp:revision>
  <cp:lastPrinted>2018-11-05T15:13:28Z</cp:lastPrinted>
  <dcterms:created xsi:type="dcterms:W3CDTF">2006-06-01T10:08:27Z</dcterms:created>
  <dcterms:modified xsi:type="dcterms:W3CDTF">2021-06-17T13:47:56Z</dcterms:modified>
</cp:coreProperties>
</file>