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606" r:id="rId5"/>
    <p:sldId id="630" r:id="rId6"/>
    <p:sldId id="647" r:id="rId7"/>
    <p:sldId id="623" r:id="rId8"/>
    <p:sldId id="657" r:id="rId9"/>
    <p:sldId id="649" r:id="rId10"/>
    <p:sldId id="650" r:id="rId11"/>
    <p:sldId id="635" r:id="rId12"/>
    <p:sldId id="626" r:id="rId13"/>
    <p:sldId id="651" r:id="rId14"/>
    <p:sldId id="632" r:id="rId15"/>
    <p:sldId id="652" r:id="rId16"/>
    <p:sldId id="653" r:id="rId17"/>
    <p:sldId id="654" r:id="rId18"/>
    <p:sldId id="655" r:id="rId19"/>
    <p:sldId id="658" r:id="rId20"/>
    <p:sldId id="656" r:id="rId21"/>
    <p:sldId id="634" r:id="rId22"/>
    <p:sldId id="548" r:id="rId23"/>
  </p:sldIdLst>
  <p:sldSz cx="9144000" cy="6858000" type="screen4x3"/>
  <p:notesSz cx="6797675" cy="9926638"/>
  <p:defaultTextStyle>
    <a:defPPr>
      <a:defRPr lang="de-AT"/>
    </a:defPPr>
    <a:lvl1pPr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FoundryOldStyleNormal" panose="00000400000000000000" pitchFamily="2"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FoundryOldStyleNormal" panose="00000400000000000000" pitchFamily="2"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3s-MA" initials="3s-MA" lastIdx="4" clrIdx="0">
    <p:extLst>
      <p:ext uri="{19B8F6BF-5375-455C-9EA6-DF929625EA0E}">
        <p15:presenceInfo xmlns:p15="http://schemas.microsoft.com/office/powerpoint/2012/main" userId="3s-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A50021"/>
    <a:srgbClr val="DCE6F2"/>
    <a:srgbClr val="0098AE"/>
    <a:srgbClr val="9AC1D4"/>
    <a:srgbClr val="8EB4E3"/>
    <a:srgbClr val="B2B2B2"/>
    <a:srgbClr val="990099"/>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78009" autoAdjust="0"/>
  </p:normalViewPr>
  <p:slideViewPr>
    <p:cSldViewPr snapToGrid="0">
      <p:cViewPr varScale="1">
        <p:scale>
          <a:sx n="41" d="100"/>
          <a:sy n="41" d="100"/>
        </p:scale>
        <p:origin x="1550"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0" d="100"/>
          <a:sy n="80" d="100"/>
        </p:scale>
        <p:origin x="-317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E962D538-8FE0-46E5-9B40-6A895FF57A00}"/>
              </a:ext>
            </a:extLst>
          </p:cNvPr>
          <p:cNvSpPr>
            <a:spLocks noGrp="1" noChangeArrowheads="1"/>
          </p:cNvSpPr>
          <p:nvPr>
            <p:ph type="hdr" sz="quarter"/>
          </p:nvPr>
        </p:nvSpPr>
        <p:spPr bwMode="auto">
          <a:xfrm>
            <a:off x="1" y="2"/>
            <a:ext cx="2947382" cy="497333"/>
          </a:xfrm>
          <a:prstGeom prst="rect">
            <a:avLst/>
          </a:prstGeom>
          <a:noFill/>
          <a:ln w="9525">
            <a:noFill/>
            <a:miter lim="800000"/>
            <a:headEnd/>
            <a:tailEnd/>
          </a:ln>
          <a:effectLst/>
        </p:spPr>
        <p:txBody>
          <a:bodyPr vert="horz" wrap="square" lIns="91459" tIns="45730" rIns="91459" bIns="45730" numCol="1" anchor="t" anchorCtr="0" compatLnSpc="1">
            <a:prstTxWarp prst="textNoShape">
              <a:avLst/>
            </a:prstTxWarp>
          </a:bodyPr>
          <a:lstStyle>
            <a:lvl1pPr defTabSz="914378" eaLnBrk="0" hangingPunct="0">
              <a:defRPr sz="1200">
                <a:latin typeface="Times New Roman" pitchFamily="18" charset="0"/>
                <a:ea typeface="+mn-ea"/>
                <a:cs typeface="+mn-cs"/>
              </a:defRPr>
            </a:lvl1pPr>
          </a:lstStyle>
          <a:p>
            <a:pPr>
              <a:defRPr/>
            </a:pPr>
            <a:endParaRPr lang="de-AT"/>
          </a:p>
        </p:txBody>
      </p:sp>
      <p:sp>
        <p:nvSpPr>
          <p:cNvPr id="114691" name="Rectangle 3">
            <a:extLst>
              <a:ext uri="{FF2B5EF4-FFF2-40B4-BE49-F238E27FC236}">
                <a16:creationId xmlns:a16="http://schemas.microsoft.com/office/drawing/2014/main" id="{B90DCF05-7A6D-47A8-9D9F-38E2FD747240}"/>
              </a:ext>
            </a:extLst>
          </p:cNvPr>
          <p:cNvSpPr>
            <a:spLocks noGrp="1" noChangeArrowheads="1"/>
          </p:cNvSpPr>
          <p:nvPr>
            <p:ph type="dt" sz="quarter" idx="1"/>
          </p:nvPr>
        </p:nvSpPr>
        <p:spPr bwMode="auto">
          <a:xfrm>
            <a:off x="3850294" y="2"/>
            <a:ext cx="2945862" cy="497333"/>
          </a:xfrm>
          <a:prstGeom prst="rect">
            <a:avLst/>
          </a:prstGeom>
          <a:noFill/>
          <a:ln w="9525">
            <a:noFill/>
            <a:miter lim="800000"/>
            <a:headEnd/>
            <a:tailEnd/>
          </a:ln>
          <a:effectLst/>
        </p:spPr>
        <p:txBody>
          <a:bodyPr vert="horz" wrap="square" lIns="91459" tIns="45730" rIns="91459" bIns="45730" numCol="1" anchor="t" anchorCtr="0" compatLnSpc="1">
            <a:prstTxWarp prst="textNoShape">
              <a:avLst/>
            </a:prstTxWarp>
          </a:bodyPr>
          <a:lstStyle>
            <a:lvl1pPr algn="r" defTabSz="914378" eaLnBrk="0" hangingPunct="0">
              <a:defRPr sz="1200">
                <a:latin typeface="Times New Roman" pitchFamily="18" charset="0"/>
              </a:defRPr>
            </a:lvl1pPr>
          </a:lstStyle>
          <a:p>
            <a:pPr>
              <a:defRPr/>
            </a:pPr>
            <a:fld id="{8E4846A7-D95D-4260-BB2C-ABAA7827AD63}" type="datetimeFigureOut">
              <a:rPr lang="de-AT"/>
              <a:pPr>
                <a:defRPr/>
              </a:pPr>
              <a:t>17.06.2021</a:t>
            </a:fld>
            <a:endParaRPr lang="de-AT"/>
          </a:p>
        </p:txBody>
      </p:sp>
      <p:sp>
        <p:nvSpPr>
          <p:cNvPr id="114692" name="Rectangle 4">
            <a:extLst>
              <a:ext uri="{FF2B5EF4-FFF2-40B4-BE49-F238E27FC236}">
                <a16:creationId xmlns:a16="http://schemas.microsoft.com/office/drawing/2014/main" id="{4BE5E7E5-27F3-4B7D-B801-A58827B993F0}"/>
              </a:ext>
            </a:extLst>
          </p:cNvPr>
          <p:cNvSpPr>
            <a:spLocks noGrp="1" noChangeArrowheads="1"/>
          </p:cNvSpPr>
          <p:nvPr>
            <p:ph type="ftr" sz="quarter" idx="2"/>
          </p:nvPr>
        </p:nvSpPr>
        <p:spPr bwMode="auto">
          <a:xfrm>
            <a:off x="1" y="9427766"/>
            <a:ext cx="2947382" cy="497332"/>
          </a:xfrm>
          <a:prstGeom prst="rect">
            <a:avLst/>
          </a:prstGeom>
          <a:noFill/>
          <a:ln w="9525">
            <a:noFill/>
            <a:miter lim="800000"/>
            <a:headEnd/>
            <a:tailEnd/>
          </a:ln>
          <a:effectLst/>
        </p:spPr>
        <p:txBody>
          <a:bodyPr vert="horz" wrap="square" lIns="91459" tIns="45730" rIns="91459" bIns="45730" numCol="1" anchor="b" anchorCtr="0" compatLnSpc="1">
            <a:prstTxWarp prst="textNoShape">
              <a:avLst/>
            </a:prstTxWarp>
          </a:bodyPr>
          <a:lstStyle>
            <a:lvl1pPr defTabSz="914378" eaLnBrk="0" hangingPunct="0">
              <a:defRPr sz="1200">
                <a:latin typeface="Times New Roman" pitchFamily="18" charset="0"/>
                <a:ea typeface="+mn-ea"/>
                <a:cs typeface="+mn-cs"/>
              </a:defRPr>
            </a:lvl1pPr>
          </a:lstStyle>
          <a:p>
            <a:pPr>
              <a:defRPr/>
            </a:pPr>
            <a:endParaRPr lang="de-AT"/>
          </a:p>
        </p:txBody>
      </p:sp>
      <p:sp>
        <p:nvSpPr>
          <p:cNvPr id="114693" name="Rectangle 5">
            <a:extLst>
              <a:ext uri="{FF2B5EF4-FFF2-40B4-BE49-F238E27FC236}">
                <a16:creationId xmlns:a16="http://schemas.microsoft.com/office/drawing/2014/main" id="{E31A46EC-24CA-40CF-86E1-49946AA7A162}"/>
              </a:ext>
            </a:extLst>
          </p:cNvPr>
          <p:cNvSpPr>
            <a:spLocks noGrp="1" noChangeArrowheads="1"/>
          </p:cNvSpPr>
          <p:nvPr>
            <p:ph type="sldNum" sz="quarter" idx="3"/>
          </p:nvPr>
        </p:nvSpPr>
        <p:spPr bwMode="auto">
          <a:xfrm>
            <a:off x="3850294" y="9427766"/>
            <a:ext cx="2945862" cy="497332"/>
          </a:xfrm>
          <a:prstGeom prst="rect">
            <a:avLst/>
          </a:prstGeom>
          <a:noFill/>
          <a:ln w="9525">
            <a:noFill/>
            <a:miter lim="800000"/>
            <a:headEnd/>
            <a:tailEnd/>
          </a:ln>
          <a:effectLst/>
        </p:spPr>
        <p:txBody>
          <a:bodyPr vert="horz" wrap="square" lIns="91459" tIns="45730" rIns="91459" bIns="45730" numCol="1" anchor="b" anchorCtr="0" compatLnSpc="1">
            <a:prstTxWarp prst="textNoShape">
              <a:avLst/>
            </a:prstTxWarp>
          </a:bodyPr>
          <a:lstStyle>
            <a:lvl1pPr algn="r" defTabSz="914378" eaLnBrk="0" hangingPunct="0">
              <a:defRPr sz="1200">
                <a:latin typeface="Times New Roman" panose="02020603050405020304" pitchFamily="18" charset="0"/>
              </a:defRPr>
            </a:lvl1pPr>
          </a:lstStyle>
          <a:p>
            <a:pPr>
              <a:defRPr/>
            </a:pPr>
            <a:fld id="{E051688E-C852-430F-AE47-61F161F6175D}" type="slidenum">
              <a:rPr lang="de-AT" altLang="de-DE"/>
              <a:pPr>
                <a:defRPr/>
              </a:pPr>
              <a:t>‹#›</a:t>
            </a:fld>
            <a:endParaRPr lang="de-AT" altLang="de-DE"/>
          </a:p>
        </p:txBody>
      </p:sp>
    </p:spTree>
    <p:extLst>
      <p:ext uri="{BB962C8B-B14F-4D97-AF65-F5344CB8AC3E}">
        <p14:creationId xmlns:p14="http://schemas.microsoft.com/office/powerpoint/2010/main" val="398501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5912231-E624-45D3-9E68-DED3EC455EBB}"/>
              </a:ext>
            </a:extLst>
          </p:cNvPr>
          <p:cNvSpPr>
            <a:spLocks noGrp="1" noChangeArrowheads="1"/>
          </p:cNvSpPr>
          <p:nvPr>
            <p:ph type="hdr" sz="quarter"/>
          </p:nvPr>
        </p:nvSpPr>
        <p:spPr bwMode="auto">
          <a:xfrm>
            <a:off x="1" y="2"/>
            <a:ext cx="2947382" cy="497333"/>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lvl1pPr defTabSz="914378" eaLnBrk="1" hangingPunct="1">
              <a:defRPr sz="1200">
                <a:latin typeface="Times New Roman" pitchFamily="18" charset="0"/>
                <a:ea typeface="+mn-ea"/>
                <a:cs typeface="+mn-cs"/>
              </a:defRPr>
            </a:lvl1pPr>
          </a:lstStyle>
          <a:p>
            <a:pPr>
              <a:defRPr/>
            </a:pPr>
            <a:endParaRPr lang="en-US"/>
          </a:p>
        </p:txBody>
      </p:sp>
      <p:sp>
        <p:nvSpPr>
          <p:cNvPr id="7171" name="Rectangle 3">
            <a:extLst>
              <a:ext uri="{FF2B5EF4-FFF2-40B4-BE49-F238E27FC236}">
                <a16:creationId xmlns:a16="http://schemas.microsoft.com/office/drawing/2014/main" id="{A27D55D7-6640-4F03-81C5-E44EEC926242}"/>
              </a:ext>
            </a:extLst>
          </p:cNvPr>
          <p:cNvSpPr>
            <a:spLocks noGrp="1" noChangeArrowheads="1"/>
          </p:cNvSpPr>
          <p:nvPr>
            <p:ph type="dt" idx="1"/>
          </p:nvPr>
        </p:nvSpPr>
        <p:spPr bwMode="auto">
          <a:xfrm>
            <a:off x="3850296" y="2"/>
            <a:ext cx="2947381" cy="497333"/>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lvl1pPr algn="r" defTabSz="914378" eaLnBrk="1" hangingPunct="1">
              <a:defRPr sz="1200">
                <a:latin typeface="Times New Roman" pitchFamily="18" charset="0"/>
                <a:ea typeface="+mn-ea"/>
                <a:cs typeface="+mn-cs"/>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286D4DA7-166D-4AC4-968A-1DEE3F14784A}"/>
              </a:ext>
            </a:extLst>
          </p:cNvPr>
          <p:cNvSpPr>
            <a:spLocks noGrp="1" noChangeArrowheads="1"/>
          </p:cNvSpPr>
          <p:nvPr>
            <p:ph type="body" sz="quarter" idx="3"/>
          </p:nvPr>
        </p:nvSpPr>
        <p:spPr bwMode="auto">
          <a:xfrm>
            <a:off x="907472" y="4714654"/>
            <a:ext cx="4982732" cy="4466756"/>
          </a:xfrm>
          <a:prstGeom prst="rect">
            <a:avLst/>
          </a:prstGeom>
          <a:noFill/>
          <a:ln w="9525">
            <a:noFill/>
            <a:miter lim="800000"/>
            <a:headEnd/>
            <a:tailEnd/>
          </a:ln>
        </p:spPr>
        <p:txBody>
          <a:bodyPr vert="horz" wrap="square" lIns="91459" tIns="45730" rIns="91459" bIns="45730" numCol="1" anchor="t" anchorCtr="0" compatLnSpc="1">
            <a:prstTxWarp prst="textNoShape">
              <a:avLst/>
            </a:prstTxWarp>
          </a:bodyPr>
          <a:lstStyle/>
          <a:p>
            <a:pPr lvl="0"/>
            <a:r>
              <a:rPr lang="de-AT" noProof="0"/>
              <a:t>Klicken Sie, um die Formate des Vorlagentextes zu bearbeiten</a:t>
            </a:r>
          </a:p>
          <a:p>
            <a:pPr lvl="1"/>
            <a:r>
              <a:rPr lang="de-AT" noProof="0"/>
              <a:t>Zweite Ebene</a:t>
            </a:r>
          </a:p>
          <a:p>
            <a:pPr lvl="2"/>
            <a:r>
              <a:rPr lang="de-AT" noProof="0"/>
              <a:t>Dritte Ebene</a:t>
            </a:r>
          </a:p>
          <a:p>
            <a:pPr lvl="3"/>
            <a:r>
              <a:rPr lang="de-AT" noProof="0"/>
              <a:t>Vierte Ebene</a:t>
            </a:r>
          </a:p>
          <a:p>
            <a:pPr lvl="4"/>
            <a:r>
              <a:rPr lang="de-AT" noProof="0"/>
              <a:t>Fünfte Ebene</a:t>
            </a:r>
          </a:p>
        </p:txBody>
      </p:sp>
      <p:sp>
        <p:nvSpPr>
          <p:cNvPr id="7174" name="Rectangle 6">
            <a:extLst>
              <a:ext uri="{FF2B5EF4-FFF2-40B4-BE49-F238E27FC236}">
                <a16:creationId xmlns:a16="http://schemas.microsoft.com/office/drawing/2014/main" id="{F0AC116F-1AB7-4BE6-950C-09529C585E97}"/>
              </a:ext>
            </a:extLst>
          </p:cNvPr>
          <p:cNvSpPr>
            <a:spLocks noGrp="1" noChangeArrowheads="1"/>
          </p:cNvSpPr>
          <p:nvPr>
            <p:ph type="ftr" sz="quarter" idx="4"/>
          </p:nvPr>
        </p:nvSpPr>
        <p:spPr bwMode="auto">
          <a:xfrm>
            <a:off x="1" y="9429306"/>
            <a:ext cx="2947382" cy="497333"/>
          </a:xfrm>
          <a:prstGeom prst="rect">
            <a:avLst/>
          </a:prstGeom>
          <a:noFill/>
          <a:ln w="9525">
            <a:noFill/>
            <a:miter lim="800000"/>
            <a:headEnd/>
            <a:tailEnd/>
          </a:ln>
        </p:spPr>
        <p:txBody>
          <a:bodyPr vert="horz" wrap="square" lIns="91459" tIns="45730" rIns="91459" bIns="45730" numCol="1" anchor="b" anchorCtr="0" compatLnSpc="1">
            <a:prstTxWarp prst="textNoShape">
              <a:avLst/>
            </a:prstTxWarp>
          </a:bodyPr>
          <a:lstStyle>
            <a:lvl1pPr defTabSz="914378" eaLnBrk="1" hangingPunct="1">
              <a:defRPr sz="1200">
                <a:latin typeface="Times New Roman" pitchFamily="18" charset="0"/>
                <a:ea typeface="+mn-ea"/>
                <a:cs typeface="+mn-cs"/>
              </a:defRPr>
            </a:lvl1pPr>
          </a:lstStyle>
          <a:p>
            <a:pPr>
              <a:defRPr/>
            </a:pPr>
            <a:endParaRPr lang="en-US"/>
          </a:p>
        </p:txBody>
      </p:sp>
      <p:sp>
        <p:nvSpPr>
          <p:cNvPr id="7175" name="Rectangle 7">
            <a:extLst>
              <a:ext uri="{FF2B5EF4-FFF2-40B4-BE49-F238E27FC236}">
                <a16:creationId xmlns:a16="http://schemas.microsoft.com/office/drawing/2014/main" id="{D433F273-BC17-41AB-BC33-748F997CB448}"/>
              </a:ext>
            </a:extLst>
          </p:cNvPr>
          <p:cNvSpPr>
            <a:spLocks noGrp="1" noChangeArrowheads="1"/>
          </p:cNvSpPr>
          <p:nvPr>
            <p:ph type="sldNum" sz="quarter" idx="5"/>
          </p:nvPr>
        </p:nvSpPr>
        <p:spPr bwMode="auto">
          <a:xfrm>
            <a:off x="3850296" y="9429306"/>
            <a:ext cx="2947381" cy="497333"/>
          </a:xfrm>
          <a:prstGeom prst="rect">
            <a:avLst/>
          </a:prstGeom>
          <a:noFill/>
          <a:ln w="9525">
            <a:noFill/>
            <a:miter lim="800000"/>
            <a:headEnd/>
            <a:tailEnd/>
          </a:ln>
        </p:spPr>
        <p:txBody>
          <a:bodyPr vert="horz" wrap="square" lIns="91459" tIns="45730" rIns="91459" bIns="45730" numCol="1" anchor="b" anchorCtr="0" compatLnSpc="1">
            <a:prstTxWarp prst="textNoShape">
              <a:avLst/>
            </a:prstTxWarp>
          </a:bodyPr>
          <a:lstStyle>
            <a:lvl1pPr algn="r" defTabSz="914378" eaLnBrk="1" hangingPunct="1">
              <a:defRPr sz="1200">
                <a:latin typeface="Times New Roman" panose="02020603050405020304" pitchFamily="18" charset="0"/>
              </a:defRPr>
            </a:lvl1pPr>
          </a:lstStyle>
          <a:p>
            <a:pPr>
              <a:defRPr/>
            </a:pPr>
            <a:fld id="{C0BE3E02-40B8-44A0-A23C-EC8C61112B35}" type="slidenum">
              <a:rPr lang="de-AT" altLang="de-DE"/>
              <a:pPr>
                <a:defRPr/>
              </a:pPr>
              <a:t>‹#›</a:t>
            </a:fld>
            <a:endParaRPr lang="de-AT" altLang="de-DE"/>
          </a:p>
        </p:txBody>
      </p:sp>
    </p:spTree>
    <p:extLst>
      <p:ext uri="{BB962C8B-B14F-4D97-AF65-F5344CB8AC3E}">
        <p14:creationId xmlns:p14="http://schemas.microsoft.com/office/powerpoint/2010/main" val="6530648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a:t>
            </a:fld>
            <a:endParaRPr lang="de-DE" altLang="de-DE"/>
          </a:p>
        </p:txBody>
      </p:sp>
    </p:spTree>
    <p:extLst>
      <p:ext uri="{BB962C8B-B14F-4D97-AF65-F5344CB8AC3E}">
        <p14:creationId xmlns:p14="http://schemas.microsoft.com/office/powerpoint/2010/main" val="2089763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analysis and comparison of </a:t>
            </a:r>
            <a:r>
              <a:rPr lang="en-GB" sz="1800" dirty="0">
                <a:effectLst/>
                <a:latin typeface="Arial" panose="020B0604020202020204" pitchFamily="34" charset="0"/>
                <a:ea typeface="Times New Roman" panose="02020603050405020304" pitchFamily="18" charset="0"/>
                <a:cs typeface="Arial" panose="020B0604020202020204" pitchFamily="34" charset="0"/>
              </a:rPr>
              <a:t>qualifications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can on the one hand contribute to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quality improvement in VET and the pursuit of excellence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and on the other hand to more transparency of qualifications from different countries and thereby facilitate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transferability of qualifications and mobility</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These two orientations form the basis for situating the reflections on:</a:t>
            </a:r>
            <a:r>
              <a:rPr lang="en-GB" sz="1800" dirty="0">
                <a:effectLst/>
                <a:latin typeface="Arial" panose="020B0604020202020204" pitchFamily="34" charset="0"/>
                <a:ea typeface="Times New Roman" panose="02020603050405020304" pitchFamily="18" charset="0"/>
                <a:cs typeface="Arial" panose="020B0604020202020204" pitchFamily="34" charset="0"/>
              </a:rPr>
              <a:t> </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ts val="1600"/>
              </a:lnSpc>
              <a:buFont typeface="+mj-lt"/>
              <a:buAutoNum type="alphaLcParenBoth"/>
              <a:tabLst>
                <a:tab pos="288290" algn="l"/>
                <a:tab pos="288290" algn="l"/>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Reference points for analysing and comparing VET qualifications;</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ts val="1600"/>
              </a:lnSpc>
              <a:buFont typeface="+mj-lt"/>
              <a:buAutoNum type="alphaLcParenBoth"/>
              <a:tabLst>
                <a:tab pos="288290" algn="l"/>
                <a:tab pos="288290" algn="l"/>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Data sources for national VET qualifications and their learning outcomes;</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ts val="1600"/>
              </a:lnSpc>
              <a:buFont typeface="+mj-lt"/>
              <a:buAutoNum type="alphaLcParenBoth"/>
              <a:tabLst>
                <a:tab pos="288290" algn="l"/>
                <a:tab pos="288290" algn="l"/>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use of digital technologies to support comparison of VET qualifications;</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ts val="1600"/>
              </a:lnSpc>
              <a:buFont typeface="+mj-lt"/>
              <a:buAutoNum type="alphaLcParenBoth"/>
              <a:tabLst>
                <a:tab pos="288290" algn="l"/>
                <a:tab pos="288290" algn="l"/>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Methodologies for closing the feedback loop between VET and the labour market (with a particular focus on Employer Reflection Surveys).</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defTabSz="457955" eaLnBrk="1" hangingPunct="1">
              <a:spcBef>
                <a:spcPct val="0"/>
              </a:spcBef>
            </a:pPr>
            <a:r>
              <a:rPr lang="en-US"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rPr>
              <a:t>The figure situates these methodological reflections in relation to the above orientations for the analysis and comparison of VET qualifications. It also points to the focus of the methodological reflections, on the </a:t>
            </a:r>
            <a:r>
              <a:rPr lang="en-US" sz="800" kern="1200" dirty="0" err="1">
                <a:solidFill>
                  <a:schemeClr val="tx1"/>
                </a:solidFill>
                <a:effectLst/>
                <a:latin typeface="Times New Roman" pitchFamily="18" charset="0"/>
                <a:ea typeface="ＭＳ Ｐゴシック" panose="020B0600070205080204" pitchFamily="34" charset="-128"/>
                <a:cs typeface="Times New Roman" panose="02020603050405020304" pitchFamily="18" charset="0"/>
              </a:rPr>
              <a:t>conceptualisation</a:t>
            </a:r>
            <a:r>
              <a:rPr lang="en-US"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rPr>
              <a:t> or application of analysis and comparison, as some reflections are more related to conceptual considerations, while others are directly focused on improving the quality of national VET qualifications and supporting transferability of learning outcomes and mobility. </a:t>
            </a:r>
            <a:endParaRPr lang="de-DE"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2</a:t>
            </a:fld>
            <a:endParaRPr lang="de-DE" altLang="de-DE"/>
          </a:p>
        </p:txBody>
      </p:sp>
    </p:spTree>
    <p:extLst>
      <p:ext uri="{BB962C8B-B14F-4D97-AF65-F5344CB8AC3E}">
        <p14:creationId xmlns:p14="http://schemas.microsoft.com/office/powerpoint/2010/main" val="1879314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3</a:t>
            </a:fld>
            <a:endParaRPr lang="de-DE" altLang="de-DE"/>
          </a:p>
        </p:txBody>
      </p:sp>
    </p:spTree>
    <p:extLst>
      <p:ext uri="{BB962C8B-B14F-4D97-AF65-F5344CB8AC3E}">
        <p14:creationId xmlns:p14="http://schemas.microsoft.com/office/powerpoint/2010/main" val="181149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4</a:t>
            </a:fld>
            <a:endParaRPr lang="de-DE" altLang="de-DE"/>
          </a:p>
        </p:txBody>
      </p:sp>
    </p:spTree>
    <p:extLst>
      <p:ext uri="{BB962C8B-B14F-4D97-AF65-F5344CB8AC3E}">
        <p14:creationId xmlns:p14="http://schemas.microsoft.com/office/powerpoint/2010/main" val="636921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955" rtl="0" eaLnBrk="1" fontAlgn="base" latinLnBrk="0" hangingPunct="1">
              <a:lnSpc>
                <a:spcPct val="100000"/>
              </a:lnSpc>
              <a:spcBef>
                <a:spcPct val="0"/>
              </a:spcBef>
              <a:spcAft>
                <a:spcPct val="0"/>
              </a:spcAft>
              <a:buClrTx/>
              <a:buSzTx/>
              <a:buFontTx/>
              <a:buNone/>
              <a:tabLst/>
              <a:defRP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Only the latter ones are usually at a level of detail that allows for mapping of learning outcomes and comparing the content of individual qualifications. Qualifications frameworks can be used for comparing the levels of qualifications but usually do not go deeper and the WRL only provide a rather broad picture (see description in the box below). Competence frameworks are more detailed but typically focus on a specific competence area and are therefore of limited use for comparing more comprehensive VET qualifications. </a:t>
            </a:r>
            <a:endParaRPr lang="de-DE" sz="1800" dirty="0">
              <a:effectLst/>
              <a:latin typeface="Arial" panose="020B0604020202020204" pitchFamily="34" charset="0"/>
              <a:ea typeface="Times New Roman" panose="02020603050405020304" pitchFamily="18" charset="0"/>
              <a:cs typeface="Times New Roman" panose="02020603050405020304" pitchFamily="18" charset="0"/>
            </a:endParaRP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5</a:t>
            </a:fld>
            <a:endParaRPr lang="de-DE" altLang="de-DE"/>
          </a:p>
        </p:txBody>
      </p:sp>
    </p:spTree>
    <p:extLst>
      <p:ext uri="{BB962C8B-B14F-4D97-AF65-F5344CB8AC3E}">
        <p14:creationId xmlns:p14="http://schemas.microsoft.com/office/powerpoint/2010/main" val="4203696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WSSS – now called WorldSkills Occupational Specifications</a:t>
            </a:r>
          </a:p>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Testing: healthcare assistant, ICT service technician</a:t>
            </a:r>
          </a:p>
          <a:p>
            <a:pPr defTabSz="457955" eaLnBrk="1" hangingPunct="1">
              <a:spcBef>
                <a:spcPct val="0"/>
              </a:spcBef>
            </a:pPr>
            <a:r>
              <a:rPr lang="de-DE" altLang="de-DE" sz="800" dirty="0">
                <a:ea typeface="ＭＳ Ｐゴシック" panose="020B0600070205080204" pitchFamily="34" charset="-128"/>
                <a:cs typeface="Times New Roman" panose="02020603050405020304" pitchFamily="18" charset="0"/>
              </a:rPr>
              <a:t>Mapping LO of VET qualifications from 10 countries: </a:t>
            </a:r>
            <a:r>
              <a:rPr lang="en-GB" sz="1800" dirty="0">
                <a:effectLst/>
                <a:latin typeface="Arial" panose="020B0604020202020204" pitchFamily="34" charset="0"/>
                <a:ea typeface="Times New Roman" panose="02020603050405020304" pitchFamily="18" charset="0"/>
              </a:rPr>
              <a:t>Austria, Bulgaria, Denmark, Finland, France, Ireland, Lithuania, the Netherlands, Spain, and United Kingdom-England</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6</a:t>
            </a:fld>
            <a:endParaRPr lang="de-DE" altLang="de-DE"/>
          </a:p>
        </p:txBody>
      </p:sp>
    </p:spTree>
    <p:extLst>
      <p:ext uri="{BB962C8B-B14F-4D97-AF65-F5344CB8AC3E}">
        <p14:creationId xmlns:p14="http://schemas.microsoft.com/office/powerpoint/2010/main" val="193633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Reference points need to be adapted to applications in different contexts and for different purposes. E.g. when using it for gaining feedback on realized LO (Employer </a:t>
            </a:r>
            <a:r>
              <a:rPr lang="en-US" altLang="de-DE" sz="800" dirty="0" err="1">
                <a:ea typeface="ＭＳ Ｐゴシック" panose="020B0600070205080204" pitchFamily="34" charset="-128"/>
                <a:cs typeface="Times New Roman" panose="02020603050405020304" pitchFamily="18" charset="0"/>
              </a:rPr>
              <a:t>Reflexion</a:t>
            </a:r>
            <a:r>
              <a:rPr lang="en-US" altLang="de-DE" sz="800" dirty="0">
                <a:ea typeface="ＭＳ Ｐゴシック" panose="020B0600070205080204" pitchFamily="34" charset="-128"/>
                <a:cs typeface="Times New Roman" panose="02020603050405020304" pitchFamily="18" charset="0"/>
              </a:rPr>
              <a:t> Survey) it needs to be reduced – see next ppt.</a:t>
            </a:r>
          </a:p>
          <a:p>
            <a:pPr defTabSz="457955" eaLnBrk="1" hangingPunct="1">
              <a:spcBef>
                <a:spcPct val="0"/>
              </a:spcBef>
            </a:pPr>
            <a:endParaRPr lang="en-US" altLang="de-DE" sz="800" dirty="0">
              <a:ea typeface="ＭＳ Ｐゴシック" panose="020B0600070205080204" pitchFamily="34" charset="-128"/>
              <a:cs typeface="Times New Roman" panose="02020603050405020304" pitchFamily="18" charset="0"/>
            </a:endParaRPr>
          </a:p>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The reference point can be assessed related to its comprehensiveness and its relevance: An indication of how well a reference point is able to reflect the learning outcomes of a national qualification is whether all learning outcomes of the qualification are represented in the reference point (‘reference point is comprehensive’). A second aspect is whether the reference point does not exceed too much the learning outcomes of national qualifications (‘reference point is relevant’). </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7</a:t>
            </a:fld>
            <a:endParaRPr lang="de-DE" altLang="de-DE"/>
          </a:p>
        </p:txBody>
      </p:sp>
    </p:spTree>
    <p:extLst>
      <p:ext uri="{BB962C8B-B14F-4D97-AF65-F5344CB8AC3E}">
        <p14:creationId xmlns:p14="http://schemas.microsoft.com/office/powerpoint/2010/main" val="58179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8</a:t>
            </a:fld>
            <a:endParaRPr lang="de-DE" altLang="de-DE"/>
          </a:p>
        </p:txBody>
      </p:sp>
    </p:spTree>
    <p:extLst>
      <p:ext uri="{BB962C8B-B14F-4D97-AF65-F5344CB8AC3E}">
        <p14:creationId xmlns:p14="http://schemas.microsoft.com/office/powerpoint/2010/main" val="6543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568340"/>
            <a:ext cx="6119732" cy="443685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9</a:t>
            </a:fld>
            <a:endParaRPr lang="de-DE" altLang="de-DE"/>
          </a:p>
        </p:txBody>
      </p:sp>
    </p:spTree>
    <p:extLst>
      <p:ext uri="{BB962C8B-B14F-4D97-AF65-F5344CB8AC3E}">
        <p14:creationId xmlns:p14="http://schemas.microsoft.com/office/powerpoint/2010/main" val="61406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10</a:t>
            </a:fld>
            <a:endParaRPr lang="de-DE" altLang="de-DE"/>
          </a:p>
        </p:txBody>
      </p:sp>
    </p:spTree>
    <p:extLst>
      <p:ext uri="{BB962C8B-B14F-4D97-AF65-F5344CB8AC3E}">
        <p14:creationId xmlns:p14="http://schemas.microsoft.com/office/powerpoint/2010/main" val="2877214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568340"/>
            <a:ext cx="6119732" cy="443685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11</a:t>
            </a:fld>
            <a:endParaRPr lang="de-DE" altLang="de-DE"/>
          </a:p>
        </p:txBody>
      </p:sp>
    </p:spTree>
    <p:extLst>
      <p:ext uri="{BB962C8B-B14F-4D97-AF65-F5344CB8AC3E}">
        <p14:creationId xmlns:p14="http://schemas.microsoft.com/office/powerpoint/2010/main" val="1692985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12</a:t>
            </a:fld>
            <a:endParaRPr lang="de-DE" altLang="de-DE"/>
          </a:p>
        </p:txBody>
      </p:sp>
    </p:spTree>
    <p:extLst>
      <p:ext uri="{BB962C8B-B14F-4D97-AF65-F5344CB8AC3E}">
        <p14:creationId xmlns:p14="http://schemas.microsoft.com/office/powerpoint/2010/main" val="2892026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r>
              <a:rPr lang="en-US" altLang="de-DE" sz="800" dirty="0">
                <a:ea typeface="ＭＳ Ｐゴシック" panose="020B0600070205080204" pitchFamily="34" charset="-128"/>
                <a:cs typeface="Times New Roman" panose="02020603050405020304" pitchFamily="18" charset="0"/>
              </a:rPr>
              <a:t>These common principles and the common structure could be based on the elements of the </a:t>
            </a:r>
            <a:r>
              <a:rPr lang="en-US" altLang="de-DE" sz="800" dirty="0" err="1">
                <a:ea typeface="ＭＳ Ｐゴシック" panose="020B0600070205080204" pitchFamily="34" charset="-128"/>
                <a:cs typeface="Times New Roman" panose="02020603050405020304" pitchFamily="18" charset="0"/>
              </a:rPr>
              <a:t>Europass</a:t>
            </a:r>
            <a:r>
              <a:rPr lang="en-US" altLang="de-DE" sz="800" dirty="0">
                <a:ea typeface="ＭＳ Ｐゴシック" panose="020B0600070205080204" pitchFamily="34" charset="-128"/>
                <a:cs typeface="Times New Roman" panose="02020603050405020304" pitchFamily="18" charset="0"/>
              </a:rPr>
              <a:t> Certificate Supplement; the data fields for the electronic publication of information on qualifications (Annex VI in the EQF Recommendation); as well as the common principles for presenting learning-outcomes-based qualifications as proposed by Cedefop. It is suggested developing </a:t>
            </a:r>
            <a:r>
              <a:rPr lang="en-US" altLang="de-DE" sz="800" dirty="0" err="1">
                <a:ea typeface="ＭＳ Ｐゴシック" panose="020B0600070205080204" pitchFamily="34" charset="-128"/>
                <a:cs typeface="Times New Roman" panose="02020603050405020304" pitchFamily="18" charset="0"/>
              </a:rPr>
              <a:t>standardised</a:t>
            </a:r>
            <a:r>
              <a:rPr lang="en-US" altLang="de-DE" sz="800" dirty="0">
                <a:ea typeface="ＭＳ Ｐゴシック" panose="020B0600070205080204" pitchFamily="34" charset="-128"/>
                <a:cs typeface="Times New Roman" panose="02020603050405020304" pitchFamily="18" charset="0"/>
              </a:rPr>
              <a:t> learning-outcomes-based descriptions of national qualifications (of about 2,500 to 3,500 characters). These descriptions should follow a predefined structure and syntax; refer to a sensible and flexible way of clustering types of learning outcomes; and should be based on a </a:t>
            </a:r>
            <a:r>
              <a:rPr lang="en-US" altLang="de-DE" sz="800" dirty="0" err="1">
                <a:ea typeface="ＭＳ Ｐゴシック" panose="020B0600070205080204" pitchFamily="34" charset="-128"/>
                <a:cs typeface="Times New Roman" panose="02020603050405020304" pitchFamily="18" charset="0"/>
              </a:rPr>
              <a:t>standardised</a:t>
            </a:r>
            <a:r>
              <a:rPr lang="en-US" altLang="de-DE" sz="800" dirty="0">
                <a:ea typeface="ＭＳ Ｐゴシック" panose="020B0600070205080204" pitchFamily="34" charset="-128"/>
                <a:cs typeface="Times New Roman" panose="02020603050405020304" pitchFamily="18" charset="0"/>
              </a:rPr>
              <a:t> terminology, including lists of action verbs (which should not be used too rigidly). This would mean a more </a:t>
            </a:r>
            <a:r>
              <a:rPr lang="en-US" altLang="de-DE" sz="800" dirty="0" err="1">
                <a:ea typeface="ＭＳ Ｐゴシック" panose="020B0600070205080204" pitchFamily="34" charset="-128"/>
                <a:cs typeface="Times New Roman" panose="02020603050405020304" pitchFamily="18" charset="0"/>
              </a:rPr>
              <a:t>harmonised</a:t>
            </a:r>
            <a:r>
              <a:rPr lang="en-US" altLang="de-DE" sz="800" dirty="0">
                <a:ea typeface="ＭＳ Ｐゴシック" panose="020B0600070205080204" pitchFamily="34" charset="-128"/>
                <a:cs typeface="Times New Roman" panose="02020603050405020304" pitchFamily="18" charset="0"/>
              </a:rPr>
              <a:t> approach for presenting learning outcomes statements in the European context, which in turn would enhance the comparability of qualifications. </a:t>
            </a: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13</a:t>
            </a:fld>
            <a:endParaRPr lang="de-DE" altLang="de-DE"/>
          </a:p>
        </p:txBody>
      </p:sp>
    </p:spTree>
    <p:extLst>
      <p:ext uri="{BB962C8B-B14F-4D97-AF65-F5344CB8AC3E}">
        <p14:creationId xmlns:p14="http://schemas.microsoft.com/office/powerpoint/2010/main" val="223206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955" eaLnBrk="1" hangingPunct="1">
              <a:spcBef>
                <a:spcPct val="0"/>
              </a:spcBef>
            </a:pPr>
            <a:endParaRPr lang="de-DE" sz="800" kern="1200" dirty="0">
              <a:solidFill>
                <a:schemeClr val="tx1"/>
              </a:solidFill>
              <a:effectLst/>
              <a:latin typeface="Times New Roman" pitchFamily="18" charset="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14</a:t>
            </a:fld>
            <a:endParaRPr lang="de-DE" altLang="de-DE"/>
          </a:p>
        </p:txBody>
      </p:sp>
    </p:spTree>
    <p:extLst>
      <p:ext uri="{BB962C8B-B14F-4D97-AF65-F5344CB8AC3E}">
        <p14:creationId xmlns:p14="http://schemas.microsoft.com/office/powerpoint/2010/main" val="2112784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None/>
            </a:pPr>
            <a:r>
              <a:rPr lang="en-US" sz="1050" dirty="0"/>
              <a:t>Methodology:</a:t>
            </a:r>
          </a:p>
          <a:p>
            <a:pPr>
              <a:buNone/>
            </a:pPr>
            <a:r>
              <a:rPr lang="en-US" sz="1050" dirty="0"/>
              <a:t>__Small-scale testing of a workflow for automated comparison</a:t>
            </a:r>
          </a:p>
          <a:p>
            <a:pPr>
              <a:buNone/>
            </a:pPr>
            <a:r>
              <a:rPr lang="en-US" sz="1050" dirty="0"/>
              <a:t>__Expert interviews</a:t>
            </a:r>
          </a:p>
          <a:p>
            <a:pPr>
              <a:lnSpc>
                <a:spcPct val="107000"/>
              </a:lnSpc>
              <a:spcAft>
                <a:spcPts val="800"/>
              </a:spcAft>
            </a:pP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In the project we also explored the potential of digital technologies for supporting automated gathering, structuring and analysing of data on qualifications. For this we developed a workflow for a tool to really test what are conditions for automated comparison and what are challenges. We consulted key experts on automated comparison; and conducted a small testing exercise on how to use national qualification descriptions and ESCO lists of KSC for automated comparison. On the basis of this, we identified some conditions for realising automated comparison and some recommendations for the future.</a:t>
            </a:r>
          </a:p>
          <a:p>
            <a:pPr>
              <a:lnSpc>
                <a:spcPct val="107000"/>
              </a:lnSpc>
              <a:spcAft>
                <a:spcPts val="800"/>
              </a:spcAft>
            </a:pP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600"/>
              </a:lnSpc>
            </a:pPr>
            <a:r>
              <a:rPr lang="en-GB" sz="800" dirty="0">
                <a:effectLst/>
                <a:latin typeface="Arial" panose="020B0604020202020204" pitchFamily="34" charset="0"/>
                <a:ea typeface="Times New Roman" panose="02020603050405020304" pitchFamily="18" charset="0"/>
                <a:cs typeface="Arial" panose="020B0604020202020204" pitchFamily="34" charset="0"/>
              </a:rPr>
              <a:t>Ideally, the digital tool should have the ability to process different text formats (prior conversion or automated); should allow extraction or labelling of key words; have the ability to deal with natural language (text parsing); and process different languages. Furthermore, the digital tool should use open-access software packages, to maximise inclusivity and should not be too demanding to operate. </a:t>
            </a:r>
          </a:p>
          <a:p>
            <a:pPr algn="just">
              <a:lnSpc>
                <a:spcPts val="1600"/>
              </a:lnSpc>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ts val="1600"/>
              </a:lnSpc>
              <a:spcBef>
                <a:spcPts val="0"/>
              </a:spcBef>
              <a:spcAft>
                <a:spcPts val="0"/>
              </a:spcAft>
              <a:buClrTx/>
              <a:buSzTx/>
              <a:buFontTx/>
              <a:buNone/>
              <a:tabLst/>
              <a:defRPr/>
            </a:pPr>
            <a:r>
              <a:rPr lang="en-GB" sz="800" dirty="0">
                <a:effectLst/>
                <a:latin typeface="Arial" panose="020B0604020202020204" pitchFamily="34" charset="0"/>
                <a:ea typeface="Times New Roman" panose="02020603050405020304" pitchFamily="18" charset="0"/>
                <a:cs typeface="Arial" panose="020B0604020202020204" pitchFamily="34" charset="0"/>
              </a:rPr>
              <a:t>The proposed workflow for automated comparison of learning outcomes (of VET qualifications), contains several sub-tasks, in a more or less chronological sequence (i.e. pipeline): First of all, access to national VET qualifications in machine readable form (tap relevant sources, transform pdfs into txt, point the parser at the spot where the learning outcomes are being described etc.) has to be provided. Then, the included national learning outcomes descriptions need to be parsed (text segmentation, part-of-speech-tagging); and the segmented text parts of national learning outcomes descriptions need to be mapped onto the reference vocabulary (PTs as well as NPTs), representing the meaning contained therein, in terms of the reference vocabulary (normalisation of learning outcomes). In the final step, the ‘translated’ national learning outcomes descriptions have to be mapped onto most suitable occupational skills profiles (‘reference point’) of the reference system, registering overlap and divergence.</a:t>
            </a:r>
            <a:endParaRPr lang="nl-NL" sz="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600"/>
              </a:lnSpc>
            </a:pPr>
            <a:endParaRPr lang="nl-NL" sz="800" dirty="0">
              <a:effectLst/>
              <a:latin typeface="Arial" panose="020B0604020202020204" pitchFamily="34" charset="0"/>
              <a:ea typeface="Times New Roman" panose="02020603050405020304" pitchFamily="18" charset="0"/>
              <a:cs typeface="Times New Roman" panose="02020603050405020304" pitchFamily="18" charset="0"/>
            </a:endParaRP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15</a:t>
            </a:fld>
            <a:endParaRPr lang="de-DE" altLang="de-DE"/>
          </a:p>
        </p:txBody>
      </p:sp>
    </p:spTree>
    <p:extLst>
      <p:ext uri="{BB962C8B-B14F-4D97-AF65-F5344CB8AC3E}">
        <p14:creationId xmlns:p14="http://schemas.microsoft.com/office/powerpoint/2010/main" val="1739096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a:defRPr/>
            </a:pPr>
            <a:fld id="{C0BE3E02-40B8-44A0-A23C-EC8C61112B35}" type="slidenum">
              <a:rPr lang="de-AT" altLang="de-DE" smtClean="0"/>
              <a:pPr>
                <a:defRPr/>
              </a:pPr>
              <a:t>16</a:t>
            </a:fld>
            <a:endParaRPr lang="de-AT" altLang="de-DE"/>
          </a:p>
        </p:txBody>
      </p:sp>
    </p:spTree>
    <p:extLst>
      <p:ext uri="{BB962C8B-B14F-4D97-AF65-F5344CB8AC3E}">
        <p14:creationId xmlns:p14="http://schemas.microsoft.com/office/powerpoint/2010/main" val="1510116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lgn="just">
              <a:lnSpc>
                <a:spcPts val="1600"/>
              </a:lnSpc>
              <a:buFont typeface="+mj-lt"/>
              <a:buAutoNum type="alphaLcParenBoth"/>
            </a:pPr>
            <a:r>
              <a:rPr lang="en-US" altLang="de-DE" sz="800" dirty="0">
                <a:ea typeface="ＭＳ Ｐゴシック" panose="020B0600070205080204" pitchFamily="34" charset="-128"/>
                <a:cs typeface="Times New Roman" panose="02020603050405020304" pitchFamily="18" charset="0"/>
              </a:rPr>
              <a:t>. </a:t>
            </a:r>
            <a:r>
              <a:rPr lang="en-GB" sz="1800" b="1" dirty="0">
                <a:effectLst/>
                <a:latin typeface="Arial" panose="020B0604020202020204" pitchFamily="34" charset="0"/>
                <a:ea typeface="Times New Roman" panose="02020603050405020304" pitchFamily="18" charset="0"/>
                <a:cs typeface="Arial" panose="020B0604020202020204" pitchFamily="34" charset="0"/>
              </a:rPr>
              <a:t>Too little qualification data is available for the training of an automated system for comparing qualifications (i.e. machine learning is not a feasible approach). </a:t>
            </a:r>
            <a:r>
              <a:rPr lang="en-GB" sz="1800" dirty="0">
                <a:effectLst/>
                <a:latin typeface="Arial" panose="020B0604020202020204" pitchFamily="34" charset="0"/>
                <a:ea typeface="Times New Roman" panose="02020603050405020304" pitchFamily="18" charset="0"/>
                <a:cs typeface="Arial" panose="020B0604020202020204" pitchFamily="34" charset="0"/>
              </a:rPr>
              <a:t>There is a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limited</a:t>
            </a:r>
            <a:r>
              <a:rPr lang="en-GB" sz="1800" dirty="0">
                <a:effectLst/>
                <a:latin typeface="Arial" panose="020B0604020202020204" pitchFamily="34" charset="0"/>
                <a:ea typeface="Times New Roman" panose="02020603050405020304" pitchFamily="18" charset="0"/>
                <a:cs typeface="Arial" panose="020B0604020202020204" pitchFamily="34" charset="0"/>
              </a:rPr>
              <a:t> number of national qualifications to be processed (‘mapped’) for the scope of this study, but equally for the whole set of qualifications in Europe. The amount of data needed to train a machine learning model (per reference point, per language that can detect and classify skills – at reasonable quality – is far larger than the number of national qualifications available. Furthermore, these national qualifications differ greatly in the way how KSC are described; the linguistic diversity even further complicates the setting up of a machine learning system.</a:t>
            </a:r>
            <a:endParaRPr lang="nl-NL"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ts val="1600"/>
              </a:lnSpc>
              <a:buFont typeface="+mj-lt"/>
              <a:buAutoNum type="alphaLcParenBoth"/>
            </a:pPr>
            <a:r>
              <a:rPr lang="en-GB" sz="1800" b="1" dirty="0">
                <a:effectLst/>
                <a:latin typeface="Arial" panose="020B0604020202020204" pitchFamily="34" charset="0"/>
                <a:ea typeface="Times New Roman" panose="02020603050405020304" pitchFamily="18" charset="0"/>
                <a:cs typeface="Arial" panose="020B0604020202020204" pitchFamily="34" charset="0"/>
              </a:rPr>
              <a:t>The national qualification descriptions and the selected reference point differ too much to allow sensible matching, based on automated processes</a:t>
            </a:r>
            <a:r>
              <a:rPr lang="en-GB" sz="1800" dirty="0">
                <a:effectLst/>
                <a:latin typeface="Arial" panose="020B0604020202020204" pitchFamily="34" charset="0"/>
                <a:ea typeface="Times New Roman" panose="02020603050405020304" pitchFamily="18" charset="0"/>
                <a:cs typeface="Arial" panose="020B0604020202020204" pitchFamily="34" charset="0"/>
              </a:rPr>
              <a:t>. </a:t>
            </a:r>
          </a:p>
          <a:p>
            <a:pPr marL="800100" lvl="1" indent="-342900" algn="just">
              <a:lnSpc>
                <a:spcPts val="1600"/>
              </a:lnSpc>
              <a:buFont typeface="+mj-lt"/>
              <a:buAutoNum type="alphaLcParenBoth"/>
            </a:pPr>
            <a:r>
              <a:rPr lang="en-GB" sz="1800" dirty="0">
                <a:effectLst/>
                <a:latin typeface="Arial" panose="020B0604020202020204" pitchFamily="34" charset="0"/>
                <a:ea typeface="Times New Roman" panose="02020603050405020304" pitchFamily="18" charset="0"/>
                <a:cs typeface="Arial" panose="020B0604020202020204" pitchFamily="34" charset="0"/>
              </a:rPr>
              <a:t>Firstly, the ESCO KSC classification, significantly differs from the language used in the descriptions present in national qualifications – regardless of their (shared) labour-market focus and relatively high use of field-specific terms. </a:t>
            </a:r>
          </a:p>
          <a:p>
            <a:pPr marL="800100" lvl="1" indent="-342900" algn="just">
              <a:lnSpc>
                <a:spcPts val="1600"/>
              </a:lnSpc>
              <a:buFont typeface="+mj-lt"/>
              <a:buAutoNum type="alphaLcParenBoth"/>
            </a:pPr>
            <a:r>
              <a:rPr lang="en-GB" sz="1800" dirty="0">
                <a:effectLst/>
                <a:latin typeface="Arial" panose="020B0604020202020204" pitchFamily="34" charset="0"/>
                <a:ea typeface="Times New Roman" panose="02020603050405020304" pitchFamily="18" charset="0"/>
                <a:cs typeface="Arial" panose="020B0604020202020204" pitchFamily="34" charset="0"/>
              </a:rPr>
              <a:t>Secondly, KSC in national qualification descriptions and the reference point are too contextualised (combining KSC elements and very specific contexts within one statement) to allow for accurate matching based on the occurrence of individual words.</a:t>
            </a:r>
          </a:p>
          <a:p>
            <a:pPr marL="457200" lvl="1" indent="0" algn="just">
              <a:lnSpc>
                <a:spcPts val="1600"/>
              </a:lnSpc>
              <a:buFont typeface="+mj-lt"/>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Even</a:t>
            </a:r>
            <a:r>
              <a:rPr lang="en-GB" sz="1800" dirty="0">
                <a:effectLst/>
                <a:latin typeface="Arial" panose="020B0604020202020204" pitchFamily="34" charset="0"/>
                <a:ea typeface="Times New Roman" panose="02020603050405020304" pitchFamily="18" charset="0"/>
                <a:cs typeface="Arial" panose="020B0604020202020204" pitchFamily="34" charset="0"/>
              </a:rPr>
              <a:t> when the data is enriched, through linking individual words with synonyms, matching still leads to imprecise matches. Even if this fundamental obstacle could theoretically be solved, the workload involved in establishing an automated comparison between a national qualification and a reference point is far greater than doing this manually. Furthermore, even though processing more qualifications as they are created over time might eventually reduce the workload needed per qualification slightly – this would not substantially reduce the overall efforts needed, thus rendering it not be feasible to put machine learning in place (as explained above). </a:t>
            </a:r>
          </a:p>
          <a:p>
            <a:pPr marL="457200" lvl="1" indent="0" algn="just">
              <a:lnSpc>
                <a:spcPts val="1600"/>
              </a:lnSpc>
              <a:buFont typeface="+mj-lt"/>
              <a:buNone/>
            </a:pP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0" lvl="0" indent="0" algn="just">
              <a:lnSpc>
                <a:spcPts val="1600"/>
              </a:lnSpc>
              <a:buFont typeface="+mj-lt"/>
              <a:buNone/>
            </a:pPr>
            <a:r>
              <a:rPr lang="en-GB" sz="1800" dirty="0">
                <a:effectLst/>
                <a:latin typeface="Arial" panose="020B0604020202020204" pitchFamily="34" charset="0"/>
                <a:ea typeface="Times New Roman" panose="02020603050405020304" pitchFamily="18" charset="0"/>
                <a:cs typeface="Arial" panose="020B0604020202020204" pitchFamily="34" charset="0"/>
              </a:rPr>
              <a:t>All in all, the resources needed to support automated comparison do not substantially reduce the manual work to support this process. Still you need an expert to interpret…</a:t>
            </a:r>
          </a:p>
          <a:p>
            <a:pPr marL="0" lvl="0" indent="0" algn="just">
              <a:lnSpc>
                <a:spcPts val="1600"/>
              </a:lnSpc>
              <a:buFont typeface="+mj-lt"/>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lvl="0" indent="0" algn="just">
              <a:lnSpc>
                <a:spcPts val="1600"/>
              </a:lnSpc>
              <a:buFont typeface="+mj-lt"/>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heterogeneity of how KSCs are phrased and structured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presents an even bigger challenge for an automated process. When manually comparing qualifications (as done in Work Assignment 1), these challenges are met by experts because these do not merely ‘read’ the texts but also interpret and, if necessary, supplement (e.g. for implicit KSCs) national learning outcomes descriptions and the reference points. Hence, they do not perform an exact, computed match, as it involves also a certain degree of subjectivity (indeed, it is highly likely that two experts looking at the same qualification might come up with varying interpretations of individual or groups of learning outcomes). The automated process, on the other hand, cannot conduct an expert assessment of skills profiles but instead relies on matching words (tokens) and combinations of words. This, however, does not lead to satisfactory and meaningful results – as in results providing complete insight into the content of qualifications, as well as the differences and similarities between qualifications from different countries </a:t>
            </a:r>
          </a:p>
          <a:p>
            <a:pPr marL="0" lvl="0" indent="0" algn="just">
              <a:lnSpc>
                <a:spcPts val="1600"/>
              </a:lnSpc>
              <a:buFont typeface="+mj-lt"/>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600"/>
              </a:lnSpc>
              <a:spcBef>
                <a:spcPts val="1400"/>
              </a:spcBef>
            </a:pPr>
            <a:r>
              <a:rPr lang="en-GB" sz="1800" b="1" spc="-10" dirty="0">
                <a:effectLst/>
                <a:latin typeface="Arial" panose="020B0604020202020204" pitchFamily="34" charset="0"/>
                <a:ea typeface="Times New Roman" panose="02020603050405020304" pitchFamily="18" charset="0"/>
                <a:cs typeface="Times New Roman" panose="02020603050405020304" pitchFamily="18" charset="0"/>
              </a:rPr>
              <a:t>Recommendation 1 on transparency and accessibility of data</a:t>
            </a:r>
            <a:endParaRPr lang="nl-NL" sz="1800" b="1" spc="-1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Transparency and accessibility of data on national qualifications are important aspects for the comparison of qualifications. Further efforts are needed to find solutions to improve access to data on qualifications; and to improve transparency to support the comparability of qualifications and their learning outcomes.</a:t>
            </a:r>
          </a:p>
          <a:p>
            <a:pPr algn="just">
              <a:lnSpc>
                <a:spcPts val="1600"/>
              </a:lnSpc>
              <a:spcBef>
                <a:spcPts val="1400"/>
              </a:spcBef>
            </a:pPr>
            <a:r>
              <a:rPr lang="en-GB" sz="1800" b="1" spc="-10" dirty="0">
                <a:effectLst/>
                <a:latin typeface="Arial" panose="020B0604020202020204" pitchFamily="34" charset="0"/>
                <a:ea typeface="Times New Roman" panose="02020603050405020304" pitchFamily="18" charset="0"/>
                <a:cs typeface="Times New Roman" panose="02020603050405020304" pitchFamily="18" charset="0"/>
              </a:rPr>
              <a:t>Recommendation 3 on a basic structure of formulating learning outcomes</a:t>
            </a:r>
            <a:endParaRPr lang="nl-NL" sz="1800" b="1" spc="-1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It is suggested to follow the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Cedefop handbook on learning outcomes, which suggests to use the following components as a basic structure to formulate learning outcomes statements: action verb and object of the verb, as well as a statement specifying the depth/breadth of learning to be demonstrated, and complete with an indication of the context (which can be related to learning, work or other relevant social contexts).</a:t>
            </a:r>
            <a:endParaRPr lang="nl-NL"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600"/>
              </a:lnSpc>
              <a:spcBef>
                <a:spcPts val="1400"/>
              </a:spcBef>
            </a:pPr>
            <a:r>
              <a:rPr lang="en-GB" sz="1800" b="1" spc="-10" dirty="0">
                <a:effectLst/>
                <a:latin typeface="Arial" panose="020B0604020202020204" pitchFamily="34" charset="0"/>
                <a:ea typeface="Times New Roman" panose="02020603050405020304" pitchFamily="18" charset="0"/>
                <a:cs typeface="Times New Roman" panose="02020603050405020304" pitchFamily="18" charset="0"/>
              </a:rPr>
              <a:t>Recommendation 4 on expressing the level of complexity in learning outcomes</a:t>
            </a:r>
            <a:endParaRPr lang="nl-NL" sz="1800" b="1" spc="-1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comparison of qualifications is supported by expressing the level of complexity or proficiency in learning </a:t>
            </a:r>
            <a:r>
              <a:rPr lang="en-GB" sz="18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outcomes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statements (i.e. the ‘vertical dimension’ of learning outcomes). </a:t>
            </a:r>
            <a:r>
              <a:rPr lang="en-GB" sz="1800" dirty="0">
                <a:effectLst/>
                <a:latin typeface="Arial" panose="020B0604020202020204" pitchFamily="34" charset="0"/>
                <a:ea typeface="Times New Roman" panose="02020603050405020304" pitchFamily="18" charset="0"/>
                <a:cs typeface="Arial" panose="020B0604020202020204" pitchFamily="34" charset="0"/>
              </a:rPr>
              <a:t>Taxonomies and the action verbs included can be used for this purpose but should serve mainly as a reflective tool - to support dialogue in the development and description process of qualifications, and not in a too rigid way.</a:t>
            </a:r>
            <a:endParaRPr lang="nl-NL"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600"/>
              </a:lnSpc>
              <a:spcBef>
                <a:spcPts val="1400"/>
              </a:spcBef>
            </a:pPr>
            <a:r>
              <a:rPr lang="en-GB" sz="1800" b="1" spc="-10" dirty="0">
                <a:effectLst/>
                <a:latin typeface="Arial" panose="020B0604020202020204" pitchFamily="34" charset="0"/>
                <a:ea typeface="Times New Roman" panose="02020603050405020304" pitchFamily="18" charset="0"/>
                <a:cs typeface="Times New Roman" panose="02020603050405020304" pitchFamily="18" charset="0"/>
              </a:rPr>
              <a:t>Recommendation 5 on a  EU standardised format for LO summaries</a:t>
            </a:r>
            <a:endParaRPr lang="nl-NL" sz="1800" b="1" spc="-1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effectLst/>
                <a:latin typeface="Arial" panose="020B0604020202020204" pitchFamily="34" charset="0"/>
                <a:ea typeface="Times New Roman" panose="02020603050405020304" pitchFamily="18" charset="0"/>
              </a:rPr>
              <a:t>It is recommended to further explore the development of common principles and a common structure for developing qualification profiles for the European context. </a:t>
            </a:r>
            <a:r>
              <a:rPr lang="en-GB" sz="1800" dirty="0">
                <a:effectLst/>
                <a:latin typeface="Arial" panose="020B0604020202020204" pitchFamily="34" charset="0"/>
                <a:ea typeface="Times New Roman" panose="02020603050405020304" pitchFamily="18" charset="0"/>
                <a:cs typeface="Arial" panose="020B0604020202020204" pitchFamily="34" charset="0"/>
              </a:rPr>
              <a:t>These descriptions should follow a predefined structure and syntax; refer to a sensible and flexible way of clustering types of learning outcomes; and should be based on a standardised terminology, including lists of action verbs (which should not be used in a too rigid way, as indicated above). This would mean a more harmonised approach for presenting learning outcomes statements in the European context, which in turn would enhance the comparability of qualifications. </a:t>
            </a:r>
            <a:endParaRPr lang="nl-NL"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ts val="1600"/>
              </a:lnSpc>
              <a:spcBef>
                <a:spcPts val="1400"/>
              </a:spcBef>
            </a:pPr>
            <a:r>
              <a:rPr lang="en-GB" sz="1800" b="1" spc="-10" dirty="0">
                <a:effectLst/>
                <a:latin typeface="Arial" panose="020B0604020202020204" pitchFamily="34" charset="0"/>
                <a:ea typeface="Times New Roman" panose="02020603050405020304" pitchFamily="18" charset="0"/>
                <a:cs typeface="Times New Roman" panose="02020603050405020304" pitchFamily="18" charset="0"/>
              </a:rPr>
              <a:t>Recommendation 6 on structuring ESCO</a:t>
            </a:r>
            <a:endParaRPr lang="nl-NL" sz="1800" b="1" spc="-10" dirty="0">
              <a:effectLst/>
              <a:latin typeface="Arial" panose="020B0604020202020204" pitchFamily="34" charset="0"/>
              <a:ea typeface="Times New Roman" panose="02020603050405020304" pitchFamily="18" charset="0"/>
              <a:cs typeface="Times New Roman" panose="02020603050405020304" pitchFamily="18" charset="0"/>
            </a:endParaRPr>
          </a:p>
          <a:p>
            <a:pPr indent="288290" algn="just">
              <a:lnSpc>
                <a:spcPts val="1600"/>
              </a:lnSpc>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In line with the ongoing developments of ESCO (establishing a structure and reducing the number of terms used), it would help if this taxonomy would adopt a more structured approach to how KSCs are described (vocabulary control); as well as a better alignment with the expressions found in qualification descriptions or vacancies, e.g. including these as synonyms. The suggested changes particularly refer to enriching the vocabulary – with stemmed versions of skills phrases via generating skills phrases from existing texts (e.g. vacancies or qualifications) or via incorporating suitable resources from existing projects that process such texts; supplementing the semantic structure to enable aggregations; dissecting complex skills into enabling skills components to make implicit components visible and to gain insight into performance levels; and consolidating terminology (e.g. summarising skills expressing the same meaning with different words under one concept).</a:t>
            </a:r>
            <a:endParaRPr lang="nl-NL" sz="1800" dirty="0">
              <a:effectLst/>
              <a:latin typeface="Arial" panose="020B0604020202020204" pitchFamily="34" charset="0"/>
              <a:ea typeface="Times New Roman" panose="02020603050405020304" pitchFamily="18" charset="0"/>
              <a:cs typeface="Times New Roman" panose="02020603050405020304" pitchFamily="18" charset="0"/>
            </a:endParaRPr>
          </a:p>
          <a:p>
            <a:pPr defTabSz="457955" eaLnBrk="1" hangingPunct="1">
              <a:spcBef>
                <a:spcPct val="0"/>
              </a:spcBef>
            </a:pPr>
            <a:endParaRPr lang="de-DE" altLang="de-DE" sz="800" dirty="0">
              <a:ea typeface="ＭＳ Ｐゴシック" panose="020B0600070205080204" pitchFamily="34" charset="-128"/>
              <a:cs typeface="Times New Roman" panose="02020603050405020304" pitchFamily="18"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17</a:t>
            </a:fld>
            <a:endParaRPr lang="de-DE" altLang="de-DE"/>
          </a:p>
        </p:txBody>
      </p:sp>
    </p:spTree>
    <p:extLst>
      <p:ext uri="{BB962C8B-B14F-4D97-AF65-F5344CB8AC3E}">
        <p14:creationId xmlns:p14="http://schemas.microsoft.com/office/powerpoint/2010/main" val="1337925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ChangeArrowheads="1" noTextEdit="1"/>
          </p:cNvSpPr>
          <p:nvPr>
            <p:ph type="sldImg"/>
          </p:nvPr>
        </p:nvSpPr>
        <p:spPr>
          <a:ln/>
        </p:spPr>
      </p:sp>
      <p:sp>
        <p:nvSpPr>
          <p:cNvPr id="11267" name="Notizenplatzhalter 2"/>
          <p:cNvSpPr>
            <a:spLocks noGrp="1"/>
          </p:cNvSpPr>
          <p:nvPr>
            <p:ph type="body" idx="1"/>
          </p:nvPr>
        </p:nvSpPr>
        <p:spPr>
          <a:xfrm>
            <a:off x="446896" y="4600713"/>
            <a:ext cx="6119732" cy="44682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z="1200" kern="1200" dirty="0">
              <a:solidFill>
                <a:schemeClr val="tx1"/>
              </a:solidFill>
              <a:effectLst/>
              <a:latin typeface="Times New Roman" pitchFamily="18" charset="0"/>
              <a:ea typeface="ＭＳ Ｐゴシック" charset="0"/>
              <a:cs typeface="ＭＳ Ｐゴシック"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16798" indent="-275692"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02766"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43873"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1984980" indent="-220553" defTabSz="914378">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42608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867193"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308299"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749406" indent="-220553" defTabSz="914378"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FB254D8-B30A-4DE3-A320-E46AEA064186}" type="slidenum">
              <a:rPr lang="de-DE" altLang="de-DE" smtClean="0"/>
              <a:pPr>
                <a:spcBef>
                  <a:spcPct val="0"/>
                </a:spcBef>
              </a:pPr>
              <a:t>18</a:t>
            </a:fld>
            <a:endParaRPr lang="de-DE" altLang="de-DE"/>
          </a:p>
        </p:txBody>
      </p:sp>
    </p:spTree>
    <p:extLst>
      <p:ext uri="{BB962C8B-B14F-4D97-AF65-F5344CB8AC3E}">
        <p14:creationId xmlns:p14="http://schemas.microsoft.com/office/powerpoint/2010/main" val="1549582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966788" y="739775"/>
            <a:ext cx="4924425" cy="3694113"/>
          </a:xfrm>
          <a:ln/>
        </p:spPr>
      </p:sp>
      <p:sp>
        <p:nvSpPr>
          <p:cNvPr id="29699" name="Rectangle 3"/>
          <p:cNvSpPr>
            <a:spLocks noGrp="1" noChangeArrowheads="1"/>
          </p:cNvSpPr>
          <p:nvPr>
            <p:ph type="body" idx="1"/>
          </p:nvPr>
        </p:nvSpPr>
        <p:spPr>
          <a:xfrm>
            <a:off x="875552" y="4730051"/>
            <a:ext cx="5035935" cy="44328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Tree>
    <p:extLst>
      <p:ext uri="{BB962C8B-B14F-4D97-AF65-F5344CB8AC3E}">
        <p14:creationId xmlns:p14="http://schemas.microsoft.com/office/powerpoint/2010/main" val="269196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5ECFB253-8400-4023-B1EF-333F65E2D75E}" type="slidenum">
              <a:rPr lang="de-AT" altLang="de-DE"/>
              <a:pPr>
                <a:defRPr/>
              </a:pPr>
              <a:t>‹#›</a:t>
            </a:fld>
            <a:endParaRPr lang="de-AT" altLang="de-DE"/>
          </a:p>
        </p:txBody>
      </p:sp>
    </p:spTree>
    <p:extLst>
      <p:ext uri="{BB962C8B-B14F-4D97-AF65-F5344CB8AC3E}">
        <p14:creationId xmlns:p14="http://schemas.microsoft.com/office/powerpoint/2010/main" val="371311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DAA2D556-0F1F-479D-8D07-9D8780060BDF}" type="slidenum">
              <a:rPr lang="de-AT" altLang="de-DE"/>
              <a:pPr>
                <a:defRPr/>
              </a:pPr>
              <a:t>‹#›</a:t>
            </a:fld>
            <a:endParaRPr lang="de-AT" altLang="de-DE"/>
          </a:p>
        </p:txBody>
      </p:sp>
    </p:spTree>
    <p:extLst>
      <p:ext uri="{BB962C8B-B14F-4D97-AF65-F5344CB8AC3E}">
        <p14:creationId xmlns:p14="http://schemas.microsoft.com/office/powerpoint/2010/main" val="664617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916B13EE-4AB8-420F-BCD1-5B7E55C26AE3}" type="slidenum">
              <a:rPr lang="de-AT" altLang="de-DE"/>
              <a:pPr>
                <a:defRPr/>
              </a:pPr>
              <a:t>‹#›</a:t>
            </a:fld>
            <a:endParaRPr lang="de-AT" altLang="de-DE"/>
          </a:p>
        </p:txBody>
      </p:sp>
    </p:spTree>
    <p:extLst>
      <p:ext uri="{BB962C8B-B14F-4D97-AF65-F5344CB8AC3E}">
        <p14:creationId xmlns:p14="http://schemas.microsoft.com/office/powerpoint/2010/main" val="224121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762000" y="1447800"/>
            <a:ext cx="3886200" cy="4678363"/>
          </a:xfrm>
        </p:spPr>
        <p:txBody>
          <a:bodyPr/>
          <a:lstStyle>
            <a:lvl1pPr>
              <a:defRPr sz="2800"/>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800600" y="1447800"/>
            <a:ext cx="3886200" cy="4678363"/>
          </a:xfrm>
        </p:spPr>
        <p:txBody>
          <a:bodyPr/>
          <a:lstStyle>
            <a:lvl1pPr>
              <a:defRPr sz="2800"/>
            </a:lvl1pPr>
            <a:lvl2pPr>
              <a:defRPr sz="2400">
                <a:latin typeface="Times New Roman" pitchFamily="18" charset="0"/>
              </a:defRPr>
            </a:lvl2pPr>
            <a:lvl3pPr>
              <a:defRPr sz="2000">
                <a:latin typeface="Times New Roman" pitchFamily="18" charset="0"/>
              </a:defRPr>
            </a:lvl3pPr>
            <a:lvl4pPr>
              <a:defRPr sz="1800">
                <a:latin typeface="Times New Roman" pitchFamily="18" charset="0"/>
              </a:defRPr>
            </a:lvl4pPr>
            <a:lvl5pPr>
              <a:defRPr sz="1800">
                <a:latin typeface="Times New Roman" pitchFamily="18" charset="0"/>
              </a:defRPr>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A71AB455-4C42-438A-A360-EE9575FCE026}" type="slidenum">
              <a:rPr lang="de-AT" altLang="de-DE"/>
              <a:pPr>
                <a:defRPr/>
              </a:pPr>
              <a:t>‹#›</a:t>
            </a:fld>
            <a:endParaRPr lang="de-AT" altLang="de-DE"/>
          </a:p>
        </p:txBody>
      </p:sp>
    </p:spTree>
    <p:extLst>
      <p:ext uri="{BB962C8B-B14F-4D97-AF65-F5344CB8AC3E}">
        <p14:creationId xmlns:p14="http://schemas.microsoft.com/office/powerpoint/2010/main" val="1302993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atin typeface="Times New Roman" pitchFamily="18" charset="0"/>
              </a:defRPr>
            </a:lvl2pPr>
            <a:lvl3pPr>
              <a:defRPr sz="1800">
                <a:latin typeface="Times New Roman" pitchFamily="18" charset="0"/>
              </a:defRPr>
            </a:lvl3pPr>
            <a:lvl4pPr>
              <a:defRPr sz="1600">
                <a:latin typeface="Times New Roman" pitchFamily="18" charset="0"/>
              </a:defRPr>
            </a:lvl4pPr>
            <a:lvl5pPr>
              <a:defRPr sz="1600">
                <a:latin typeface="Times New Roman" pitchFamily="18" charset="0"/>
              </a:defRPr>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DEDC7772-C207-489E-81B9-8116131AD06D}" type="slidenum">
              <a:rPr lang="de-AT" altLang="de-DE"/>
              <a:pPr>
                <a:defRPr/>
              </a:pPr>
              <a:t>‹#›</a:t>
            </a:fld>
            <a:endParaRPr lang="de-AT" altLang="de-DE"/>
          </a:p>
        </p:txBody>
      </p:sp>
    </p:spTree>
    <p:extLst>
      <p:ext uri="{BB962C8B-B14F-4D97-AF65-F5344CB8AC3E}">
        <p14:creationId xmlns:p14="http://schemas.microsoft.com/office/powerpoint/2010/main" val="242006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3FA4D5C1-21A4-460D-BAFB-3C6AF517CBE2}" type="slidenum">
              <a:rPr lang="de-AT" altLang="de-DE"/>
              <a:pPr>
                <a:defRPr/>
              </a:pPr>
              <a:t>‹#›</a:t>
            </a:fld>
            <a:endParaRPr lang="de-AT" altLang="de-DE"/>
          </a:p>
        </p:txBody>
      </p:sp>
    </p:spTree>
    <p:extLst>
      <p:ext uri="{BB962C8B-B14F-4D97-AF65-F5344CB8AC3E}">
        <p14:creationId xmlns:p14="http://schemas.microsoft.com/office/powerpoint/2010/main" val="1495711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F4582E02-F1E5-4910-B619-878FBE167835}" type="slidenum">
              <a:rPr lang="de-AT" altLang="de-DE"/>
              <a:pPr>
                <a:defRPr/>
              </a:pPr>
              <a:t>‹#›</a:t>
            </a:fld>
            <a:endParaRPr lang="de-AT" altLang="de-DE"/>
          </a:p>
        </p:txBody>
      </p:sp>
    </p:spTree>
    <p:extLst>
      <p:ext uri="{BB962C8B-B14F-4D97-AF65-F5344CB8AC3E}">
        <p14:creationId xmlns:p14="http://schemas.microsoft.com/office/powerpoint/2010/main" val="267460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atin typeface="Times New Roman" pitchFamily="18" charset="0"/>
              </a:defRPr>
            </a:lvl2pPr>
            <a:lvl3pPr>
              <a:defRPr sz="2400">
                <a:latin typeface="Times New Roman" pitchFamily="18" charset="0"/>
              </a:defRPr>
            </a:lvl3pPr>
            <a:lvl4pPr>
              <a:defRPr sz="2000">
                <a:latin typeface="Times New Roman" pitchFamily="18" charset="0"/>
              </a:defRPr>
            </a:lvl4pPr>
            <a:lvl5pPr>
              <a:defRPr sz="2000">
                <a:latin typeface="Times New Roman" pitchFamily="18" charset="0"/>
              </a:defRPr>
            </a:lvl5pPr>
            <a:lvl6pPr>
              <a:defRPr sz="2000"/>
            </a:lvl6pPr>
            <a:lvl7pPr>
              <a:defRPr sz="2000"/>
            </a:lvl7pPr>
            <a:lvl8pPr>
              <a:defRPr sz="2000"/>
            </a:lvl8pPr>
            <a:lvl9pPr>
              <a:defRPr sz="20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5E8AB733-DAE7-4C20-975A-378F7272BC76}" type="slidenum">
              <a:rPr lang="de-AT" altLang="de-DE"/>
              <a:pPr>
                <a:defRPr/>
              </a:pPr>
              <a:t>‹#›</a:t>
            </a:fld>
            <a:endParaRPr lang="de-AT" altLang="de-DE"/>
          </a:p>
        </p:txBody>
      </p:sp>
    </p:spTree>
    <p:extLst>
      <p:ext uri="{BB962C8B-B14F-4D97-AF65-F5344CB8AC3E}">
        <p14:creationId xmlns:p14="http://schemas.microsoft.com/office/powerpoint/2010/main" val="4081906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8519BEF0-C053-4839-B93E-88A920656FDD}" type="slidenum">
              <a:rPr lang="de-AT" altLang="de-DE"/>
              <a:pPr>
                <a:defRPr/>
              </a:pPr>
              <a:t>‹#›</a:t>
            </a:fld>
            <a:endParaRPr lang="de-AT" altLang="de-DE"/>
          </a:p>
        </p:txBody>
      </p:sp>
    </p:spTree>
    <p:extLst>
      <p:ext uri="{BB962C8B-B14F-4D97-AF65-F5344CB8AC3E}">
        <p14:creationId xmlns:p14="http://schemas.microsoft.com/office/powerpoint/2010/main" val="1752357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F0141555-3C8E-45B3-BC3E-7F7A09ADBCF8}" type="slidenum">
              <a:rPr lang="de-AT" altLang="de-DE"/>
              <a:pPr>
                <a:defRPr/>
              </a:pPr>
              <a:t>‹#›</a:t>
            </a:fld>
            <a:endParaRPr lang="de-AT" altLang="de-DE"/>
          </a:p>
        </p:txBody>
      </p:sp>
    </p:spTree>
    <p:extLst>
      <p:ext uri="{BB962C8B-B14F-4D97-AF65-F5344CB8AC3E}">
        <p14:creationId xmlns:p14="http://schemas.microsoft.com/office/powerpoint/2010/main" val="8346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05600" y="274638"/>
            <a:ext cx="1981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62000" y="274638"/>
            <a:ext cx="5791200" cy="5851525"/>
          </a:xfrm>
        </p:spPr>
        <p:txBody>
          <a:bodyPr vert="eaVert"/>
          <a:lstStyle>
            <a:lvl2pPr>
              <a:defRPr>
                <a:latin typeface="Times New Roman" pitchFamily="18" charset="0"/>
              </a:defRPr>
            </a:lvl2pPr>
            <a:lvl3pPr>
              <a:defRPr>
                <a:latin typeface="Times New Roman" pitchFamily="18" charset="0"/>
              </a:defRPr>
            </a:lvl3pPr>
            <a:lvl4pPr>
              <a:defRPr>
                <a:latin typeface="Times New Roman" pitchFamily="18" charset="0"/>
              </a:defRPr>
            </a:lvl4pPr>
            <a:lvl5pPr>
              <a:defRPr>
                <a:latin typeface="Times New Roman" pitchFamily="18"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B0A3CB5A-7C59-41CC-AAC0-6DAFA4752BE1}" type="slidenum">
              <a:rPr lang="de-AT" altLang="de-DE"/>
              <a:pPr>
                <a:defRPr/>
              </a:pPr>
              <a:t>‹#›</a:t>
            </a:fld>
            <a:endParaRPr lang="de-AT" altLang="de-DE"/>
          </a:p>
        </p:txBody>
      </p:sp>
    </p:spTree>
    <p:extLst>
      <p:ext uri="{BB962C8B-B14F-4D97-AF65-F5344CB8AC3E}">
        <p14:creationId xmlns:p14="http://schemas.microsoft.com/office/powerpoint/2010/main" val="2931230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762000" y="274638"/>
            <a:ext cx="7924800" cy="1143000"/>
          </a:xfrm>
        </p:spPr>
        <p:txBody>
          <a:bodyPr/>
          <a:lstStyle/>
          <a:p>
            <a:r>
              <a:rPr lang="de-DE"/>
              <a:t>Titelmasterformat durch Klicken bearbeiten</a:t>
            </a:r>
            <a:endParaRPr lang="de-AT"/>
          </a:p>
        </p:txBody>
      </p:sp>
      <p:sp>
        <p:nvSpPr>
          <p:cNvPr id="3" name="Tabellenplatzhalter 2"/>
          <p:cNvSpPr>
            <a:spLocks noGrp="1"/>
          </p:cNvSpPr>
          <p:nvPr>
            <p:ph type="tbl" idx="1"/>
          </p:nvPr>
        </p:nvSpPr>
        <p:spPr>
          <a:xfrm>
            <a:off x="762000" y="1447800"/>
            <a:ext cx="7924800" cy="4678363"/>
          </a:xfrm>
        </p:spPr>
        <p:txBody>
          <a:bodyPr/>
          <a:lstStyle/>
          <a:p>
            <a:pPr lvl="0"/>
            <a:endParaRPr lang="de-AT" noProof="0"/>
          </a:p>
        </p:txBody>
      </p:sp>
      <p:sp>
        <p:nvSpPr>
          <p:cNvPr id="4" name="Rectangle 4">
            <a:extLst>
              <a:ext uri="{FF2B5EF4-FFF2-40B4-BE49-F238E27FC236}">
                <a16:creationId xmlns:a16="http://schemas.microsoft.com/office/drawing/2014/main" id="{4BEFFA25-F3FD-40AA-8501-790DCB54AB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FD82D65-2FD0-4AB0-A691-3704D4C56F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A2BE1B1-D85D-4003-90A9-6C69C4D8FFC4}"/>
              </a:ext>
            </a:extLst>
          </p:cNvPr>
          <p:cNvSpPr>
            <a:spLocks noGrp="1" noChangeArrowheads="1"/>
          </p:cNvSpPr>
          <p:nvPr>
            <p:ph type="sldNum" sz="quarter" idx="12"/>
          </p:nvPr>
        </p:nvSpPr>
        <p:spPr>
          <a:ln/>
        </p:spPr>
        <p:txBody>
          <a:bodyPr/>
          <a:lstStyle>
            <a:lvl1pPr>
              <a:defRPr/>
            </a:lvl1pPr>
          </a:lstStyle>
          <a:p>
            <a:pPr>
              <a:defRPr/>
            </a:pPr>
            <a:fld id="{1669B892-C4B6-4923-B102-CAD85D68F195}" type="slidenum">
              <a:rPr lang="de-AT" altLang="de-DE"/>
              <a:pPr>
                <a:defRPr/>
              </a:pPr>
              <a:t>‹#›</a:t>
            </a:fld>
            <a:endParaRPr lang="de-AT" altLang="de-DE"/>
          </a:p>
        </p:txBody>
      </p:sp>
    </p:spTree>
    <p:extLst>
      <p:ext uri="{BB962C8B-B14F-4D97-AF65-F5344CB8AC3E}">
        <p14:creationId xmlns:p14="http://schemas.microsoft.com/office/powerpoint/2010/main" val="136076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274638"/>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AT" altLang="de-DE"/>
              <a:t>Titelmasterformat durch Klicken bearbeiten</a:t>
            </a:r>
          </a:p>
        </p:txBody>
      </p:sp>
      <p:sp>
        <p:nvSpPr>
          <p:cNvPr id="1027" name="Rectangle 3"/>
          <p:cNvSpPr>
            <a:spLocks noGrp="1" noChangeArrowheads="1"/>
          </p:cNvSpPr>
          <p:nvPr>
            <p:ph type="body" idx="1"/>
          </p:nvPr>
        </p:nvSpPr>
        <p:spPr bwMode="auto">
          <a:xfrm>
            <a:off x="762000" y="1447800"/>
            <a:ext cx="79248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AT" altLang="de-DE"/>
              <a:t>Textmasterformate durch Klicken bearbeiten</a:t>
            </a:r>
            <a:endParaRPr lang="de-DE" altLang="de-DE"/>
          </a:p>
        </p:txBody>
      </p:sp>
      <p:sp>
        <p:nvSpPr>
          <p:cNvPr id="1028" name="Rectangle 4">
            <a:extLst>
              <a:ext uri="{FF2B5EF4-FFF2-40B4-BE49-F238E27FC236}">
                <a16:creationId xmlns:a16="http://schemas.microsoft.com/office/drawing/2014/main" id="{4BEFFA25-F3FD-40AA-8501-790DCB54AB31}"/>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pitchFamily="18"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4FD82D65-2FD0-4AB0-A691-3704D4C56F2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pitchFamily="18" charset="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0A2BE1B1-D85D-4003-90A9-6C69C4D8FFC4}"/>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fld id="{7F712828-C9E2-4808-B6ED-84B10898A0AF}" type="slidenum">
              <a:rPr lang="de-AT" altLang="de-DE"/>
              <a:pPr>
                <a:defRPr/>
              </a:pPr>
              <a:t>‹#›</a:t>
            </a:fld>
            <a:endParaRPr lang="de-AT" altLang="de-DE"/>
          </a:p>
        </p:txBody>
      </p:sp>
      <p:sp>
        <p:nvSpPr>
          <p:cNvPr id="1031" name="Line 7"/>
          <p:cNvSpPr>
            <a:spLocks noChangeShapeType="1"/>
          </p:cNvSpPr>
          <p:nvPr userDrawn="1"/>
        </p:nvSpPr>
        <p:spPr bwMode="auto">
          <a:xfrm>
            <a:off x="863600" y="6297613"/>
            <a:ext cx="7845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1pPr>
      <a:lvl2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2pPr>
      <a:lvl3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3pPr>
      <a:lvl4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4pPr>
      <a:lvl5pPr algn="l" rtl="0" eaLnBrk="0" fontAlgn="base" hangingPunct="0">
        <a:lnSpc>
          <a:spcPts val="3600"/>
        </a:lnSpc>
        <a:spcBef>
          <a:spcPct val="0"/>
        </a:spcBef>
        <a:spcAft>
          <a:spcPct val="0"/>
        </a:spcAft>
        <a:defRPr sz="3600">
          <a:solidFill>
            <a:schemeClr val="tx2"/>
          </a:solidFill>
          <a:latin typeface="Times New Roman" pitchFamily="18" charset="0"/>
          <a:ea typeface="ＭＳ Ｐゴシック" charset="0"/>
          <a:cs typeface="ＭＳ Ｐゴシック" charset="0"/>
        </a:defRPr>
      </a:lvl5pPr>
      <a:lvl6pPr marL="457200" algn="l" rtl="0" fontAlgn="base">
        <a:lnSpc>
          <a:spcPts val="3600"/>
        </a:lnSpc>
        <a:spcBef>
          <a:spcPct val="0"/>
        </a:spcBef>
        <a:spcAft>
          <a:spcPct val="0"/>
        </a:spcAft>
        <a:defRPr sz="3600">
          <a:solidFill>
            <a:schemeClr val="tx2"/>
          </a:solidFill>
          <a:latin typeface="FoundryOldStyleNormal" pitchFamily="2" charset="0"/>
        </a:defRPr>
      </a:lvl6pPr>
      <a:lvl7pPr marL="914400" algn="l" rtl="0" fontAlgn="base">
        <a:lnSpc>
          <a:spcPts val="3600"/>
        </a:lnSpc>
        <a:spcBef>
          <a:spcPct val="0"/>
        </a:spcBef>
        <a:spcAft>
          <a:spcPct val="0"/>
        </a:spcAft>
        <a:defRPr sz="3600">
          <a:solidFill>
            <a:schemeClr val="tx2"/>
          </a:solidFill>
          <a:latin typeface="FoundryOldStyleNormal" pitchFamily="2" charset="0"/>
        </a:defRPr>
      </a:lvl7pPr>
      <a:lvl8pPr marL="1371600" algn="l" rtl="0" fontAlgn="base">
        <a:lnSpc>
          <a:spcPts val="3600"/>
        </a:lnSpc>
        <a:spcBef>
          <a:spcPct val="0"/>
        </a:spcBef>
        <a:spcAft>
          <a:spcPct val="0"/>
        </a:spcAft>
        <a:defRPr sz="3600">
          <a:solidFill>
            <a:schemeClr val="tx2"/>
          </a:solidFill>
          <a:latin typeface="FoundryOldStyleNormal" pitchFamily="2" charset="0"/>
        </a:defRPr>
      </a:lvl8pPr>
      <a:lvl9pPr marL="1828800" algn="l" rtl="0" fontAlgn="base">
        <a:lnSpc>
          <a:spcPts val="3600"/>
        </a:lnSpc>
        <a:spcBef>
          <a:spcPct val="0"/>
        </a:spcBef>
        <a:spcAft>
          <a:spcPct val="0"/>
        </a:spcAft>
        <a:defRPr sz="3600">
          <a:solidFill>
            <a:schemeClr val="tx2"/>
          </a:solidFill>
          <a:latin typeface="FoundryOldStyleNormal" pitchFamily="2" charset="0"/>
        </a:defRPr>
      </a:lvl9pPr>
    </p:titleStyle>
    <p:bodyStyle>
      <a:lvl1pPr marL="342900" indent="-342900" algn="l" rtl="0" eaLnBrk="0" fontAlgn="base" hangingPunct="0">
        <a:lnSpc>
          <a:spcPts val="2400"/>
        </a:lnSpc>
        <a:spcBef>
          <a:spcPct val="20000"/>
        </a:spcBef>
        <a:spcAft>
          <a:spcPct val="0"/>
        </a:spcAft>
        <a:buChar char="•"/>
        <a:defRPr sz="2100">
          <a:solidFill>
            <a:schemeClr val="tx1"/>
          </a:solidFill>
          <a:latin typeface="Times New Roman" pitchFamily="18" charset="0"/>
          <a:ea typeface="ＭＳ Ｐゴシック" charset="0"/>
          <a:cs typeface="ＭＳ Ｐゴシック" charset="0"/>
        </a:defRPr>
      </a:lvl1pPr>
      <a:lvl2pPr marL="742950" indent="-285750" algn="l" rtl="0" eaLnBrk="0" fontAlgn="base" hangingPunct="0">
        <a:lnSpc>
          <a:spcPts val="2400"/>
        </a:lnSpc>
        <a:spcBef>
          <a:spcPct val="20000"/>
        </a:spcBef>
        <a:spcAft>
          <a:spcPct val="0"/>
        </a:spcAft>
        <a:buChar char="–"/>
        <a:defRPr sz="2100">
          <a:solidFill>
            <a:schemeClr val="tx1"/>
          </a:solidFill>
          <a:latin typeface="FoundryOldStyleNormal" pitchFamily="2" charset="0"/>
          <a:ea typeface="ＭＳ Ｐゴシック" charset="0"/>
        </a:defRPr>
      </a:lvl2pPr>
      <a:lvl3pPr marL="11430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3pPr>
      <a:lvl4pPr marL="16002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4pPr>
      <a:lvl5pPr marL="2057400" indent="-228600" algn="l" rtl="0" eaLnBrk="0" fontAlgn="base" hangingPunct="0">
        <a:lnSpc>
          <a:spcPts val="2400"/>
        </a:lnSpc>
        <a:spcBef>
          <a:spcPct val="20000"/>
        </a:spcBef>
        <a:spcAft>
          <a:spcPct val="0"/>
        </a:spcAft>
        <a:buChar char="»"/>
        <a:defRPr sz="2100">
          <a:solidFill>
            <a:schemeClr val="tx1"/>
          </a:solidFill>
          <a:latin typeface="+mn-lt"/>
          <a:ea typeface="ＭＳ Ｐゴシック" charset="0"/>
        </a:defRPr>
      </a:lvl5pPr>
      <a:lvl6pPr marL="2514600" indent="-228600" algn="l" rtl="0" fontAlgn="base">
        <a:lnSpc>
          <a:spcPts val="2400"/>
        </a:lnSpc>
        <a:spcBef>
          <a:spcPct val="20000"/>
        </a:spcBef>
        <a:spcAft>
          <a:spcPct val="0"/>
        </a:spcAft>
        <a:buChar char="»"/>
        <a:defRPr sz="2100">
          <a:solidFill>
            <a:schemeClr val="tx1"/>
          </a:solidFill>
          <a:latin typeface="+mn-lt"/>
        </a:defRPr>
      </a:lvl6pPr>
      <a:lvl7pPr marL="2971800" indent="-228600" algn="l" rtl="0" fontAlgn="base">
        <a:lnSpc>
          <a:spcPts val="2400"/>
        </a:lnSpc>
        <a:spcBef>
          <a:spcPct val="20000"/>
        </a:spcBef>
        <a:spcAft>
          <a:spcPct val="0"/>
        </a:spcAft>
        <a:buChar char="»"/>
        <a:defRPr sz="2100">
          <a:solidFill>
            <a:schemeClr val="tx1"/>
          </a:solidFill>
          <a:latin typeface="+mn-lt"/>
        </a:defRPr>
      </a:lvl7pPr>
      <a:lvl8pPr marL="3429000" indent="-228600" algn="l" rtl="0" fontAlgn="base">
        <a:lnSpc>
          <a:spcPts val="2400"/>
        </a:lnSpc>
        <a:spcBef>
          <a:spcPct val="20000"/>
        </a:spcBef>
        <a:spcAft>
          <a:spcPct val="0"/>
        </a:spcAft>
        <a:buChar char="»"/>
        <a:defRPr sz="2100">
          <a:solidFill>
            <a:schemeClr val="tx1"/>
          </a:solidFill>
          <a:latin typeface="+mn-lt"/>
        </a:defRPr>
      </a:lvl8pPr>
      <a:lvl9pPr marL="3886200" indent="-228600" algn="l" rtl="0" fontAlgn="base">
        <a:lnSpc>
          <a:spcPts val="2400"/>
        </a:lnSpc>
        <a:spcBef>
          <a:spcPct val="20000"/>
        </a:spcBef>
        <a:spcAft>
          <a:spcPct val="0"/>
        </a:spcAft>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12"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2.gif"/><Relationship Id="rId9"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hyperlink" Target="https://lo-linking.esco-projects.eu/lin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gif"/><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hyperlink" Target="https://ockham-ips.nl/" TargetMode="External"/><Relationship Id="rId4" Type="http://schemas.openxmlformats.org/officeDocument/2006/relationships/hyperlink" Target="mailto:arin.luomi-messerer@3s.co.at" TargetMode="External"/><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38187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de-DE" sz="3600" dirty="0">
                <a:cs typeface="Times New Roman" panose="02020603050405020304" pitchFamily="18" charset="0"/>
              </a:rPr>
              <a:t>Comparing and analysing </a:t>
            </a:r>
            <a:r>
              <a:rPr lang="de-DE" sz="3600">
                <a:cs typeface="Times New Roman" panose="02020603050405020304" pitchFamily="18" charset="0"/>
              </a:rPr>
              <a:t>VET qualifications</a:t>
            </a:r>
            <a:r>
              <a:rPr lang="en-US" sz="3600" dirty="0">
                <a:cs typeface="Times New Roman" panose="02020603050405020304" pitchFamily="18" charset="0"/>
              </a:rPr>
              <a:t> </a:t>
            </a:r>
          </a:p>
          <a:p>
            <a:pPr eaLnBrk="1" hangingPunct="1">
              <a:lnSpc>
                <a:spcPct val="100000"/>
              </a:lnSpc>
              <a:spcBef>
                <a:spcPct val="0"/>
              </a:spcBef>
              <a:buFontTx/>
              <a:buNone/>
            </a:pPr>
            <a:r>
              <a:rPr lang="en-US" sz="2800" dirty="0">
                <a:cs typeface="Times New Roman" panose="02020603050405020304" pitchFamily="18" charset="0"/>
              </a:rPr>
              <a:t>Methodological lessons</a:t>
            </a:r>
            <a:endParaRPr lang="en-GB" altLang="de-DE" sz="2800" dirty="0">
              <a:cs typeface="Times New Roman" panose="02020603050405020304" pitchFamily="18" charset="0"/>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747078" y="2580383"/>
            <a:ext cx="804597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en-US" altLang="de-DE" sz="3200" dirty="0">
                <a:cs typeface="Times New Roman" panose="02020603050405020304" pitchFamily="18" charset="0"/>
              </a:rPr>
              <a:t>Monika Auzinger</a:t>
            </a:r>
          </a:p>
          <a:p>
            <a:pPr eaLnBrk="1" hangingPunct="1">
              <a:spcBef>
                <a:spcPct val="0"/>
              </a:spcBef>
              <a:buNone/>
            </a:pPr>
            <a:r>
              <a:rPr lang="de-DE" altLang="de-DE" sz="2000" dirty="0"/>
              <a:t>3s, Austria</a:t>
            </a:r>
          </a:p>
          <a:p>
            <a:pPr eaLnBrk="1" hangingPunct="1">
              <a:lnSpc>
                <a:spcPct val="100000"/>
              </a:lnSpc>
              <a:spcBef>
                <a:spcPct val="0"/>
              </a:spcBef>
              <a:buNone/>
            </a:pPr>
            <a:r>
              <a:rPr lang="de-DE" altLang="de-DE" sz="3200" dirty="0">
                <a:cs typeface="Times New Roman" panose="02020603050405020304" pitchFamily="18" charset="0"/>
              </a:rPr>
              <a:t>Karin Luomi-Messerer</a:t>
            </a:r>
          </a:p>
          <a:p>
            <a:pPr eaLnBrk="1" hangingPunct="1">
              <a:spcBef>
                <a:spcPct val="0"/>
              </a:spcBef>
              <a:buNone/>
            </a:pPr>
            <a:r>
              <a:rPr lang="de-DE" altLang="de-DE" sz="2000" dirty="0"/>
              <a:t>3s, Austria</a:t>
            </a:r>
          </a:p>
          <a:p>
            <a:pPr eaLnBrk="1" hangingPunct="1">
              <a:spcBef>
                <a:spcPct val="0"/>
              </a:spcBef>
              <a:buNone/>
            </a:pPr>
            <a:endParaRPr lang="de-DE" altLang="de-DE" sz="2000" dirty="0"/>
          </a:p>
          <a:p>
            <a:pPr eaLnBrk="1" hangingPunct="1">
              <a:lnSpc>
                <a:spcPct val="100000"/>
              </a:lnSpc>
              <a:spcBef>
                <a:spcPct val="0"/>
              </a:spcBef>
              <a:buFontTx/>
              <a:buNone/>
            </a:pPr>
            <a:r>
              <a:rPr lang="en-US" altLang="de-DE" sz="3200" dirty="0">
                <a:cs typeface="Times New Roman" panose="02020603050405020304" pitchFamily="18" charset="0"/>
              </a:rPr>
              <a:t>Simon Broek</a:t>
            </a:r>
          </a:p>
          <a:p>
            <a:pPr eaLnBrk="1" hangingPunct="1">
              <a:spcBef>
                <a:spcPct val="0"/>
              </a:spcBef>
              <a:buNone/>
            </a:pPr>
            <a:r>
              <a:rPr lang="en-US" altLang="de-DE" sz="2000" dirty="0"/>
              <a:t>Ockham-IPS, Netherlands</a:t>
            </a:r>
          </a:p>
          <a:p>
            <a:pPr eaLnBrk="1" hangingPunct="1">
              <a:spcBef>
                <a:spcPct val="0"/>
              </a:spcBef>
              <a:buFontTx/>
              <a:buNone/>
            </a:pPr>
            <a:endParaRPr lang="de-DE" altLang="de-DE" sz="2000" dirty="0"/>
          </a:p>
          <a:p>
            <a:pPr eaLnBrk="1" hangingPunct="1">
              <a:spcBef>
                <a:spcPct val="0"/>
              </a:spcBef>
              <a:buFontTx/>
              <a:buNone/>
            </a:pPr>
            <a:r>
              <a:rPr lang="de-DE" altLang="de-DE" sz="2400" dirty="0"/>
              <a:t>Cedefop Workshop, 18 June 2021</a:t>
            </a:r>
          </a:p>
          <a:p>
            <a:pPr eaLnBrk="1" hangingPunct="1">
              <a:spcBef>
                <a:spcPct val="0"/>
              </a:spcBef>
              <a:buFontTx/>
              <a:buNone/>
            </a:pPr>
            <a:endParaRPr lang="de-DE" altLang="de-DE" sz="2400" dirty="0"/>
          </a:p>
          <a:p>
            <a:pPr>
              <a:lnSpc>
                <a:spcPct val="100000"/>
              </a:lnSpc>
              <a:spcBef>
                <a:spcPct val="0"/>
              </a:spcBef>
              <a:spcAft>
                <a:spcPts val="1200"/>
              </a:spcAft>
              <a:buNone/>
            </a:pPr>
            <a:endParaRPr lang="en-GB" sz="2800" dirty="0">
              <a:cs typeface="Times New Roman" panose="02020603050405020304" pitchFamily="18" charset="0"/>
            </a:endParaRPr>
          </a:p>
        </p:txBody>
      </p:sp>
      <p:pic>
        <p:nvPicPr>
          <p:cNvPr id="8" name="Picture 2" descr="Logo_rgb">
            <a:extLst>
              <a:ext uri="{FF2B5EF4-FFF2-40B4-BE49-F238E27FC236}">
                <a16:creationId xmlns:a16="http://schemas.microsoft.com/office/drawing/2014/main" id="{F852C0C2-9800-48FE-86F5-63D4778A94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787" y="2936563"/>
            <a:ext cx="1769886" cy="185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 1">
            <a:extLst>
              <a:ext uri="{FF2B5EF4-FFF2-40B4-BE49-F238E27FC236}">
                <a16:creationId xmlns:a16="http://schemas.microsoft.com/office/drawing/2014/main" id="{9461F880-D2C4-4EC3-A8E9-0CF5D2809BA5}"/>
              </a:ext>
            </a:extLst>
          </p:cNvPr>
          <p:cNvPicPr/>
          <p:nvPr/>
        </p:nvPicPr>
        <p:blipFill>
          <a:blip r:embed="rId4" cstate="print"/>
          <a:srcRect/>
          <a:stretch>
            <a:fillRect/>
          </a:stretch>
        </p:blipFill>
        <p:spPr bwMode="auto">
          <a:xfrm>
            <a:off x="5134892" y="5218015"/>
            <a:ext cx="2948341" cy="736917"/>
          </a:xfrm>
          <a:prstGeom prst="rect">
            <a:avLst/>
          </a:prstGeom>
          <a:noFill/>
          <a:ln w="9525">
            <a:noFill/>
            <a:miter lim="800000"/>
            <a:headEnd/>
            <a:tailEnd/>
          </a:ln>
        </p:spPr>
      </p:pic>
    </p:spTree>
    <p:extLst>
      <p:ext uri="{BB962C8B-B14F-4D97-AF65-F5344CB8AC3E}">
        <p14:creationId xmlns:p14="http://schemas.microsoft.com/office/powerpoint/2010/main" val="1628196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4A31278C-1E52-4DB0-8179-E26AAA578A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036CB99E-F673-44EC-8FA3-A3A8053BF5E5}"/>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A9787CB2-797A-4D36-8122-CAE2E6C0241E}"/>
              </a:ext>
            </a:extLst>
          </p:cNvPr>
          <p:cNvPicPr>
            <a:picLocks noChangeAspect="1"/>
          </p:cNvPicPr>
          <p:nvPr/>
        </p:nvPicPr>
        <p:blipFill>
          <a:blip r:embed="rId5"/>
          <a:stretch>
            <a:fillRect/>
          </a:stretch>
        </p:blipFill>
        <p:spPr>
          <a:xfrm>
            <a:off x="98901" y="1647359"/>
            <a:ext cx="8946197" cy="4020482"/>
          </a:xfrm>
          <a:prstGeom prst="rect">
            <a:avLst/>
          </a:prstGeom>
        </p:spPr>
      </p:pic>
      <p:sp>
        <p:nvSpPr>
          <p:cNvPr id="9" name="Rectangle 14">
            <a:extLst>
              <a:ext uri="{FF2B5EF4-FFF2-40B4-BE49-F238E27FC236}">
                <a16:creationId xmlns:a16="http://schemas.microsoft.com/office/drawing/2014/main" id="{7168436D-5F3F-4D4D-9F7A-6F181EABFA20}"/>
              </a:ext>
            </a:extLst>
          </p:cNvPr>
          <p:cNvSpPr>
            <a:spLocks noChangeArrowheads="1"/>
          </p:cNvSpPr>
          <p:nvPr/>
        </p:nvSpPr>
        <p:spPr bwMode="auto">
          <a:xfrm>
            <a:off x="827088" y="628038"/>
            <a:ext cx="738187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None/>
            </a:pPr>
            <a:r>
              <a:rPr lang="en-GB" sz="3600" dirty="0">
                <a:solidFill>
                  <a:schemeClr val="tx2"/>
                </a:solidFill>
              </a:rPr>
              <a:t>Analytical Framework - Overview</a:t>
            </a:r>
            <a:endParaRPr lang="de-AT" altLang="de-DE" sz="2400" dirty="0">
              <a:solidFill>
                <a:schemeClr val="tx2"/>
              </a:solidFill>
            </a:endParaRPr>
          </a:p>
        </p:txBody>
      </p:sp>
    </p:spTree>
    <p:extLst>
      <p:ext uri="{BB962C8B-B14F-4D97-AF65-F5344CB8AC3E}">
        <p14:creationId xmlns:p14="http://schemas.microsoft.com/office/powerpoint/2010/main" val="2247739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46158" y="592096"/>
            <a:ext cx="80459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lnSpc>
                <a:spcPct val="100000"/>
              </a:lnSpc>
              <a:buNone/>
            </a:pPr>
            <a:r>
              <a:rPr lang="en-US" sz="3600" dirty="0">
                <a:solidFill>
                  <a:schemeClr val="tx2"/>
                </a:solidFill>
              </a:rPr>
              <a:t>Reference points for analysis and comparison of qualifications – which one exist and what is required?</a:t>
            </a:r>
            <a:endParaRPr lang="en-GB" sz="3600" dirty="0"/>
          </a:p>
        </p:txBody>
      </p:sp>
      <p:pic>
        <p:nvPicPr>
          <p:cNvPr id="11" name="Picture 2" descr="Logo_rgb">
            <a:extLst>
              <a:ext uri="{FF2B5EF4-FFF2-40B4-BE49-F238E27FC236}">
                <a16:creationId xmlns:a16="http://schemas.microsoft.com/office/drawing/2014/main" id="{4A31278C-1E52-4DB0-8179-E26AAA578A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036CB99E-F673-44EC-8FA3-A3A8053BF5E5}"/>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2" name="Picture 1">
            <a:extLst>
              <a:ext uri="{FF2B5EF4-FFF2-40B4-BE49-F238E27FC236}">
                <a16:creationId xmlns:a16="http://schemas.microsoft.com/office/drawing/2014/main" id="{97926CF7-60C4-490C-B7CC-F5CD2898CE45}"/>
              </a:ext>
            </a:extLst>
          </p:cNvPr>
          <p:cNvPicPr>
            <a:picLocks noChangeAspect="1"/>
          </p:cNvPicPr>
          <p:nvPr/>
        </p:nvPicPr>
        <p:blipFill>
          <a:blip r:embed="rId5"/>
          <a:stretch>
            <a:fillRect/>
          </a:stretch>
        </p:blipFill>
        <p:spPr>
          <a:xfrm>
            <a:off x="671869" y="2328200"/>
            <a:ext cx="7431369" cy="3341079"/>
          </a:xfrm>
          <a:prstGeom prst="rect">
            <a:avLst/>
          </a:prstGeom>
        </p:spPr>
      </p:pic>
      <p:sp>
        <p:nvSpPr>
          <p:cNvPr id="3" name="Oval 2">
            <a:extLst>
              <a:ext uri="{FF2B5EF4-FFF2-40B4-BE49-F238E27FC236}">
                <a16:creationId xmlns:a16="http://schemas.microsoft.com/office/drawing/2014/main" id="{795275AF-EF6B-41A5-AD27-1589206DDD0C}"/>
              </a:ext>
            </a:extLst>
          </p:cNvPr>
          <p:cNvSpPr/>
          <p:nvPr/>
        </p:nvSpPr>
        <p:spPr>
          <a:xfrm>
            <a:off x="3737610" y="4354830"/>
            <a:ext cx="2457450" cy="145161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7703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GB" sz="3600" dirty="0">
                <a:solidFill>
                  <a:schemeClr val="tx2"/>
                </a:solidFill>
              </a:rPr>
              <a:t>Reference points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52109" y="1692944"/>
            <a:ext cx="8045979" cy="329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GB" dirty="0"/>
              <a:t>__A </a:t>
            </a:r>
            <a:r>
              <a:rPr lang="en-US" dirty="0"/>
              <a:t>conceptual fixed point for mapping learning outcomes included in national qualifications in order to </a:t>
            </a:r>
            <a:r>
              <a:rPr lang="en-US" dirty="0" err="1"/>
              <a:t>analyse</a:t>
            </a:r>
            <a:r>
              <a:rPr lang="en-US" dirty="0"/>
              <a:t> and compare them and identify commonalities and differences of their content and profile –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translation device’ </a:t>
            </a:r>
            <a:endParaRPr lang="en-US" dirty="0"/>
          </a:p>
          <a:p>
            <a:pPr>
              <a:buNone/>
            </a:pPr>
            <a:r>
              <a:rPr lang="en-US" dirty="0"/>
              <a:t>__A reference point itself does not necessarily have to use learning outcomes, but descriptors to which learning outcomes contained in qualifications can be mapped. </a:t>
            </a:r>
          </a:p>
          <a:p>
            <a:pPr>
              <a:buNone/>
            </a:pPr>
            <a:r>
              <a:rPr lang="en-US" dirty="0"/>
              <a:t>__Different objectives and use contexts require different levels of abstraction of reference points.</a:t>
            </a:r>
            <a:br>
              <a:rPr lang="en-GB" dirty="0"/>
            </a:br>
            <a:r>
              <a:rPr lang="en-GB" dirty="0"/>
              <a:t>   </a:t>
            </a: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
        <p:nvSpPr>
          <p:cNvPr id="4" name="TextBox 3">
            <a:extLst>
              <a:ext uri="{FF2B5EF4-FFF2-40B4-BE49-F238E27FC236}">
                <a16:creationId xmlns:a16="http://schemas.microsoft.com/office/drawing/2014/main" id="{DA0A2AA0-3F7C-4EFF-BC30-0314F9FB1080}"/>
              </a:ext>
            </a:extLst>
          </p:cNvPr>
          <p:cNvSpPr txBox="1"/>
          <p:nvPr/>
        </p:nvSpPr>
        <p:spPr>
          <a:xfrm>
            <a:off x="1380226" y="5257905"/>
            <a:ext cx="423514" cy="954107"/>
          </a:xfrm>
          <a:prstGeom prst="rect">
            <a:avLst/>
          </a:prstGeom>
          <a:noFill/>
        </p:spPr>
        <p:txBody>
          <a:bodyPr wrap="none" rtlCol="0">
            <a:spAutoFit/>
          </a:bodyPr>
          <a:lstStyle/>
          <a:p>
            <a:r>
              <a:rPr lang="de-AT" sz="1400" dirty="0">
                <a:solidFill>
                  <a:srgbClr val="A50021"/>
                </a:solidFill>
                <a:latin typeface="Times New Roman" panose="02020603050405020304" pitchFamily="18" charset="0"/>
                <a:cs typeface="Times New Roman" panose="02020603050405020304" pitchFamily="18" charset="0"/>
              </a:rPr>
              <a:t>LO</a:t>
            </a:r>
          </a:p>
          <a:p>
            <a:r>
              <a:rPr lang="de-AT" sz="1400" dirty="0">
                <a:solidFill>
                  <a:srgbClr val="A50021"/>
                </a:solidFill>
                <a:latin typeface="Times New Roman" panose="02020603050405020304" pitchFamily="18" charset="0"/>
                <a:cs typeface="Times New Roman" panose="02020603050405020304" pitchFamily="18" charset="0"/>
              </a:rPr>
              <a:t>LO</a:t>
            </a:r>
          </a:p>
          <a:p>
            <a:r>
              <a:rPr lang="de-AT" sz="1400" dirty="0">
                <a:solidFill>
                  <a:srgbClr val="A50021"/>
                </a:solidFill>
                <a:latin typeface="Times New Roman" panose="02020603050405020304" pitchFamily="18" charset="0"/>
                <a:cs typeface="Times New Roman" panose="02020603050405020304" pitchFamily="18" charset="0"/>
              </a:rPr>
              <a:t>LO</a:t>
            </a:r>
          </a:p>
          <a:p>
            <a:r>
              <a:rPr lang="de-AT" sz="1400" dirty="0">
                <a:solidFill>
                  <a:srgbClr val="A50021"/>
                </a:solidFill>
                <a:latin typeface="Times New Roman" panose="02020603050405020304" pitchFamily="18" charset="0"/>
                <a:cs typeface="Times New Roman" panose="02020603050405020304" pitchFamily="18" charset="0"/>
              </a:rPr>
              <a:t>LO</a:t>
            </a:r>
          </a:p>
        </p:txBody>
      </p:sp>
      <p:sp>
        <p:nvSpPr>
          <p:cNvPr id="5" name="Scroll: Vertical 4">
            <a:extLst>
              <a:ext uri="{FF2B5EF4-FFF2-40B4-BE49-F238E27FC236}">
                <a16:creationId xmlns:a16="http://schemas.microsoft.com/office/drawing/2014/main" id="{20996492-F72A-44C3-97BF-93F7695E72A3}"/>
              </a:ext>
            </a:extLst>
          </p:cNvPr>
          <p:cNvSpPr/>
          <p:nvPr/>
        </p:nvSpPr>
        <p:spPr>
          <a:xfrm>
            <a:off x="1109811" y="5142704"/>
            <a:ext cx="1033272" cy="1143000"/>
          </a:xfrm>
          <a:prstGeom prst="verticalScroll">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Scroll: Vertical 12">
            <a:extLst>
              <a:ext uri="{FF2B5EF4-FFF2-40B4-BE49-F238E27FC236}">
                <a16:creationId xmlns:a16="http://schemas.microsoft.com/office/drawing/2014/main" id="{14DC571C-475F-494E-B03F-001C1428EAB4}"/>
              </a:ext>
            </a:extLst>
          </p:cNvPr>
          <p:cNvSpPr/>
          <p:nvPr/>
        </p:nvSpPr>
        <p:spPr>
          <a:xfrm>
            <a:off x="6111662" y="5112556"/>
            <a:ext cx="1033272" cy="1143000"/>
          </a:xfrm>
          <a:prstGeom prst="verticalScroll">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TextBox 13">
            <a:extLst>
              <a:ext uri="{FF2B5EF4-FFF2-40B4-BE49-F238E27FC236}">
                <a16:creationId xmlns:a16="http://schemas.microsoft.com/office/drawing/2014/main" id="{AFF373B0-B269-4FE3-8344-F97C7AECDE5D}"/>
              </a:ext>
            </a:extLst>
          </p:cNvPr>
          <p:cNvSpPr txBox="1"/>
          <p:nvPr/>
        </p:nvSpPr>
        <p:spPr>
          <a:xfrm>
            <a:off x="6416541" y="5254070"/>
            <a:ext cx="407484" cy="1015663"/>
          </a:xfrm>
          <a:prstGeom prst="rect">
            <a:avLst/>
          </a:prstGeom>
          <a:noFill/>
        </p:spPr>
        <p:txBody>
          <a:bodyPr wrap="none" rtlCol="0">
            <a:spAutoFit/>
          </a:bodyPr>
          <a:lstStyle/>
          <a:p>
            <a: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t>LO</a:t>
            </a:r>
          </a:p>
          <a:p>
            <a: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t>LO</a:t>
            </a:r>
          </a:p>
          <a:p>
            <a: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t>LO</a:t>
            </a:r>
          </a:p>
          <a:p>
            <a: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t>LO</a:t>
            </a:r>
            <a:b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br>
            <a:r>
              <a:rPr lang="de-AT" sz="1200" b="1" dirty="0">
                <a:solidFill>
                  <a:schemeClr val="accent6">
                    <a:lumMod val="60000"/>
                    <a:lumOff val="40000"/>
                  </a:schemeClr>
                </a:solidFill>
                <a:latin typeface="Times New Roman" panose="02020603050405020304" pitchFamily="18" charset="0"/>
                <a:cs typeface="Times New Roman" panose="02020603050405020304" pitchFamily="18" charset="0"/>
              </a:rPr>
              <a:t>LO</a:t>
            </a:r>
          </a:p>
        </p:txBody>
      </p:sp>
      <p:sp>
        <p:nvSpPr>
          <p:cNvPr id="6" name="Rectangle: Rounded Corners 5">
            <a:extLst>
              <a:ext uri="{FF2B5EF4-FFF2-40B4-BE49-F238E27FC236}">
                <a16:creationId xmlns:a16="http://schemas.microsoft.com/office/drawing/2014/main" id="{95716D99-6736-44A6-8CD1-306F9429066A}"/>
              </a:ext>
            </a:extLst>
          </p:cNvPr>
          <p:cNvSpPr/>
          <p:nvPr/>
        </p:nvSpPr>
        <p:spPr>
          <a:xfrm>
            <a:off x="3763176" y="5295431"/>
            <a:ext cx="808824" cy="914400"/>
          </a:xfrm>
          <a:prstGeom prst="roundRect">
            <a:avLst/>
          </a:prstGeom>
          <a:noFill/>
          <a:ln w="28575">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TextBox 15">
            <a:extLst>
              <a:ext uri="{FF2B5EF4-FFF2-40B4-BE49-F238E27FC236}">
                <a16:creationId xmlns:a16="http://schemas.microsoft.com/office/drawing/2014/main" id="{AB3D6272-D2AB-4D38-8AFB-0F8DDEBCBC9E}"/>
              </a:ext>
            </a:extLst>
          </p:cNvPr>
          <p:cNvSpPr txBox="1"/>
          <p:nvPr/>
        </p:nvSpPr>
        <p:spPr>
          <a:xfrm>
            <a:off x="3972765" y="5301449"/>
            <a:ext cx="314510" cy="954107"/>
          </a:xfrm>
          <a:prstGeom prst="rect">
            <a:avLst/>
          </a:prstGeom>
          <a:noFill/>
        </p:spPr>
        <p:txBody>
          <a:bodyPr wrap="none" rtlCol="0">
            <a:spAutoFit/>
          </a:bodyPr>
          <a:lstStyle/>
          <a:p>
            <a:r>
              <a:rPr lang="de-AT" sz="1400" b="1" dirty="0">
                <a:solidFill>
                  <a:srgbClr val="669900"/>
                </a:solidFill>
                <a:latin typeface="Times New Roman" panose="02020603050405020304" pitchFamily="18" charset="0"/>
                <a:cs typeface="Times New Roman" panose="02020603050405020304" pitchFamily="18" charset="0"/>
              </a:rPr>
              <a:t>X</a:t>
            </a:r>
          </a:p>
          <a:p>
            <a:r>
              <a:rPr lang="de-AT" sz="1400" b="1" dirty="0">
                <a:solidFill>
                  <a:srgbClr val="669900"/>
                </a:solidFill>
                <a:latin typeface="Times New Roman" panose="02020603050405020304" pitchFamily="18" charset="0"/>
                <a:cs typeface="Times New Roman" panose="02020603050405020304" pitchFamily="18" charset="0"/>
              </a:rPr>
              <a:t>X</a:t>
            </a:r>
          </a:p>
          <a:p>
            <a:r>
              <a:rPr lang="de-AT" sz="1400" b="1" dirty="0">
                <a:solidFill>
                  <a:srgbClr val="669900"/>
                </a:solidFill>
                <a:latin typeface="Times New Roman" panose="02020603050405020304" pitchFamily="18" charset="0"/>
                <a:cs typeface="Times New Roman" panose="02020603050405020304" pitchFamily="18" charset="0"/>
              </a:rPr>
              <a:t>X</a:t>
            </a:r>
          </a:p>
          <a:p>
            <a:r>
              <a:rPr lang="de-AT" sz="1400" b="1" dirty="0">
                <a:solidFill>
                  <a:srgbClr val="669900"/>
                </a:solidFill>
                <a:latin typeface="Times New Roman" panose="02020603050405020304" pitchFamily="18" charset="0"/>
                <a:cs typeface="Times New Roman" panose="02020603050405020304" pitchFamily="18" charset="0"/>
              </a:rPr>
              <a:t>X</a:t>
            </a:r>
          </a:p>
        </p:txBody>
      </p:sp>
      <p:cxnSp>
        <p:nvCxnSpPr>
          <p:cNvPr id="26" name="Connector: Elbow 25">
            <a:extLst>
              <a:ext uri="{FF2B5EF4-FFF2-40B4-BE49-F238E27FC236}">
                <a16:creationId xmlns:a16="http://schemas.microsoft.com/office/drawing/2014/main" id="{03082281-D3A6-41BC-B08B-BDD45EFB9508}"/>
              </a:ext>
            </a:extLst>
          </p:cNvPr>
          <p:cNvCxnSpPr>
            <a:cxnSpLocks/>
          </p:cNvCxnSpPr>
          <p:nvPr/>
        </p:nvCxnSpPr>
        <p:spPr>
          <a:xfrm>
            <a:off x="1773930" y="5410769"/>
            <a:ext cx="2267946" cy="799062"/>
          </a:xfrm>
          <a:prstGeom prst="bentConnector3">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40" name="Straight Arrow Connector 10239">
            <a:extLst>
              <a:ext uri="{FF2B5EF4-FFF2-40B4-BE49-F238E27FC236}">
                <a16:creationId xmlns:a16="http://schemas.microsoft.com/office/drawing/2014/main" id="{EB5DCC78-ABE0-4B90-9F77-8368FAC1B74A}"/>
              </a:ext>
            </a:extLst>
          </p:cNvPr>
          <p:cNvCxnSpPr>
            <a:cxnSpLocks/>
          </p:cNvCxnSpPr>
          <p:nvPr/>
        </p:nvCxnSpPr>
        <p:spPr>
          <a:xfrm flipV="1">
            <a:off x="1724759" y="5454312"/>
            <a:ext cx="2190856" cy="141004"/>
          </a:xfrm>
          <a:prstGeom prst="straightConnector1">
            <a:avLst/>
          </a:prstGeom>
          <a:ln w="28575">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43B89E7D-B1DA-4952-9B6E-3E4A1FF5C0CC}"/>
              </a:ext>
            </a:extLst>
          </p:cNvPr>
          <p:cNvCxnSpPr>
            <a:cxnSpLocks/>
          </p:cNvCxnSpPr>
          <p:nvPr/>
        </p:nvCxnSpPr>
        <p:spPr>
          <a:xfrm>
            <a:off x="1685269" y="5833698"/>
            <a:ext cx="2238136" cy="84015"/>
          </a:xfrm>
          <a:prstGeom prst="straightConnector1">
            <a:avLst/>
          </a:prstGeom>
          <a:ln w="28575">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9B46C327-C87D-4068-A3DC-2F7C2FF15F98}"/>
              </a:ext>
            </a:extLst>
          </p:cNvPr>
          <p:cNvCxnSpPr>
            <a:cxnSpLocks/>
          </p:cNvCxnSpPr>
          <p:nvPr/>
        </p:nvCxnSpPr>
        <p:spPr>
          <a:xfrm flipH="1">
            <a:off x="4283384" y="5410769"/>
            <a:ext cx="2061148" cy="22480"/>
          </a:xfrm>
          <a:prstGeom prst="straightConnector1">
            <a:avLst/>
          </a:prstGeom>
          <a:ln w="28575">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0356991E-6E1A-4BF0-B0BF-C19A1ABF8529}"/>
              </a:ext>
            </a:extLst>
          </p:cNvPr>
          <p:cNvCxnSpPr>
            <a:cxnSpLocks/>
          </p:cNvCxnSpPr>
          <p:nvPr/>
        </p:nvCxnSpPr>
        <p:spPr>
          <a:xfrm rot="10800000" flipV="1">
            <a:off x="4318905" y="5554755"/>
            <a:ext cx="2004790" cy="342104"/>
          </a:xfrm>
          <a:prstGeom prst="bentConnector3">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E21208E-11E5-4575-AB21-7BE2777CF068}"/>
              </a:ext>
            </a:extLst>
          </p:cNvPr>
          <p:cNvCxnSpPr>
            <a:cxnSpLocks/>
          </p:cNvCxnSpPr>
          <p:nvPr/>
        </p:nvCxnSpPr>
        <p:spPr>
          <a:xfrm flipH="1">
            <a:off x="4351756" y="6082616"/>
            <a:ext cx="2061148" cy="22480"/>
          </a:xfrm>
          <a:prstGeom prst="straightConnector1">
            <a:avLst/>
          </a:prstGeom>
          <a:ln w="28575">
            <a:headEnd type="none" w="med" len="med"/>
            <a:tailEnd type="triangl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4223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Examples of reference points or systems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20889" y="1536398"/>
            <a:ext cx="8045979" cy="404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GB" dirty="0"/>
              <a:t>__ World Reference Levels (WRL);</a:t>
            </a:r>
          </a:p>
          <a:p>
            <a:pPr>
              <a:buNone/>
            </a:pPr>
            <a:r>
              <a:rPr lang="en-GB" dirty="0"/>
              <a:t>__ Qualifications Frameworks: EQF, other RQF, NQF, SQF </a:t>
            </a:r>
          </a:p>
          <a:p>
            <a:pPr>
              <a:buNone/>
            </a:pPr>
            <a:r>
              <a:rPr lang="en-GB" dirty="0"/>
              <a:t>__ Competence frameworks (such as e-competence framework, competence framework for languages);</a:t>
            </a:r>
          </a:p>
          <a:p>
            <a:pPr>
              <a:buNone/>
            </a:pPr>
            <a:endParaRPr lang="en-GB" dirty="0"/>
          </a:p>
          <a:p>
            <a:pPr>
              <a:buNone/>
            </a:pPr>
            <a:r>
              <a:rPr lang="en-GB" dirty="0"/>
              <a:t>__ </a:t>
            </a:r>
            <a:r>
              <a:rPr lang="en-GB" b="1" dirty="0"/>
              <a:t>Occupational skills profiles (OSP): </a:t>
            </a:r>
            <a:br>
              <a:rPr lang="en-GB" b="1" dirty="0"/>
            </a:br>
            <a:r>
              <a:rPr lang="en-GB" b="1" dirty="0"/>
              <a:t>      - </a:t>
            </a:r>
            <a:r>
              <a:rPr lang="en-US" dirty="0"/>
              <a:t>profiles that describe the requirements or essential characteristics of</a:t>
            </a:r>
            <a:br>
              <a:rPr lang="en-US" dirty="0"/>
            </a:br>
            <a:r>
              <a:rPr lang="en-US" dirty="0"/>
              <a:t>        occupations in terms of knowledge, skills, competences,</a:t>
            </a:r>
            <a:br>
              <a:rPr lang="en-US" dirty="0"/>
            </a:br>
            <a:r>
              <a:rPr lang="en-US" dirty="0"/>
              <a:t>        professional interests, work values, etc. </a:t>
            </a:r>
            <a:br>
              <a:rPr lang="en-US" dirty="0"/>
            </a:br>
            <a:r>
              <a:rPr lang="en-US" dirty="0"/>
              <a:t>      - can be independent profiles or part of a more complex ‘reference</a:t>
            </a:r>
            <a:br>
              <a:rPr lang="en-US" dirty="0"/>
            </a:br>
            <a:r>
              <a:rPr lang="en-US" dirty="0"/>
              <a:t>        system’ (a systematic approach to develop and maintain OSP for</a:t>
            </a:r>
            <a:br>
              <a:rPr lang="en-US" dirty="0"/>
            </a:br>
            <a:r>
              <a:rPr lang="en-US" dirty="0"/>
              <a:t>        different economic sectors and occupational fields)</a:t>
            </a: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1042177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Reference points or systems tested</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Picture 7">
            <a:extLst>
              <a:ext uri="{FF2B5EF4-FFF2-40B4-BE49-F238E27FC236}">
                <a16:creationId xmlns:a16="http://schemas.microsoft.com/office/drawing/2014/main" id="{6A795170-154C-4D82-A83B-29EF6F7A4EE0}"/>
              </a:ext>
            </a:extLst>
          </p:cNvPr>
          <p:cNvPicPr>
            <a:picLocks noChangeAspect="1"/>
          </p:cNvPicPr>
          <p:nvPr/>
        </p:nvPicPr>
        <p:blipFill>
          <a:blip r:embed="rId5"/>
          <a:stretch>
            <a:fillRect/>
          </a:stretch>
        </p:blipFill>
        <p:spPr>
          <a:xfrm>
            <a:off x="5470730" y="1591170"/>
            <a:ext cx="2651160" cy="1853238"/>
          </a:xfrm>
          <a:prstGeom prst="rect">
            <a:avLst/>
          </a:prstGeom>
        </p:spPr>
      </p:pic>
      <p:sp>
        <p:nvSpPr>
          <p:cNvPr id="9" name="Rechteck 2">
            <a:extLst>
              <a:ext uri="{FF2B5EF4-FFF2-40B4-BE49-F238E27FC236}">
                <a16:creationId xmlns:a16="http://schemas.microsoft.com/office/drawing/2014/main" id="{DFF8D552-5963-4B45-93CD-78640A4ECA3B}"/>
              </a:ext>
            </a:extLst>
          </p:cNvPr>
          <p:cNvSpPr>
            <a:spLocks noChangeArrowheads="1"/>
          </p:cNvSpPr>
          <p:nvPr/>
        </p:nvSpPr>
        <p:spPr bwMode="auto">
          <a:xfrm>
            <a:off x="1701973" y="2523370"/>
            <a:ext cx="4910495" cy="370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endParaRPr lang="en-US" sz="1575" b="1" dirty="0"/>
          </a:p>
        </p:txBody>
      </p:sp>
      <p:pic>
        <p:nvPicPr>
          <p:cNvPr id="10" name="Picture 9">
            <a:extLst>
              <a:ext uri="{FF2B5EF4-FFF2-40B4-BE49-F238E27FC236}">
                <a16:creationId xmlns:a16="http://schemas.microsoft.com/office/drawing/2014/main" id="{8697EE46-1B29-4A9D-9F74-C5F65B1DBBC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235042" y="2523370"/>
            <a:ext cx="2438229" cy="1187819"/>
          </a:xfrm>
          <a:prstGeom prst="rect">
            <a:avLst/>
          </a:prstGeom>
          <a:noFill/>
          <a:ln>
            <a:noFill/>
          </a:ln>
        </p:spPr>
      </p:pic>
      <p:pic>
        <p:nvPicPr>
          <p:cNvPr id="13" name="Picture 12">
            <a:extLst>
              <a:ext uri="{FF2B5EF4-FFF2-40B4-BE49-F238E27FC236}">
                <a16:creationId xmlns:a16="http://schemas.microsoft.com/office/drawing/2014/main" id="{8A489543-2A6F-4B8B-95CC-542091C4B386}"/>
              </a:ext>
            </a:extLst>
          </p:cNvPr>
          <p:cNvPicPr>
            <a:picLocks noChangeAspect="1"/>
          </p:cNvPicPr>
          <p:nvPr/>
        </p:nvPicPr>
        <p:blipFill>
          <a:blip r:embed="rId7"/>
          <a:stretch>
            <a:fillRect/>
          </a:stretch>
        </p:blipFill>
        <p:spPr>
          <a:xfrm>
            <a:off x="5349840" y="4289263"/>
            <a:ext cx="1734503" cy="1112699"/>
          </a:xfrm>
          <a:prstGeom prst="rect">
            <a:avLst/>
          </a:prstGeom>
        </p:spPr>
      </p:pic>
      <p:pic>
        <p:nvPicPr>
          <p:cNvPr id="14" name="Picture 13">
            <a:extLst>
              <a:ext uri="{FF2B5EF4-FFF2-40B4-BE49-F238E27FC236}">
                <a16:creationId xmlns:a16="http://schemas.microsoft.com/office/drawing/2014/main" id="{2CEBB1BA-5D27-42B5-AAD4-A121579BA391}"/>
              </a:ext>
            </a:extLst>
          </p:cNvPr>
          <p:cNvPicPr>
            <a:picLocks noChangeAspect="1"/>
          </p:cNvPicPr>
          <p:nvPr/>
        </p:nvPicPr>
        <p:blipFill>
          <a:blip r:embed="rId8"/>
          <a:stretch>
            <a:fillRect/>
          </a:stretch>
        </p:blipFill>
        <p:spPr>
          <a:xfrm>
            <a:off x="406399" y="1725345"/>
            <a:ext cx="3446666" cy="562817"/>
          </a:xfrm>
          <a:prstGeom prst="rect">
            <a:avLst/>
          </a:prstGeom>
        </p:spPr>
      </p:pic>
      <p:pic>
        <p:nvPicPr>
          <p:cNvPr id="15" name="Picture 14">
            <a:extLst>
              <a:ext uri="{FF2B5EF4-FFF2-40B4-BE49-F238E27FC236}">
                <a16:creationId xmlns:a16="http://schemas.microsoft.com/office/drawing/2014/main" id="{E821A6A9-6789-440C-8063-16C31408B263}"/>
              </a:ext>
            </a:extLst>
          </p:cNvPr>
          <p:cNvPicPr>
            <a:picLocks noChangeAspect="1"/>
          </p:cNvPicPr>
          <p:nvPr/>
        </p:nvPicPr>
        <p:blipFill>
          <a:blip r:embed="rId9"/>
          <a:stretch>
            <a:fillRect/>
          </a:stretch>
        </p:blipFill>
        <p:spPr>
          <a:xfrm>
            <a:off x="5108029" y="3881366"/>
            <a:ext cx="670712" cy="407895"/>
          </a:xfrm>
          <a:prstGeom prst="rect">
            <a:avLst/>
          </a:prstGeom>
        </p:spPr>
      </p:pic>
      <p:pic>
        <p:nvPicPr>
          <p:cNvPr id="16" name="Picture 15">
            <a:extLst>
              <a:ext uri="{FF2B5EF4-FFF2-40B4-BE49-F238E27FC236}">
                <a16:creationId xmlns:a16="http://schemas.microsoft.com/office/drawing/2014/main" id="{919457E7-D51B-423A-8D89-2D34DAFA67ED}"/>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5759065" y="3994960"/>
            <a:ext cx="1706804" cy="300083"/>
          </a:xfrm>
          <a:prstGeom prst="rect">
            <a:avLst/>
          </a:prstGeom>
          <a:noFill/>
          <a:ln>
            <a:noFill/>
          </a:ln>
        </p:spPr>
      </p:pic>
      <p:pic>
        <p:nvPicPr>
          <p:cNvPr id="17" name="Picture 16">
            <a:extLst>
              <a:ext uri="{FF2B5EF4-FFF2-40B4-BE49-F238E27FC236}">
                <a16:creationId xmlns:a16="http://schemas.microsoft.com/office/drawing/2014/main" id="{14BAB9C2-5B12-4898-9CD7-50CC9FEEE4DE}"/>
              </a:ext>
            </a:extLst>
          </p:cNvPr>
          <p:cNvPicPr>
            <a:picLocks noChangeAspect="1"/>
          </p:cNvPicPr>
          <p:nvPr/>
        </p:nvPicPr>
        <p:blipFill>
          <a:blip r:embed="rId11"/>
          <a:stretch>
            <a:fillRect/>
          </a:stretch>
        </p:blipFill>
        <p:spPr>
          <a:xfrm>
            <a:off x="1383128" y="4232565"/>
            <a:ext cx="2604614" cy="562817"/>
          </a:xfrm>
          <a:prstGeom prst="rect">
            <a:avLst/>
          </a:prstGeom>
        </p:spPr>
      </p:pic>
      <p:pic>
        <p:nvPicPr>
          <p:cNvPr id="18" name="Picture 17">
            <a:extLst>
              <a:ext uri="{FF2B5EF4-FFF2-40B4-BE49-F238E27FC236}">
                <a16:creationId xmlns:a16="http://schemas.microsoft.com/office/drawing/2014/main" id="{44FEE761-F56D-41C7-98FD-9769F2F8F1B1}"/>
              </a:ext>
            </a:extLst>
          </p:cNvPr>
          <p:cNvPicPr/>
          <p:nvPr/>
        </p:nvPicPr>
        <p:blipFill>
          <a:blip r:embed="rId12">
            <a:extLst>
              <a:ext uri="{28A0092B-C50C-407E-A947-70E740481C1C}">
                <a14:useLocalDpi xmlns:a14="http://schemas.microsoft.com/office/drawing/2010/main" val="0"/>
              </a:ext>
            </a:extLst>
          </a:blip>
          <a:srcRect/>
          <a:stretch>
            <a:fillRect/>
          </a:stretch>
        </p:blipFill>
        <p:spPr bwMode="auto">
          <a:xfrm>
            <a:off x="2497196" y="4845612"/>
            <a:ext cx="1490546" cy="870393"/>
          </a:xfrm>
          <a:prstGeom prst="rect">
            <a:avLst/>
          </a:prstGeom>
          <a:noFill/>
          <a:ln>
            <a:noFill/>
          </a:ln>
        </p:spPr>
      </p:pic>
    </p:spTree>
    <p:extLst>
      <p:ext uri="{BB962C8B-B14F-4D97-AF65-F5344CB8AC3E}">
        <p14:creationId xmlns:p14="http://schemas.microsoft.com/office/powerpoint/2010/main" val="1357453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Lessons learned &amp; Recommendations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52109" y="1219547"/>
            <a:ext cx="8045979" cy="572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Reference points need to be adapted to applications in different contexts and for different purposes. </a:t>
            </a:r>
          </a:p>
          <a:p>
            <a:pPr>
              <a:buNone/>
            </a:pPr>
            <a:endParaRPr lang="en-US" dirty="0"/>
          </a:p>
          <a:p>
            <a:pPr>
              <a:buNone/>
            </a:pPr>
            <a:r>
              <a:rPr lang="en-US" dirty="0"/>
              <a:t>General requirements include:</a:t>
            </a:r>
          </a:p>
          <a:p>
            <a:pPr>
              <a:buNone/>
            </a:pPr>
            <a:r>
              <a:rPr lang="en-US" dirty="0"/>
              <a:t>__solid conceptual foundation to ensure consistency </a:t>
            </a:r>
          </a:p>
          <a:p>
            <a:pPr>
              <a:buNone/>
            </a:pPr>
            <a:r>
              <a:rPr lang="en-US" dirty="0"/>
              <a:t>__structure, hierarchy - classification of concepts</a:t>
            </a:r>
          </a:p>
          <a:p>
            <a:pPr>
              <a:buNone/>
            </a:pPr>
            <a:r>
              <a:rPr lang="en-GB" dirty="0"/>
              <a:t>__different national contexts - different linguistic versions</a:t>
            </a:r>
          </a:p>
          <a:p>
            <a:pPr>
              <a:buNone/>
            </a:pPr>
            <a:r>
              <a:rPr lang="en-GB" dirty="0"/>
              <a:t>__sufficient level of comprehensiveness and relevance </a:t>
            </a:r>
            <a:r>
              <a:rPr lang="en-US" dirty="0"/>
              <a:t>to capture the scope of the national qualifications </a:t>
            </a:r>
          </a:p>
          <a:p>
            <a:pPr>
              <a:buNone/>
            </a:pPr>
            <a:r>
              <a:rPr lang="en-US" dirty="0"/>
              <a:t>__coverage of different types of skills (occupational or transversal ones)</a:t>
            </a:r>
          </a:p>
          <a:p>
            <a:pPr>
              <a:buNone/>
            </a:pPr>
            <a:r>
              <a:rPr lang="en-GB" dirty="0"/>
              <a:t>__ </a:t>
            </a:r>
            <a:r>
              <a:rPr lang="en-US" dirty="0"/>
              <a:t>weighting of KSC within the overall profile, i.e. systematically indicating the importance of specific learning outcomes (e.g. distinction between ‘core’ and ‘supplemental’, ‘essential’ and ‘optional’)</a:t>
            </a:r>
          </a:p>
          <a:p>
            <a:pPr>
              <a:buNone/>
            </a:pPr>
            <a:r>
              <a:rPr lang="en-US" dirty="0"/>
              <a:t> __expression of performance levels</a:t>
            </a:r>
          </a:p>
          <a:p>
            <a:pPr>
              <a:buNone/>
            </a:pPr>
            <a:endParaRPr lang="en-GB" dirty="0"/>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3913663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811759" y="661867"/>
            <a:ext cx="80459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lnSpc>
                <a:spcPct val="100000"/>
              </a:lnSpc>
              <a:buNone/>
            </a:pPr>
            <a:r>
              <a:rPr lang="en-US" sz="3600" dirty="0"/>
              <a:t>Data and data sources – what exist and what is required? </a:t>
            </a:r>
            <a:endParaRPr lang="en-GB" sz="3600" dirty="0"/>
          </a:p>
        </p:txBody>
      </p:sp>
      <p:pic>
        <p:nvPicPr>
          <p:cNvPr id="11" name="Picture 2" descr="Logo_rgb">
            <a:extLst>
              <a:ext uri="{FF2B5EF4-FFF2-40B4-BE49-F238E27FC236}">
                <a16:creationId xmlns:a16="http://schemas.microsoft.com/office/drawing/2014/main" id="{4A31278C-1E52-4DB0-8179-E26AAA578A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036CB99E-F673-44EC-8FA3-A3A8053BF5E5}"/>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Picture 7">
            <a:extLst>
              <a:ext uri="{FF2B5EF4-FFF2-40B4-BE49-F238E27FC236}">
                <a16:creationId xmlns:a16="http://schemas.microsoft.com/office/drawing/2014/main" id="{72C6D0B3-4573-46A3-B20B-8203DC918502}"/>
              </a:ext>
            </a:extLst>
          </p:cNvPr>
          <p:cNvPicPr>
            <a:picLocks noChangeAspect="1"/>
          </p:cNvPicPr>
          <p:nvPr/>
        </p:nvPicPr>
        <p:blipFill>
          <a:blip r:embed="rId5"/>
          <a:stretch>
            <a:fillRect/>
          </a:stretch>
        </p:blipFill>
        <p:spPr>
          <a:xfrm>
            <a:off x="671869" y="2328200"/>
            <a:ext cx="7431369" cy="3341079"/>
          </a:xfrm>
          <a:prstGeom prst="rect">
            <a:avLst/>
          </a:prstGeom>
        </p:spPr>
      </p:pic>
      <p:sp>
        <p:nvSpPr>
          <p:cNvPr id="9" name="Oval 8">
            <a:extLst>
              <a:ext uri="{FF2B5EF4-FFF2-40B4-BE49-F238E27FC236}">
                <a16:creationId xmlns:a16="http://schemas.microsoft.com/office/drawing/2014/main" id="{4BA36603-6C3D-4D6D-A2EE-D49B77A08984}"/>
              </a:ext>
            </a:extLst>
          </p:cNvPr>
          <p:cNvSpPr/>
          <p:nvPr/>
        </p:nvSpPr>
        <p:spPr>
          <a:xfrm>
            <a:off x="4194810" y="3611880"/>
            <a:ext cx="2457450" cy="35433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86042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31D21E-6735-4489-9D8C-B1DD24CD6181}"/>
              </a:ext>
            </a:extLst>
          </p:cNvPr>
          <p:cNvPicPr>
            <a:picLocks noChangeAspect="1"/>
          </p:cNvPicPr>
          <p:nvPr/>
        </p:nvPicPr>
        <p:blipFill>
          <a:blip r:embed="rId3"/>
          <a:stretch>
            <a:fillRect/>
          </a:stretch>
        </p:blipFill>
        <p:spPr>
          <a:xfrm>
            <a:off x="3774993" y="2362172"/>
            <a:ext cx="2234830" cy="3313289"/>
          </a:xfrm>
          <a:prstGeom prst="rect">
            <a:avLst/>
          </a:prstGeom>
        </p:spPr>
      </p:pic>
      <p:sp>
        <p:nvSpPr>
          <p:cNvPr id="10243" name="Rectangle 14"/>
          <p:cNvSpPr>
            <a:spLocks noChangeArrowheads="1"/>
          </p:cNvSpPr>
          <p:nvPr/>
        </p:nvSpPr>
        <p:spPr bwMode="auto">
          <a:xfrm>
            <a:off x="827088" y="628038"/>
            <a:ext cx="7763756"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endParaRPr lang="de-AT" altLang="de-DE"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85976" y="756441"/>
            <a:ext cx="80459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None/>
            </a:pPr>
            <a:r>
              <a:rPr lang="en-GB" sz="3600" dirty="0">
                <a:solidFill>
                  <a:schemeClr val="tx2"/>
                </a:solidFill>
              </a:rPr>
              <a:t>Documents as key data sources for presenting qualifications and their learning outcomes (‘national reference documents’)</a:t>
            </a:r>
            <a:endParaRPr lang="de-DE" sz="3600" dirty="0">
              <a:solidFill>
                <a:schemeClr val="tx2"/>
              </a:solidFill>
            </a:endParaRPr>
          </a:p>
        </p:txBody>
      </p:sp>
      <p:pic>
        <p:nvPicPr>
          <p:cNvPr id="2" name="Picture 1">
            <a:extLst>
              <a:ext uri="{FF2B5EF4-FFF2-40B4-BE49-F238E27FC236}">
                <a16:creationId xmlns:a16="http://schemas.microsoft.com/office/drawing/2014/main" id="{BF7F5BAF-941F-42F4-8D31-8B65A6CC6238}"/>
              </a:ext>
            </a:extLst>
          </p:cNvPr>
          <p:cNvPicPr>
            <a:picLocks noChangeAspect="1"/>
          </p:cNvPicPr>
          <p:nvPr/>
        </p:nvPicPr>
        <p:blipFill>
          <a:blip r:embed="rId4"/>
          <a:stretch>
            <a:fillRect/>
          </a:stretch>
        </p:blipFill>
        <p:spPr>
          <a:xfrm rot="1265363">
            <a:off x="5990197" y="2676109"/>
            <a:ext cx="2309471" cy="3032665"/>
          </a:xfrm>
          <a:prstGeom prst="rect">
            <a:avLst/>
          </a:prstGeom>
        </p:spPr>
      </p:pic>
      <p:pic>
        <p:nvPicPr>
          <p:cNvPr id="3" name="Picture 2">
            <a:extLst>
              <a:ext uri="{FF2B5EF4-FFF2-40B4-BE49-F238E27FC236}">
                <a16:creationId xmlns:a16="http://schemas.microsoft.com/office/drawing/2014/main" id="{DFF54621-FB59-4780-949C-A39A935D52EC}"/>
              </a:ext>
            </a:extLst>
          </p:cNvPr>
          <p:cNvPicPr>
            <a:picLocks noChangeAspect="1"/>
          </p:cNvPicPr>
          <p:nvPr/>
        </p:nvPicPr>
        <p:blipFill>
          <a:blip r:embed="rId5"/>
          <a:stretch>
            <a:fillRect/>
          </a:stretch>
        </p:blipFill>
        <p:spPr>
          <a:xfrm rot="21159659">
            <a:off x="134650" y="3225240"/>
            <a:ext cx="3750420" cy="2348705"/>
          </a:xfrm>
          <a:prstGeom prst="rect">
            <a:avLst/>
          </a:prstGeom>
        </p:spPr>
      </p:pic>
      <p:pic>
        <p:nvPicPr>
          <p:cNvPr id="11" name="Bild 1" descr="http://www.ockham-ips.nl/Portals/20/Skins/Ockham/images/logo-top.gif">
            <a:extLst>
              <a:ext uri="{FF2B5EF4-FFF2-40B4-BE49-F238E27FC236}">
                <a16:creationId xmlns:a16="http://schemas.microsoft.com/office/drawing/2014/main" id="{B0D22FFB-6070-44DC-B793-5ECBA7F60B6C}"/>
              </a:ext>
            </a:extLst>
          </p:cNvPr>
          <p:cNvPicPr/>
          <p:nvPr/>
        </p:nvPicPr>
        <p:blipFill>
          <a:blip r:embed="rId6" cstate="print"/>
          <a:srcRect/>
          <a:stretch>
            <a:fillRect/>
          </a:stretch>
        </p:blipFill>
        <p:spPr bwMode="auto">
          <a:xfrm>
            <a:off x="7144934" y="6108845"/>
            <a:ext cx="1953913" cy="486962"/>
          </a:xfrm>
          <a:prstGeom prst="rect">
            <a:avLst/>
          </a:prstGeom>
          <a:noFill/>
          <a:ln w="9525">
            <a:noFill/>
            <a:miter lim="800000"/>
            <a:headEnd/>
            <a:tailEnd/>
          </a:ln>
        </p:spPr>
      </p:pic>
      <p:pic>
        <p:nvPicPr>
          <p:cNvPr id="12" name="Picture 2" descr="Logo_rgb">
            <a:extLst>
              <a:ext uri="{FF2B5EF4-FFF2-40B4-BE49-F238E27FC236}">
                <a16:creationId xmlns:a16="http://schemas.microsoft.com/office/drawing/2014/main" id="{1EB69CD6-1934-48F4-A539-3DABFB59EF9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1613" y="5949245"/>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057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Opportunities and challenges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52109" y="1219547"/>
            <a:ext cx="8045979" cy="572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Increasing transparency: description of learning outcomes, indication of the NQF or EQF level and additional contextual information.</a:t>
            </a:r>
          </a:p>
          <a:p>
            <a:pPr>
              <a:buNone/>
            </a:pPr>
            <a:endParaRPr lang="en-US" dirty="0"/>
          </a:p>
          <a:p>
            <a:pPr>
              <a:buNone/>
            </a:pPr>
            <a:r>
              <a:rPr lang="en-US" dirty="0"/>
              <a:t>Challenges:</a:t>
            </a:r>
          </a:p>
          <a:p>
            <a:pPr>
              <a:buNone/>
            </a:pPr>
            <a:r>
              <a:rPr lang="en-US" dirty="0"/>
              <a:t>__LO structured and expressed in a wide variety of ways</a:t>
            </a:r>
          </a:p>
          <a:p>
            <a:pPr>
              <a:buNone/>
            </a:pPr>
            <a:r>
              <a:rPr lang="en-US" dirty="0"/>
              <a:t>__different types of LO (general, occupation-specific, transversal): mixed approaches, seldom identified separately</a:t>
            </a:r>
          </a:p>
          <a:p>
            <a:pPr>
              <a:buNone/>
            </a:pPr>
            <a:r>
              <a:rPr lang="en-GB" dirty="0"/>
              <a:t>__LO </a:t>
            </a:r>
            <a:r>
              <a:rPr lang="en-US" dirty="0"/>
              <a:t>structured in terms of different levels of specificity</a:t>
            </a:r>
            <a:endParaRPr lang="en-GB" dirty="0"/>
          </a:p>
          <a:p>
            <a:pPr>
              <a:buNone/>
            </a:pPr>
            <a:r>
              <a:rPr lang="en-GB" dirty="0"/>
              <a:t>__very rarely a </a:t>
            </a:r>
            <a:r>
              <a:rPr lang="en-US" dirty="0"/>
              <a:t>systematic approach for expressing the complexity of LO (performance level, i.e. ‘vertical dimension’)</a:t>
            </a:r>
          </a:p>
          <a:p>
            <a:pPr>
              <a:buNone/>
            </a:pPr>
            <a:r>
              <a:rPr lang="en-US" dirty="0"/>
              <a:t>__variation regarding the degree of autonomy within systems to adapt elements of qualifications (e.g. to local needs)</a:t>
            </a:r>
          </a:p>
          <a:p>
            <a:pPr>
              <a:buNone/>
            </a:pPr>
            <a:r>
              <a:rPr lang="en-GB" dirty="0"/>
              <a:t>__ </a:t>
            </a:r>
            <a:r>
              <a:rPr lang="en-US" dirty="0"/>
              <a:t>optional elements and electives are often included</a:t>
            </a:r>
          </a:p>
          <a:p>
            <a:pPr>
              <a:buNone/>
            </a:pPr>
            <a:r>
              <a:rPr lang="en-US" dirty="0"/>
              <a:t> __qualifications data accessible and traceable</a:t>
            </a:r>
          </a:p>
          <a:p>
            <a:pPr>
              <a:buNone/>
            </a:pPr>
            <a:endParaRPr lang="en-GB" dirty="0"/>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3275483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763756"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endParaRPr lang="de-AT" altLang="de-DE"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85976" y="541950"/>
            <a:ext cx="80459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None/>
            </a:pPr>
            <a:r>
              <a:rPr lang="en-GB" sz="3600" dirty="0">
                <a:solidFill>
                  <a:schemeClr val="tx2"/>
                </a:solidFill>
              </a:rPr>
              <a:t>National qualifications databases presenting qualifications and their learning outcomes</a:t>
            </a:r>
            <a:endParaRPr lang="de-DE" sz="3600" dirty="0">
              <a:solidFill>
                <a:schemeClr val="tx2"/>
              </a:solidFill>
            </a:endParaRPr>
          </a:p>
        </p:txBody>
      </p:sp>
      <p:pic>
        <p:nvPicPr>
          <p:cNvPr id="6" name="Picture 5">
            <a:extLst>
              <a:ext uri="{FF2B5EF4-FFF2-40B4-BE49-F238E27FC236}">
                <a16:creationId xmlns:a16="http://schemas.microsoft.com/office/drawing/2014/main" id="{96293843-1DA3-4232-A3DF-8E6B24F1609B}"/>
              </a:ext>
            </a:extLst>
          </p:cNvPr>
          <p:cNvPicPr>
            <a:picLocks noChangeAspect="1"/>
          </p:cNvPicPr>
          <p:nvPr/>
        </p:nvPicPr>
        <p:blipFill>
          <a:blip r:embed="rId3"/>
          <a:stretch>
            <a:fillRect/>
          </a:stretch>
        </p:blipFill>
        <p:spPr>
          <a:xfrm rot="20722974">
            <a:off x="509801" y="2332360"/>
            <a:ext cx="2401712" cy="3215581"/>
          </a:xfrm>
          <a:prstGeom prst="rect">
            <a:avLst/>
          </a:prstGeom>
        </p:spPr>
      </p:pic>
      <p:pic>
        <p:nvPicPr>
          <p:cNvPr id="10" name="Picture 9">
            <a:extLst>
              <a:ext uri="{FF2B5EF4-FFF2-40B4-BE49-F238E27FC236}">
                <a16:creationId xmlns:a16="http://schemas.microsoft.com/office/drawing/2014/main" id="{6C3236F7-8358-4D0C-974B-717456812EB8}"/>
              </a:ext>
            </a:extLst>
          </p:cNvPr>
          <p:cNvPicPr>
            <a:picLocks noChangeAspect="1"/>
          </p:cNvPicPr>
          <p:nvPr/>
        </p:nvPicPr>
        <p:blipFill>
          <a:blip r:embed="rId4"/>
          <a:stretch>
            <a:fillRect/>
          </a:stretch>
        </p:blipFill>
        <p:spPr>
          <a:xfrm>
            <a:off x="3173671" y="2136373"/>
            <a:ext cx="3070587" cy="3620808"/>
          </a:xfrm>
          <a:prstGeom prst="rect">
            <a:avLst/>
          </a:prstGeom>
        </p:spPr>
      </p:pic>
      <p:pic>
        <p:nvPicPr>
          <p:cNvPr id="5" name="Picture 4">
            <a:extLst>
              <a:ext uri="{FF2B5EF4-FFF2-40B4-BE49-F238E27FC236}">
                <a16:creationId xmlns:a16="http://schemas.microsoft.com/office/drawing/2014/main" id="{1E272EC2-C350-4AC9-ADE3-A3A442C08B52}"/>
              </a:ext>
            </a:extLst>
          </p:cNvPr>
          <p:cNvPicPr>
            <a:picLocks noChangeAspect="1"/>
          </p:cNvPicPr>
          <p:nvPr/>
        </p:nvPicPr>
        <p:blipFill>
          <a:blip r:embed="rId5"/>
          <a:stretch>
            <a:fillRect/>
          </a:stretch>
        </p:blipFill>
        <p:spPr>
          <a:xfrm rot="1056935">
            <a:off x="6129146" y="2727166"/>
            <a:ext cx="2628906" cy="2957976"/>
          </a:xfrm>
          <a:prstGeom prst="rect">
            <a:avLst/>
          </a:prstGeom>
        </p:spPr>
      </p:pic>
      <p:pic>
        <p:nvPicPr>
          <p:cNvPr id="11" name="Bild 1" descr="http://www.ockham-ips.nl/Portals/20/Skins/Ockham/images/logo-top.gif">
            <a:extLst>
              <a:ext uri="{FF2B5EF4-FFF2-40B4-BE49-F238E27FC236}">
                <a16:creationId xmlns:a16="http://schemas.microsoft.com/office/drawing/2014/main" id="{EED46741-1B95-4654-A054-A0166E18F378}"/>
              </a:ext>
            </a:extLst>
          </p:cNvPr>
          <p:cNvPicPr/>
          <p:nvPr/>
        </p:nvPicPr>
        <p:blipFill>
          <a:blip r:embed="rId6" cstate="print"/>
          <a:srcRect/>
          <a:stretch>
            <a:fillRect/>
          </a:stretch>
        </p:blipFill>
        <p:spPr bwMode="auto">
          <a:xfrm>
            <a:off x="7144934" y="6108845"/>
            <a:ext cx="1953913" cy="486962"/>
          </a:xfrm>
          <a:prstGeom prst="rect">
            <a:avLst/>
          </a:prstGeom>
          <a:noFill/>
          <a:ln w="9525">
            <a:noFill/>
            <a:miter lim="800000"/>
            <a:headEnd/>
            <a:tailEnd/>
          </a:ln>
        </p:spPr>
      </p:pic>
      <p:pic>
        <p:nvPicPr>
          <p:cNvPr id="12" name="Picture 2" descr="Logo_rgb">
            <a:extLst>
              <a:ext uri="{FF2B5EF4-FFF2-40B4-BE49-F238E27FC236}">
                <a16:creationId xmlns:a16="http://schemas.microsoft.com/office/drawing/2014/main" id="{4ED84D3E-C349-4472-BABA-8CF4617083A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7746" y="5949245"/>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740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Opportunities and challenges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652109" y="1219547"/>
            <a:ext cx="8045979" cy="491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Ongoing development of  qualifications databases, newer ones are being set-up in relation to the elements of data fields suggested by the EQF Recommendation</a:t>
            </a:r>
          </a:p>
          <a:p>
            <a:pPr>
              <a:buNone/>
            </a:pPr>
            <a:endParaRPr lang="en-US" dirty="0"/>
          </a:p>
          <a:p>
            <a:pPr>
              <a:buNone/>
            </a:pPr>
            <a:r>
              <a:rPr lang="en-US" dirty="0"/>
              <a:t>Challenges:</a:t>
            </a:r>
          </a:p>
          <a:p>
            <a:pPr>
              <a:buNone/>
            </a:pPr>
            <a:r>
              <a:rPr lang="en-US" dirty="0"/>
              <a:t>__huge variations across countries – no commonly agreed definition of what can actually be considered to be a ‘qualifications database’</a:t>
            </a:r>
          </a:p>
          <a:p>
            <a:pPr>
              <a:buNone/>
            </a:pPr>
            <a:r>
              <a:rPr lang="en-US" dirty="0"/>
              <a:t>__common principles for presenting learning-outcomes-based qualifications in databases, suggested by Cedefop (2017), are rarely used </a:t>
            </a:r>
          </a:p>
          <a:p>
            <a:pPr>
              <a:buNone/>
            </a:pPr>
            <a:r>
              <a:rPr lang="en-GB" dirty="0"/>
              <a:t>__</a:t>
            </a:r>
            <a:r>
              <a:rPr lang="en-US" dirty="0"/>
              <a:t>only few databases are linked to the European portal</a:t>
            </a:r>
            <a:endParaRPr lang="en-GB" dirty="0"/>
          </a:p>
          <a:p>
            <a:pPr>
              <a:buNone/>
            </a:pPr>
            <a:r>
              <a:rPr lang="en-GB" dirty="0"/>
              <a:t>__</a:t>
            </a:r>
            <a:r>
              <a:rPr lang="en-US" dirty="0"/>
              <a:t> generally support the cross-country comparison of qualifications only to a limited extent</a:t>
            </a:r>
          </a:p>
          <a:p>
            <a:pPr>
              <a:buNone/>
            </a:pPr>
            <a:endParaRPr lang="en-GB" dirty="0"/>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2743014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Lessons learned &amp; Recommendations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549010" y="1682368"/>
            <a:ext cx="8045979"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__Improving access to data on qualifications; </a:t>
            </a:r>
          </a:p>
          <a:p>
            <a:pPr>
              <a:buNone/>
            </a:pPr>
            <a:r>
              <a:rPr lang="en-US" dirty="0"/>
              <a:t>__Improving transparency: short, not too detailed presentations of qualifications (not the full account of the LO, but a </a:t>
            </a:r>
            <a:r>
              <a:rPr lang="en-US" dirty="0" err="1"/>
              <a:t>synthesised</a:t>
            </a:r>
            <a:r>
              <a:rPr lang="en-US" dirty="0"/>
              <a:t> and structured description of their core profiles)</a:t>
            </a:r>
          </a:p>
          <a:p>
            <a:pPr>
              <a:buNone/>
            </a:pPr>
            <a:r>
              <a:rPr lang="en-US" dirty="0"/>
              <a:t>__Following the Cedefop handbook on learning outcomes (e.g. using suggested components as a basic structure to formulate LO statements, expression of the level of complexity or proficiency)</a:t>
            </a:r>
          </a:p>
          <a:p>
            <a:pPr>
              <a:buNone/>
            </a:pPr>
            <a:r>
              <a:rPr lang="en-GB" dirty="0"/>
              <a:t>__</a:t>
            </a:r>
            <a:r>
              <a:rPr lang="en-US" dirty="0"/>
              <a:t>Further exploring the development of common principles and a common structure for developing qualification profiles for the European </a:t>
            </a:r>
            <a:r>
              <a:rPr lang="en-GB" dirty="0"/>
              <a:t>context</a:t>
            </a:r>
            <a:r>
              <a:rPr lang="en-US" dirty="0"/>
              <a:t> </a:t>
            </a:r>
            <a:endParaRPr lang="en-GB" dirty="0"/>
          </a:p>
          <a:p>
            <a:pPr>
              <a:buNone/>
            </a:pPr>
            <a:endParaRPr lang="en-GB" dirty="0"/>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3842828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811759" y="661867"/>
            <a:ext cx="80459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lnSpc>
                <a:spcPct val="100000"/>
              </a:lnSpc>
              <a:buNone/>
            </a:pPr>
            <a:r>
              <a:rPr lang="en-US" sz="3600" dirty="0" err="1"/>
              <a:t>Digitalising</a:t>
            </a:r>
            <a:r>
              <a:rPr lang="en-US" sz="3600" dirty="0"/>
              <a:t> analysis and comparison – what is required and possible? </a:t>
            </a:r>
            <a:endParaRPr lang="en-GB" sz="3600" dirty="0"/>
          </a:p>
        </p:txBody>
      </p:sp>
      <p:pic>
        <p:nvPicPr>
          <p:cNvPr id="11" name="Picture 2" descr="Logo_rgb">
            <a:extLst>
              <a:ext uri="{FF2B5EF4-FFF2-40B4-BE49-F238E27FC236}">
                <a16:creationId xmlns:a16="http://schemas.microsoft.com/office/drawing/2014/main" id="{4A31278C-1E52-4DB0-8179-E26AAA578A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036CB99E-F673-44EC-8FA3-A3A8053BF5E5}"/>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pic>
        <p:nvPicPr>
          <p:cNvPr id="8" name="Picture 7">
            <a:extLst>
              <a:ext uri="{FF2B5EF4-FFF2-40B4-BE49-F238E27FC236}">
                <a16:creationId xmlns:a16="http://schemas.microsoft.com/office/drawing/2014/main" id="{72C6D0B3-4573-46A3-B20B-8203DC918502}"/>
              </a:ext>
            </a:extLst>
          </p:cNvPr>
          <p:cNvPicPr>
            <a:picLocks noChangeAspect="1"/>
          </p:cNvPicPr>
          <p:nvPr/>
        </p:nvPicPr>
        <p:blipFill>
          <a:blip r:embed="rId5"/>
          <a:stretch>
            <a:fillRect/>
          </a:stretch>
        </p:blipFill>
        <p:spPr>
          <a:xfrm>
            <a:off x="690521" y="2476790"/>
            <a:ext cx="7431369" cy="3341079"/>
          </a:xfrm>
          <a:prstGeom prst="rect">
            <a:avLst/>
          </a:prstGeom>
        </p:spPr>
      </p:pic>
      <p:sp>
        <p:nvSpPr>
          <p:cNvPr id="9" name="Oval 8">
            <a:extLst>
              <a:ext uri="{FF2B5EF4-FFF2-40B4-BE49-F238E27FC236}">
                <a16:creationId xmlns:a16="http://schemas.microsoft.com/office/drawing/2014/main" id="{4BA36603-6C3D-4D6D-A2EE-D49B77A08984}"/>
              </a:ext>
            </a:extLst>
          </p:cNvPr>
          <p:cNvSpPr/>
          <p:nvPr/>
        </p:nvSpPr>
        <p:spPr>
          <a:xfrm>
            <a:off x="4114800" y="4023360"/>
            <a:ext cx="2457450" cy="4000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71201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15658" y="136771"/>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200" dirty="0">
                <a:solidFill>
                  <a:schemeClr val="tx2"/>
                </a:solidFill>
              </a:rPr>
              <a:t>Digital technologies and their potential for supporting automated gathering, structuring and </a:t>
            </a:r>
            <a:r>
              <a:rPr lang="en-US" sz="3200" dirty="0" err="1">
                <a:solidFill>
                  <a:schemeClr val="tx2"/>
                </a:solidFill>
              </a:rPr>
              <a:t>analysing</a:t>
            </a:r>
            <a:r>
              <a:rPr lang="en-US" sz="3200" dirty="0">
                <a:solidFill>
                  <a:schemeClr val="tx2"/>
                </a:solidFill>
              </a:rPr>
              <a:t> of data on qualifications</a:t>
            </a:r>
            <a:endParaRPr lang="de-AT" altLang="de-DE" sz="32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851145" y="1616565"/>
            <a:ext cx="8145109" cy="524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Conditions for a tool:</a:t>
            </a:r>
          </a:p>
          <a:p>
            <a:pPr marL="342900" indent="-342900">
              <a:buFontTx/>
              <a:buChar char="-"/>
            </a:pPr>
            <a:r>
              <a:rPr lang="en-US" dirty="0"/>
              <a:t>process different text formats </a:t>
            </a:r>
          </a:p>
          <a:p>
            <a:pPr marL="342900" indent="-342900">
              <a:buFontTx/>
              <a:buChar char="-"/>
            </a:pPr>
            <a:r>
              <a:rPr lang="en-US" dirty="0"/>
              <a:t>labelling of key words (levels of complexity)</a:t>
            </a:r>
          </a:p>
          <a:p>
            <a:pPr marL="342900" indent="-342900">
              <a:buFontTx/>
              <a:buChar char="-"/>
            </a:pPr>
            <a:r>
              <a:rPr lang="en-US" dirty="0"/>
              <a:t>deal with natural language (text parsing)</a:t>
            </a:r>
          </a:p>
          <a:p>
            <a:pPr marL="342900" indent="-342900">
              <a:buFontTx/>
              <a:buChar char="-"/>
            </a:pPr>
            <a:r>
              <a:rPr lang="en-US" dirty="0"/>
              <a:t>process different languages</a:t>
            </a:r>
          </a:p>
          <a:p>
            <a:pPr marL="342900" indent="-342900">
              <a:buFontTx/>
              <a:buChar char="-"/>
            </a:pPr>
            <a:r>
              <a:rPr lang="en-US" dirty="0"/>
              <a:t>Open Access software packages to </a:t>
            </a:r>
            <a:r>
              <a:rPr lang="en-US" dirty="0" err="1"/>
              <a:t>maximise</a:t>
            </a:r>
            <a:r>
              <a:rPr lang="en-US" dirty="0"/>
              <a:t> inclusivity / Lay-men use</a:t>
            </a:r>
          </a:p>
          <a:p>
            <a:pPr>
              <a:buNone/>
            </a:pPr>
            <a:endParaRPr lang="en-US" dirty="0"/>
          </a:p>
          <a:p>
            <a:pPr>
              <a:buNone/>
            </a:pPr>
            <a:r>
              <a:rPr lang="en-US" dirty="0"/>
              <a:t>Conditions for the reference point:</a:t>
            </a:r>
          </a:p>
          <a:p>
            <a:pPr marL="342900" indent="-342900">
              <a:buFontTx/>
              <a:buChar char="-"/>
            </a:pPr>
            <a:r>
              <a:rPr lang="en-US" dirty="0"/>
              <a:t>Lists all essential and optional KSCs comprehensively</a:t>
            </a:r>
          </a:p>
          <a:p>
            <a:pPr marL="342900" indent="-342900">
              <a:buFontTx/>
              <a:buChar char="-"/>
            </a:pPr>
            <a:r>
              <a:rPr lang="en-US" dirty="0"/>
              <a:t>Highlights occupation-specific as well as transversal components</a:t>
            </a:r>
          </a:p>
          <a:p>
            <a:pPr marL="342900" indent="-342900">
              <a:buFontTx/>
              <a:buChar char="-"/>
            </a:pPr>
            <a:r>
              <a:rPr lang="en-US" dirty="0"/>
              <a:t>Structures the learning outcomes within the profile into a hierarchy</a:t>
            </a:r>
          </a:p>
          <a:p>
            <a:pPr marL="342900" indent="-342900">
              <a:buFontTx/>
              <a:buChar char="-"/>
            </a:pPr>
            <a:r>
              <a:rPr lang="en-US" dirty="0"/>
              <a:t>Indicates the level of complexity associated with individual KSCs</a:t>
            </a:r>
          </a:p>
          <a:p>
            <a:pPr marL="342900" indent="-342900">
              <a:buFontTx/>
              <a:buChar char="-"/>
            </a:pPr>
            <a:endParaRPr lang="en-US" dirty="0"/>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Tree>
    <p:extLst>
      <p:ext uri="{BB962C8B-B14F-4D97-AF65-F5344CB8AC3E}">
        <p14:creationId xmlns:p14="http://schemas.microsoft.com/office/powerpoint/2010/main" val="2721178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38E94-9462-44B2-BE05-0809B6E8C60F}"/>
              </a:ext>
            </a:extLst>
          </p:cNvPr>
          <p:cNvSpPr>
            <a:spLocks noGrp="1"/>
          </p:cNvSpPr>
          <p:nvPr>
            <p:ph type="title"/>
          </p:nvPr>
        </p:nvSpPr>
        <p:spPr/>
        <p:txBody>
          <a:bodyPr/>
          <a:lstStyle/>
          <a:p>
            <a:r>
              <a:rPr lang="en-US" dirty="0"/>
              <a:t>Workflow for testing:</a:t>
            </a:r>
            <a:endParaRPr lang="nl-NL" dirty="0"/>
          </a:p>
        </p:txBody>
      </p:sp>
      <p:sp>
        <p:nvSpPr>
          <p:cNvPr id="3" name="Content Placeholder 2">
            <a:extLst>
              <a:ext uri="{FF2B5EF4-FFF2-40B4-BE49-F238E27FC236}">
                <a16:creationId xmlns:a16="http://schemas.microsoft.com/office/drawing/2014/main" id="{74A3C968-B5E9-4045-BAC3-2E4C735B6633}"/>
              </a:ext>
            </a:extLst>
          </p:cNvPr>
          <p:cNvSpPr>
            <a:spLocks noGrp="1"/>
          </p:cNvSpPr>
          <p:nvPr>
            <p:ph idx="1"/>
          </p:nvPr>
        </p:nvSpPr>
        <p:spPr>
          <a:xfrm>
            <a:off x="762000" y="1230630"/>
            <a:ext cx="4767431" cy="4678363"/>
          </a:xfrm>
        </p:spPr>
        <p:txBody>
          <a:bodyPr/>
          <a:lstStyle/>
          <a:p>
            <a:pPr>
              <a:lnSpc>
                <a:spcPct val="100000"/>
              </a:lnSpc>
              <a:buNone/>
            </a:pPr>
            <a:r>
              <a:rPr lang="en-US" dirty="0"/>
              <a:t>Step 1: Provide access to national qualifications in machine readable form; pre-processing of national qualifications (and reference point for comparison)</a:t>
            </a:r>
          </a:p>
          <a:p>
            <a:pPr>
              <a:lnSpc>
                <a:spcPct val="100000"/>
              </a:lnSpc>
              <a:buNone/>
            </a:pPr>
            <a:r>
              <a:rPr lang="en-US" dirty="0"/>
              <a:t>Step 2: Parse the LO of national qualification descriptions</a:t>
            </a:r>
          </a:p>
          <a:p>
            <a:pPr>
              <a:lnSpc>
                <a:spcPct val="100000"/>
              </a:lnSpc>
              <a:buNone/>
            </a:pPr>
            <a:r>
              <a:rPr lang="en-US" dirty="0"/>
              <a:t>Step 3: </a:t>
            </a:r>
            <a:r>
              <a:rPr lang="en-US" dirty="0" err="1"/>
              <a:t>Normalise</a:t>
            </a:r>
            <a:r>
              <a:rPr lang="en-US" dirty="0"/>
              <a:t> detected LO for every national qualification by mapping it onto the reference system's vocabulary</a:t>
            </a:r>
          </a:p>
          <a:p>
            <a:pPr>
              <a:lnSpc>
                <a:spcPct val="100000"/>
              </a:lnSpc>
              <a:buNone/>
            </a:pPr>
            <a:r>
              <a:rPr lang="en-US" dirty="0"/>
              <a:t>Step 4: Mapping of most suitable occupational skills profile (OSP, ‘reference point‘) with </a:t>
            </a:r>
            <a:r>
              <a:rPr lang="en-US" dirty="0" err="1"/>
              <a:t>normalised</a:t>
            </a:r>
            <a:r>
              <a:rPr lang="en-US" dirty="0"/>
              <a:t> national qualifications, registering overlap and divergence</a:t>
            </a:r>
          </a:p>
          <a:p>
            <a:endParaRPr lang="nl-NL" dirty="0"/>
          </a:p>
        </p:txBody>
      </p:sp>
      <p:pic>
        <p:nvPicPr>
          <p:cNvPr id="4" name="Grafik 2">
            <a:extLst>
              <a:ext uri="{FF2B5EF4-FFF2-40B4-BE49-F238E27FC236}">
                <a16:creationId xmlns:a16="http://schemas.microsoft.com/office/drawing/2014/main" id="{7946BB3E-2763-4540-8B19-863609DD06C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9299" y="362764"/>
            <a:ext cx="3754701" cy="6027278"/>
          </a:xfrm>
          <a:prstGeom prst="rect">
            <a:avLst/>
          </a:prstGeom>
          <a:noFill/>
          <a:ln>
            <a:noFill/>
          </a:ln>
        </p:spPr>
      </p:pic>
      <p:pic>
        <p:nvPicPr>
          <p:cNvPr id="5" name="Picture 2" descr="Logo_rgb">
            <a:extLst>
              <a:ext uri="{FF2B5EF4-FFF2-40B4-BE49-F238E27FC236}">
                <a16:creationId xmlns:a16="http://schemas.microsoft.com/office/drawing/2014/main" id="{9B8C687A-F5A3-4977-AA2E-CA0408284E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 1" descr="http://www.ockham-ips.nl/Portals/20/Skins/Ockham/images/logo-top.gif">
            <a:extLst>
              <a:ext uri="{FF2B5EF4-FFF2-40B4-BE49-F238E27FC236}">
                <a16:creationId xmlns:a16="http://schemas.microsoft.com/office/drawing/2014/main" id="{F9B27F04-37D2-4EAF-B5E8-8AEDD8D2A42D}"/>
              </a:ext>
            </a:extLst>
          </p:cNvPr>
          <p:cNvPicPr/>
          <p:nvPr/>
        </p:nvPicPr>
        <p:blipFill>
          <a:blip r:embed="rId5" cstate="print"/>
          <a:srcRect/>
          <a:stretch>
            <a:fillRect/>
          </a:stretch>
        </p:blipFill>
        <p:spPr bwMode="auto">
          <a:xfrm>
            <a:off x="5170170" y="6096400"/>
            <a:ext cx="1953913" cy="486962"/>
          </a:xfrm>
          <a:prstGeom prst="rect">
            <a:avLst/>
          </a:prstGeom>
          <a:noFill/>
          <a:ln w="9525">
            <a:noFill/>
            <a:miter lim="800000"/>
            <a:headEnd/>
            <a:tailEnd/>
          </a:ln>
        </p:spPr>
      </p:pic>
    </p:spTree>
    <p:extLst>
      <p:ext uri="{BB962C8B-B14F-4D97-AF65-F5344CB8AC3E}">
        <p14:creationId xmlns:p14="http://schemas.microsoft.com/office/powerpoint/2010/main" val="3846436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696023"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US" sz="3600" dirty="0">
                <a:solidFill>
                  <a:schemeClr val="tx2"/>
                </a:solidFill>
              </a:rPr>
              <a:t>Lessons learned &amp; Recommendations</a:t>
            </a:r>
            <a:endParaRPr lang="de-AT" altLang="de-DE" sz="24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827088" y="1073529"/>
            <a:ext cx="4679206" cy="5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US" dirty="0"/>
              <a:t>__The heterogeneity in how KSCs are phrased and structured hamper automated comparison</a:t>
            </a:r>
          </a:p>
          <a:p>
            <a:pPr>
              <a:buNone/>
            </a:pPr>
            <a:r>
              <a:rPr lang="en-US" dirty="0"/>
              <a:t>__Too little qualification data is available for the training of an automated system for comparing qualifications.</a:t>
            </a:r>
          </a:p>
          <a:p>
            <a:pPr>
              <a:buNone/>
            </a:pPr>
            <a:r>
              <a:rPr lang="en-US" dirty="0"/>
              <a:t>__The national qualification descriptions and the selected reference point differ too much to allow sensible matching, based on automated processes.</a:t>
            </a:r>
          </a:p>
          <a:p>
            <a:pPr>
              <a:buNone/>
            </a:pPr>
            <a:r>
              <a:rPr lang="en-GB" dirty="0"/>
              <a:t>__There are some tools that support automated comparison such as Learning outcomes linking tool to ESCO: </a:t>
            </a:r>
            <a:r>
              <a:rPr lang="en-GB" dirty="0">
                <a:hlinkClick r:id="rId3"/>
              </a:rPr>
              <a:t>https://lo-linking.esco-projects.eu/link</a:t>
            </a:r>
            <a:endParaRPr lang="en-GB" dirty="0"/>
          </a:p>
          <a:p>
            <a:pPr>
              <a:buNone/>
            </a:pPr>
            <a:r>
              <a:rPr lang="en-GB" dirty="0"/>
              <a:t>__Further development and testing is needed</a:t>
            </a:r>
          </a:p>
          <a:p>
            <a:pPr>
              <a:buNone/>
            </a:pPr>
            <a:endParaRPr lang="en-GB" dirty="0"/>
          </a:p>
        </p:txBody>
      </p:sp>
      <p:pic>
        <p:nvPicPr>
          <p:cNvPr id="11" name="Picture 2" descr="Logo_rgb">
            <a:extLst>
              <a:ext uri="{FF2B5EF4-FFF2-40B4-BE49-F238E27FC236}">
                <a16:creationId xmlns:a16="http://schemas.microsoft.com/office/drawing/2014/main" id="{07EC1991-53D6-4F68-9CC5-840B997492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23F8E1B3-CAC7-40F7-8675-A05FB76C48B7}"/>
              </a:ext>
            </a:extLst>
          </p:cNvPr>
          <p:cNvPicPr/>
          <p:nvPr/>
        </p:nvPicPr>
        <p:blipFill>
          <a:blip r:embed="rId5" cstate="print"/>
          <a:srcRect/>
          <a:stretch>
            <a:fillRect/>
          </a:stretch>
        </p:blipFill>
        <p:spPr bwMode="auto">
          <a:xfrm>
            <a:off x="7144934" y="6108845"/>
            <a:ext cx="1953913" cy="486962"/>
          </a:xfrm>
          <a:prstGeom prst="rect">
            <a:avLst/>
          </a:prstGeom>
          <a:noFill/>
          <a:ln w="9525">
            <a:noFill/>
            <a:miter lim="800000"/>
            <a:headEnd/>
            <a:tailEnd/>
          </a:ln>
        </p:spPr>
      </p:pic>
      <p:pic>
        <p:nvPicPr>
          <p:cNvPr id="3" name="Picture 2">
            <a:extLst>
              <a:ext uri="{FF2B5EF4-FFF2-40B4-BE49-F238E27FC236}">
                <a16:creationId xmlns:a16="http://schemas.microsoft.com/office/drawing/2014/main" id="{DB57B650-854A-4E0B-8C8A-D424CE9DCFE3}"/>
              </a:ext>
            </a:extLst>
          </p:cNvPr>
          <p:cNvPicPr>
            <a:picLocks noChangeAspect="1"/>
          </p:cNvPicPr>
          <p:nvPr/>
        </p:nvPicPr>
        <p:blipFill>
          <a:blip r:embed="rId6"/>
          <a:stretch>
            <a:fillRect/>
          </a:stretch>
        </p:blipFill>
        <p:spPr>
          <a:xfrm>
            <a:off x="5402794" y="3034565"/>
            <a:ext cx="4075083" cy="2591684"/>
          </a:xfrm>
          <a:prstGeom prst="rect">
            <a:avLst/>
          </a:prstGeom>
        </p:spPr>
      </p:pic>
    </p:spTree>
    <p:extLst>
      <p:ext uri="{BB962C8B-B14F-4D97-AF65-F5344CB8AC3E}">
        <p14:creationId xmlns:p14="http://schemas.microsoft.com/office/powerpoint/2010/main" val="38794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14"/>
          <p:cNvSpPr>
            <a:spLocks noChangeArrowheads="1"/>
          </p:cNvSpPr>
          <p:nvPr/>
        </p:nvSpPr>
        <p:spPr bwMode="auto">
          <a:xfrm>
            <a:off x="827088" y="628038"/>
            <a:ext cx="7763756"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ts val="3600"/>
              </a:lnSpc>
              <a:spcBef>
                <a:spcPct val="0"/>
              </a:spcBef>
              <a:buFontTx/>
              <a:buNone/>
            </a:pPr>
            <a:r>
              <a:rPr lang="en-GB" altLang="de-DE" sz="3600" dirty="0">
                <a:solidFill>
                  <a:schemeClr val="tx2"/>
                </a:solidFill>
              </a:rPr>
              <a:t>Overarching conclusions</a:t>
            </a:r>
            <a:endParaRPr lang="de-AT" altLang="de-DE" sz="3600" dirty="0">
              <a:solidFill>
                <a:schemeClr val="tx2"/>
              </a:solidFill>
            </a:endParaRPr>
          </a:p>
        </p:txBody>
      </p:sp>
      <p:sp>
        <p:nvSpPr>
          <p:cNvPr id="10244" name="AutoShape 5"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5" name="AutoShape 7"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10247" name="Rechteck 2"/>
          <p:cNvSpPr>
            <a:spLocks noChangeArrowheads="1"/>
          </p:cNvSpPr>
          <p:nvPr/>
        </p:nvSpPr>
        <p:spPr bwMode="auto">
          <a:xfrm>
            <a:off x="827088" y="1522243"/>
            <a:ext cx="8045979" cy="472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a:buNone/>
            </a:pPr>
            <a:r>
              <a:rPr lang="en-GB" dirty="0"/>
              <a:t>__using LO offers a lot of opportunities for analysing and comparing the content of qualifications</a:t>
            </a:r>
          </a:p>
          <a:p>
            <a:pPr>
              <a:buNone/>
            </a:pPr>
            <a:r>
              <a:rPr lang="en-GB" dirty="0"/>
              <a:t>__</a:t>
            </a:r>
            <a:r>
              <a:rPr lang="en-US" dirty="0"/>
              <a:t>sole focus on LO constitutes a certain restriction as does the fact that words can mean different things in different contexts and that shifts in meaning are also possible in translations</a:t>
            </a:r>
            <a:endParaRPr lang="en-GB" dirty="0"/>
          </a:p>
          <a:p>
            <a:pPr>
              <a:buNone/>
            </a:pPr>
            <a:r>
              <a:rPr lang="en-GB" dirty="0"/>
              <a:t>__</a:t>
            </a:r>
            <a:r>
              <a:rPr lang="en-US" dirty="0"/>
              <a:t>reference points/systems as well as qualification descriptions need to be improved</a:t>
            </a:r>
          </a:p>
          <a:p>
            <a:pPr>
              <a:buNone/>
            </a:pPr>
            <a:r>
              <a:rPr lang="en-US" dirty="0"/>
              <a:t>__there are interesting development paths but also limitations of using digital technologies to support automated gathering, structuring and </a:t>
            </a:r>
            <a:r>
              <a:rPr lang="en-US" dirty="0" err="1"/>
              <a:t>analysing</a:t>
            </a:r>
            <a:r>
              <a:rPr lang="en-US" dirty="0"/>
              <a:t> data on qualifications, and to support the comparing of qualifications – improvements are possible</a:t>
            </a:r>
          </a:p>
          <a:p>
            <a:pPr>
              <a:buNone/>
            </a:pPr>
            <a:r>
              <a:rPr lang="en-US" dirty="0"/>
              <a:t>__analysis and the comparison of the contents of VET qualifications can be used for different purposes and reveal interesting results </a:t>
            </a:r>
          </a:p>
          <a:p>
            <a:pPr>
              <a:buNone/>
            </a:pPr>
            <a:r>
              <a:rPr lang="en-US" dirty="0"/>
              <a:t>			    more in the next presentation!</a:t>
            </a:r>
          </a:p>
        </p:txBody>
      </p:sp>
      <p:pic>
        <p:nvPicPr>
          <p:cNvPr id="11" name="Picture 2" descr="Logo_rgb">
            <a:extLst>
              <a:ext uri="{FF2B5EF4-FFF2-40B4-BE49-F238E27FC236}">
                <a16:creationId xmlns:a16="http://schemas.microsoft.com/office/drawing/2014/main" id="{4A31278C-1E52-4DB0-8179-E26AAA578A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46" y="5917713"/>
            <a:ext cx="766883" cy="80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 1" descr="http://www.ockham-ips.nl/Portals/20/Skins/Ockham/images/logo-top.gif">
            <a:extLst>
              <a:ext uri="{FF2B5EF4-FFF2-40B4-BE49-F238E27FC236}">
                <a16:creationId xmlns:a16="http://schemas.microsoft.com/office/drawing/2014/main" id="{036CB99E-F673-44EC-8FA3-A3A8053BF5E5}"/>
              </a:ext>
            </a:extLst>
          </p:cNvPr>
          <p:cNvPicPr/>
          <p:nvPr/>
        </p:nvPicPr>
        <p:blipFill>
          <a:blip r:embed="rId4" cstate="print"/>
          <a:srcRect/>
          <a:stretch>
            <a:fillRect/>
          </a:stretch>
        </p:blipFill>
        <p:spPr bwMode="auto">
          <a:xfrm>
            <a:off x="7144934" y="6108845"/>
            <a:ext cx="1953913" cy="486962"/>
          </a:xfrm>
          <a:prstGeom prst="rect">
            <a:avLst/>
          </a:prstGeom>
          <a:noFill/>
          <a:ln w="9525">
            <a:noFill/>
            <a:miter lim="800000"/>
            <a:headEnd/>
            <a:tailEnd/>
          </a:ln>
        </p:spPr>
      </p:pic>
      <p:sp>
        <p:nvSpPr>
          <p:cNvPr id="2" name="Arrow: Right 1">
            <a:extLst>
              <a:ext uri="{FF2B5EF4-FFF2-40B4-BE49-F238E27FC236}">
                <a16:creationId xmlns:a16="http://schemas.microsoft.com/office/drawing/2014/main" id="{4BC68C40-5C29-4CB5-B624-E1459019D69A}"/>
              </a:ext>
            </a:extLst>
          </p:cNvPr>
          <p:cNvSpPr/>
          <p:nvPr/>
        </p:nvSpPr>
        <p:spPr>
          <a:xfrm>
            <a:off x="2983230" y="5849890"/>
            <a:ext cx="766883" cy="36343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a:extLst>
              <a:ext uri="{FF2B5EF4-FFF2-40B4-BE49-F238E27FC236}">
                <a16:creationId xmlns:a16="http://schemas.microsoft.com/office/drawing/2014/main" id="{2998BA88-B972-4D57-9DC7-FBB0536A099C}"/>
              </a:ext>
            </a:extLst>
          </p:cNvPr>
          <p:cNvPicPr>
            <a:picLocks noChangeAspect="1"/>
          </p:cNvPicPr>
          <p:nvPr/>
        </p:nvPicPr>
        <p:blipFill>
          <a:blip r:embed="rId5"/>
          <a:stretch>
            <a:fillRect/>
          </a:stretch>
        </p:blipFill>
        <p:spPr>
          <a:xfrm>
            <a:off x="7156364" y="7937"/>
            <a:ext cx="1951536" cy="1463652"/>
          </a:xfrm>
          <a:prstGeom prst="rect">
            <a:avLst/>
          </a:prstGeom>
        </p:spPr>
      </p:pic>
    </p:spTree>
    <p:extLst>
      <p:ext uri="{BB962C8B-B14F-4D97-AF65-F5344CB8AC3E}">
        <p14:creationId xmlns:p14="http://schemas.microsoft.com/office/powerpoint/2010/main" val="1741457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Logo_rg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9381" y="3013287"/>
            <a:ext cx="1692805" cy="177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Line 3"/>
          <p:cNvSpPr>
            <a:spLocks noChangeShapeType="1"/>
          </p:cNvSpPr>
          <p:nvPr/>
        </p:nvSpPr>
        <p:spPr bwMode="auto">
          <a:xfrm>
            <a:off x="863600" y="6297613"/>
            <a:ext cx="78454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28676" name="Rectangle 4"/>
          <p:cNvSpPr>
            <a:spLocks noChangeArrowheads="1"/>
          </p:cNvSpPr>
          <p:nvPr/>
        </p:nvSpPr>
        <p:spPr bwMode="auto">
          <a:xfrm>
            <a:off x="718168" y="-256339"/>
            <a:ext cx="82804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br>
              <a:rPr lang="en-GB" altLang="de-DE" sz="3600" dirty="0">
                <a:solidFill>
                  <a:schemeClr val="tx2"/>
                </a:solidFill>
                <a:cs typeface="Times New Roman" panose="02020603050405020304" pitchFamily="18" charset="0"/>
              </a:rPr>
            </a:br>
            <a:endParaRPr lang="en-GB" altLang="de-DE" sz="3600" dirty="0">
              <a:solidFill>
                <a:schemeClr val="tx2"/>
              </a:solidFill>
              <a:cs typeface="Times New Roman" panose="02020603050405020304" pitchFamily="18" charset="0"/>
            </a:endParaRPr>
          </a:p>
          <a:p>
            <a:pPr eaLnBrk="1" hangingPunct="1">
              <a:lnSpc>
                <a:spcPct val="100000"/>
              </a:lnSpc>
              <a:spcBef>
                <a:spcPct val="0"/>
              </a:spcBef>
              <a:buFontTx/>
              <a:buNone/>
            </a:pPr>
            <a:r>
              <a:rPr lang="en-GB" altLang="de-DE" sz="3600" dirty="0">
                <a:cs typeface="Times New Roman" panose="02020603050405020304" pitchFamily="18" charset="0"/>
              </a:rPr>
              <a:t>Thank you!</a:t>
            </a:r>
          </a:p>
          <a:p>
            <a:pPr eaLnBrk="1" hangingPunct="1">
              <a:lnSpc>
                <a:spcPct val="100000"/>
              </a:lnSpc>
              <a:spcBef>
                <a:spcPct val="0"/>
              </a:spcBef>
              <a:buFontTx/>
              <a:buNone/>
            </a:pPr>
            <a:endParaRPr lang="en-GB" altLang="de-DE" sz="2000" dirty="0">
              <a:cs typeface="Times New Roman" panose="02020603050405020304" pitchFamily="18" charset="0"/>
            </a:endParaRPr>
          </a:p>
          <a:p>
            <a:pPr>
              <a:lnSpc>
                <a:spcPts val="3600"/>
              </a:lnSpc>
              <a:spcBef>
                <a:spcPct val="0"/>
              </a:spcBef>
              <a:buFontTx/>
              <a:buNone/>
            </a:pPr>
            <a:endParaRPr lang="de-AT" altLang="de-DE" sz="3600" dirty="0">
              <a:solidFill>
                <a:schemeClr val="tx2"/>
              </a:solidFill>
              <a:cs typeface="Times New Roman" panose="02020603050405020304" pitchFamily="18" charset="0"/>
            </a:endParaRPr>
          </a:p>
        </p:txBody>
      </p:sp>
      <p:sp>
        <p:nvSpPr>
          <p:cNvPr id="28677" name="Text Box 5"/>
          <p:cNvSpPr txBox="1">
            <a:spLocks noChangeArrowheads="1"/>
          </p:cNvSpPr>
          <p:nvPr/>
        </p:nvSpPr>
        <p:spPr bwMode="auto">
          <a:xfrm>
            <a:off x="629423" y="1811843"/>
            <a:ext cx="488569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r>
              <a:rPr lang="de-AT" altLang="de-DE" sz="2000" b="1" dirty="0">
                <a:cs typeface="Times New Roman" panose="02020603050405020304" pitchFamily="18" charset="0"/>
              </a:rPr>
              <a:t>Monika Auzinger</a:t>
            </a:r>
          </a:p>
          <a:p>
            <a:pPr eaLnBrk="1" hangingPunct="1">
              <a:lnSpc>
                <a:spcPct val="100000"/>
              </a:lnSpc>
              <a:spcBef>
                <a:spcPct val="0"/>
              </a:spcBef>
              <a:buFontTx/>
              <a:buNone/>
            </a:pPr>
            <a:r>
              <a:rPr lang="de-AT" altLang="de-DE" sz="2000" dirty="0">
                <a:cs typeface="Times New Roman" panose="02020603050405020304" pitchFamily="18" charset="0"/>
              </a:rPr>
              <a:t>monika.auzinger@3s.co.at</a:t>
            </a:r>
          </a:p>
          <a:p>
            <a:pPr eaLnBrk="1" hangingPunct="1">
              <a:lnSpc>
                <a:spcPct val="100000"/>
              </a:lnSpc>
              <a:spcBef>
                <a:spcPct val="0"/>
              </a:spcBef>
              <a:buFontTx/>
              <a:buNone/>
            </a:pPr>
            <a:r>
              <a:rPr lang="de-AT" altLang="de-DE" sz="2000" b="1" dirty="0">
                <a:cs typeface="Times New Roman" panose="02020603050405020304" pitchFamily="18" charset="0"/>
              </a:rPr>
              <a:t>Karin Luomi-Messerer</a:t>
            </a:r>
            <a:br>
              <a:rPr lang="de-AT" altLang="de-DE" sz="2000" dirty="0">
                <a:cs typeface="Times New Roman" panose="02020603050405020304" pitchFamily="18" charset="0"/>
              </a:rPr>
            </a:br>
            <a:r>
              <a:rPr lang="de-AT" altLang="de-DE" sz="2000" dirty="0">
                <a:cs typeface="Times New Roman" panose="02020603050405020304" pitchFamily="18" charset="0"/>
              </a:rPr>
              <a:t>k</a:t>
            </a:r>
            <a:r>
              <a:rPr lang="de-AT" altLang="de-DE" sz="2000" u="sng" dirty="0">
                <a:cs typeface="Times New Roman" panose="02020603050405020304" pitchFamily="18" charset="0"/>
                <a:hlinkClick r:id="rId4">
                  <a:extLst>
                    <a:ext uri="{A12FA001-AC4F-418D-AE19-62706E023703}">
                      <ahyp:hlinkClr xmlns:ahyp="http://schemas.microsoft.com/office/drawing/2018/hyperlinkcolor" val="tx"/>
                    </a:ext>
                  </a:extLst>
                </a:hlinkClick>
              </a:rPr>
              <a:t>arin.luomi-messerer@3s.co.at</a:t>
            </a:r>
            <a:endParaRPr lang="de-AT" altLang="de-DE" sz="2000" u="sng" dirty="0">
              <a:cs typeface="Times New Roman" panose="02020603050405020304" pitchFamily="18" charset="0"/>
            </a:endParaRPr>
          </a:p>
          <a:p>
            <a:pPr eaLnBrk="1" hangingPunct="1">
              <a:lnSpc>
                <a:spcPct val="100000"/>
              </a:lnSpc>
              <a:spcBef>
                <a:spcPct val="0"/>
              </a:spcBef>
              <a:buFontTx/>
              <a:buNone/>
            </a:pPr>
            <a:r>
              <a:rPr lang="de-AT" altLang="de-DE" sz="2000" dirty="0">
                <a:cs typeface="Times New Roman" panose="02020603050405020304" pitchFamily="18" charset="0"/>
              </a:rPr>
              <a:t>3s Unternehmensberatung GmbH</a:t>
            </a:r>
            <a:br>
              <a:rPr lang="de-AT" altLang="de-DE" sz="2000" dirty="0">
                <a:cs typeface="Times New Roman" panose="02020603050405020304" pitchFamily="18" charset="0"/>
              </a:rPr>
            </a:br>
            <a:r>
              <a:rPr lang="de-AT" altLang="de-DE" sz="2000" u="sng" dirty="0">
                <a:cs typeface="Times New Roman" panose="02020603050405020304" pitchFamily="18" charset="0"/>
              </a:rPr>
              <a:t>www.3s.co.at</a:t>
            </a:r>
          </a:p>
          <a:p>
            <a:pPr eaLnBrk="1" hangingPunct="1">
              <a:lnSpc>
                <a:spcPct val="100000"/>
              </a:lnSpc>
              <a:spcBef>
                <a:spcPct val="0"/>
              </a:spcBef>
              <a:buFontTx/>
              <a:buNone/>
            </a:pPr>
            <a:br>
              <a:rPr lang="de-DE" altLang="de-DE" dirty="0">
                <a:cs typeface="Times New Roman" panose="02020603050405020304" pitchFamily="18" charset="0"/>
              </a:rPr>
            </a:br>
            <a:r>
              <a:rPr lang="en-US" altLang="de-DE" sz="2000" b="1" dirty="0">
                <a:cs typeface="Times New Roman" panose="02020603050405020304" pitchFamily="18" charset="0"/>
              </a:rPr>
              <a:t>Simon </a:t>
            </a:r>
            <a:r>
              <a:rPr lang="en-US" altLang="de-DE" sz="2000" b="1" dirty="0" err="1">
                <a:cs typeface="Times New Roman" panose="02020603050405020304" pitchFamily="18" charset="0"/>
              </a:rPr>
              <a:t>Broek</a:t>
            </a:r>
            <a:endParaRPr lang="en-US" altLang="de-DE" sz="2000" b="1" dirty="0">
              <a:cs typeface="Times New Roman" panose="02020603050405020304" pitchFamily="18" charset="0"/>
            </a:endParaRPr>
          </a:p>
          <a:p>
            <a:pPr eaLnBrk="1" hangingPunct="1">
              <a:spcBef>
                <a:spcPct val="0"/>
              </a:spcBef>
              <a:buNone/>
            </a:pPr>
            <a:r>
              <a:rPr lang="en-US" altLang="de-DE" dirty="0"/>
              <a:t>Ockham-IPS, Netherlands</a:t>
            </a:r>
          </a:p>
          <a:p>
            <a:pPr eaLnBrk="1" hangingPunct="1">
              <a:lnSpc>
                <a:spcPct val="100000"/>
              </a:lnSpc>
              <a:spcBef>
                <a:spcPct val="0"/>
              </a:spcBef>
              <a:buFontTx/>
              <a:buNone/>
            </a:pPr>
            <a:r>
              <a:rPr lang="en-US" altLang="de-DE" dirty="0"/>
              <a:t>s.broek@ockham-ips.nl </a:t>
            </a:r>
          </a:p>
          <a:p>
            <a:pPr eaLnBrk="1" hangingPunct="1">
              <a:lnSpc>
                <a:spcPct val="100000"/>
              </a:lnSpc>
              <a:spcBef>
                <a:spcPct val="0"/>
              </a:spcBef>
              <a:buFontTx/>
              <a:buNone/>
            </a:pPr>
            <a:r>
              <a:rPr lang="de-DE" dirty="0">
                <a:hlinkClick r:id="rId5">
                  <a:extLst>
                    <a:ext uri="{A12FA001-AC4F-418D-AE19-62706E023703}">
                      <ahyp:hlinkClr xmlns:ahyp="http://schemas.microsoft.com/office/drawing/2018/hyperlinkcolor" val="tx"/>
                    </a:ext>
                  </a:extLst>
                </a:hlinkClick>
              </a:rPr>
              <a:t>https://ockham-ips.nl/</a:t>
            </a:r>
            <a:endParaRPr lang="en-US" altLang="de-DE" dirty="0"/>
          </a:p>
          <a:p>
            <a:pPr eaLnBrk="1" hangingPunct="1">
              <a:lnSpc>
                <a:spcPct val="100000"/>
              </a:lnSpc>
              <a:spcBef>
                <a:spcPct val="0"/>
              </a:spcBef>
              <a:buFontTx/>
              <a:buNone/>
            </a:pPr>
            <a:endParaRPr lang="en-US" altLang="de-DE" dirty="0"/>
          </a:p>
          <a:p>
            <a:pPr eaLnBrk="1" hangingPunct="1">
              <a:lnSpc>
                <a:spcPct val="100000"/>
              </a:lnSpc>
              <a:spcBef>
                <a:spcPct val="0"/>
              </a:spcBef>
              <a:buFontTx/>
              <a:buNone/>
            </a:pPr>
            <a:endParaRPr lang="de-DE" altLang="de-DE" dirty="0">
              <a:cs typeface="Times New Roman" panose="02020603050405020304" pitchFamily="18" charset="0"/>
            </a:endParaRPr>
          </a:p>
          <a:p>
            <a:pPr eaLnBrk="1" hangingPunct="1">
              <a:lnSpc>
                <a:spcPct val="100000"/>
              </a:lnSpc>
              <a:spcBef>
                <a:spcPct val="0"/>
              </a:spcBef>
              <a:buSzPct val="200000"/>
              <a:buFont typeface="FoundryOldStyleNormal" panose="00000400000000000000" pitchFamily="2" charset="0"/>
              <a:buNone/>
            </a:pPr>
            <a:endParaRPr lang="de-AT" altLang="de-DE" sz="1800" dirty="0">
              <a:cs typeface="Times New Roman" panose="02020603050405020304" pitchFamily="18" charset="0"/>
            </a:endParaRPr>
          </a:p>
        </p:txBody>
      </p:sp>
      <p:sp>
        <p:nvSpPr>
          <p:cNvPr id="28678" name="Rectangle 6"/>
          <p:cNvSpPr>
            <a:spLocks noChangeArrowheads="1"/>
          </p:cNvSpPr>
          <p:nvPr/>
        </p:nvSpPr>
        <p:spPr bwMode="auto">
          <a:xfrm>
            <a:off x="684213" y="6381750"/>
            <a:ext cx="19812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p>
        </p:txBody>
      </p:sp>
      <p:sp>
        <p:nvSpPr>
          <p:cNvPr id="28679" name="AutoShape 10"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0" name="AutoShape 12" descr="Bildergebnis für Free Trade Union Confederation of Latvia (LBAS), Latvia"/>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1" name="AutoShape 16" descr="data:image/png;base64,iVBORw0KGgoAAAANSUhEUgAAAkcAAABWCAMAAADyiMLSAAABIFBMVEX///8DTqIjHyAAAAAKAAGbmpqpqKgaFRby8vL19fX5+fkcGBlkYmMOBgkAR598lMJST1AWEBLMy8xjhr16eXm6ubpubG2ysbIATKMASaUrJyjq6uoASKUYEhQgGx0/PD1LSEn/+QBcWVqIhofi4eL/8wAAT6A0MTLPzs+TkpJFQkNZVldzcXLDwsIARKYAQak5Njf//AA9cIPw6QBZgnMRU53a2dlxiX7l4Ry9wkiestNhiW1JdX/e3B5fgntVfXx9l2fR0ysWV5o8ao6ttF7CyTWSpl20u06jtENzjHcqZosxY5J1kmwaWpWarU9IbpBdeY1efYbCxz2uvTiBnGBNfHa7xi8AOKqMpVM6ZpPW1DdukGeEn1vJ0RVhgYCluDqElWupAAAO1ElEQVR4nO2de3ubOBbGHYONY0zGZI2NL+ALvt/ixgnjbJNpk+4006Zp00067XRndr//t1hjJMDY6Gba5pno/WcmCQIk/TjnSDpSE3vfWAf/yCa4/v7iHHHFIc4RVxziHHHFIc4RVxziHHHFIc4RVxyi5aLb5RxxbYqOCr12clzWOUdcYVFhdHp1cPGwd8U54gqLCAbgzPSb+6+dxeWXA/enPRLDxDl6GiLBqPzxZW3FjH76tdl8OHIxKl/XCEDiHD0NEWDUrf15WQPh9dmic1Jb/VI/XrzV8UE35+hpCI+R/uei01ncXy2Nj377Ze/Vl7Lzyxd/zTvzv15gLRLn6GmIgCP9Xad5droiptvVy6er35b/WDQXH2rY0pyjpyE8R3vTh4uzr7pnedz/0W/nZ/M/8AES5+hpiICj0//cHjx/FUJGP39R+3jOOeJyhabA5aSs65uTj90y/CUSJs7R0xASo+5bgpF9+QPqIs7R0xACgWVIfXaAWwXRy91/TxEXcY6ehhCIvLp7mP/y8RYN0qu71/Nf7qIv4hw9DSEQOV50OvP7GzRHxxedTue3uDiyNS2dItD+tsLViaaRFNa8p5Fc7SitaW2KWrQ1rURw10HkPfcJ2yGd2Syb6UeV1bTDLdeDVx4QNkVJm9jbboBApHazeHb5GePXaq/mz35HXETM0f7hoC4sJSpYiVI1VDjbTzWcwgK+sCLkYKkSyeWrBzq3nhUm4cduqnpYmBHWQhG0bXdol4oGaTv01knM2qmREF129adWeisGh1RN0bMmYSJRiLxZPCxOcRy9++thfhD9d0KOsumWochJMpmVUIeWckmRtHBS8jlSScusnqoqwwGapGqqoaom6Q3FyeYd7EJdNIjfqL7GkdaqiBKujCQmi1v4PRRIH7p6sKKOBus+AYGI/un06O0xhqPySffoLWJYR8RRNl0RsC0QqMY6R5MeTWFmjpaSFdGKJimTUshpTm7jyC4K5BiGONJmpK1gCPmNJ9NxtJQsymvRBYoRXd/TsQN/zEUkHLVzxKbIbb8gR9WiRFV4F46WUhpbrMhK/bxCd6sNjtIVuhcKcJQZ07SCZFohv0TNkWOU8gEXicNkVxFwNJEp+zPIkV2n7L0dOUrKQmprLdJURtFRiKNsUaCwRY58juwhZSsIjXW7ysDRsiWV0iPiqGTS2ZM1jvpJ2t7blaOlXyhsqUWKxiG5WucoMxZpb+BxdDgjjqmgjHp/Z46WIWOagKMyMSx69KVYjjTF7wBTUhURL8GAHPUrAQZlg6x0K8yRiS2jqFIAky0WKR3oB1NWVYL3ENfHa7mARZEJ2wGM1+xK4GNCtIJqyH4tpEowSIccySRN4be5DxKCjuf4rBCA0fF5JEg4jiY+RrJSz1lpIoF7VgNxlWLmi2SlPTMAODLrJVyRQaE1Cz4rDFLJtwey2BsVyF4k2JEF3xoZxjBXSJHcoLSKcqoN/+mq2ShaUWWt8ajiN7c0DLg2wJE8wjZFysoNJe+BplBCc1Q+ulkcHRGZpNrnd/efpxGxNoajah32jiwMqSb7Ek5EAR2TKaqpfuQkW5QAR/KI5Fl2qeFFQKa4PglT9XpnWYuSvXWWFK2052JVIXdI1w4FaMlMxbD6yJmJfXs5MoYtLgb8M+BI3eayN9TuFwVIkglsYhRGz+9/bf5+/4kklf/L/UXn/n3EvDeGI48EdRg1DopWCjoTuZJiWX2BHOUJr5+MYI8ZrSArPs/iiL4WjtowujKlMeXHlJj4rWCRXF/yginVD5OpOHJeOOd1nPsVRrChX73sdOYPXQKO9JvrZucyKhUJzZHXBmKOtvmWkWkSNL66HjMSi5ajRMbzPoGRyjLE8zAaU9tEVxaM1IQ0/uJ17beAlZSVQ7ISNvwc5LrXN7QcJbID2HVumBdJx1FncYFZowWannTm19OIPyI52s8DG6sWSd8/oIECvwjGpWBqjvx42kwGfpkEtRCI7MEW2aAmpkn/QUCI5Tr5lzgCZfwBAzVHy6aA/DacjycKjvLJ+5vf/ksUH5WvX3z4X9RyLpIjDVhYNccQUlSHbvfJPXpT5oqBo0QBdIHoD7YmIvwYWFMb4E3prVEiAc2RQGiNHLUboOnysN0ZOPLiMsnx5VFw6LfTcu2KyB51u+Vy5LZ/JEegDUwFvwC6KU0I2lUWsXCUAQMDdezVC1BgzlhqsboncNDqmKEsaAWVyhbCeEKC8LFwlO25TSE5EymRdOh7mIzZjaupOarCNmD4DBOJnAuhlGNOcGLhKJF2rY/pWcF2z6VAZKqFIw2OA7cuxZO9zoyuLDBIHjcsHHmDTCHzY+ezS0LAwdIqWwEfcQl/bdTzWTjKgOcKcGQGusCsMMbYyyhb8b9rWgFjSAeAM20HXhr8zMQRjCycOSQ0BUQGiTnPH7SBMqBrA9AS8lr37Wcw2nILJo7g2Mprcviz61iyuPfYfJEMGG0AB429QzCWzIzkdaoJ1a6DrwH4YiaOPIgtHEe47KMVRsgoCsERHLEKDObcM6oAgkwxj1Zjy0iIjSNYqgF+BrVQXLfWb2BeZLQRRVWBhTNcT5nC3SE4trWBUxVojSGICmBwycYRcKpOaIEk5PQaz5G+d41aP0Fw1AZm0aRsAlcpJWgGqg1VRkrZ8sGycdRPrrsE0JNJN2SdiOj3kJKbHEH37v7FwtxBHQZfxl0xM2e0QSL0BWDkz8aR7b85AoHa5/PF6REuH/LzJ+RFCI7smcnQjVDAnYDottrAJA2osXHUds2HmQQVAz+CZc8JJodgI5fT6w0JTH5YmDt4htAR6H+pRcvRujdm5CgLQsN6G8GRs62/07xA75ntvlxe9OwyOmsSwVHfBO1H2QRuFcaAIzfM/o4cQTeUdMGprvPBwBGYwDDA9NP34Qi4pHg4mqE42pu+mDcvrzBTkdOflxd1mfJGIEcsw5THw1H7KXMER3020q/9vDhb4BJraz/Pz+ZRiyJojmy3Q9g4+nF+rQoDIhDa7uzXfghHg7Xw8lv6tb3y8/PaL7ijIMrPj6dvEJsBUHF2HcSIlE3g6tHE2dA8uQNChjg7zBFVnO0Ou+QhY3wE51zYOIIjBDRHe2V4FMR2owQOkSjvoc73Q3DkzZswTeClweSdG119x3E/mH026+BnYAkN18EyjPtDHDGN+w1ajopuLUBYwMiRBrPfMmTz2afbFv51zE5bLEeJortMy7agALuz5/74/eYhgSE04PAABGqq+2UzzEOGOKKah6zCb5FyDg7GAQL4vHabhxwTrYvo049fpuFIGnc+BAlHqTWTQqkqWNyUKda5Q2LiaB/2AKQffpRD1nWREEd0Ghtr/olUYN4pKYCfmTiCDsWZhCLg6MOH94sPd6eAH/Cfm7t38zd3NztxZMNUKKYkQrjUyJr0w8gRzIg3oAVog+QX2qUJTztxBL5F2jVKYEkkmFLMxBFMfXJSVvAY6c4UUfPMXf3Qb1xvpp9fPus8u7zb7ZxRmHhQj74kWimQ9iMzLas4YuIILINILdhxGfgbkjTvbdqJI5gzIVEtV8NSXkjBxBFcj5ATZOdDvug0r1dT1nr56Lc3rosrd+fNi6sdzxkFsXJSZFmpbYNxksSaDsnEURpYn8CWEVgLlWm9eUeOEnkQJ5oU2U9ZEJmaPfgNsnAEc0MVxyOQcPSvX19frI49vjn5ND87OVkh9cf85Tx8aCQtR+0Z3GfBkPwBZyKZ+4+FIxhXBAeZMJXMlNky6nbjCDoXmmxMyysDf8PAUR9OeKxmPAg4Oj2uTd+u3Fnt3bzT/LqaLdLPT6e3uEMkcBx5Oz4Y8tv9rOakYDGk5SZYONJgKvZaXDvw0quZcqF24wi61aTSIg2RvBR90ZsMoefoEO5fcssQcOTE1mAGaXrdfHbuzl4THSKB4ygzg9PQUoG+Ff29Ly2mFG1ajrIDuJV0Pam+DTfhmfKAgYXdOPL33Ch5ol0CmTFs88DuCmqOUnAns+lOOZBw5AN1e3ny+j1iFYSWo8Qh3DuUVKQULQz+JkpJKPbpbRIdR+204m2dDuWEw1TxZS2U7edUobQjR94ugWUrjCeYVsjalggvD26QoOMoo+W9My1AoEjJ0ata+ZjqX/LD7cv2bGzSVOrjdD+TJREo7PdfUq2MrLRNVTrAEa6EPRkUZ/6WZiW8Taqo+LXoFQcTm6EWzBxVG972flXKF9KH1Yjn9TUr1/OPERACXjjMUfRL7/dLhbziPxGs7FFxtPJkVP+MH/6ciMCypGmsTo0jEBybDAJrmrJKWNobn8NzImSCQorhH7Gg5MKRSCZwyoNpKIS10OLhKGEHTstAt0LwuIu1EC/E0QD12qLqP86og66g44heWI78Tc3ECqyZW7SnH8Vxbs1wc4hdHVKfn+OdW7MzR4lJhf7pypoLC3GUImxWow69+A/naMkC9flRgdyLAd1RbsndORI2rJGjTI76BKH4OEr0Z7RHkYX2/rJxpHgYPQaOEuke5Xl2wRyeCWXhHTmSTGt7hbIW7ZFeMXKUqOYUmo9R7YXmWVg4MtWi/0U9Bo4S7ZxAc6DYei5Ye0x1OOdOHMkC4liUyVCgso1xcpTIpkWRtBUkYRQeGtNzJIvJUuCFHwVHy3rkkuQfVDin0C5WKLwbO0eqOkJPl6ZHKsUtY+XIOS53phBYRFNJtjZTJGg5MpRhas29H3xj1UjPYbetynJUpKqGhJW6kVNop2arwiq+sKT4HIkElzsyVFURBaWwcfr4Rl9OCoogktVCim28BtXWRsLq6RHNtqyFIFQG/S3PCXMkoJtCyIXPpP/pW+uf5K1T1QaWVczhVdzSn/uTlGUVCArnvPHuhORqR2PLSpVIZ0nbpeWLjAnu2gLTz7Fx5KifXrbh9ucVLCutRazmhjgqtRBNMSgxZ1h8R2X3CRRZmqRwlupRyMdFi+K2sXKEqBiqRIij6JaJ6xW5Ylf8HNGLLa+W6zGJc8QVhzhHXHGIc8QVhzhHXHGIc8QVhzhHXHGIc8QVhzhHXHGIc8QVhzhHXHGIc8QVhzhHXHGIc8QVhzhHXHGIc8QVhzhHXHGIc8QVhzhHXHHo78DR/wEpr9xp9/oShAAAAABJRU5ErkJggg=="/>
          <p:cNvSpPr>
            <a:spLocks noChangeAspect="1" noChangeArrowheads="1"/>
          </p:cNvSpPr>
          <p:nvPr/>
        </p:nvSpPr>
        <p:spPr bwMode="auto">
          <a:xfrm>
            <a:off x="153988" y="-495300"/>
            <a:ext cx="69913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2" name="AutoShape 18" descr="data:image/png;base64,iVBORw0KGgoAAAANSUhEUgAAAkcAAABWCAMAAADyiMLSAAABIFBMVEX///8DTqIjHyAAAAAKAAGbmpqpqKgaFRby8vL19fX5+fkcGBlkYmMOBgkAR598lMJST1AWEBLMy8xjhr16eXm6ubpubG2ysbIATKMASaUrJyjq6uoASKUYEhQgGx0/PD1LSEn/+QBcWVqIhofi4eL/8wAAT6A0MTLPzs+TkpJFQkNZVldzcXLDwsIARKYAQak5Njf//AA9cIPw6QBZgnMRU53a2dlxiX7l4Ry9wkiestNhiW1JdX/e3B5fgntVfXx9l2fR0ysWV5o8ao6ttF7CyTWSpl20u06jtENzjHcqZosxY5J1kmwaWpWarU9IbpBdeY1efYbCxz2uvTiBnGBNfHa7xi8AOKqMpVM6ZpPW1DdukGeEn1vJ0RVhgYCluDqElWupAAAO1ElEQVR4nO2de3ubOBbGHYONY0zGZI2NL+ALvt/ixgnjbJNpk+4006Zp00067XRndr//t1hjJMDY6Gba5pno/WcmCQIk/TjnSDpSE3vfWAf/yCa4/v7iHHHFIc4RVxziHHHFIc4RVxziHHHFIc4RVxyi5aLb5RxxbYqOCr12clzWOUdcYVFhdHp1cPGwd8U54gqLCAbgzPSb+6+dxeWXA/enPRLDxDl6GiLBqPzxZW3FjH76tdl8OHIxKl/XCEDiHD0NEWDUrf15WQPh9dmic1Jb/VI/XrzV8UE35+hpCI+R/uei01ncXy2Nj377Ze/Vl7Lzyxd/zTvzv15gLRLn6GmIgCP9Xad5droiptvVy6er35b/WDQXH2rY0pyjpyE8R3vTh4uzr7pnedz/0W/nZ/M/8AES5+hpiICj0//cHjx/FUJGP39R+3jOOeJyhabA5aSs65uTj90y/CUSJs7R0xASo+5bgpF9+QPqIs7R0xACgWVIfXaAWwXRy91/TxEXcY6ehhCIvLp7mP/y8RYN0qu71/Nf7qIv4hw9DSEQOV50OvP7GzRHxxedTue3uDiyNS2dItD+tsLViaaRFNa8p5Fc7SitaW2KWrQ1rURw10HkPfcJ2yGd2Syb6UeV1bTDLdeDVx4QNkVJm9jbboBApHazeHb5GePXaq/mz35HXETM0f7hoC4sJSpYiVI1VDjbTzWcwgK+sCLkYKkSyeWrBzq3nhUm4cduqnpYmBHWQhG0bXdol4oGaTv01knM2qmREF129adWeisGh1RN0bMmYSJRiLxZPCxOcRy9++thfhD9d0KOsumWochJMpmVUIeWckmRtHBS8jlSScusnqoqwwGapGqqoaom6Q3FyeYd7EJdNIjfqL7GkdaqiBKujCQmi1v4PRRIH7p6sKKOBus+AYGI/un06O0xhqPySffoLWJYR8RRNl0RsC0QqMY6R5MeTWFmjpaSFdGKJimTUshpTm7jyC4K5BiGONJmpK1gCPmNJ9NxtJQsymvRBYoRXd/TsQN/zEUkHLVzxKbIbb8gR9WiRFV4F46WUhpbrMhK/bxCd6sNjtIVuhcKcJQZ07SCZFohv0TNkWOU8gEXicNkVxFwNJEp+zPIkV2n7L0dOUrKQmprLdJURtFRiKNsUaCwRY58juwhZSsIjXW7ysDRsiWV0iPiqGTS2ZM1jvpJ2t7blaOlXyhsqUWKxiG5WucoMxZpb+BxdDgjjqmgjHp/Z46WIWOagKMyMSx69KVYjjTF7wBTUhURL8GAHPUrAQZlg6x0K8yRiS2jqFIAky0WKR3oB1NWVYL3ENfHa7mARZEJ2wGM1+xK4GNCtIJqyH4tpEowSIccySRN4be5DxKCjuf4rBCA0fF5JEg4jiY+RrJSz1lpIoF7VgNxlWLmi2SlPTMAODLrJVyRQaE1Cz4rDFLJtwey2BsVyF4k2JEF3xoZxjBXSJHcoLSKcqoN/+mq2ShaUWWt8ajiN7c0DLg2wJE8wjZFysoNJe+BplBCc1Q+ulkcHRGZpNrnd/efpxGxNoajah32jiwMqSb7Ek5EAR2TKaqpfuQkW5QAR/KI5Fl2qeFFQKa4PglT9XpnWYuSvXWWFK2052JVIXdI1w4FaMlMxbD6yJmJfXs5MoYtLgb8M+BI3eayN9TuFwVIkglsYhRGz+9/bf5+/4kklf/L/UXn/n3EvDeGI48EdRg1DopWCjoTuZJiWX2BHOUJr5+MYI8ZrSArPs/iiL4WjtowujKlMeXHlJj4rWCRXF/yginVD5OpOHJeOOd1nPsVRrChX73sdOYPXQKO9JvrZucyKhUJzZHXBmKOtvmWkWkSNL66HjMSi5ajRMbzPoGRyjLE8zAaU9tEVxaM1IQ0/uJ17beAlZSVQ7ISNvwc5LrXN7QcJbID2HVumBdJx1FncYFZowWannTm19OIPyI52s8DG6sWSd8/oIECvwjGpWBqjvx42kwGfpkEtRCI7MEW2aAmpkn/QUCI5Tr5lzgCZfwBAzVHy6aA/DacjycKjvLJ+5vf/ksUH5WvX3z4X9RyLpIjDVhYNccQUlSHbvfJPXpT5oqBo0QBdIHoD7YmIvwYWFMb4E3prVEiAc2RQGiNHLUboOnysN0ZOPLiMsnx5VFw6LfTcu2KyB51u+Vy5LZ/JEegDUwFvwC6KU0I2lUWsXCUAQMDdezVC1BgzlhqsboncNDqmKEsaAWVyhbCeEKC8LFwlO25TSE5EymRdOh7mIzZjaupOarCNmD4DBOJnAuhlGNOcGLhKJF2rY/pWcF2z6VAZKqFIw2OA7cuxZO9zoyuLDBIHjcsHHmDTCHzY+ezS0LAwdIqWwEfcQl/bdTzWTjKgOcKcGQGusCsMMbYyyhb8b9rWgFjSAeAM20HXhr8zMQRjCycOSQ0BUQGiTnPH7SBMqBrA9AS8lr37Wcw2nILJo7g2Mprcviz61iyuPfYfJEMGG0AB429QzCWzIzkdaoJ1a6DrwH4YiaOPIgtHEe47KMVRsgoCsERHLEKDObcM6oAgkwxj1Zjy0iIjSNYqgF+BrVQXLfWb2BeZLQRRVWBhTNcT5nC3SE4trWBUxVojSGICmBwycYRcKpOaIEk5PQaz5G+d41aP0Fw1AZm0aRsAlcpJWgGqg1VRkrZ8sGycdRPrrsE0JNJN2SdiOj3kJKbHEH37v7FwtxBHQZfxl0xM2e0QSL0BWDkz8aR7b85AoHa5/PF6REuH/LzJ+RFCI7smcnQjVDAnYDottrAJA2osXHUds2HmQQVAz+CZc8JJodgI5fT6w0JTH5YmDt4htAR6H+pRcvRujdm5CgLQsN6G8GRs62/07xA75ntvlxe9OwyOmsSwVHfBO1H2QRuFcaAIzfM/o4cQTeUdMGprvPBwBGYwDDA9NP34Qi4pHg4mqE42pu+mDcvrzBTkdOflxd1mfJGIEcsw5THw1H7KXMER3020q/9vDhb4BJraz/Pz+ZRiyJojmy3Q9g4+nF+rQoDIhDa7uzXfghHg7Xw8lv6tb3y8/PaL7ijIMrPj6dvEJsBUHF2HcSIlE3g6tHE2dA8uQNChjg7zBFVnO0Ou+QhY3wE51zYOIIjBDRHe2V4FMR2owQOkSjvoc73Q3DkzZswTeClweSdG119x3E/mH026+BnYAkN18EyjPtDHDGN+w1ajopuLUBYwMiRBrPfMmTz2afbFv51zE5bLEeJortMy7agALuz5/74/eYhgSE04PAABGqq+2UzzEOGOKKah6zCb5FyDg7GAQL4vHabhxwTrYvo049fpuFIGnc+BAlHqTWTQqkqWNyUKda5Q2LiaB/2AKQffpRD1nWREEd0Ghtr/olUYN4pKYCfmTiCDsWZhCLg6MOH94sPd6eAH/Cfm7t38zd3NztxZMNUKKYkQrjUyJr0w8gRzIg3oAVog+QX2qUJTztxBL5F2jVKYEkkmFLMxBFMfXJSVvAY6c4UUfPMXf3Qb1xvpp9fPus8u7zb7ZxRmHhQj74kWimQ9iMzLas4YuIILINILdhxGfgbkjTvbdqJI5gzIVEtV8NSXkjBxBFcj5ATZOdDvug0r1dT1nr56Lc3rosrd+fNi6sdzxkFsXJSZFmpbYNxksSaDsnEURpYn8CWEVgLlWm9eUeOEnkQJ5oU2U9ZEJmaPfgNsnAEc0MVxyOQcPSvX19frI49vjn5ND87OVkh9cf85Tx8aCQtR+0Z3GfBkPwBZyKZ+4+FIxhXBAeZMJXMlNky6nbjCDoXmmxMyysDf8PAUR9OeKxmPAg4Oj2uTd+u3Fnt3bzT/LqaLdLPT6e3uEMkcBx5Oz4Y8tv9rOakYDGk5SZYONJgKvZaXDvw0quZcqF24wi61aTSIg2RvBR90ZsMoefoEO5fcssQcOTE1mAGaXrdfHbuzl4THSKB4ygzg9PQUoG+Ff29Ly2mFG1ajrIDuJV0Pam+DTfhmfKAgYXdOPL33Ch5ol0CmTFs88DuCmqOUnAns+lOOZBw5AN1e3ny+j1iFYSWo8Qh3DuUVKQULQz+JkpJKPbpbRIdR+204m2dDuWEw1TxZS2U7edUobQjR94ugWUrjCeYVsjalggvD26QoOMoo+W9My1AoEjJ0ata+ZjqX/LD7cv2bGzSVOrjdD+TJREo7PdfUq2MrLRNVTrAEa6EPRkUZ/6WZiW8Taqo+LXoFQcTm6EWzBxVG972flXKF9KH1Yjn9TUr1/OPERACXjjMUfRL7/dLhbziPxGs7FFxtPJkVP+MH/6ciMCypGmsTo0jEBybDAJrmrJKWNobn8NzImSCQorhH7Gg5MKRSCZwyoNpKIS10OLhKGEHTstAt0LwuIu1EC/E0QD12qLqP86og66g44heWI78Tc3ECqyZW7SnH8Vxbs1wc4hdHVKfn+OdW7MzR4lJhf7pypoLC3GUImxWow69+A/naMkC9flRgdyLAd1RbsndORI2rJGjTI76BKH4OEr0Z7RHkYX2/rJxpHgYPQaOEuke5Xl2wRyeCWXhHTmSTGt7hbIW7ZFeMXKUqOYUmo9R7YXmWVg4MtWi/0U9Bo4S7ZxAc6DYei5Ye0x1OOdOHMkC4liUyVCgso1xcpTIpkWRtBUkYRQeGtNzJIvJUuCFHwVHy3rkkuQfVDin0C5WKLwbO0eqOkJPl6ZHKsUtY+XIOS53phBYRFNJtjZTJGg5MpRhas29H3xj1UjPYbetynJUpKqGhJW6kVNop2arwiq+sKT4HIkElzsyVFURBaWwcfr4Rl9OCoogktVCim28BtXWRsLq6RHNtqyFIFQG/S3PCXMkoJtCyIXPpP/pW+uf5K1T1QaWVczhVdzSn/uTlGUVCArnvPHuhORqR2PLSpVIZ0nbpeWLjAnu2gLTz7Fx5KifXrbh9ucVLCutRazmhjgqtRBNMSgxZ1h8R2X3CRRZmqRwlupRyMdFi+K2sXKEqBiqRIij6JaJ6xW5Ylf8HNGLLa+W6zGJc8QVhzhHXHGIc8QVhzhHXHGIc8QVhzhHXHGIc8QVhzhHXHGIc8QVhzhHXHGIc8QVhzhHXHGIc8QVhzhHXHGIc8QVhzhHXHGIc8QVhzhHXHHo78DR/wEpr9xp9/oShAAAAABJRU5ErkJggg=="/>
          <p:cNvSpPr>
            <a:spLocks noChangeAspect="1" noChangeArrowheads="1"/>
          </p:cNvSpPr>
          <p:nvPr/>
        </p:nvSpPr>
        <p:spPr bwMode="auto">
          <a:xfrm>
            <a:off x="153988" y="-495300"/>
            <a:ext cx="699135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3" name="AutoShape 20" descr="data:image/png;base64,iVBORw0KGgoAAAANSUhEUgAAAfQAAABlCAMAAACMReHqAAABj1BMVEX///8AAAD+/v4ANowwMDDX19fi4uJvb2/7+/sEBAQANo////v//v8BN4rz8/OCgoJVVVU7U5BrfqCnp6cDNo319vwAM486U4hZbKI9PT3r6+u8vLwjIyPf6v8ALYtGRkbc3NwAOYd6enqwsLCOjo6YmJjLy8tiYmJqamoANZZAQEBbW1uIiIgSEhItLS1LS0sAO4bBwcEZGRkALHAAPIEANYAAMIAALI0EOo93kakAM1tXfZuXoWPo6/wAPpFMcJF6lJo0UWeRrMgNPHYAJHeDmagZQndLVWRYamOVmUPV2XpmdExHYIsmPkONq6kAI2pBY3mUk01bbHehsJHr+Wvk9o0ALTDV4Ydqf5DZ3Zb380Tr7WX27lEALZo3XZOUnLVCW1HI12eXoHLKzqLs8H0ALGWPlHV1dz7/82pve24VPG+BlJAAJlYwQzUuRV2iuXG6vYOIm4JpclVoiawAJR6SqLTG3KVRW4nByK1zfzUAIEQAIjsACUolQ2eqtFPa4mQAGSWsvrI7YIEAGEikroqRhFJQAAAVHElEQVR4nO1di3/bVJaWpdhRlMhJsKoQJ9tYfiXOU24sR7SdAJtS2FJgtsxOW/oYaJtZtnQKAwvDzgzLwPKH73lcKXKix7WSDoTq+zWJa9+nvnse99wjWVEKFChQoECBAgUKFChQoECBAgUKFChQoMDPgWl1hl/MKNP5ELQ083NNocC4ANJnpqdnkPucpENtbGgG2/m5Z1NABoJt/JNXUmdmVAXZnilk/ZxAFSp6+hRSGqPqC/yioSLtM/j7dE1MT6vw9wwHVuBFAVQzUDWDGjq3cp4hKNRAoeDPAVjIc5vzKGZmTmUjCvzToE7/5l/ODL8Bd/DnnlCBbKjqzfmFhXn4gV+5sUDVF165cCYqo8ALhqouaI43HHruUMsLqA0tWObuqxf0gvRzgGll4aJvWprr+rZm5odm2AaSXqj3cwBVWbBt39BMx4iSbhhHdGrAKPyh15ZpOg7/jFBuGXbPGL56QSkcuXOBBdsAXg3fjChsq9djai3H8S2QYscB4l3Hti3HdTTNcUE5HMG0DKxkAOkFzgWAdJBfIN0cMdQWmHrTsoB7F+R+4Bk9zXVIA1ia6RvGCOkGqApTswvSzwtiSTc907Y1zQd6zYFpeG9fAeEHAQdDAHrctHp2Qfp5RjzpjtPrGYbjAfWmNvz71Z/+fq3X23ecIXpswG9B+rlGLOnAIvDY270yNE27d+Wb+7+7+/pQM92Fv+xqYOc1NPIF6ecXsaRb4L35g2f//cXHf3tq2s/evXfvfw4db/DXL7/4xzPTBV9uVC8UpJ8zxJLuaxrsu9+/fe+Tb296/u5bf370mWc6D3+48endr/fdATjvhXo/z4i36eike4eff/T9O3umOXR3DxfMfWe48eT+o2dg00HS/YL0c4x4Sbcs8OUG73/+zZ092KUZtjdwnP1rH39z9YdnPrhy1rBQ7+cZ8fv0fSJ9/vD5gmY4jtGzXAs+//HyBzcPHAzS+AXp5xkh6ZqlBUxazuDhgefBzszzTB889YuW1sNYrGZcNJyDZ6/iRg5NgEV1CtLPG45INzTHQiZ9xxq899Pk0+umbRuaiMVrUAqcO3jpfvflt5eve7Bzcyx405EnXSVIjguL6gr9yipJxaSaxH96tEF4h7rSxciSm4l8onOPqsTxEndJRdPGqEavjaqmDGOkks61Mq/QCYSkWyDLSJ617zlfPb534+uHQLrpRNQ+lACpn3//xvePvzINx2PSoZIc6cF10hvlVOjh1Gk+eiW9eJ2uqZpRClDRlROkB/3QwKqNcurQxMDEUiTKq+lzaYi+YJngq2p8oTqVCBcFDqiePZuqqEXr6RSk+8C7Y2nu4Dn47R8PrJ7tuiOk2+DOHX75/Uf/+51t4HkMHs+BWZCUdJy42p+cW5xIw0pZXFuaSndzY307rfhyjcS0OptaCrG+MbukHBc4lS4yrq1aM2NgW/VgmeisISqd1bmJtG63N+rcIa2P2trc4nZM8cWdtY7gPVyHrazZbC/ONZd0FqVTSDrw5+LZaQ+ovfzDF4/f9tDMRz02yzBd3xzcenz1p6ek+JlsadJVpdEuZWK7LFaIqtQ7y9nlO7Q+9MnsklS6clx3oqjo5VWJuky6zhpV765k11ipK2xCqv259JI7XWgyuEy6UpOaTKndGM9mniDd1NBIg4EGy31w5a9v3hyi6h45TzNd1zKGCzf/9tsBvU/H7vKkK7WJUmlqagp+EiaBHwjSYe6tOfFWKjokGtUs0oNmFlvHbDoanM0t6mgqpTP4qB5UAs4ra9FGkzok0qGTSlOUje+A3mxWwjEpcqRDtYla9UhD5CBdIxbxsGXf9oeuAyKOBy5R0l3Ps4BtNOQaLgcLMyxAO8iRXl9Lv0piIgHpeltcpIw6HbZsUpJOTU2OqEOgvTLBn0yldTUVSDqp69a2VGcrFTL9/ezSOM8uE44dyJDOwwULMj7rEdINw/cNsOiO3bP9feBec3p2dPduWqAFfN9HRx+8fFIPloz3jvOor9A4M2kH0rG43jyaWCqIdIVIzyzL3a+y0uWR6Up/ma95ZnUh6Tpxkj2REkk6jK1byijOK6401VLYPww6yOqCSuxUAi8+B+kI1OfOwPOcoU2H5/4DO3qcRofpzr5pGw+feqbNFt3yJUjXlfpqSYaVUmm5q6CjNFuSWyNIusKkp2nn4DJRiTVdDy27Wt+SWVqIQNKVpZIUJ2BL0IPoXpLogJqb6pMrw6RLzJ2bXdfZoZPnfDQ448B23Nk9fF57+3Cg7YHe7qEmD2HYoO5N19u9/O3vDz08fdWsI4cujXSlukGkwCAXm61yJQGNBvzSAUonmPXWRju5PKLKzjdL+mI9qVh5qb26FVynzcBpUvTqOr2H9nGy1k/rqBLUARYFIzuztW5y+UalDkzUt4OZrzTjSndbm0e+S0PBkQnSS4vJE+/WZhdLQopWmfA8kg4bMg125vvO4Kurt6++cb33wHR80xzx3nEZGIPBa4+ePPrKhR09pVA62aQLdxSH2Gmkj4+CJUpjWQjuarcavp9QgUyasOkraVPVu00hHlNl0Z6utgM5o4GlDSscwo6gaHGpnlaF21ea7CKWlmuVpFL17o6Q9bWqEqp3kOFqWtuVWrCGW/IRHUaEdMsBle0Ywx9v3P/kx4EJ/prrGr2II4clgd2Lt27cv3tz19GkSVcql5jECfTSgvhTHPgjZY7XyHKLwk4KxULiQepQDyR9JblpIq0lhH01uJwVsbg2KsRQcm09DMC1BOezVYq6JM+Edl/lLVbFc9UgDnR8AuSSdIRf0VfUiKTXkwZEY1Xq4jKBFRmH8ijp4LeZ4MLZ3v99c+ObZ56J23LYtVsRSdcw99m33/zixofXPXiliZhcOukwSJYn9Gb5jYTBBGqqLNRCXyHXJqZ4uLBFPCqU9GSNQJ/0BQddUXmSO9ohSmIHpoa9ETtKdYcH1xTFT4ZGVBHdJZZnuYONaji/46V1aqfD45rgYuy9LyZrEl7qlRVefzXeR0ojEnvH6HqvZ7vX3/jTnYeOgflxBiZIh6TbFibCasbNO+9dmfeG6O9bmplu02ldVhZpEpe6UgtSJy+uFMRd4hs91pKMeqeYoLi4k9SKUufoz3IjhrtwNOEQMIyjimUzV1WSYu+BZkHAdnCKOsjgRNU3eGCsCjNJV/gIoMy2aYsC8akdjGDUkXNM33S8Xe9az9hHEbdNL0q6bZIuMIbm0AMPz5cgnchpsRJtS20pVb3OJm6nrgQB+BPzPd6SHOk4mgm+uPxfsR+upWgf/Yh20uWbXKWRcoISCaT3ww5S1zsUL7OT31RkSadwcIetU1/JZ9PRGXccz3VQgO2e75gD17BBw0clHZMiDdjPQ9mhKe54SCWddaYIcsrFEXTa5MBUOmNsRCRJh9XSYuPJSocZnKikdhRac/Qdqhx93VH0tKusB6zPsoNdzZgJtrxKK31DlyddFftBCkvmk3QSW8d19o09wx04GpHuR/fpho+BuuHhdcqRA5vOSVPppONseSs8Kxs7arGlqiP/zdkYbM7ONlt5JB2uaHk7FG6lzjp1FT/oxHVEnVUC3Y9CX2dPEC1PtZ1Qo9kJ3e4JZjKi8BMGFnjs6OrKqneQ9eockT6Z06YDkZgIhXc4mO7lN/5yDVdB1KSj9463MO2+9/4Hhm1ZPt/fZqSTTtaXl/uSInkK2ObySmo8cjSaKkc6jgZc3inhhwW+BqoUJfn8pHtUHVYhb5Nwz1efSKqBbjdX4f+3lYzTdzx67dP6uNSVJZ3VCauSuSxVMoqITQfWQbEb/nDw23dv/Put+aFvgEcfId2ye8bF+Xf+7ca7N5loJj31wAW1FeyLYGhbXdlkh82AQJx9UlyqmYN0MjfssK/hywb7cRj+xN13PC6VQ0UOfykaV7qEobb6YlKV9WOkL2UKInq7VHSqL006oUNLZbEx1p5txJGDF72eYQ7u3P3o3ocLHt27Fo3C2rAmDj58cv/2nSGdzfAhW5akKw1ibrGiJjjjx6CzC7AodN4Zko6mE6MlpYD0S1QLV6MU6QqTDt44mp7xSM8w6kR6EGkZi3TUWxO5SQe/Hfbc6Jx/8OHv/uP3nuMbZvRo1bL3XU3bffP2k6uXhVWnW5nTSCd3p0FT2C7DlkkmxQgIRD9uXaj3BFHPJek4nCa1voYXWpDex+U1HumwgNVk0ldCtiQNG53WBgtkXEnHko186h1THR3cs4Fp3/3XN9943XP2rZFbmM3BwDV978prb791nd62NCY+3ZFTlCrbwe6JvJWEK9AmlbWM2+ozlnRQNVXWI5MkXGyVO/g60aZPxZIOL5Nt+no94ID/38qSdPy0TOt7S96mE9ok6SvjxeQip2x0c6KDdyS7g+HuwNx3B6M23fRAFbgHw2sHLsk4nqhnkE6nIeHUdZlkQkWt8eYTbcHSzlw8djo5SEdBr6wjkeRbKRUWb3LqmgkdzW00YkkH9b6WVGUy9KtYlTQzPVhMkSLSl8cknZMUNqr51Du47zYYdAdvVQM975na7uW3BrsDx7JIlxva8NrNO4e7Aw+DM0y68OYyJF1VFtnFlAsb0dElB2FxX5yIkUry+/TulFiBePZH+S+lHTxqTe5oxBEJbDqGZJOrhG4bq5VtXcKR2+SD0spYpFcWSYtO5tynk/sukmEcB1w47867t/946zvXMMC6gwtnzd+6euOd1w9wFZhHtzBmReQQIm5Upmi0nuXTKGXWm5PitEVmGpmkq7Rp0umgHi9uNTKwqSVWSDJ9hY6cHMTpYpeDiAlBZZpmZYVKro4RnIF/LapUqklujATi72XDx8wMX7l7/8kPB65mu2++boNHN//Dk48ev+Ih6UZ0/55NepcjGhs6nSlljU+vbpChgi0rFZeJOmSRzgdaYmOEmXhiYHw2uYZH+JmrkTAm6eUtWlarisitjwspc7eCvg4tPSlJhxZ1Ximlyng5U/G3KtNjZj54dO+Tj23TnH/++aPn8+6+96fbT/74jLbyI4+iyCYd1SjS2ObTxXSBUsNY/Xo1c6sTQIp09Ck3AtFgCAe8Ex6sZnU0Jukw86NzMDU2dMuLsSx8QNRAshE5CiPTbjjvefox0tGT/8OXf379oq3d/PDevS9+9Mzhrc9uff3UwGSLMSWdljEOr02TTD7SErPRRXrAWl3S98smncW42hTn+o3owAL/WkbUxyQ9SK3aqolbXWKGjpejMieUoSKt3qG1IL9oKXoWKIH4u1aBQjDsg8OnAzDZh//16af/uQu8HgyuHXg+vOUZ9nikh7vgJqX1p5KOe/mO2J7PdSWnIkE63luzI9rtBOuOzk/wulFUV8KSjEm62P+j3q7Hb9bpTL4vEnK3ykdJFNmkb5Z4CW9QytipSfcdvKVp33Qdy3d2X/vp0Wd7Pd/0NX9oGAPXGZd0XWlsiSywqU4364KBwFXDmw8mlxoZTJBmE5kzO8nFqo3+pLhImDMRoB8kzl3qdBPzmSIYV9KVcpDFvVyLn3m13FoTK6/U1tVjpCdRWS3XtkXq6FZ53Bub4tW77+Ce3TQHJt768HA4ePig5zsIu+fTs8XGsumqzkm9NLFLc5NpaOI5p0qXijdXi6tpxdeWOGOaI+rLzcSCG5xIyNuIUKR1vc0LAWlfWUvriVOsxpZ0obWw2+W5uA7maK/CSaNV9Zik60o9fkpz26xBhM0cD4kPGoL3ew9gJ+74pme6Xs/2MEX6wR748bbtj/ckCl2kRkqlQHPee39LLgMaNXWYDSuVyVxa7ofGVaVYvGRP9Ryk43ony5s6eZG8PVGn47YI6TC+ylZGrc3x8uMSSbfo6Mwx9iyQec3fxzCd4+LmvGdjCpUxpiNHyX8iUUlk9sdPo4S5k7xvXVoOmEjno6MG2bBTgS6JvUDcDP7qHuVF4N/qZimkPXFgWD0P6UThZrAeY0dHY6ZYapk5j5IOe8zY+/k4w5YsQv2sSKdTFM+jG1noaaF4FuNjEqTnoWc/JulkdZX+kR5LvrZ0LkO083mGxL1sFHWZDK9ESusUFywrkS0BiXznUnC3QWrdPKTzPm1pOVmbhIttTeS+HlPvsaSHC3SrNp7fHpCOATZjJMEdXTnHsUzNcqyegblx6NCDiFv7rkPPpDj5SDHNslIkneNh1XbiEcXRFdguBynEem09mGAKOrRhDe5wSb43kv9MdKrRxEURKio3M8ZF9fOSjuI6uzUyjJMDm1vCweiSpAtszTYkY0qjY1oYAqf2RfwZgX1xj3/DH/y5yH9sfv8E9vb2rr16ISW3mXmsdDLv5VsucwX8V2+tZ7LRIR0qougZmMAbDkZDghwr0sub2bXz2XSFIxONzUTbDFhdqvMxhcoZ1yHpqpps00vtMov5mJKuqm/deeWs8IcLGeFV+rjS6iS72JPkvUdR7Xc204qvLal4H5ReS/W8Ae3OUlVJCGKIgbVTB5bLew8uM+WStOKm0uzUMBihR6IXo5IeO6jZdqsid1hwEvhVO+ObhKRZZXwFoxoffE6tIlGG4+ZSjSVkVGcfBxwhD+ms5dLybdn8HWVlRSQ9uVqO544Q8OvULvB3bM3k/tJNUVXP+hJH8bgdPf72Hl4R+ugRoc7aMa2KroRP3EmDzmc3sZLOT5Gh06CElsRDY5Tcks5ZjHHtK5FfQfGQdD04qDl+mcJLMtY4GECVrl/Ab9PDBqb533Tw6sQbsR+JBYPvpcobx575EiYU0Y9LhBqcxSZNT1DCnKZ2HtwOFxMDJrbT5Z1WBL7IJel8tqjrcQFoVXwaORGPbtnipqUGnMtkn8VgGi/YKb8xk76Ib2ZGz2hFLObokj5R4vijklT2U1LOkNTg9saM+fMDyuLvjAsHluyIhjet5FPvui52MHGd66H4Bm9FbHrcvELdkE/SGSiuwTcpjg+yEfTqNN/deV6QS72PiXHSpXLg6ItxYc3kNerT00LLn4FH+IvHr4B0JaKST8O5IP4lYP1XQHpelR6r5F/ICH9p+BWQzn2opNtz10fK6YvYs/Zsvwb8GkgPd2unIH1atFOQfkb4Z0h6gTFQkP4SoiD9JURB+kuIgvSXEAXpLxlUNSB9SiZb+hS9cD7hREH6zw+MZ1RqiFbqAzxP2QveJvDCeykgCX381KQciESzX4Kw9i8ewRFoxr14p+1F3N6a58tZCpw5VPGdPflS0+R7ETngL7abApKgU4o8iebjdhIkBL3IfgoUKFCgQIECBQoUKFCgQIECBQoUKHC2+H8+CWChRbJTDgAAAABJRU5ErkJggg=="/>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sp>
        <p:nvSpPr>
          <p:cNvPr id="28685" name="AutoShape 22" descr="Bildergebnis für danish technological institute"/>
          <p:cNvSpPr>
            <a:spLocks noChangeAspect="1" noChangeArrowheads="1"/>
          </p:cNvSpPr>
          <p:nvPr/>
        </p:nvSpPr>
        <p:spPr bwMode="auto">
          <a:xfrm>
            <a:off x="15398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2400"/>
              </a:lnSpc>
              <a:spcBef>
                <a:spcPct val="20000"/>
              </a:spcBef>
              <a:buChar char="•"/>
              <a:defRPr sz="2100">
                <a:solidFill>
                  <a:schemeClr val="tx1"/>
                </a:solidFill>
                <a:latin typeface="Times New Roman" panose="02020603050405020304" pitchFamily="18" charset="0"/>
                <a:ea typeface="ＭＳ Ｐゴシック" panose="020B0600070205080204" pitchFamily="34" charset="-128"/>
              </a:defRPr>
            </a:lvl1pPr>
            <a:lvl2pPr marL="742950" indent="-28575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2pPr>
            <a:lvl3pPr marL="11430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3pPr>
            <a:lvl4pPr marL="16002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4pPr>
            <a:lvl5pPr marL="2057400" indent="-228600">
              <a:lnSpc>
                <a:spcPts val="2400"/>
              </a:lnSpc>
              <a:spcBef>
                <a:spcPct val="20000"/>
              </a:spcBef>
              <a:buChar char="»"/>
              <a:defRPr sz="2100">
                <a:solidFill>
                  <a:schemeClr val="tx1"/>
                </a:solidFill>
                <a:latin typeface="FoundryOldStyleNormal" panose="00000400000000000000" pitchFamily="2" charset="0"/>
                <a:ea typeface="ＭＳ Ｐゴシック" panose="020B0600070205080204" pitchFamily="34" charset="-128"/>
              </a:defRPr>
            </a:lvl5pPr>
            <a:lvl6pPr marL="25146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6pPr>
            <a:lvl7pPr marL="29718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7pPr>
            <a:lvl8pPr marL="34290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8pPr>
            <a:lvl9pPr marL="3886200" indent="-228600" eaLnBrk="0" fontAlgn="base" hangingPunct="0">
              <a:lnSpc>
                <a:spcPts val="2400"/>
              </a:lnSpc>
              <a:spcBef>
                <a:spcPct val="20000"/>
              </a:spcBef>
              <a:spcAft>
                <a:spcPct val="0"/>
              </a:spcAft>
              <a:buChar char="»"/>
              <a:defRPr sz="2100">
                <a:solidFill>
                  <a:schemeClr val="tx1"/>
                </a:solidFill>
                <a:latin typeface="FoundryOldStyleNormal" panose="00000400000000000000" pitchFamily="2" charset="0"/>
                <a:ea typeface="ＭＳ Ｐゴシック" panose="020B0600070205080204" pitchFamily="34" charset="-128"/>
              </a:defRPr>
            </a:lvl9pPr>
          </a:lstStyle>
          <a:p>
            <a:pPr eaLnBrk="1" hangingPunct="1">
              <a:lnSpc>
                <a:spcPct val="100000"/>
              </a:lnSpc>
              <a:spcBef>
                <a:spcPct val="0"/>
              </a:spcBef>
              <a:buFontTx/>
              <a:buNone/>
            </a:pPr>
            <a:endParaRPr lang="de-DE" altLang="de-DE" sz="1800">
              <a:latin typeface="FoundryOldStyleNormal" panose="00000400000000000000" pitchFamily="2" charset="0"/>
            </a:endParaRPr>
          </a:p>
        </p:txBody>
      </p:sp>
      <p:pic>
        <p:nvPicPr>
          <p:cNvPr id="14" name="Bild 1">
            <a:extLst>
              <a:ext uri="{FF2B5EF4-FFF2-40B4-BE49-F238E27FC236}">
                <a16:creationId xmlns:a16="http://schemas.microsoft.com/office/drawing/2014/main" id="{8FA52958-EF01-44A1-A7EA-F6A6A6F6AB60}"/>
              </a:ext>
            </a:extLst>
          </p:cNvPr>
          <p:cNvPicPr/>
          <p:nvPr/>
        </p:nvPicPr>
        <p:blipFill>
          <a:blip r:embed="rId6" cstate="print"/>
          <a:srcRect/>
          <a:stretch>
            <a:fillRect/>
          </a:stretch>
        </p:blipFill>
        <p:spPr bwMode="auto">
          <a:xfrm>
            <a:off x="4113070" y="4982046"/>
            <a:ext cx="2906536" cy="736917"/>
          </a:xfrm>
          <a:prstGeom prst="rect">
            <a:avLst/>
          </a:prstGeom>
          <a:noFill/>
          <a:ln w="9525">
            <a:noFill/>
            <a:miter lim="800000"/>
            <a:headEnd/>
            <a:tailEnd/>
          </a:ln>
        </p:spPr>
      </p:pic>
      <p:pic>
        <p:nvPicPr>
          <p:cNvPr id="15" name="Picture 14">
            <a:extLst>
              <a:ext uri="{FF2B5EF4-FFF2-40B4-BE49-F238E27FC236}">
                <a16:creationId xmlns:a16="http://schemas.microsoft.com/office/drawing/2014/main" id="{0215B500-A552-4843-8368-42507ED7CA26}"/>
              </a:ext>
            </a:extLst>
          </p:cNvPr>
          <p:cNvPicPr>
            <a:picLocks noChangeAspect="1"/>
          </p:cNvPicPr>
          <p:nvPr/>
        </p:nvPicPr>
        <p:blipFill>
          <a:blip r:embed="rId7"/>
          <a:stretch>
            <a:fillRect/>
          </a:stretch>
        </p:blipFill>
        <p:spPr>
          <a:xfrm>
            <a:off x="4101640" y="1348680"/>
            <a:ext cx="2228802" cy="1477614"/>
          </a:xfrm>
          <a:prstGeom prst="rect">
            <a:avLst/>
          </a:prstGeom>
        </p:spPr>
      </p:pic>
      <p:pic>
        <p:nvPicPr>
          <p:cNvPr id="16" name="Picture 15">
            <a:extLst>
              <a:ext uri="{FF2B5EF4-FFF2-40B4-BE49-F238E27FC236}">
                <a16:creationId xmlns:a16="http://schemas.microsoft.com/office/drawing/2014/main" id="{B4483503-0843-4BC5-BE57-7012158135F7}"/>
              </a:ext>
            </a:extLst>
          </p:cNvPr>
          <p:cNvPicPr>
            <a:picLocks noChangeAspect="1"/>
          </p:cNvPicPr>
          <p:nvPr/>
        </p:nvPicPr>
        <p:blipFill>
          <a:blip r:embed="rId8"/>
          <a:stretch>
            <a:fillRect/>
          </a:stretch>
        </p:blipFill>
        <p:spPr>
          <a:xfrm>
            <a:off x="6483368" y="1722475"/>
            <a:ext cx="2225657" cy="1477614"/>
          </a:xfrm>
          <a:prstGeom prst="rect">
            <a:avLst/>
          </a:prstGeom>
        </p:spPr>
      </p:pic>
      <p:pic>
        <p:nvPicPr>
          <p:cNvPr id="2052" name="Picture 4" descr="Quellbild anzeigen">
            <a:extLst>
              <a:ext uri="{FF2B5EF4-FFF2-40B4-BE49-F238E27FC236}">
                <a16:creationId xmlns:a16="http://schemas.microsoft.com/office/drawing/2014/main" id="{0329A4D4-5010-481C-BED3-4E1B76658F4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50469" y="3798402"/>
            <a:ext cx="1584920" cy="15849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FoundryOldStyleNormal"/>
        <a:ea typeface=""/>
        <a:cs typeface=""/>
      </a:majorFont>
      <a:minorFont>
        <a:latin typeface="FoundryOldStyleNorm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42D1F3E7EE0B645A600AA384B6623B8" ma:contentTypeVersion="10" ma:contentTypeDescription="Een nieuw document maken." ma:contentTypeScope="" ma:versionID="77142d315b4f1a07837c65bcb88147c1">
  <xsd:schema xmlns:xsd="http://www.w3.org/2001/XMLSchema" xmlns:xs="http://www.w3.org/2001/XMLSchema" xmlns:p="http://schemas.microsoft.com/office/2006/metadata/properties" xmlns:ns2="24137962-df20-40c2-8df8-83757c93167b" targetNamespace="http://schemas.microsoft.com/office/2006/metadata/properties" ma:root="true" ma:fieldsID="6b4177ad4cb676db0447270f32417c89" ns2:_="">
    <xsd:import namespace="24137962-df20-40c2-8df8-83757c93167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137962-df20-40c2-8df8-83757c9316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0F5B34-B851-4677-BB99-83550DC4633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6DD3AA5-6627-41C7-8E8F-6C9F1DC32A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137962-df20-40c2-8df8-83757c9316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4A136F-4B36-48E0-BF03-CDC01D90AD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3233</Words>
  <Application>Microsoft Office PowerPoint</Application>
  <PresentationFormat>On-screen Show (4:3)</PresentationFormat>
  <Paragraphs>178</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FoundryOldStyleNormal</vt:lpstr>
      <vt:lpstr>Times New Roman</vt:lpstr>
      <vt:lpstr>Standarddesign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Workflow for testing:</vt:lpstr>
      <vt:lpstr>PowerPoint Presentation</vt:lpstr>
      <vt:lpstr>PowerPoint Presentation</vt:lpstr>
      <vt:lpstr>PowerPoint Presentation</vt:lpstr>
    </vt:vector>
  </TitlesOfParts>
  <Company>CMS Vesely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Thema der Seite in zweizeiliger und relativ großer und schöner Schrift</dc:title>
  <dc:creator>Thomas Vesely</dc:creator>
  <cp:lastModifiedBy>SANTOS, Maria Teresa</cp:lastModifiedBy>
  <cp:revision>989</cp:revision>
  <cp:lastPrinted>2018-11-05T15:13:28Z</cp:lastPrinted>
  <dcterms:created xsi:type="dcterms:W3CDTF">2006-06-01T10:08:27Z</dcterms:created>
  <dcterms:modified xsi:type="dcterms:W3CDTF">2021-06-17T13:51:04Z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0x010100342D1F3E7EE0B645A600AA384B6623B8</vt:lpwstr>
  </property>
</Properties>
</file>